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75" r:id="rId6"/>
    <p:sldId id="260" r:id="rId7"/>
    <p:sldId id="261" r:id="rId8"/>
    <p:sldId id="263" r:id="rId9"/>
    <p:sldId id="262" r:id="rId10"/>
    <p:sldId id="276" r:id="rId11"/>
    <p:sldId id="265" r:id="rId12"/>
    <p:sldId id="264" r:id="rId13"/>
    <p:sldId id="266" r:id="rId14"/>
    <p:sldId id="277" r:id="rId15"/>
    <p:sldId id="268" r:id="rId16"/>
    <p:sldId id="269" r:id="rId17"/>
    <p:sldId id="267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582" autoAdjust="0"/>
  </p:normalViewPr>
  <p:slideViewPr>
    <p:cSldViewPr snapToGrid="0">
      <p:cViewPr varScale="1">
        <p:scale>
          <a:sx n="72" d="100"/>
          <a:sy n="72" d="100"/>
        </p:scale>
        <p:origin x="110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DA663-F468-4202-BB99-C8798CA3360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E2B82-2C29-4C1D-9867-0D8A59D0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00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notes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E2B82-2C29-4C1D-9867-0D8A59D080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57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NOAA fisheries when RFMC have stories to feature</a:t>
            </a:r>
          </a:p>
          <a:p>
            <a:r>
              <a:rPr lang="en-US" dirty="0"/>
              <a:t>Know and work with comms person in NOAA fisheries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E2B82-2C29-4C1D-9867-0D8A59D080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09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discussion regarding advisory bodies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E2B82-2C29-4C1D-9867-0D8A59D080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02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MREP most successful PFMC, Gulf and SAFMC, and CFMC running them</a:t>
            </a:r>
          </a:p>
          <a:p>
            <a:r>
              <a:rPr lang="en-US" dirty="0"/>
              <a:t>Wanted to take the success of program to educate other fishers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E2B82-2C29-4C1D-9867-0D8A59D080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68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E2B82-2C29-4C1D-9867-0D8A59D080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37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prevailing themes is the necessity to do education and outreach </a:t>
            </a:r>
          </a:p>
          <a:p>
            <a:r>
              <a:rPr lang="en-US" dirty="0"/>
              <a:t>Educated, informed, and prepared public that is ready to engage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E2B82-2C29-4C1D-9867-0D8A59D080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9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main goals:  1. sharing information, best practices effective procedures and technologies, 2.  how we can best promote the RFMC and educate those we serve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E2B82-2C29-4C1D-9867-0D8A59D080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96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councils have public comment forms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E2B82-2C29-4C1D-9867-0D8A59D080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55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Concern on broadcasting SSCs in reauthorization – 3 RFMC already broadcast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E2B82-2C29-4C1D-9867-0D8A59D080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41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NMFS website has archived materials and no longer available, </a:t>
            </a:r>
          </a:p>
          <a:p>
            <a:r>
              <a:rPr lang="en-US" dirty="0"/>
              <a:t>Site designed and easy to maintain,</a:t>
            </a:r>
          </a:p>
          <a:p>
            <a:r>
              <a:rPr lang="en-US" dirty="0"/>
              <a:t>All legislative information included</a:t>
            </a:r>
          </a:p>
          <a:p>
            <a:r>
              <a:rPr lang="en-US" dirty="0"/>
              <a:t>Repository for all CCC and SCS meeting documents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E2B82-2C29-4C1D-9867-0D8A59D080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67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FISH Rules – serving fishermen</a:t>
            </a:r>
          </a:p>
          <a:p>
            <a:r>
              <a:rPr lang="en-US" dirty="0"/>
              <a:t>84K views on social media post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E2B82-2C29-4C1D-9867-0D8A59D080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78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E2B82-2C29-4C1D-9867-0D8A59D080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71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E2B82-2C29-4C1D-9867-0D8A59D080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56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effective ways to get information out rather than press releases – stories and messages</a:t>
            </a:r>
          </a:p>
          <a:p>
            <a:r>
              <a:rPr lang="en-US" dirty="0"/>
              <a:t>Work with individual councils to get stories on the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E2B82-2C29-4C1D-9867-0D8A59D080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5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1E317B-75E3-4171-A07A-B263C1D6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2D1F4-F667-4564-984A-8AD6EB17B2B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8" b="3923"/>
          <a:stretch/>
        </p:blipFill>
        <p:spPr bwMode="auto">
          <a:xfrm>
            <a:off x="1101217" y="2565178"/>
            <a:ext cx="5450437" cy="139792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4C85634-D5F5-4047-8F35-F4B1F50A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AEE576-2127-4327-BEF7-342E3F031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2710" y="628617"/>
            <a:ext cx="3971902" cy="3028983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Council Communication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44FDD2-8AA2-4D5F-8594-1EC40B122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2709" y="3843868"/>
            <a:ext cx="2827315" cy="156474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F496F"/>
                </a:solidFill>
              </a:rPr>
              <a:t>May 22-23, 2018</a:t>
            </a:r>
          </a:p>
          <a:p>
            <a:r>
              <a:rPr lang="en-US">
                <a:solidFill>
                  <a:srgbClr val="0F496F"/>
                </a:solidFill>
              </a:rPr>
              <a:t>Sitka, Alaska</a:t>
            </a:r>
          </a:p>
          <a:p>
            <a:endParaRPr lang="en-US">
              <a:solidFill>
                <a:srgbClr val="0F49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81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251B6-E68F-4D0E-A035-07232B903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735" y="4665133"/>
            <a:ext cx="8534400" cy="1507067"/>
          </a:xfrm>
        </p:spPr>
        <p:txBody>
          <a:bodyPr/>
          <a:lstStyle/>
          <a:p>
            <a:r>
              <a:rPr lang="en-US" cap="none" dirty="0"/>
              <a:t>Best Practices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B4D03-7886-467B-8E3B-A9087C926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626842" cy="447528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Draft and keep “rules of (social) engagement.” </a:t>
            </a:r>
          </a:p>
          <a:p>
            <a:pPr lvl="0"/>
            <a:r>
              <a:rPr lang="en-US" dirty="0"/>
              <a:t>Engage the public with the appropriate social channels for a given Council’s audience (Facebook, Twitter, Instagram, etc.). </a:t>
            </a:r>
          </a:p>
          <a:p>
            <a:pPr lvl="0"/>
            <a:r>
              <a:rPr lang="en-US" dirty="0"/>
              <a:t>Keep track of analytics. </a:t>
            </a:r>
          </a:p>
          <a:p>
            <a:pPr lvl="0"/>
            <a:r>
              <a:rPr lang="en-US" dirty="0"/>
              <a:t>Write articles to answer FAQs on specific items that can be referred to over time. </a:t>
            </a:r>
          </a:p>
          <a:p>
            <a:pPr lvl="0"/>
            <a:r>
              <a:rPr lang="en-US" dirty="0"/>
              <a:t>Use a content management system to monitor/post across platforms. </a:t>
            </a:r>
          </a:p>
          <a:p>
            <a:pPr lvl="0"/>
            <a:r>
              <a:rPr lang="en-US" dirty="0"/>
              <a:t>Understand algorithms to be most effective on Facebook. </a:t>
            </a:r>
          </a:p>
          <a:p>
            <a:pPr lvl="0"/>
            <a:r>
              <a:rPr lang="en-US" dirty="0"/>
              <a:t>If there are no resources to monitor Facebook/</a:t>
            </a:r>
            <a:r>
              <a:rPr lang="en-US" dirty="0" err="1"/>
              <a:t>Youtube</a:t>
            </a:r>
            <a:r>
              <a:rPr lang="en-US" dirty="0"/>
              <a:t> comments, turn them off.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92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F98E92-2FA1-4F13-B14F-E06CD7AD3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678988" cy="3673474"/>
          </a:xfrm>
        </p:spPr>
        <p:txBody>
          <a:bodyPr>
            <a:normAutofit/>
          </a:bodyPr>
          <a:lstStyle/>
          <a:p>
            <a:r>
              <a:rPr lang="en-US" sz="6000" cap="none" dirty="0">
                <a:solidFill>
                  <a:schemeClr val="tx2"/>
                </a:solidFill>
              </a:rPr>
              <a:t>Working effectively with news media</a:t>
            </a:r>
          </a:p>
        </p:txBody>
      </p:sp>
    </p:spTree>
    <p:extLst>
      <p:ext uri="{BB962C8B-B14F-4D97-AF65-F5344CB8AC3E}">
        <p14:creationId xmlns:p14="http://schemas.microsoft.com/office/powerpoint/2010/main" val="2842946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0AFBD-CB70-4C88-9A62-A0A9E0531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83" y="4759893"/>
            <a:ext cx="10693034" cy="1507067"/>
          </a:xfrm>
        </p:spPr>
        <p:txBody>
          <a:bodyPr>
            <a:normAutofit fontScale="90000"/>
          </a:bodyPr>
          <a:lstStyle/>
          <a:p>
            <a:pPr lvl="0"/>
            <a:r>
              <a:rPr lang="en-US" sz="3100" cap="none" dirty="0"/>
              <a:t>Know your reporters and media representatives and develop relationships. </a:t>
            </a:r>
            <a:br>
              <a:rPr lang="en-US" sz="3100" cap="none" dirty="0"/>
            </a:br>
            <a:br>
              <a:rPr lang="en-US" sz="3100" cap="none" dirty="0"/>
            </a:br>
            <a:r>
              <a:rPr lang="en-US" sz="3100" cap="none" dirty="0"/>
              <a:t>Send out positive news stories often.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C9E70B-CA17-44BF-A9F6-E989776B4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584" y="685800"/>
            <a:ext cx="5845658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19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F98E92-2FA1-4F13-B14F-E06CD7AD3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678988" cy="3673474"/>
          </a:xfrm>
        </p:spPr>
        <p:txBody>
          <a:bodyPr>
            <a:normAutofit fontScale="90000"/>
          </a:bodyPr>
          <a:lstStyle/>
          <a:p>
            <a:r>
              <a:rPr lang="en-US" sz="6000" cap="none" dirty="0">
                <a:solidFill>
                  <a:schemeClr val="tx2"/>
                </a:solidFill>
              </a:rPr>
              <a:t>Regional and national communications between Councils and NOAA Fisheries</a:t>
            </a:r>
          </a:p>
        </p:txBody>
      </p:sp>
    </p:spTree>
    <p:extLst>
      <p:ext uri="{BB962C8B-B14F-4D97-AF65-F5344CB8AC3E}">
        <p14:creationId xmlns:p14="http://schemas.microsoft.com/office/powerpoint/2010/main" val="599487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AE1521-D48F-4083-AA03-2711FF727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47557" y="348696"/>
            <a:ext cx="3630613" cy="3080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EDE48D-0C0F-4F77-8341-A59708AE5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162" y="3539862"/>
            <a:ext cx="7347404" cy="313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08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8E51C-8255-4A4B-AF02-127E1DB3F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5534" y="1273582"/>
            <a:ext cx="4649787" cy="576262"/>
          </a:xfrm>
        </p:spPr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BFE202-D6A5-4961-BA48-F69420826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7665" y="1858311"/>
            <a:ext cx="4937655" cy="3030538"/>
          </a:xfrm>
        </p:spPr>
        <p:txBody>
          <a:bodyPr/>
          <a:lstStyle/>
          <a:p>
            <a:r>
              <a:rPr lang="en-US" dirty="0"/>
              <a:t>NOAA Fisheries Communications should include the communication specialist or public information officer from each RFMC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F37CC4-D461-4B4F-A77A-0312F6421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4697" y="1282049"/>
            <a:ext cx="4665134" cy="576262"/>
          </a:xfrm>
        </p:spPr>
        <p:txBody>
          <a:bodyPr/>
          <a:lstStyle/>
          <a:p>
            <a:r>
              <a:rPr lang="en-US" dirty="0"/>
              <a:t>Best Practice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AC9D0-AE3D-4640-990A-D696DF0A18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2176" y="1858311"/>
            <a:ext cx="4929188" cy="3030538"/>
          </a:xfrm>
        </p:spPr>
        <p:txBody>
          <a:bodyPr/>
          <a:lstStyle/>
          <a:p>
            <a:r>
              <a:rPr lang="en-US" dirty="0"/>
              <a:t>Councils should use short, informative, 508 Compliance tutorials available on NOAA Fisheries website. </a:t>
            </a:r>
          </a:p>
          <a:p>
            <a:r>
              <a:rPr lang="en-US" dirty="0"/>
              <a:t>All NOAA photos and videos are public domain and can be used in publications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1A154C-2D28-451D-AD01-A4F825ED8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49" y="4490867"/>
            <a:ext cx="2605089" cy="194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21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F98E92-2FA1-4F13-B14F-E06CD7AD3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678988" cy="3673474"/>
          </a:xfrm>
        </p:spPr>
        <p:txBody>
          <a:bodyPr>
            <a:normAutofit/>
          </a:bodyPr>
          <a:lstStyle/>
          <a:p>
            <a:r>
              <a:rPr lang="en-US" sz="6000" cap="none" dirty="0">
                <a:solidFill>
                  <a:schemeClr val="tx2"/>
                </a:solidFill>
              </a:rPr>
              <a:t>Council and advisory body meeting and protocols</a:t>
            </a:r>
          </a:p>
        </p:txBody>
      </p:sp>
    </p:spTree>
    <p:extLst>
      <p:ext uri="{BB962C8B-B14F-4D97-AF65-F5344CB8AC3E}">
        <p14:creationId xmlns:p14="http://schemas.microsoft.com/office/powerpoint/2010/main" val="3104231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4510D-833F-4AD2-BA18-28D0DBF1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71" y="900070"/>
            <a:ext cx="10209457" cy="1507067"/>
          </a:xfrm>
        </p:spPr>
        <p:txBody>
          <a:bodyPr/>
          <a:lstStyle/>
          <a:p>
            <a:r>
              <a:rPr lang="en-US" cap="none" dirty="0"/>
              <a:t>Round table discussion on Advisory bodies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965AF6-950F-410D-9929-A3EEA8AEFE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71008" y="2234695"/>
            <a:ext cx="4937125" cy="238860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C72299-5F4A-405A-9A66-CC25C9149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8396" y="2162908"/>
            <a:ext cx="4934479" cy="3615266"/>
          </a:xfrm>
        </p:spPr>
        <p:txBody>
          <a:bodyPr/>
          <a:lstStyle/>
          <a:p>
            <a:r>
              <a:rPr lang="en-US" dirty="0"/>
              <a:t>WPFMC has 20 APs</a:t>
            </a:r>
          </a:p>
          <a:p>
            <a:r>
              <a:rPr lang="en-US" dirty="0"/>
              <a:t>Some AP members sit in on SSC meetings as observers</a:t>
            </a:r>
          </a:p>
          <a:p>
            <a:r>
              <a:rPr lang="en-US" dirty="0"/>
              <a:t>Some committees may be reluctant to be recorded or broadcast – may inhibit open dialogue</a:t>
            </a:r>
          </a:p>
          <a:p>
            <a:r>
              <a:rPr lang="en-US" dirty="0"/>
              <a:t>A few APs meet only via webinar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83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F98E92-2FA1-4F13-B14F-E06CD7AD3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678988" cy="3673474"/>
          </a:xfrm>
        </p:spPr>
        <p:txBody>
          <a:bodyPr>
            <a:normAutofit/>
          </a:bodyPr>
          <a:lstStyle/>
          <a:p>
            <a:r>
              <a:rPr lang="en-US" sz="6000" cap="none" dirty="0">
                <a:solidFill>
                  <a:schemeClr val="tx2"/>
                </a:solidFill>
              </a:rPr>
              <a:t>Education programs and training </a:t>
            </a:r>
          </a:p>
        </p:txBody>
      </p:sp>
    </p:spTree>
    <p:extLst>
      <p:ext uri="{BB962C8B-B14F-4D97-AF65-F5344CB8AC3E}">
        <p14:creationId xmlns:p14="http://schemas.microsoft.com/office/powerpoint/2010/main" val="3212918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4D5D3-3C83-48D9-AA20-9CE407738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8752" y="2205194"/>
            <a:ext cx="7875502" cy="846796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C15BC-F8FB-4A5E-B30A-B6EEB8872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627" y="3051990"/>
            <a:ext cx="8363074" cy="4453263"/>
          </a:xfrm>
        </p:spPr>
        <p:txBody>
          <a:bodyPr>
            <a:normAutofit/>
          </a:bodyPr>
          <a:lstStyle/>
          <a:p>
            <a:r>
              <a:rPr lang="en-US" sz="2800" dirty="0"/>
              <a:t>The MREP steering committee should consider congressional staffers and other non-fishery groups for participation in MREP workgroups</a:t>
            </a:r>
          </a:p>
          <a:p>
            <a:r>
              <a:rPr lang="en-US" sz="2800" dirty="0"/>
              <a:t>Offer a session at the SCS workshop on communicating science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9EFD6C-D62B-4562-B186-D4C02F16184C}"/>
              </a:ext>
            </a:extLst>
          </p:cNvPr>
          <p:cNvSpPr txBox="1"/>
          <p:nvPr/>
        </p:nvSpPr>
        <p:spPr>
          <a:xfrm>
            <a:off x="1278752" y="1450730"/>
            <a:ext cx="7359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MREP and Communicating Science </a:t>
            </a:r>
          </a:p>
        </p:txBody>
      </p:sp>
    </p:spTree>
    <p:extLst>
      <p:ext uri="{BB962C8B-B14F-4D97-AF65-F5344CB8AC3E}">
        <p14:creationId xmlns:p14="http://schemas.microsoft.com/office/powerpoint/2010/main" val="70506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 descr="A group of people standing in front of a crowd posing for the camera&#10;&#10;Description generated with very high confidence">
            <a:extLst>
              <a:ext uri="{FF2B5EF4-FFF2-40B4-BE49-F238E27FC236}">
                <a16:creationId xmlns:a16="http://schemas.microsoft.com/office/drawing/2014/main" id="{576EBE01-FD71-4DDA-93B3-2E879E60CC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489" r="-1" b="-1"/>
          <a:stretch/>
        </p:blipFill>
        <p:spPr>
          <a:xfrm>
            <a:off x="778062" y="786117"/>
            <a:ext cx="6245352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8EF1A6FF-500F-4EF1-8508-AE9F095EF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7593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CCG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C43C1-3971-4A00-9F05-3048DD1D0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2710" y="1380068"/>
            <a:ext cx="4354490" cy="5020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Diana Martino, CFMC</a:t>
            </a:r>
          </a:p>
          <a:p>
            <a:pPr>
              <a:lnSpc>
                <a:spcPct val="90000"/>
              </a:lnSpc>
            </a:pPr>
            <a:r>
              <a:rPr lang="en-US" sz="1800" dirty="0" err="1"/>
              <a:t>Alida</a:t>
            </a:r>
            <a:r>
              <a:rPr lang="en-US" sz="1800" dirty="0"/>
              <a:t> Ortiz, CFMC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Jennifer </a:t>
            </a:r>
            <a:r>
              <a:rPr lang="en-US" sz="1800" dirty="0" err="1"/>
              <a:t>Gilden</a:t>
            </a:r>
            <a:r>
              <a:rPr lang="en-US" sz="1800" dirty="0"/>
              <a:t>, PFMC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Sandra Krause, PFMC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Emily </a:t>
            </a:r>
            <a:r>
              <a:rPr lang="en-US" sz="1800" dirty="0" err="1"/>
              <a:t>Muehlstein</a:t>
            </a:r>
            <a:r>
              <a:rPr lang="en-US" sz="1800" dirty="0"/>
              <a:t>, GMFMC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Sylvia Spalding, WPFMC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Maria Shawback, NPFMC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Peggy Kircher, NPFMC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Mary Sabo, MAFMC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Janice Plante, NEFMC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 Kim Iverson, SAFMC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Cameron Rhodes, SAFMC</a:t>
            </a:r>
          </a:p>
          <a:p>
            <a:pPr>
              <a:lnSpc>
                <a:spcPct val="9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52476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F98E92-2FA1-4F13-B14F-E06CD7AD3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678988" cy="3673474"/>
          </a:xfrm>
        </p:spPr>
        <p:txBody>
          <a:bodyPr>
            <a:normAutofit/>
          </a:bodyPr>
          <a:lstStyle/>
          <a:p>
            <a:r>
              <a:rPr lang="en-US" sz="6000" cap="none" dirty="0">
                <a:solidFill>
                  <a:schemeClr val="tx2"/>
                </a:solidFill>
              </a:rPr>
              <a:t>Publications and outreach</a:t>
            </a:r>
          </a:p>
        </p:txBody>
      </p:sp>
    </p:spTree>
    <p:extLst>
      <p:ext uri="{BB962C8B-B14F-4D97-AF65-F5344CB8AC3E}">
        <p14:creationId xmlns:p14="http://schemas.microsoft.com/office/powerpoint/2010/main" val="3442732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672E1-D236-427D-88F3-B1EC108CB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Education and Outreach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D5B30-02A9-4CBE-852E-E95753D1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42" y="1336431"/>
            <a:ext cx="8534400" cy="3615267"/>
          </a:xfrm>
        </p:spPr>
        <p:txBody>
          <a:bodyPr/>
          <a:lstStyle/>
          <a:p>
            <a:r>
              <a:rPr lang="en-US" b="1" dirty="0"/>
              <a:t>Best practice:</a:t>
            </a:r>
            <a:r>
              <a:rPr lang="en-US" dirty="0"/>
              <a:t>  Understand audience and distribution before you publish printed material.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Recommendations</a:t>
            </a:r>
            <a:r>
              <a:rPr lang="en-US" dirty="0"/>
              <a:t>: The CCC and NOAA reconsider the 2009 request for additional, dedicated funding for education, outreach, and engagement.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1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1B563-3005-40DB-8F75-16C0EF0F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9678988" cy="36734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cap="none" dirty="0">
                <a:solidFill>
                  <a:schemeClr val="tx2"/>
                </a:solidFill>
              </a:rPr>
              <a:t>Communication tools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1841336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30A6C9C-63D1-4992-B760-435EF6A27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472CD18-D7D2-4DD8-87FB-A7A564C5C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FEA8D90-CEC1-4C99-B9B2-A923F53BD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DFE5E72-3155-4571-899B-68E964BE4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F73A57D-E499-4073-A0F1-3F9A0086A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D0E0D055-82B3-47E5-A421-C439E9F24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nip Diagonal Corner Rectangle 12">
            <a:extLst>
              <a:ext uri="{FF2B5EF4-FFF2-40B4-BE49-F238E27FC236}">
                <a16:creationId xmlns:a16="http://schemas.microsoft.com/office/drawing/2014/main" id="{2CAC8A53-A07F-4647-B003-51A924F3F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2995535" cy="3584587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D0BFD9-9CA7-4B10-AD4A-0C55A087E9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" b="10173"/>
          <a:stretch/>
        </p:blipFill>
        <p:spPr>
          <a:xfrm>
            <a:off x="583745" y="904355"/>
            <a:ext cx="3821362" cy="4185949"/>
          </a:xfrm>
          <a:prstGeom prst="rect">
            <a:avLst/>
          </a:prstGeom>
        </p:spPr>
      </p:pic>
      <p:sp>
        <p:nvSpPr>
          <p:cNvPr id="108" name="Snip Diagonal Corner Rectangle 27">
            <a:extLst>
              <a:ext uri="{FF2B5EF4-FFF2-40B4-BE49-F238E27FC236}">
                <a16:creationId xmlns:a16="http://schemas.microsoft.com/office/drawing/2014/main" id="{A5297663-788D-4612-AD5B-5BB11E659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95499" y="690851"/>
            <a:ext cx="2995535" cy="3584587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224160-9934-41EB-BD69-C8749E4BA6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b="4815"/>
          <a:stretch/>
        </p:blipFill>
        <p:spPr>
          <a:xfrm>
            <a:off x="3884613" y="888808"/>
            <a:ext cx="3809999" cy="4201247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F324E1F-DAC3-43B5-944C-6D74CCA0A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E5E1E0D-50D6-46D6-A32E-B3810926B6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42E947C-94B9-403C-B7D6-5EA4D0FA2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8BE7905-047B-4FB0-9831-CD668AABD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8376464-DAC4-4C40-AF2D-BBF41DCA4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A255588-7F24-4FDC-9D1B-94A054291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Snip Diagonal Corner Rectangle 31">
            <a:extLst>
              <a:ext uri="{FF2B5EF4-FFF2-40B4-BE49-F238E27FC236}">
                <a16:creationId xmlns:a16="http://schemas.microsoft.com/office/drawing/2014/main" id="{2CA64412-2AB6-4391-A38D-E4C8F587B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96780" y="690851"/>
            <a:ext cx="2995535" cy="3584587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93D4A7-C7AC-4BB9-9461-C3BC82E7425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5"/>
          <a:srcRect b="2135"/>
          <a:stretch/>
        </p:blipFill>
        <p:spPr>
          <a:xfrm>
            <a:off x="6991034" y="916524"/>
            <a:ext cx="3795477" cy="41735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6A85AC-48DE-45EA-9B1D-C8D787B6F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37" y="4762931"/>
            <a:ext cx="9552558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Public comment portals</a:t>
            </a:r>
          </a:p>
        </p:txBody>
      </p:sp>
    </p:spTree>
    <p:extLst>
      <p:ext uri="{BB962C8B-B14F-4D97-AF65-F5344CB8AC3E}">
        <p14:creationId xmlns:p14="http://schemas.microsoft.com/office/powerpoint/2010/main" val="333800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80A68-E9B3-42DD-8A2B-7835DE80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0" y="61546"/>
            <a:ext cx="3657600" cy="1371600"/>
          </a:xfrm>
        </p:spPr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72A67-A239-44D6-B4DE-A7C96F916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6400800" cy="5996354"/>
          </a:xfrm>
        </p:spPr>
        <p:txBody>
          <a:bodyPr/>
          <a:lstStyle/>
          <a:p>
            <a:pPr lvl="0"/>
            <a:r>
              <a:rPr lang="en-US" dirty="0"/>
              <a:t>Understand where all electronic comments and other data are stored and where they are backed up regardless of what application is in use.  </a:t>
            </a:r>
          </a:p>
          <a:p>
            <a:pPr lvl="0"/>
            <a:r>
              <a:rPr lang="en-US" dirty="0"/>
              <a:t>Ensure that data is searchable for FOIA purposes. </a:t>
            </a:r>
          </a:p>
          <a:p>
            <a:pPr lvl="0"/>
            <a:r>
              <a:rPr lang="en-US" dirty="0"/>
              <a:t>Create and use a style guide for website postings to ensure clarity and uniformity across the site.</a:t>
            </a:r>
          </a:p>
          <a:p>
            <a:pPr lvl="0"/>
            <a:r>
              <a:rPr lang="en-US" dirty="0"/>
              <a:t>Internet speeds and connectivity issues should be written into hotel contracts.  </a:t>
            </a:r>
          </a:p>
          <a:p>
            <a:pPr lvl="0"/>
            <a:r>
              <a:rPr lang="en-US" dirty="0"/>
              <a:t>Meeting broadcasts can be conducted over Council </a:t>
            </a:r>
            <a:r>
              <a:rPr lang="en-US" dirty="0" err="1"/>
              <a:t>wifi</a:t>
            </a:r>
            <a:r>
              <a:rPr lang="en-US" dirty="0"/>
              <a:t> hotspots when the hotel internet is unreliable.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7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F98E92-2FA1-4F13-B14F-E06CD7AD3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678988" cy="3673474"/>
          </a:xfrm>
        </p:spPr>
        <p:txBody>
          <a:bodyPr>
            <a:normAutofit/>
          </a:bodyPr>
          <a:lstStyle/>
          <a:p>
            <a:r>
              <a:rPr lang="en-US" sz="6000" cap="none" dirty="0">
                <a:solidFill>
                  <a:schemeClr val="tx2"/>
                </a:solidFill>
              </a:rPr>
              <a:t>Promoting the regional council system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0B541A2-5884-4B85-8605-E7B953194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648198"/>
            <a:ext cx="7005742" cy="11430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Providing a unified voice among all regions</a:t>
            </a:r>
          </a:p>
        </p:txBody>
      </p:sp>
    </p:spTree>
    <p:extLst>
      <p:ext uri="{BB962C8B-B14F-4D97-AF65-F5344CB8AC3E}">
        <p14:creationId xmlns:p14="http://schemas.microsoft.com/office/powerpoint/2010/main" val="3478959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271F5A-049A-40B5-9681-DDD558A73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67" y="4571736"/>
            <a:ext cx="8534400" cy="1507067"/>
          </a:xfrm>
        </p:spPr>
        <p:txBody>
          <a:bodyPr>
            <a:normAutofit/>
          </a:bodyPr>
          <a:lstStyle/>
          <a:p>
            <a:r>
              <a:rPr lang="en-US" sz="2200" b="1" cap="none" dirty="0"/>
              <a:t>Recommendation:</a:t>
            </a:r>
            <a:r>
              <a:rPr lang="en-US" sz="2200" cap="none" dirty="0"/>
              <a:t>  Continue to host and maintain fisherycouncils.org as the repository for all CCC, SCS, and joint Council materials.</a:t>
            </a:r>
          </a:p>
        </p:txBody>
      </p:sp>
      <p:pic>
        <p:nvPicPr>
          <p:cNvPr id="9" name="Content Placeholder 8" descr="A close up of a logo&#10;&#10;Description generated with high confidence">
            <a:extLst>
              <a:ext uri="{FF2B5EF4-FFF2-40B4-BE49-F238E27FC236}">
                <a16:creationId xmlns:a16="http://schemas.microsoft.com/office/drawing/2014/main" id="{832DDF61-DB99-4B19-9A08-3AF8AD5429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504" t="-1792" r="21204" b="26195"/>
          <a:stretch/>
        </p:blipFill>
        <p:spPr>
          <a:xfrm>
            <a:off x="1757013" y="685799"/>
            <a:ext cx="2791525" cy="3708135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71C9816-50AA-4185-93E9-8689F9101B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33263" y="779197"/>
            <a:ext cx="4617849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95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F98E92-2FA1-4F13-B14F-E06CD7AD3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678988" cy="3673474"/>
          </a:xfrm>
        </p:spPr>
        <p:txBody>
          <a:bodyPr>
            <a:normAutofit/>
          </a:bodyPr>
          <a:lstStyle/>
          <a:p>
            <a:r>
              <a:rPr lang="en-US" sz="6000" cap="none" dirty="0">
                <a:solidFill>
                  <a:schemeClr val="tx2"/>
                </a:solidFill>
              </a:rPr>
              <a:t>Communicating effectively using social media</a:t>
            </a:r>
          </a:p>
        </p:txBody>
      </p:sp>
    </p:spTree>
    <p:extLst>
      <p:ext uri="{BB962C8B-B14F-4D97-AF65-F5344CB8AC3E}">
        <p14:creationId xmlns:p14="http://schemas.microsoft.com/office/powerpoint/2010/main" val="2424800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458DB-D2C7-42DE-ACDB-B4ECC02B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62" y="-113243"/>
            <a:ext cx="8534400" cy="1507067"/>
          </a:xfrm>
        </p:spPr>
        <p:txBody>
          <a:bodyPr/>
          <a:lstStyle/>
          <a:p>
            <a:r>
              <a:rPr lang="en-US" dirty="0"/>
              <a:t>Best Practices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57EDBA-D504-4D0F-BD46-8188AB4FD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3262" y="1331802"/>
            <a:ext cx="3678080" cy="3614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9CBBE8-1407-42BD-9142-761E9DDA5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364" y="2097564"/>
            <a:ext cx="3505200" cy="2848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27E364-DE7B-41C0-990B-DFF101483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5325" y="960968"/>
            <a:ext cx="3678080" cy="3985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005878-1599-488A-B6D9-6F9F74FC9CB3}"/>
              </a:ext>
            </a:extLst>
          </p:cNvPr>
          <p:cNvSpPr/>
          <p:nvPr/>
        </p:nvSpPr>
        <p:spPr>
          <a:xfrm>
            <a:off x="608012" y="5341532"/>
            <a:ext cx="9088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 the public with the appropriate social channels for a given Council’s audience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2793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914</TotalTime>
  <Words>687</Words>
  <Application>Microsoft Office PowerPoint</Application>
  <PresentationFormat>Widescreen</PresentationFormat>
  <Paragraphs>96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Century Gothic</vt:lpstr>
      <vt:lpstr>Times New Roman</vt:lpstr>
      <vt:lpstr>Wingdings 3</vt:lpstr>
      <vt:lpstr>Slice</vt:lpstr>
      <vt:lpstr>Council Communication Group</vt:lpstr>
      <vt:lpstr>CCG</vt:lpstr>
      <vt:lpstr>Communication tools and procedures</vt:lpstr>
      <vt:lpstr>Public comment portals</vt:lpstr>
      <vt:lpstr>Best Practices</vt:lpstr>
      <vt:lpstr>Promoting the regional council system</vt:lpstr>
      <vt:lpstr>Recommendation:  Continue to host and maintain fisherycouncils.org as the repository for all CCC, SCS, and joint Council materials.</vt:lpstr>
      <vt:lpstr>Communicating effectively using social media</vt:lpstr>
      <vt:lpstr>Best Practices</vt:lpstr>
      <vt:lpstr>Best Practices </vt:lpstr>
      <vt:lpstr>Working effectively with news media</vt:lpstr>
      <vt:lpstr>Know your reporters and media representatives and develop relationships.   Send out positive news stories often.  </vt:lpstr>
      <vt:lpstr>Regional and national communications between Councils and NOAA Fisheries</vt:lpstr>
      <vt:lpstr>PowerPoint Presentation</vt:lpstr>
      <vt:lpstr>PowerPoint Presentation</vt:lpstr>
      <vt:lpstr>Council and advisory body meeting and protocols</vt:lpstr>
      <vt:lpstr>Round table discussion on Advisory bodies </vt:lpstr>
      <vt:lpstr>Education programs and training </vt:lpstr>
      <vt:lpstr>PowerPoint Presentation</vt:lpstr>
      <vt:lpstr>Publications and outreach</vt:lpstr>
      <vt:lpstr>Education and Outreach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Council Communication Group</dc:title>
  <dc:creator>Maria Shawback</dc:creator>
  <cp:lastModifiedBy>Maria Shawback</cp:lastModifiedBy>
  <cp:revision>15</cp:revision>
  <dcterms:created xsi:type="dcterms:W3CDTF">2018-05-24T08:56:00Z</dcterms:created>
  <dcterms:modified xsi:type="dcterms:W3CDTF">2018-05-25T00:10:43Z</dcterms:modified>
</cp:coreProperties>
</file>