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96" r:id="rId2"/>
    <p:sldId id="297" r:id="rId3"/>
    <p:sldId id="376" r:id="rId4"/>
    <p:sldId id="378" r:id="rId5"/>
    <p:sldId id="360" r:id="rId6"/>
    <p:sldId id="362" r:id="rId7"/>
    <p:sldId id="417" r:id="rId8"/>
    <p:sldId id="419" r:id="rId9"/>
    <p:sldId id="415" r:id="rId10"/>
    <p:sldId id="363" r:id="rId11"/>
    <p:sldId id="432" r:id="rId12"/>
    <p:sldId id="372" r:id="rId13"/>
    <p:sldId id="433" r:id="rId14"/>
    <p:sldId id="424" r:id="rId15"/>
    <p:sldId id="425" r:id="rId16"/>
    <p:sldId id="426" r:id="rId17"/>
    <p:sldId id="427" r:id="rId18"/>
    <p:sldId id="428" r:id="rId19"/>
    <p:sldId id="431" r:id="rId20"/>
    <p:sldId id="429" r:id="rId21"/>
    <p:sldId id="420" r:id="rId2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1">
          <p15:clr>
            <a:srgbClr val="A4A3A4"/>
          </p15:clr>
        </p15:guide>
        <p15:guide id="2" pos="3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2" autoAdjust="0"/>
    <p:restoredTop sz="75446" autoAdjust="0"/>
  </p:normalViewPr>
  <p:slideViewPr>
    <p:cSldViewPr snapToGrid="0" snapToObjects="1" showGuides="1">
      <p:cViewPr varScale="1">
        <p:scale>
          <a:sx n="58" d="100"/>
          <a:sy n="58" d="100"/>
        </p:scale>
        <p:origin x="1536" y="56"/>
      </p:cViewPr>
      <p:guideLst>
        <p:guide orient="horz" pos="661"/>
        <p:guide pos="362"/>
      </p:guideLst>
    </p:cSldViewPr>
  </p:slideViewPr>
  <p:outlineViewPr>
    <p:cViewPr>
      <p:scale>
        <a:sx n="33" d="100"/>
        <a:sy n="33" d="100"/>
      </p:scale>
      <p:origin x="0" y="11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2152"/>
    </p:cViewPr>
  </p:sorterViewPr>
  <p:notesViewPr>
    <p:cSldViewPr snapToGrid="0" snapToObjects="1" showGuides="1">
      <p:cViewPr varScale="1">
        <p:scale>
          <a:sx n="137" d="100"/>
          <a:sy n="137" d="100"/>
        </p:scale>
        <p:origin x="1784" y="2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746D9DF-BE31-E049-86FF-2330490FA0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DEBA83-8A71-E141-B0B8-AF4D21ACA0F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438C5D1-48D5-3247-A6C5-61A22147E10E}" type="datetimeFigureOut">
              <a:rPr lang="en-US"/>
              <a:pPr>
                <a:defRPr/>
              </a:pPr>
              <a:t>1/10/2022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661D2F1-44F2-1146-8E64-BA32EC168D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EFE5B31-3A62-8C4D-8CFF-5C6175201B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56076-D4AA-F04A-AA7A-A409F2A5880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C7C656-0156-EA47-AE51-D94263485C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452304E-2894-0044-80BF-034A213EF9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>
            <a:extLst>
              <a:ext uri="{FF2B5EF4-FFF2-40B4-BE49-F238E27FC236}">
                <a16:creationId xmlns:a16="http://schemas.microsoft.com/office/drawing/2014/main" id="{2BD00B1A-B7C3-034E-BF0E-66E4D443AC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30C906-1750-124D-82F8-FE7B81CC4307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9A76D254-F1B7-F047-A598-7EE503680A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1A18129-7340-C844-8A85-5C5807F9A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549A6D9A-EB4D-D646-9CAC-3D5E8D9E18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D2A6DED4-1CE0-604A-8470-4C69FDFEDF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>
              <a:spcBef>
                <a:spcPct val="0"/>
              </a:spcBef>
            </a:pP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5121967F-73E8-0D48-BBF6-E6054A76EB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38CA2F-C516-6F41-AEA1-234C77F9D9E4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549A6D9A-EB4D-D646-9CAC-3D5E8D9E18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D2A6DED4-1CE0-604A-8470-4C69FDFEDF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>
              <a:spcBef>
                <a:spcPct val="0"/>
              </a:spcBef>
            </a:pP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5121967F-73E8-0D48-BBF6-E6054A76EB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38CA2F-C516-6F41-AEA1-234C77F9D9E4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238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id="{AC336814-90EF-094E-96DF-28E26A309A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id="{D37CE77D-E2AC-664F-86CC-DF9DFD76A2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>
              <a:spcBef>
                <a:spcPct val="0"/>
              </a:spcBef>
            </a:pP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/>
              <a:t>Cost accounting limited to fuel, provisions, and bait; capital maintenance and investment, overhead, other business costs not included, hence gross profit 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Quota costs are transfer rather than economic cost</a:t>
            </a: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E8CB726D-44D8-E848-8B63-026D0E0129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C4ECB7-605D-BC42-840A-5CB3BC77AEFC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id="{AC336814-90EF-094E-96DF-28E26A309A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id="{D37CE77D-E2AC-664F-86CC-DF9DFD76A2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>
              <a:spcBef>
                <a:spcPct val="0"/>
              </a:spcBef>
            </a:pP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/>
              <a:t>Cost accounting limited to fuel, provisions, and bait; capital maintenance and investment, overhead, other business costs not included, hence gross profit 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Quota costs are transfer rather than economic cost</a:t>
            </a: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E8CB726D-44D8-E848-8B63-026D0E0129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C4ECB7-605D-BC42-840A-5CB3BC77AEFC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416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>
            <a:extLst>
              <a:ext uri="{FF2B5EF4-FFF2-40B4-BE49-F238E27FC236}">
                <a16:creationId xmlns:a16="http://schemas.microsoft.com/office/drawing/2014/main" id="{17B24136-11FA-034B-A99D-2A56507D3A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Notes Placeholder 2">
            <a:extLst>
              <a:ext uri="{FF2B5EF4-FFF2-40B4-BE49-F238E27FC236}">
                <a16:creationId xmlns:a16="http://schemas.microsoft.com/office/drawing/2014/main" id="{852BC6EF-F865-0E4C-8F9C-ED10F48EA1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278CFA96-1C0B-1B40-B48B-0A5B84EF2D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FE9C85-C1BF-CF42-A173-F4D7F47A624C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036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>
            <a:extLst>
              <a:ext uri="{FF2B5EF4-FFF2-40B4-BE49-F238E27FC236}">
                <a16:creationId xmlns:a16="http://schemas.microsoft.com/office/drawing/2014/main" id="{17B24136-11FA-034B-A99D-2A56507D3A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Notes Placeholder 2">
            <a:extLst>
              <a:ext uri="{FF2B5EF4-FFF2-40B4-BE49-F238E27FC236}">
                <a16:creationId xmlns:a16="http://schemas.microsoft.com/office/drawing/2014/main" id="{852BC6EF-F865-0E4C-8F9C-ED10F48EA1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					BBR					BSS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CRAB_SEASON_YEAR	Entities	Owners	Entities	Owners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2020				241			481		266			444</a:t>
            </a: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278CFA96-1C0B-1B40-B48B-0A5B84EF2D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FE9C85-C1BF-CF42-A173-F4D7F47A624C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366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>
            <a:extLst>
              <a:ext uri="{FF2B5EF4-FFF2-40B4-BE49-F238E27FC236}">
                <a16:creationId xmlns:a16="http://schemas.microsoft.com/office/drawing/2014/main" id="{17B24136-11FA-034B-A99D-2A56507D3A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Notes Placeholder 2">
            <a:extLst>
              <a:ext uri="{FF2B5EF4-FFF2-40B4-BE49-F238E27FC236}">
                <a16:creationId xmlns:a16="http://schemas.microsoft.com/office/drawing/2014/main" id="{852BC6EF-F865-0E4C-8F9C-ED10F48EA1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278CFA96-1C0B-1B40-B48B-0A5B84EF2D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FE9C85-C1BF-CF42-A173-F4D7F47A624C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068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>
            <a:extLst>
              <a:ext uri="{FF2B5EF4-FFF2-40B4-BE49-F238E27FC236}">
                <a16:creationId xmlns:a16="http://schemas.microsoft.com/office/drawing/2014/main" id="{17B24136-11FA-034B-A99D-2A56507D3A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Notes Placeholder 2">
            <a:extLst>
              <a:ext uri="{FF2B5EF4-FFF2-40B4-BE49-F238E27FC236}">
                <a16:creationId xmlns:a16="http://schemas.microsoft.com/office/drawing/2014/main" id="{852BC6EF-F865-0E4C-8F9C-ED10F48EA1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278CFA96-1C0B-1B40-B48B-0A5B84EF2D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FE9C85-C1BF-CF42-A173-F4D7F47A624C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687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>
            <a:extLst>
              <a:ext uri="{FF2B5EF4-FFF2-40B4-BE49-F238E27FC236}">
                <a16:creationId xmlns:a16="http://schemas.microsoft.com/office/drawing/2014/main" id="{17B24136-11FA-034B-A99D-2A56507D3A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Notes Placeholder 2">
            <a:extLst>
              <a:ext uri="{FF2B5EF4-FFF2-40B4-BE49-F238E27FC236}">
                <a16:creationId xmlns:a16="http://schemas.microsoft.com/office/drawing/2014/main" id="{852BC6EF-F865-0E4C-8F9C-ED10F48EA1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278CFA96-1C0B-1B40-B48B-0A5B84EF2D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FE9C85-C1BF-CF42-A173-F4D7F47A624C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374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>
            <a:extLst>
              <a:ext uri="{FF2B5EF4-FFF2-40B4-BE49-F238E27FC236}">
                <a16:creationId xmlns:a16="http://schemas.microsoft.com/office/drawing/2014/main" id="{17B24136-11FA-034B-A99D-2A56507D3A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Notes Placeholder 2">
            <a:extLst>
              <a:ext uri="{FF2B5EF4-FFF2-40B4-BE49-F238E27FC236}">
                <a16:creationId xmlns:a16="http://schemas.microsoft.com/office/drawing/2014/main" id="{852BC6EF-F865-0E4C-8F9C-ED10F48EA1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278CFA96-1C0B-1B40-B48B-0A5B84EF2D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FE9C85-C1BF-CF42-A173-F4D7F47A624C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00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>
            <a:extLst>
              <a:ext uri="{FF2B5EF4-FFF2-40B4-BE49-F238E27FC236}">
                <a16:creationId xmlns:a16="http://schemas.microsoft.com/office/drawing/2014/main" id="{A1E21A84-BD30-304F-B2D2-34D943E93B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0" name="Notes Placeholder 2">
            <a:extLst>
              <a:ext uri="{FF2B5EF4-FFF2-40B4-BE49-F238E27FC236}">
                <a16:creationId xmlns:a16="http://schemas.microsoft.com/office/drawing/2014/main" id="{4CB3B55F-C2D7-5140-BA04-720D7D63A9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Exec sum to be reshaped into reportcards?</a:t>
            </a:r>
          </a:p>
        </p:txBody>
      </p:sp>
      <p:sp>
        <p:nvSpPr>
          <p:cNvPr id="7171" name="Slide Number Placeholder 3">
            <a:extLst>
              <a:ext uri="{FF2B5EF4-FFF2-40B4-BE49-F238E27FC236}">
                <a16:creationId xmlns:a16="http://schemas.microsoft.com/office/drawing/2014/main" id="{E3657045-F45F-1B4F-B460-27418B5C3D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D0806D-7E56-744C-AF10-B3F91AC068EA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>
            <a:extLst>
              <a:ext uri="{FF2B5EF4-FFF2-40B4-BE49-F238E27FC236}">
                <a16:creationId xmlns:a16="http://schemas.microsoft.com/office/drawing/2014/main" id="{17B24136-11FA-034B-A99D-2A56507D3A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Notes Placeholder 2">
            <a:extLst>
              <a:ext uri="{FF2B5EF4-FFF2-40B4-BE49-F238E27FC236}">
                <a16:creationId xmlns:a16="http://schemas.microsoft.com/office/drawing/2014/main" id="{852BC6EF-F865-0E4C-8F9C-ED10F48EA1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278CFA96-1C0B-1B40-B48B-0A5B84EF2D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FE9C85-C1BF-CF42-A173-F4D7F47A624C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778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>
            <a:extLst>
              <a:ext uri="{FF2B5EF4-FFF2-40B4-BE49-F238E27FC236}">
                <a16:creationId xmlns:a16="http://schemas.microsoft.com/office/drawing/2014/main" id="{17B24136-11FA-034B-A99D-2A56507D3A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Notes Placeholder 2">
            <a:extLst>
              <a:ext uri="{FF2B5EF4-FFF2-40B4-BE49-F238E27FC236}">
                <a16:creationId xmlns:a16="http://schemas.microsoft.com/office/drawing/2014/main" id="{852BC6EF-F865-0E4C-8F9C-ED10F48EA1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278CFA96-1C0B-1B40-B48B-0A5B84EF2D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FE9C85-C1BF-CF42-A173-F4D7F47A624C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120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>
            <a:extLst>
              <a:ext uri="{FF2B5EF4-FFF2-40B4-BE49-F238E27FC236}">
                <a16:creationId xmlns:a16="http://schemas.microsoft.com/office/drawing/2014/main" id="{0FAE8400-EB5E-354F-83DE-6C67D9FAAA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8" name="Notes Placeholder 2">
            <a:extLst>
              <a:ext uri="{FF2B5EF4-FFF2-40B4-BE49-F238E27FC236}">
                <a16:creationId xmlns:a16="http://schemas.microsoft.com/office/drawing/2014/main" id="{6F04053B-3FA9-9D44-A711-F7E5FE3A1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219" name="Slide Number Placeholder 3">
            <a:extLst>
              <a:ext uri="{FF2B5EF4-FFF2-40B4-BE49-F238E27FC236}">
                <a16:creationId xmlns:a16="http://schemas.microsoft.com/office/drawing/2014/main" id="{120AA203-C5DD-AC4F-AA2C-11A73BB7DB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A29CA5-B4E9-7F4A-92B9-61BCF3F4B42A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6CC17904-F1D2-024E-AD35-B3DA1E7C8F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6EF8BC13-84F0-A64A-9765-8D637514E3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267A2313-DD5A-2C4C-A6D7-3933D71E36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047DE0-A365-7343-9840-5BD1CF14070D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B032AF1D-BD92-2845-8FBA-2F8197C81E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4A404F-802C-094B-BEC6-2A8EEE93D4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>
                <a:latin typeface="Arial"/>
                <a:cs typeface="Arial"/>
              </a:rPr>
              <a:t>Exv</a:t>
            </a:r>
            <a:endParaRPr lang="en-US" sz="2600" dirty="0"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latin typeface="Arial"/>
                <a:cs typeface="Arial"/>
              </a:rPr>
              <a:t>Production: 42.6 million </a:t>
            </a:r>
            <a:r>
              <a:rPr lang="en-US" sz="2600" dirty="0" err="1">
                <a:latin typeface="Arial"/>
                <a:cs typeface="Arial"/>
              </a:rPr>
              <a:t>lbs</a:t>
            </a:r>
            <a:r>
              <a:rPr lang="en-US" sz="2600" dirty="0">
                <a:latin typeface="Arial"/>
                <a:cs typeface="Arial"/>
              </a:rPr>
              <a:t> +9%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latin typeface="Arial"/>
                <a:cs typeface="Arial"/>
              </a:rPr>
              <a:t>Value: $208 million +2%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600" dirty="0"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latin typeface="Arial"/>
                <a:cs typeface="Arial"/>
              </a:rPr>
              <a:t>WS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latin typeface="Arial"/>
                <a:cs typeface="Arial"/>
              </a:rPr>
              <a:t>27.9 million </a:t>
            </a:r>
            <a:r>
              <a:rPr lang="en-US" sz="2600" dirty="0" err="1">
                <a:latin typeface="Arial"/>
                <a:cs typeface="Arial"/>
              </a:rPr>
              <a:t>lbs</a:t>
            </a:r>
            <a:r>
              <a:rPr lang="en-US" sz="2600" dirty="0">
                <a:latin typeface="Arial"/>
                <a:cs typeface="Arial"/>
              </a:rPr>
              <a:t> +9%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latin typeface="Arial"/>
                <a:cs typeface="Arial"/>
              </a:rPr>
              <a:t>$270 million +10%</a:t>
            </a: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F69D569B-52FD-BE43-A5BC-635703E0E7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27E69B-6D2D-6848-99AC-0A93DE0B2F55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FE0EAD95-F6A1-A649-A829-48DCBE4922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8ABE2451-787E-524D-B08F-E64D974282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Record price in AIG </a:t>
            </a:r>
          </a:p>
          <a:p>
            <a:pPr marL="0" lvl="1"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$7.29 +12% / $14.03 +6%</a:t>
            </a:r>
          </a:p>
          <a:p>
            <a:pPr marL="0" lvl="1">
              <a:spcBef>
                <a:spcPct val="0"/>
              </a:spcBef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Divergence of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ExV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/WS in BSS &amp; BST</a:t>
            </a:r>
          </a:p>
          <a:p>
            <a:pPr marL="0" lvl="1">
              <a:spcBef>
                <a:spcPct val="0"/>
              </a:spcBef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Prices remained strong in 2021, no. final numbers</a:t>
            </a:r>
          </a:p>
          <a:p>
            <a:pPr marL="0" lvl="1">
              <a:spcBef>
                <a:spcPct val="0"/>
              </a:spcBef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Price ratios: generally stable, but slight upward trend over long term, although BSS trending down in &lt;3 years</a:t>
            </a:r>
          </a:p>
          <a:p>
            <a:pPr marL="0" lvl="1"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Stability is result of arbitration, coop management</a:t>
            </a:r>
          </a:p>
          <a:p>
            <a:pPr marL="0" lvl="1"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Doesn’t control for affiliated sales (AIG particlularly vert integrated)</a:t>
            </a:r>
          </a:p>
          <a:p>
            <a:pPr marL="0" lvl="1"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Should be particular focus for further development</a:t>
            </a:r>
          </a:p>
          <a:p>
            <a:pPr marL="0" lvl="1">
              <a:spcBef>
                <a:spcPct val="0"/>
              </a:spcBef>
            </a:pP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Bef>
                <a:spcPct val="0"/>
              </a:spcBef>
            </a:pP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Bef>
                <a:spcPct val="0"/>
              </a:spcBef>
            </a:pP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FAB1E4FD-8721-9F4E-92BE-915F02CF87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3BDEAF-817E-714E-B125-AC189C3F10E3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FF61AEFC-666C-7C48-9F9A-7CBA0D1292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FDDA4CC5-257A-264F-95EF-3FC61591DA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>
              <a:spcBef>
                <a:spcPct val="0"/>
              </a:spcBef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Bef>
                <a:spcPct val="0"/>
              </a:spcBef>
            </a:pP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Bef>
                <a:spcPct val="0"/>
              </a:spcBef>
            </a:pP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Bef>
                <a:spcPct val="0"/>
              </a:spcBef>
            </a:pP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33AD7709-2EEE-2D4E-84C3-34D1A96E85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C03F40-A8ED-DC42-B410-22DC77178BC6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1435B763-FBA2-5746-B9D9-543493DE9A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D1FB25-C0EF-524F-9786-529E1A0596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Exv</a:t>
            </a:r>
            <a:endParaRPr lang="en-US" dirty="0"/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64 vessels – lowest in history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948 positions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Captrain</a:t>
            </a:r>
            <a:r>
              <a:rPr lang="en-US" dirty="0"/>
              <a:t> pay $12.4 million +7%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Crew $29.8 million +9%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Proc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7 Plants – 2019/2020 historic low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452 thousand </a:t>
            </a:r>
            <a:r>
              <a:rPr lang="en-US" dirty="0" err="1"/>
              <a:t>hrs</a:t>
            </a:r>
            <a:r>
              <a:rPr lang="en-US" dirty="0"/>
              <a:t> 0%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$7.24 million +15%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$14.95/</a:t>
            </a:r>
            <a:r>
              <a:rPr lang="en-US" dirty="0" err="1"/>
              <a:t>hr</a:t>
            </a:r>
            <a:r>
              <a:rPr lang="en-US" dirty="0"/>
              <a:t> +15%</a:t>
            </a: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3C5420E-A2C2-B04B-8C09-8F5E0BD3E3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B9C051-21E7-ED4D-9887-B361285EFBF0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39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092E510E-4F1E-7F43-B97A-4614DBF8D6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835C57E3-0F35-7644-AD1F-C7085FD5A9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Lease rate is voluntarily capped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Red line is A share – 90% of IFQ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Increase over time in %of </a:t>
            </a:r>
            <a:r>
              <a:rPr lang="en-US" altLang="en-US" dirty="0" err="1"/>
              <a:t>lbs</a:t>
            </a:r>
            <a:r>
              <a:rPr lang="en-US" altLang="en-US" dirty="0"/>
              <a:t> leased -&gt; consolidation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Distribution of earnings – shift toward QS</a:t>
            </a: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3571F7A1-873E-4741-A828-D5084B2EF8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71D79C-FA61-5C4A-AA20-F3C13F329FCE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00400"/>
            <a:ext cx="5410200" cy="1143000"/>
          </a:xfrm>
        </p:spPr>
        <p:txBody>
          <a:bodyPr/>
          <a:lstStyle>
            <a:lvl1pPr>
              <a:defRPr>
                <a:solidFill>
                  <a:srgbClr val="FCDA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495800"/>
            <a:ext cx="4876800" cy="457200"/>
          </a:xfrm>
        </p:spPr>
        <p:txBody>
          <a:bodyPr/>
          <a:lstStyle>
            <a:lvl1pPr marL="0" indent="0">
              <a:defRPr>
                <a:solidFill>
                  <a:srgbClr val="FCDA7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6220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6454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143000"/>
            <a:ext cx="19431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143000"/>
            <a:ext cx="56769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958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1997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823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62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362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6935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843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785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301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0253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0425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>
            <a:extLst>
              <a:ext uri="{FF2B5EF4-FFF2-40B4-BE49-F238E27FC236}">
                <a16:creationId xmlns:a16="http://schemas.microsoft.com/office/drawing/2014/main" id="{EB78C0BF-9148-E145-9946-22AC5A30B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362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541D3506-084C-7644-882C-6A2E16B46E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1143000"/>
            <a:ext cx="6019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Box 14">
            <a:extLst>
              <a:ext uri="{FF2B5EF4-FFF2-40B4-BE49-F238E27FC236}">
                <a16:creationId xmlns:a16="http://schemas.microsoft.com/office/drawing/2014/main" id="{D81AC61C-0A77-C040-BC91-94F990B60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6477000"/>
            <a:ext cx="762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39533B25-2EEB-924A-930A-EFC129426FAA}" type="slidenum">
              <a:rPr lang="en-US" altLang="en-US" sz="1200"/>
              <a:pPr>
                <a:spcBef>
                  <a:spcPct val="50000"/>
                </a:spcBef>
              </a:pPr>
              <a:t>‹#›</a:t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ヒラギノ角ゴ Pro W3" panose="020B0300000000000000" pitchFamily="34" charset="-128"/>
          <a:cs typeface="ヒラギノ角ゴ Pro W3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ヒラギノ角ゴ Pro W3" charset="-128"/>
          <a:cs typeface="ヒラギノ角ゴ Pro W3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ヒラギノ角ゴ Pro W3" charset="-128"/>
          <a:cs typeface="ヒラギノ角ゴ Pro W3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ヒラギノ角ゴ Pro W3" charset="-128"/>
          <a:cs typeface="ヒラギノ角ゴ Pro W3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ヒラギノ角ゴ Pro W3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charset="0"/>
          <a:ea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charset="0"/>
          <a:ea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charset="0"/>
          <a:ea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charset="0"/>
          <a:ea typeface="ヒラギノ角ゴ Pro W3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ヒラギノ角ゴ Pro W3" panose="020B0300000000000000" pitchFamily="34" charset="-128"/>
          <a:cs typeface="ヒラギノ角ゴ Pro W3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—"/>
        <a:defRPr sz="2200">
          <a:solidFill>
            <a:schemeClr val="tx1"/>
          </a:solidFill>
          <a:latin typeface="+mn-lt"/>
          <a:ea typeface="ヒラギノ角ゴ Pro W3" panose="020B0300000000000000" pitchFamily="34" charset="-128"/>
          <a:cs typeface="ヒラギノ角ゴ Pro W3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ヒラギノ角ゴ Pro W3" panose="020B0300000000000000" pitchFamily="34" charset="-128"/>
          <a:cs typeface="ヒラギノ角ゴ Pro W3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ヒラギノ角ゴ Pro W3" panose="020B0300000000000000" pitchFamily="34" charset="-128"/>
          <a:cs typeface="ヒラギノ角ゴ Pro W3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anose="020B0300000000000000" pitchFamily="34" charset="-128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fsc.noaa.gov/REFM/Socioeconomics/SAFE/default.php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0A75161-6AA9-8645-B58F-9EDE772E6F2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73275" y="685800"/>
            <a:ext cx="5970588" cy="28956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  <a:latin typeface="+mn-lt"/>
                <a:ea typeface="+mj-ea"/>
              </a:rPr>
              <a:t>Crab SAFE: Economic Status Report 2020</a:t>
            </a:r>
          </a:p>
        </p:txBody>
      </p:sp>
      <p:sp>
        <p:nvSpPr>
          <p:cNvPr id="4098" name="Rectangle 3">
            <a:extLst>
              <a:ext uri="{FF2B5EF4-FFF2-40B4-BE49-F238E27FC236}">
                <a16:creationId xmlns:a16="http://schemas.microsoft.com/office/drawing/2014/main" id="{53955A5E-E243-C740-84B0-91F24355C8B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28956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1800" dirty="0"/>
          </a:p>
          <a:p>
            <a:pPr>
              <a:lnSpc>
                <a:spcPct val="80000"/>
              </a:lnSpc>
            </a:pPr>
            <a:endParaRPr lang="en-US" altLang="en-US" sz="1800" dirty="0"/>
          </a:p>
          <a:p>
            <a:pPr>
              <a:lnSpc>
                <a:spcPct val="80000"/>
              </a:lnSpc>
              <a:spcBef>
                <a:spcPct val="5000"/>
              </a:spcBef>
              <a:spcAft>
                <a:spcPts val="1200"/>
              </a:spcAft>
            </a:pPr>
            <a:r>
              <a:rPr lang="en-US" altLang="en-US" sz="1800" dirty="0">
                <a:solidFill>
                  <a:schemeClr val="bg1"/>
                </a:solidFill>
              </a:rPr>
              <a:t>Presented by:</a:t>
            </a:r>
            <a:endParaRPr lang="en-US" altLang="en-US" sz="18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en-US" sz="1800" dirty="0">
                <a:solidFill>
                  <a:srgbClr val="FFFF00"/>
                </a:solidFill>
              </a:rPr>
              <a:t>Brian Garber-Yonts</a:t>
            </a:r>
          </a:p>
          <a:p>
            <a:r>
              <a:rPr lang="en-US" altLang="en-US" sz="1800" dirty="0">
                <a:solidFill>
                  <a:srgbClr val="FFFF00"/>
                </a:solidFill>
              </a:rPr>
              <a:t>Alaska Fisheries Science Center</a:t>
            </a:r>
          </a:p>
          <a:p>
            <a:r>
              <a:rPr lang="en-US" altLang="en-US" sz="1800" dirty="0">
                <a:solidFill>
                  <a:srgbClr val="FFFF00"/>
                </a:solidFill>
              </a:rPr>
              <a:t>Economics and Social Science Research Program</a:t>
            </a:r>
          </a:p>
          <a:p>
            <a:endParaRPr lang="en-US" altLang="en-US" sz="1800" dirty="0">
              <a:solidFill>
                <a:srgbClr val="FFFF00"/>
              </a:solidFill>
            </a:endParaRPr>
          </a:p>
          <a:p>
            <a:r>
              <a:rPr lang="en-US" altLang="en-US" sz="1800" dirty="0">
                <a:solidFill>
                  <a:srgbClr val="FFFF00"/>
                </a:solidFill>
              </a:rPr>
              <a:t>January 10, 2022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endParaRPr lang="en-US" altLang="en-US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spcBef>
                <a:spcPct val="5000"/>
              </a:spcBef>
            </a:pPr>
            <a:endParaRPr lang="en-US" altLang="en-US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en-US" alt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3A8B5198-8BED-494A-AFC7-B7537C7A45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5675" y="288925"/>
            <a:ext cx="6884988" cy="838200"/>
          </a:xfrm>
        </p:spPr>
        <p:txBody>
          <a:bodyPr/>
          <a:lstStyle/>
          <a:p>
            <a:pPr algn="ctr"/>
            <a:r>
              <a:rPr lang="en-US" altLang="en-US" sz="3200" b="1" dirty="0">
                <a:cs typeface="Arial" panose="020B0604020202020204" pitchFamily="34" charset="0"/>
              </a:rPr>
              <a:t>Vessel Income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1654B-22F9-8B4A-9DE3-EF2CD5185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675" y="1203325"/>
            <a:ext cx="7780338" cy="4478338"/>
          </a:xfrm>
        </p:spPr>
        <p:txBody>
          <a:bodyPr/>
          <a:lstStyle/>
          <a:p>
            <a:pPr marL="400050" lvl="1" indent="0">
              <a:buFontTx/>
              <a:buNone/>
              <a:defRPr/>
            </a:pPr>
            <a:endParaRPr lang="en-US" sz="2600" dirty="0">
              <a:ea typeface="+mn-ea"/>
              <a:cs typeface="Arial"/>
            </a:endParaRPr>
          </a:p>
          <a:p>
            <a:pPr lvl="1">
              <a:buFont typeface="Arial" pitchFamily="34" charset="0"/>
              <a:buChar char="•"/>
              <a:defRPr/>
            </a:pPr>
            <a:endParaRPr lang="en-US" sz="2600" dirty="0">
              <a:ea typeface="+mn-ea"/>
              <a:cs typeface="Arial"/>
            </a:endParaRPr>
          </a:p>
        </p:txBody>
      </p:sp>
      <p:pic>
        <p:nvPicPr>
          <p:cNvPr id="32772" name="Picture 5">
            <a:extLst>
              <a:ext uri="{FF2B5EF4-FFF2-40B4-BE49-F238E27FC236}">
                <a16:creationId xmlns:a16="http://schemas.microsoft.com/office/drawing/2014/main" id="{38222AFD-0A35-A34C-9331-2A04C7133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94518" y="1211263"/>
            <a:ext cx="8371681" cy="540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3A8B5198-8BED-494A-AFC7-B7537C7A45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6275" y="301625"/>
            <a:ext cx="6884988" cy="838200"/>
          </a:xfrm>
        </p:spPr>
        <p:txBody>
          <a:bodyPr/>
          <a:lstStyle/>
          <a:p>
            <a:r>
              <a:rPr lang="en-US" altLang="en-US" sz="3200" b="1" dirty="0">
                <a:cs typeface="Arial" panose="020B0604020202020204" pitchFamily="34" charset="0"/>
              </a:rPr>
              <a:t>Vessel Income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1654B-22F9-8B4A-9DE3-EF2CD5185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675" y="1203325"/>
            <a:ext cx="7780338" cy="4478338"/>
          </a:xfrm>
        </p:spPr>
        <p:txBody>
          <a:bodyPr/>
          <a:lstStyle/>
          <a:p>
            <a:pPr marL="400050" lvl="1" indent="0">
              <a:buFontTx/>
              <a:buNone/>
              <a:defRPr/>
            </a:pPr>
            <a:endParaRPr lang="en-US" sz="2600" dirty="0">
              <a:ea typeface="+mn-ea"/>
              <a:cs typeface="Arial"/>
            </a:endParaRPr>
          </a:p>
          <a:p>
            <a:pPr lvl="1">
              <a:buFont typeface="Arial" pitchFamily="34" charset="0"/>
              <a:buChar char="•"/>
              <a:defRPr/>
            </a:pPr>
            <a:endParaRPr lang="en-US" sz="2600" dirty="0">
              <a:ea typeface="+mn-ea"/>
              <a:cs typeface="Arial"/>
            </a:endParaRPr>
          </a:p>
        </p:txBody>
      </p:sp>
      <p:pic>
        <p:nvPicPr>
          <p:cNvPr id="32772" name="Picture 5">
            <a:extLst>
              <a:ext uri="{FF2B5EF4-FFF2-40B4-BE49-F238E27FC236}">
                <a16:creationId xmlns:a16="http://schemas.microsoft.com/office/drawing/2014/main" id="{38222AFD-0A35-A34C-9331-2A04C7133C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4598"/>
          <a:stretch/>
        </p:blipFill>
        <p:spPr bwMode="auto">
          <a:xfrm>
            <a:off x="574675" y="1295400"/>
            <a:ext cx="8677471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10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8747BBC6-47BB-E44C-BC8D-9A83151664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5675" y="288925"/>
            <a:ext cx="6884988" cy="838200"/>
          </a:xfrm>
        </p:spPr>
        <p:txBody>
          <a:bodyPr/>
          <a:lstStyle/>
          <a:p>
            <a:pPr algn="ctr"/>
            <a:r>
              <a:rPr lang="en-US" altLang="en-US" sz="3200" b="1" dirty="0">
                <a:cs typeface="Arial" panose="020B0604020202020204" pitchFamily="34" charset="0"/>
              </a:rPr>
              <a:t>Fleet Income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18798-D937-CC47-90BA-AEBA5A399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675" y="1203325"/>
            <a:ext cx="7780338" cy="4478338"/>
          </a:xfrm>
        </p:spPr>
        <p:txBody>
          <a:bodyPr/>
          <a:lstStyle/>
          <a:p>
            <a:pPr marL="400050" lvl="1" indent="0">
              <a:buFontTx/>
              <a:buNone/>
              <a:defRPr/>
            </a:pPr>
            <a:endParaRPr lang="en-US" sz="2600" dirty="0">
              <a:ea typeface="+mn-ea"/>
              <a:cs typeface="Arial"/>
            </a:endParaRPr>
          </a:p>
          <a:p>
            <a:pPr lvl="1">
              <a:buFont typeface="Arial" pitchFamily="34" charset="0"/>
              <a:buChar char="•"/>
              <a:defRPr/>
            </a:pPr>
            <a:endParaRPr lang="en-US" sz="2600" dirty="0">
              <a:ea typeface="+mn-ea"/>
              <a:cs typeface="Arial"/>
            </a:endParaRPr>
          </a:p>
        </p:txBody>
      </p:sp>
      <p:pic>
        <p:nvPicPr>
          <p:cNvPr id="36868" name="Picture 5">
            <a:extLst>
              <a:ext uri="{FF2B5EF4-FFF2-40B4-BE49-F238E27FC236}">
                <a16:creationId xmlns:a16="http://schemas.microsoft.com/office/drawing/2014/main" id="{A772D627-3896-3B41-96C5-8C8737ADE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784350" y="1049338"/>
            <a:ext cx="5721350" cy="572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8747BBC6-47BB-E44C-BC8D-9A83151664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211138"/>
            <a:ext cx="6884988" cy="838200"/>
          </a:xfrm>
        </p:spPr>
        <p:txBody>
          <a:bodyPr/>
          <a:lstStyle/>
          <a:p>
            <a:r>
              <a:rPr lang="en-US" altLang="en-US" sz="3200" b="1" dirty="0">
                <a:cs typeface="Arial" panose="020B0604020202020204" pitchFamily="34" charset="0"/>
              </a:rPr>
              <a:t>Fleet Income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18798-D937-CC47-90BA-AEBA5A399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675" y="1203325"/>
            <a:ext cx="7780338" cy="4478338"/>
          </a:xfrm>
        </p:spPr>
        <p:txBody>
          <a:bodyPr/>
          <a:lstStyle/>
          <a:p>
            <a:pPr marL="400050" lvl="1" indent="0">
              <a:buFontTx/>
              <a:buNone/>
              <a:defRPr/>
            </a:pPr>
            <a:endParaRPr lang="en-US" sz="2600" dirty="0">
              <a:ea typeface="+mn-ea"/>
              <a:cs typeface="Arial"/>
            </a:endParaRPr>
          </a:p>
          <a:p>
            <a:pPr lvl="1">
              <a:buFont typeface="Arial" pitchFamily="34" charset="0"/>
              <a:buChar char="•"/>
              <a:defRPr/>
            </a:pPr>
            <a:endParaRPr lang="en-US" sz="2600" dirty="0">
              <a:ea typeface="+mn-ea"/>
              <a:cs typeface="Arial"/>
            </a:endParaRPr>
          </a:p>
        </p:txBody>
      </p:sp>
      <p:pic>
        <p:nvPicPr>
          <p:cNvPr id="36868" name="Picture 5">
            <a:extLst>
              <a:ext uri="{FF2B5EF4-FFF2-40B4-BE49-F238E27FC236}">
                <a16:creationId xmlns:a16="http://schemas.microsoft.com/office/drawing/2014/main" id="{A772D627-3896-3B41-96C5-8C8737ADE1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3783"/>
          <a:stretch/>
        </p:blipFill>
        <p:spPr bwMode="auto">
          <a:xfrm>
            <a:off x="574675" y="1244600"/>
            <a:ext cx="8635990" cy="510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682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7DA0CF63-8688-3342-915F-FAF7EE1632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5675" y="365125"/>
            <a:ext cx="7381875" cy="838200"/>
          </a:xfrm>
        </p:spPr>
        <p:txBody>
          <a:bodyPr/>
          <a:lstStyle/>
          <a:p>
            <a:r>
              <a:rPr lang="en-US" altLang="en-US" sz="2800" b="1" dirty="0">
                <a:cs typeface="Arial" panose="020B0604020202020204" pitchFamily="34" charset="0"/>
              </a:rPr>
              <a:t>Owner QS Decomposition – Community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EEAD283-8BC0-D64A-9925-5545454A59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4675" y="1323059"/>
            <a:ext cx="4145728" cy="5182161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7EAFB0-CFD3-9945-8F01-3537E0075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4251" y="1335759"/>
            <a:ext cx="4145728" cy="518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80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7DA0CF63-8688-3342-915F-FAF7EE1632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5675" y="365125"/>
            <a:ext cx="7381875" cy="838200"/>
          </a:xfrm>
        </p:spPr>
        <p:txBody>
          <a:bodyPr/>
          <a:lstStyle/>
          <a:p>
            <a:r>
              <a:rPr lang="en-US" altLang="en-US" sz="2800" b="1" dirty="0">
                <a:cs typeface="Arial" panose="020B0604020202020204" pitchFamily="34" charset="0"/>
              </a:rPr>
              <a:t>Owner QS Decomposition – Owner type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E6B049-9B9B-414B-B1FE-54B7994531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4674" y="1142999"/>
            <a:ext cx="7464425" cy="5598319"/>
          </a:xfrm>
        </p:spPr>
      </p:pic>
    </p:spTree>
    <p:extLst>
      <p:ext uri="{BB962C8B-B14F-4D97-AF65-F5344CB8AC3E}">
        <p14:creationId xmlns:p14="http://schemas.microsoft.com/office/powerpoint/2010/main" val="1970627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7DA0CF63-8688-3342-915F-FAF7EE1632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5675" y="365125"/>
            <a:ext cx="7381875" cy="838200"/>
          </a:xfrm>
        </p:spPr>
        <p:txBody>
          <a:bodyPr/>
          <a:lstStyle/>
          <a:p>
            <a:r>
              <a:rPr lang="en-US" altLang="en-US" sz="2800" b="1" dirty="0">
                <a:cs typeface="Arial" panose="020B0604020202020204" pitchFamily="34" charset="0"/>
              </a:rPr>
              <a:t>Owner QS Decomposition – Owner type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E6B049-9B9B-414B-B1FE-54B7994531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41200" y="1142999"/>
            <a:ext cx="6531372" cy="5598319"/>
          </a:xfrm>
        </p:spPr>
      </p:pic>
    </p:spTree>
    <p:extLst>
      <p:ext uri="{BB962C8B-B14F-4D97-AF65-F5344CB8AC3E}">
        <p14:creationId xmlns:p14="http://schemas.microsoft.com/office/powerpoint/2010/main" val="3573029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7DA0CF63-8688-3342-915F-FAF7EE1632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5675" y="365125"/>
            <a:ext cx="7381875" cy="838200"/>
          </a:xfrm>
        </p:spPr>
        <p:txBody>
          <a:bodyPr/>
          <a:lstStyle/>
          <a:p>
            <a:r>
              <a:rPr lang="en-US" altLang="en-US" sz="2800" b="1" dirty="0">
                <a:cs typeface="Arial" panose="020B0604020202020204" pitchFamily="34" charset="0"/>
              </a:rPr>
              <a:t>Owner QS Decomposition – Concentration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E6B049-9B9B-414B-B1FE-54B7994531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41200" y="1142999"/>
            <a:ext cx="6531372" cy="5598318"/>
          </a:xfrm>
        </p:spPr>
      </p:pic>
    </p:spTree>
    <p:extLst>
      <p:ext uri="{BB962C8B-B14F-4D97-AF65-F5344CB8AC3E}">
        <p14:creationId xmlns:p14="http://schemas.microsoft.com/office/powerpoint/2010/main" val="460305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7DA0CF63-8688-3342-915F-FAF7EE1632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5675" y="365125"/>
            <a:ext cx="7381875" cy="838200"/>
          </a:xfrm>
        </p:spPr>
        <p:txBody>
          <a:bodyPr/>
          <a:lstStyle/>
          <a:p>
            <a:r>
              <a:rPr lang="en-US" altLang="en-US" sz="2800" b="1" dirty="0">
                <a:cs typeface="Arial" panose="020B0604020202020204" pitchFamily="34" charset="0"/>
              </a:rPr>
              <a:t>Owner QS Decomposition – Concentration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E6B049-9B9B-414B-B1FE-54B7994531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07727" y="1142999"/>
            <a:ext cx="5598318" cy="5598318"/>
          </a:xfrm>
        </p:spPr>
      </p:pic>
    </p:spTree>
    <p:extLst>
      <p:ext uri="{BB962C8B-B14F-4D97-AF65-F5344CB8AC3E}">
        <p14:creationId xmlns:p14="http://schemas.microsoft.com/office/powerpoint/2010/main" val="4218766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7DA0CF63-8688-3342-915F-FAF7EE1632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5675" y="365125"/>
            <a:ext cx="7381875" cy="838200"/>
          </a:xfrm>
        </p:spPr>
        <p:txBody>
          <a:bodyPr/>
          <a:lstStyle/>
          <a:p>
            <a:r>
              <a:rPr lang="en-US" altLang="en-US" sz="2800" b="1" dirty="0">
                <a:cs typeface="Arial" panose="020B0604020202020204" pitchFamily="34" charset="0"/>
              </a:rPr>
              <a:t>Crew QS Decomposition – Community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EEAD283-8BC0-D64A-9925-5545454A59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4675" y="1323059"/>
            <a:ext cx="4145728" cy="518216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7EAFB0-CFD3-9945-8F01-3537E0075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4251" y="1335759"/>
            <a:ext cx="4145728" cy="518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0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732E4491-1D5F-4345-9D53-5998533ED5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5675" y="365125"/>
            <a:ext cx="7381875" cy="838200"/>
          </a:xfrm>
        </p:spPr>
        <p:txBody>
          <a:bodyPr/>
          <a:lstStyle/>
          <a:p>
            <a:r>
              <a:rPr lang="en-US" altLang="en-US" sz="3200" b="1" dirty="0">
                <a:cs typeface="Arial" panose="020B0604020202020204" pitchFamily="34" charset="0"/>
              </a:rPr>
              <a:t>2020 Crab Economic SAFE Overview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B2991280-8D75-DE43-BF43-9C4336EF94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5675" y="1211263"/>
            <a:ext cx="7475538" cy="41433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dirty="0">
                <a:solidFill>
                  <a:srgbClr val="003F7B"/>
                </a:solidFill>
              </a:rPr>
              <a:t>Executive Summary (SAFE Report extract)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dirty="0">
                <a:solidFill>
                  <a:srgbClr val="003F7B"/>
                </a:solidFill>
              </a:rPr>
              <a:t>Economic Status and Trends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3F7B"/>
                </a:solidFill>
              </a:rPr>
              <a:t>Economic output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solidFill>
                  <a:srgbClr val="003F7B"/>
                </a:solidFill>
              </a:rPr>
              <a:t>TACs, landings, ex-vessel and finished product volume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solidFill>
                  <a:srgbClr val="003F7B"/>
                </a:solidFill>
              </a:rPr>
              <a:t>Ex-vessel and first wholesale revenue and average prices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3F7B"/>
                </a:solidFill>
              </a:rPr>
              <a:t>Income and employment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3F7B"/>
                </a:solidFill>
              </a:rPr>
              <a:t>Operating costs and Income Statement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3F7B"/>
                </a:solidFill>
              </a:rPr>
              <a:t>Quota Market and Holdings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3F7B"/>
                </a:solidFill>
              </a:rPr>
              <a:t>Fishing capacity and effort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3F7B"/>
                </a:solidFill>
              </a:rPr>
              <a:t>International trade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7DA0CF63-8688-3342-915F-FAF7EE1632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5675" y="365125"/>
            <a:ext cx="7381875" cy="838200"/>
          </a:xfrm>
        </p:spPr>
        <p:txBody>
          <a:bodyPr/>
          <a:lstStyle/>
          <a:p>
            <a:r>
              <a:rPr lang="en-US" altLang="en-US" sz="2800" b="1" dirty="0">
                <a:cs typeface="Arial" panose="020B0604020202020204" pitchFamily="34" charset="0"/>
              </a:rPr>
              <a:t>Crew QS Decomposition – Concentration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E6B049-9B9B-414B-B1FE-54B7994531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61626" y="1244258"/>
            <a:ext cx="7572773" cy="5409123"/>
          </a:xfrm>
        </p:spPr>
      </p:pic>
    </p:spTree>
    <p:extLst>
      <p:ext uri="{BB962C8B-B14F-4D97-AF65-F5344CB8AC3E}">
        <p14:creationId xmlns:p14="http://schemas.microsoft.com/office/powerpoint/2010/main" val="2924951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7DA0CF63-8688-3342-915F-FAF7EE1632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5675" y="365125"/>
            <a:ext cx="7381875" cy="838200"/>
          </a:xfrm>
        </p:spPr>
        <p:txBody>
          <a:bodyPr/>
          <a:lstStyle/>
          <a:p>
            <a:r>
              <a:rPr lang="en-US" altLang="en-US" sz="3600" b="1" dirty="0"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51E56-649C-7C48-9A0B-356AA5AAA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675" y="1211263"/>
            <a:ext cx="7475538" cy="4143375"/>
          </a:xfrm>
        </p:spPr>
        <p:txBody>
          <a:bodyPr/>
          <a:lstStyle/>
          <a:p>
            <a:pPr marL="0" indent="0">
              <a:spcBef>
                <a:spcPts val="0"/>
              </a:spcBef>
              <a:defRPr/>
            </a:pPr>
            <a:r>
              <a:rPr lang="en-US" sz="2800" dirty="0">
                <a:solidFill>
                  <a:srgbClr val="003F7B"/>
                </a:solidFill>
                <a:ea typeface="+mn-ea"/>
              </a:rPr>
              <a:t>Priorities for 2022 SAFE: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3F7B"/>
                </a:solidFill>
                <a:ea typeface="+mn-ea"/>
              </a:rPr>
              <a:t>Report card metrics, ESP integration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3F7B"/>
                </a:solidFill>
                <a:ea typeface="+mn-ea"/>
              </a:rPr>
              <a:t>Price forecasts &amp; current-year estimates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3F7B"/>
                </a:solidFill>
                <a:ea typeface="+mn-ea"/>
              </a:rPr>
              <a:t>Processing sector income analysis</a:t>
            </a:r>
          </a:p>
          <a:p>
            <a:pPr marL="0" indent="0">
              <a:spcBef>
                <a:spcPts val="0"/>
              </a:spcBef>
              <a:defRPr/>
            </a:pPr>
            <a:endParaRPr lang="en-US" sz="2800" dirty="0">
              <a:solidFill>
                <a:srgbClr val="003F7B"/>
              </a:solidFill>
              <a:ea typeface="+mn-ea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3F7B"/>
                </a:solidFill>
                <a:ea typeface="+mn-ea"/>
              </a:rPr>
              <a:t>Council CRP Review - 2023</a:t>
            </a:r>
          </a:p>
        </p:txBody>
      </p:sp>
    </p:spTree>
    <p:extLst>
      <p:ext uri="{BB962C8B-B14F-4D97-AF65-F5344CB8AC3E}">
        <p14:creationId xmlns:p14="http://schemas.microsoft.com/office/powerpoint/2010/main" val="1588803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5070281A-3C5A-3543-BCE8-EF05909940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5675" y="365125"/>
            <a:ext cx="7381875" cy="838200"/>
          </a:xfrm>
        </p:spPr>
        <p:txBody>
          <a:bodyPr/>
          <a:lstStyle/>
          <a:p>
            <a:r>
              <a:rPr lang="en-US" altLang="en-US" sz="3200" b="1" dirty="0">
                <a:cs typeface="Arial" panose="020B0604020202020204" pitchFamily="34" charset="0"/>
              </a:rPr>
              <a:t>Economic SAFE availability</a:t>
            </a:r>
          </a:p>
        </p:txBody>
      </p:sp>
      <p:pic>
        <p:nvPicPr>
          <p:cNvPr id="8195" name="Content Placeholder 4">
            <a:extLst>
              <a:ext uri="{FF2B5EF4-FFF2-40B4-BE49-F238E27FC236}">
                <a16:creationId xmlns:a16="http://schemas.microsoft.com/office/drawing/2014/main" id="{37CD0947-DEB0-1C4C-B687-D235069937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50924" y="1049338"/>
            <a:ext cx="6692791" cy="4794250"/>
          </a:xfrm>
        </p:spPr>
      </p:pic>
      <p:sp>
        <p:nvSpPr>
          <p:cNvPr id="8196" name="Rectangle 5">
            <a:extLst>
              <a:ext uri="{FF2B5EF4-FFF2-40B4-BE49-F238E27FC236}">
                <a16:creationId xmlns:a16="http://schemas.microsoft.com/office/drawing/2014/main" id="{D46BA996-4D0B-794B-959B-C0443DD65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5751513"/>
            <a:ext cx="7470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hlinkClick r:id="rId5"/>
              </a:rPr>
              <a:t>https://www.afsc.noaa.gov/REFM/Socioeconomics/SAFE/default.php</a:t>
            </a:r>
            <a:endParaRPr lang="en-US" altLang="en-US" dirty="0"/>
          </a:p>
          <a:p>
            <a:pPr eaLnBrk="1" hangingPunct="1"/>
            <a:r>
              <a:rPr lang="en-US" altLang="en-US" dirty="0"/>
              <a:t>https://</a:t>
            </a:r>
            <a:r>
              <a:rPr lang="en-US" altLang="en-US" dirty="0" err="1"/>
              <a:t>reports.psmfc.org</a:t>
            </a:r>
            <a:r>
              <a:rPr lang="en-US" altLang="en-US" dirty="0"/>
              <a:t>/</a:t>
            </a:r>
            <a:r>
              <a:rPr lang="en-US" altLang="en-US" dirty="0" err="1"/>
              <a:t>akfindev</a:t>
            </a:r>
            <a:r>
              <a:rPr lang="en-US" altLang="en-US" dirty="0"/>
              <a:t>/</a:t>
            </a:r>
            <a:r>
              <a:rPr lang="en-US" altLang="en-US" dirty="0" err="1"/>
              <a:t>f?p</a:t>
            </a:r>
            <a:r>
              <a:rPr lang="en-US" altLang="en-US" dirty="0"/>
              <a:t>=501:2002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27AAE389-C5F6-5E40-A99D-C1CF33B39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107950"/>
            <a:ext cx="6019800" cy="838200"/>
          </a:xfrm>
        </p:spPr>
        <p:txBody>
          <a:bodyPr/>
          <a:lstStyle/>
          <a:p>
            <a:r>
              <a:rPr lang="en-US" altLang="en-US" sz="3200" b="1" dirty="0">
                <a:cs typeface="Arial" panose="020B0604020202020204" pitchFamily="34" charset="0"/>
              </a:rPr>
              <a:t>TAC 2005/06 – 2021/22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DDEE7-D543-4543-A5E8-7F86C0D4B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675" y="1203325"/>
            <a:ext cx="7780338" cy="4478338"/>
          </a:xfrm>
        </p:spPr>
        <p:txBody>
          <a:bodyPr/>
          <a:lstStyle/>
          <a:p>
            <a:pPr marL="400050" lvl="1" indent="0">
              <a:buFontTx/>
              <a:buNone/>
              <a:defRPr/>
            </a:pPr>
            <a:endParaRPr lang="en-US" sz="2600" dirty="0">
              <a:ea typeface="+mn-ea"/>
              <a:cs typeface="Arial"/>
            </a:endParaRPr>
          </a:p>
          <a:p>
            <a:pPr lvl="1">
              <a:buFont typeface="Arial" pitchFamily="34" charset="0"/>
              <a:buChar char="•"/>
              <a:defRPr/>
            </a:pPr>
            <a:endParaRPr lang="en-US" sz="2600" dirty="0">
              <a:ea typeface="+mn-ea"/>
              <a:cs typeface="Arial"/>
            </a:endParaRPr>
          </a:p>
        </p:txBody>
      </p:sp>
      <p:pic>
        <p:nvPicPr>
          <p:cNvPr id="16388" name="Picture 5">
            <a:extLst>
              <a:ext uri="{FF2B5EF4-FFF2-40B4-BE49-F238E27FC236}">
                <a16:creationId xmlns:a16="http://schemas.microsoft.com/office/drawing/2014/main" id="{540AD0D7-9A8A-A649-8531-767AEA4CB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46087" y="1049338"/>
            <a:ext cx="8373493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CFB846C2-88AB-6046-9FE2-BA31386BD1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7163" y="211138"/>
            <a:ext cx="6019800" cy="838200"/>
          </a:xfrm>
        </p:spPr>
        <p:txBody>
          <a:bodyPr/>
          <a:lstStyle/>
          <a:p>
            <a:r>
              <a:rPr lang="en-US" altLang="en-US" sz="3200" b="1" dirty="0">
                <a:cs typeface="Arial" panose="020B0604020202020204" pitchFamily="34" charset="0"/>
              </a:rPr>
              <a:t>Production &amp;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FEBCE-ED38-6E4D-ABB8-49ABBA76E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675" y="1203325"/>
            <a:ext cx="7780338" cy="4478338"/>
          </a:xfrm>
        </p:spPr>
        <p:txBody>
          <a:bodyPr/>
          <a:lstStyle/>
          <a:p>
            <a:pPr marL="400050" lvl="1" indent="0">
              <a:buFontTx/>
              <a:buNone/>
              <a:defRPr/>
            </a:pPr>
            <a:endParaRPr lang="en-US" sz="2600" dirty="0">
              <a:ea typeface="+mn-ea"/>
              <a:cs typeface="Arial"/>
            </a:endParaRPr>
          </a:p>
          <a:p>
            <a:pPr lvl="1">
              <a:buFont typeface="Arial" pitchFamily="34" charset="0"/>
              <a:buChar char="•"/>
              <a:defRPr/>
            </a:pPr>
            <a:endParaRPr lang="en-US" sz="2600" dirty="0">
              <a:ea typeface="+mn-ea"/>
              <a:cs typeface="Arial"/>
            </a:endParaRP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1EDED285-A4F0-2B40-996C-8BD548CD3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74675" y="914400"/>
            <a:ext cx="8305800" cy="553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A051F7F8-435E-CB43-B730-713EB0EC94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5675" y="365125"/>
            <a:ext cx="6837363" cy="838200"/>
          </a:xfrm>
        </p:spPr>
        <p:txBody>
          <a:bodyPr/>
          <a:lstStyle/>
          <a:p>
            <a:r>
              <a:rPr lang="en-US" altLang="en-US" sz="3200" b="1" dirty="0">
                <a:cs typeface="Arial" panose="020B0604020202020204" pitchFamily="34" charset="0"/>
              </a:rPr>
              <a:t>Ex-vessel &amp; Wholesale Price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0FC92-5D9A-264E-859C-68A835D9C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675" y="1203325"/>
            <a:ext cx="7780338" cy="4478338"/>
          </a:xfrm>
        </p:spPr>
        <p:txBody>
          <a:bodyPr/>
          <a:lstStyle/>
          <a:p>
            <a:pPr marL="400050" lvl="1" indent="0">
              <a:buFontTx/>
              <a:buNone/>
              <a:defRPr/>
            </a:pPr>
            <a:endParaRPr lang="en-US" sz="2600" dirty="0">
              <a:ea typeface="+mn-ea"/>
              <a:cs typeface="Arial"/>
            </a:endParaRPr>
          </a:p>
          <a:p>
            <a:pPr lvl="1">
              <a:buFont typeface="Arial" pitchFamily="34" charset="0"/>
              <a:buChar char="•"/>
              <a:defRPr/>
            </a:pPr>
            <a:endParaRPr lang="en-US" sz="2600" dirty="0">
              <a:ea typeface="+mn-ea"/>
              <a:cs typeface="Arial"/>
            </a:endParaRPr>
          </a:p>
        </p:txBody>
      </p:sp>
      <p:pic>
        <p:nvPicPr>
          <p:cNvPr id="20484" name="Picture 5">
            <a:extLst>
              <a:ext uri="{FF2B5EF4-FFF2-40B4-BE49-F238E27FC236}">
                <a16:creationId xmlns:a16="http://schemas.microsoft.com/office/drawing/2014/main" id="{8B1F6B2F-8A03-1B44-B4C6-9FB45A391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74675" y="1200179"/>
            <a:ext cx="7977499" cy="554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09B9AC61-2E81-1540-8A17-4E80830D42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5675" y="365125"/>
            <a:ext cx="6837363" cy="838200"/>
          </a:xfrm>
        </p:spPr>
        <p:txBody>
          <a:bodyPr/>
          <a:lstStyle/>
          <a:p>
            <a:r>
              <a:rPr lang="en-US" altLang="en-US" sz="3200" b="1" dirty="0">
                <a:cs typeface="Arial" panose="020B0604020202020204" pitchFamily="34" charset="0"/>
              </a:rPr>
              <a:t>2020 Processing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FB71E-8D5A-404E-91F6-342543029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675" y="1203325"/>
            <a:ext cx="7780338" cy="4478338"/>
          </a:xfrm>
        </p:spPr>
        <p:txBody>
          <a:bodyPr/>
          <a:lstStyle/>
          <a:p>
            <a:pPr marL="400050" lvl="1" indent="0">
              <a:buFontTx/>
              <a:buNone/>
              <a:defRPr/>
            </a:pPr>
            <a:endParaRPr lang="en-US" sz="2600" dirty="0">
              <a:ea typeface="+mn-ea"/>
              <a:cs typeface="Arial"/>
            </a:endParaRPr>
          </a:p>
          <a:p>
            <a:pPr lvl="1">
              <a:buFont typeface="Arial" pitchFamily="34" charset="0"/>
              <a:buChar char="•"/>
              <a:defRPr/>
            </a:pPr>
            <a:endParaRPr lang="en-US" sz="2600" dirty="0">
              <a:ea typeface="+mn-ea"/>
              <a:cs typeface="Arial"/>
            </a:endParaRPr>
          </a:p>
        </p:txBody>
      </p:sp>
      <p:pic>
        <p:nvPicPr>
          <p:cNvPr id="22532" name="Picture 5">
            <a:extLst>
              <a:ext uri="{FF2B5EF4-FFF2-40B4-BE49-F238E27FC236}">
                <a16:creationId xmlns:a16="http://schemas.microsoft.com/office/drawing/2014/main" id="{50D84A83-3E5B-5D40-84A1-3780394A8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66775" y="1049338"/>
            <a:ext cx="8431866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51159D50-DC3F-F243-8593-9B7B411D4B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5675" y="365125"/>
            <a:ext cx="7678738" cy="838200"/>
          </a:xfrm>
        </p:spPr>
        <p:txBody>
          <a:bodyPr/>
          <a:lstStyle/>
          <a:p>
            <a:r>
              <a:rPr lang="en-US" altLang="en-US" sz="2800" b="1" dirty="0">
                <a:cs typeface="Arial" panose="020B0604020202020204" pitchFamily="34" charset="0"/>
              </a:rPr>
              <a:t>2020 Employment &amp; Income (CR program)</a:t>
            </a:r>
          </a:p>
        </p:txBody>
      </p:sp>
      <p:pic>
        <p:nvPicPr>
          <p:cNvPr id="24580" name="Picture 11">
            <a:extLst>
              <a:ext uri="{FF2B5EF4-FFF2-40B4-BE49-F238E27FC236}">
                <a16:creationId xmlns:a16="http://schemas.microsoft.com/office/drawing/2014/main" id="{455674A9-BCA0-B04E-99EA-0CFDE4011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74675" y="1049338"/>
            <a:ext cx="9134042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180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43F4836C-DE83-E649-84D3-220A3B8C5A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5675" y="365125"/>
            <a:ext cx="7678738" cy="838200"/>
          </a:xfrm>
        </p:spPr>
        <p:txBody>
          <a:bodyPr/>
          <a:lstStyle/>
          <a:p>
            <a:r>
              <a:rPr lang="en-US" altLang="en-US" sz="2800" b="1" dirty="0">
                <a:cs typeface="Arial" panose="020B0604020202020204" pitchFamily="34" charset="0"/>
              </a:rPr>
              <a:t>IFQ Lease Activity and Rates</a:t>
            </a:r>
          </a:p>
        </p:txBody>
      </p:sp>
      <p:pic>
        <p:nvPicPr>
          <p:cNvPr id="30723" name="Picture 11">
            <a:extLst>
              <a:ext uri="{FF2B5EF4-FFF2-40B4-BE49-F238E27FC236}">
                <a16:creationId xmlns:a16="http://schemas.microsoft.com/office/drawing/2014/main" id="{008F1795-3FDD-BB40-AC55-712FBCC04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74674" y="1049337"/>
            <a:ext cx="5127625" cy="571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Content Placeholder 2">
            <a:extLst>
              <a:ext uri="{FF2B5EF4-FFF2-40B4-BE49-F238E27FC236}">
                <a16:creationId xmlns:a16="http://schemas.microsoft.com/office/drawing/2014/main" id="{23DA0756-4C6A-3246-8082-CA14F7E581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00763" y="1420813"/>
            <a:ext cx="3043237" cy="4260850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  <a:tabLst>
                <a:tab pos="3194050" algn="l"/>
              </a:tabLst>
            </a:pPr>
            <a:r>
              <a:rPr lang="en-US" altLang="en-US" sz="2000" dirty="0">
                <a:solidFill>
                  <a:srgbClr val="003F7B"/>
                </a:solidFill>
                <a:cs typeface="Arial" panose="020B0604020202020204" pitchFamily="34" charset="0"/>
              </a:rPr>
              <a:t>BBR CVO A: 62-63%</a:t>
            </a:r>
          </a:p>
          <a:p>
            <a:pPr marL="342900" lvl="1" indent="-342900">
              <a:buFont typeface="Arial" panose="020B0604020202020204" pitchFamily="34" charset="0"/>
              <a:buChar char="•"/>
              <a:tabLst>
                <a:tab pos="3194050" algn="l"/>
              </a:tabLst>
            </a:pPr>
            <a:r>
              <a:rPr lang="en-US" altLang="en-US" sz="2000" dirty="0">
                <a:solidFill>
                  <a:srgbClr val="003F7B"/>
                </a:solidFill>
                <a:cs typeface="Arial" panose="020B0604020202020204" pitchFamily="34" charset="0"/>
              </a:rPr>
              <a:t>BSS CVO A: 46%</a:t>
            </a:r>
          </a:p>
          <a:p>
            <a:pPr marL="342900" lvl="1" indent="-342900">
              <a:buFont typeface="Arial" panose="020B0604020202020204" pitchFamily="34" charset="0"/>
              <a:buChar char="•"/>
              <a:tabLst>
                <a:tab pos="3194050" algn="l"/>
              </a:tabLst>
            </a:pPr>
            <a:r>
              <a:rPr lang="en-US" altLang="en-US" sz="2000" dirty="0">
                <a:solidFill>
                  <a:srgbClr val="003F7B"/>
                </a:solidFill>
                <a:cs typeface="Arial" panose="020B0604020202020204" pitchFamily="34" charset="0"/>
              </a:rPr>
              <a:t>Over all QS:</a:t>
            </a:r>
          </a:p>
          <a:p>
            <a:pPr marL="742950" lvl="2" indent="-342900">
              <a:tabLst>
                <a:tab pos="3194050" algn="l"/>
              </a:tabLst>
            </a:pPr>
            <a:r>
              <a:rPr lang="en-US" altLang="en-US" sz="1800" dirty="0">
                <a:solidFill>
                  <a:srgbClr val="003F7B"/>
                </a:solidFill>
                <a:cs typeface="Arial" panose="020B0604020202020204" pitchFamily="34" charset="0"/>
              </a:rPr>
              <a:t>81-88% Leased</a:t>
            </a:r>
          </a:p>
          <a:p>
            <a:pPr marL="742950" lvl="2" indent="-342900">
              <a:tabLst>
                <a:tab pos="3194050" algn="l"/>
              </a:tabLst>
            </a:pPr>
            <a:r>
              <a:rPr lang="en-US" altLang="en-US" sz="1800" dirty="0">
                <a:solidFill>
                  <a:srgbClr val="003F7B"/>
                </a:solidFill>
                <a:cs typeface="Arial" panose="020B0604020202020204" pitchFamily="34" charset="0"/>
              </a:rPr>
              <a:t>39-42% Gross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OAA Theme">
  <a:themeElements>
    <a:clrScheme name="">
      <a:dk1>
        <a:srgbClr val="002950"/>
      </a:dk1>
      <a:lt1>
        <a:srgbClr val="FFFFFF"/>
      </a:lt1>
      <a:dk2>
        <a:srgbClr val="007262"/>
      </a:dk2>
      <a:lt2>
        <a:srgbClr val="808080"/>
      </a:lt2>
      <a:accent1>
        <a:srgbClr val="BBE0E3"/>
      </a:accent1>
      <a:accent2>
        <a:srgbClr val="FCDA7F"/>
      </a:accent2>
      <a:accent3>
        <a:srgbClr val="FFFFFF"/>
      </a:accent3>
      <a:accent4>
        <a:srgbClr val="002143"/>
      </a:accent4>
      <a:accent5>
        <a:srgbClr val="DAEDEF"/>
      </a:accent5>
      <a:accent6>
        <a:srgbClr val="E4C572"/>
      </a:accent6>
      <a:hlink>
        <a:srgbClr val="955F22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noaa-template.pot</Template>
  <TotalTime>11253</TotalTime>
  <Words>574</Words>
  <Application>Microsoft Office PowerPoint</Application>
  <PresentationFormat>On-screen Show (4:3)</PresentationFormat>
  <Paragraphs>122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Arial Black</vt:lpstr>
      <vt:lpstr>Calibri</vt:lpstr>
      <vt:lpstr>NOAA Theme</vt:lpstr>
      <vt:lpstr>Crab SAFE: Economic Status Report 2020</vt:lpstr>
      <vt:lpstr>2020 Crab Economic SAFE Overview</vt:lpstr>
      <vt:lpstr>Economic SAFE availability</vt:lpstr>
      <vt:lpstr>TAC 2005/06 – 2021/22</vt:lpstr>
      <vt:lpstr>Production &amp; Value</vt:lpstr>
      <vt:lpstr>Ex-vessel &amp; Wholesale Price</vt:lpstr>
      <vt:lpstr>2020 Processing Capacity</vt:lpstr>
      <vt:lpstr>2020 Employment &amp; Income (CR program)</vt:lpstr>
      <vt:lpstr>IFQ Lease Activity and Rates</vt:lpstr>
      <vt:lpstr>Vessel Income Statement</vt:lpstr>
      <vt:lpstr>Vessel Income Statement</vt:lpstr>
      <vt:lpstr>Fleet Income Statement</vt:lpstr>
      <vt:lpstr>Fleet Income Statement</vt:lpstr>
      <vt:lpstr>Owner QS Decomposition – Community</vt:lpstr>
      <vt:lpstr>Owner QS Decomposition – Owner type</vt:lpstr>
      <vt:lpstr>Owner QS Decomposition – Owner type</vt:lpstr>
      <vt:lpstr>Owner QS Decomposition – Concentration</vt:lpstr>
      <vt:lpstr>Owner QS Decomposition – Concentration</vt:lpstr>
      <vt:lpstr>Crew QS Decomposition – Community</vt:lpstr>
      <vt:lpstr>Crew QS Decomposition – Concentration</vt:lpstr>
      <vt:lpstr>Discussion</vt:lpstr>
    </vt:vector>
  </TitlesOfParts>
  <Company>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Sarah Rheinsmith</cp:lastModifiedBy>
  <cp:revision>303</cp:revision>
  <cp:lastPrinted>2020-01-15T21:02:33Z</cp:lastPrinted>
  <dcterms:created xsi:type="dcterms:W3CDTF">2012-11-21T23:29:40Z</dcterms:created>
  <dcterms:modified xsi:type="dcterms:W3CDTF">2022-01-10T22:22:23Z</dcterms:modified>
</cp:coreProperties>
</file>