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8" r:id="rId4"/>
    <p:sldId id="25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724" autoAdjust="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A65F76-74C4-4152-B885-9CA938A3C58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8CA88EC-C4DD-4475-8137-3B64A2927627}">
      <dgm:prSet custT="1"/>
      <dgm:spPr/>
      <dgm:t>
        <a:bodyPr/>
        <a:lstStyle/>
        <a:p>
          <a:pPr algn="ctr"/>
          <a:r>
            <a:rPr lang="en-US" sz="4400" dirty="0"/>
            <a:t>BBRKC 10.6%</a:t>
          </a:r>
        </a:p>
      </dgm:t>
    </dgm:pt>
    <dgm:pt modelId="{049505F8-5828-4A67-94B4-B14B0F1220CC}" type="parTrans" cxnId="{817901D9-1DE4-4620-8DA3-04E70DDCE306}">
      <dgm:prSet/>
      <dgm:spPr/>
      <dgm:t>
        <a:bodyPr/>
        <a:lstStyle/>
        <a:p>
          <a:endParaRPr lang="en-US"/>
        </a:p>
      </dgm:t>
    </dgm:pt>
    <dgm:pt modelId="{57361A40-37E3-42A0-AD72-C2FACF2C2BF7}" type="sibTrans" cxnId="{817901D9-1DE4-4620-8DA3-04E70DDCE306}">
      <dgm:prSet/>
      <dgm:spPr/>
      <dgm:t>
        <a:bodyPr/>
        <a:lstStyle/>
        <a:p>
          <a:endParaRPr lang="en-US"/>
        </a:p>
      </dgm:t>
    </dgm:pt>
    <dgm:pt modelId="{61919906-C77B-49B0-8612-6101B1F9F5D9}">
      <dgm:prSet custT="1"/>
      <dgm:spPr/>
      <dgm:t>
        <a:bodyPr/>
        <a:lstStyle/>
        <a:p>
          <a:pPr algn="ctr"/>
          <a:r>
            <a:rPr lang="en-US" sz="4400" dirty="0"/>
            <a:t>Snow   26.5%</a:t>
          </a:r>
        </a:p>
      </dgm:t>
    </dgm:pt>
    <dgm:pt modelId="{86322E05-66EF-41FB-A5E9-0579D08AB99A}" type="parTrans" cxnId="{921680D3-3290-4985-A642-B3CD03F97FB0}">
      <dgm:prSet/>
      <dgm:spPr/>
      <dgm:t>
        <a:bodyPr/>
        <a:lstStyle/>
        <a:p>
          <a:endParaRPr lang="en-US"/>
        </a:p>
      </dgm:t>
    </dgm:pt>
    <dgm:pt modelId="{66EA07C5-BFEC-4E8E-AC64-14957DB9D82D}" type="sibTrans" cxnId="{921680D3-3290-4985-A642-B3CD03F97FB0}">
      <dgm:prSet/>
      <dgm:spPr/>
      <dgm:t>
        <a:bodyPr/>
        <a:lstStyle/>
        <a:p>
          <a:endParaRPr lang="en-US"/>
        </a:p>
      </dgm:t>
    </dgm:pt>
    <dgm:pt modelId="{9AAEFBB6-D4A3-4F2E-9402-B248A591CE07}">
      <dgm:prSet custT="1"/>
      <dgm:spPr/>
      <dgm:t>
        <a:bodyPr/>
        <a:lstStyle/>
        <a:p>
          <a:pPr algn="ctr"/>
          <a:r>
            <a:rPr lang="en-US" sz="4400" dirty="0"/>
            <a:t>Tanner   4.4%</a:t>
          </a:r>
        </a:p>
      </dgm:t>
    </dgm:pt>
    <dgm:pt modelId="{1375CA6B-F6C8-4463-960B-216CF176013D}" type="parTrans" cxnId="{F20C244F-8976-4B2D-A699-B55CA1F386C1}">
      <dgm:prSet/>
      <dgm:spPr/>
      <dgm:t>
        <a:bodyPr/>
        <a:lstStyle/>
        <a:p>
          <a:endParaRPr lang="en-US"/>
        </a:p>
      </dgm:t>
    </dgm:pt>
    <dgm:pt modelId="{32EDF389-A9CD-4083-AFCC-57B5B9152610}" type="sibTrans" cxnId="{F20C244F-8976-4B2D-A699-B55CA1F386C1}">
      <dgm:prSet/>
      <dgm:spPr/>
      <dgm:t>
        <a:bodyPr/>
        <a:lstStyle/>
        <a:p>
          <a:endParaRPr lang="en-US"/>
        </a:p>
      </dgm:t>
    </dgm:pt>
    <dgm:pt modelId="{BEE0CB7A-385B-4A6D-BD26-7B35F3CC6CED}">
      <dgm:prSet custT="1"/>
      <dgm:spPr/>
      <dgm:t>
        <a:bodyPr/>
        <a:lstStyle/>
        <a:p>
          <a:pPr algn="ctr"/>
          <a:r>
            <a:rPr lang="en-US" sz="4400" dirty="0"/>
            <a:t>SMBKC 13.6%</a:t>
          </a:r>
        </a:p>
      </dgm:t>
    </dgm:pt>
    <dgm:pt modelId="{83F8D3A7-A6F7-40EF-9BF1-5819C43EDF46}" type="parTrans" cxnId="{DA805CF6-C35D-4C06-8946-0D927F48CC78}">
      <dgm:prSet/>
      <dgm:spPr/>
      <dgm:t>
        <a:bodyPr/>
        <a:lstStyle/>
        <a:p>
          <a:endParaRPr lang="en-US"/>
        </a:p>
      </dgm:t>
    </dgm:pt>
    <dgm:pt modelId="{C1CD0DCF-7B20-46AD-A79C-1C4C3EAFEB0C}" type="sibTrans" cxnId="{DA805CF6-C35D-4C06-8946-0D927F48CC78}">
      <dgm:prSet/>
      <dgm:spPr/>
      <dgm:t>
        <a:bodyPr/>
        <a:lstStyle/>
        <a:p>
          <a:endParaRPr lang="en-US"/>
        </a:p>
      </dgm:t>
    </dgm:pt>
    <dgm:pt modelId="{28A37720-436A-4951-8635-297F66B1023B}" type="pres">
      <dgm:prSet presAssocID="{30A65F76-74C4-4152-B885-9CA938A3C581}" presName="linear" presStyleCnt="0">
        <dgm:presLayoutVars>
          <dgm:animLvl val="lvl"/>
          <dgm:resizeHandles val="exact"/>
        </dgm:presLayoutVars>
      </dgm:prSet>
      <dgm:spPr/>
    </dgm:pt>
    <dgm:pt modelId="{8CCF39E8-A551-4A5D-942B-76002659C68C}" type="pres">
      <dgm:prSet presAssocID="{98CA88EC-C4DD-4475-8137-3B64A292762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77060CE-7CAF-468D-8634-F46F7086DB2F}" type="pres">
      <dgm:prSet presAssocID="{57361A40-37E3-42A0-AD72-C2FACF2C2BF7}" presName="spacer" presStyleCnt="0"/>
      <dgm:spPr/>
    </dgm:pt>
    <dgm:pt modelId="{4088A14D-1E83-451D-9237-37B9499AA262}" type="pres">
      <dgm:prSet presAssocID="{61919906-C77B-49B0-8612-6101B1F9F5D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917E5A-9060-404B-89D9-F2C75ABFDF58}" type="pres">
      <dgm:prSet presAssocID="{66EA07C5-BFEC-4E8E-AC64-14957DB9D82D}" presName="spacer" presStyleCnt="0"/>
      <dgm:spPr/>
    </dgm:pt>
    <dgm:pt modelId="{36BA6E28-951A-49FC-9504-E454300675A7}" type="pres">
      <dgm:prSet presAssocID="{9AAEFBB6-D4A3-4F2E-9402-B248A591CE0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B6F8605-8A5F-4B57-9610-14E60E6D3CEE}" type="pres">
      <dgm:prSet presAssocID="{32EDF389-A9CD-4083-AFCC-57B5B9152610}" presName="spacer" presStyleCnt="0"/>
      <dgm:spPr/>
    </dgm:pt>
    <dgm:pt modelId="{6E6985FB-DADE-410D-877E-E07EDEB42381}" type="pres">
      <dgm:prSet presAssocID="{BEE0CB7A-385B-4A6D-BD26-7B35F3CC6CE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20C244F-8976-4B2D-A699-B55CA1F386C1}" srcId="{30A65F76-74C4-4152-B885-9CA938A3C581}" destId="{9AAEFBB6-D4A3-4F2E-9402-B248A591CE07}" srcOrd="2" destOrd="0" parTransId="{1375CA6B-F6C8-4463-960B-216CF176013D}" sibTransId="{32EDF389-A9CD-4083-AFCC-57B5B9152610}"/>
    <dgm:cxn modelId="{7B47C287-6821-4FC1-BE0C-34317E5EF74E}" type="presOf" srcId="{61919906-C77B-49B0-8612-6101B1F9F5D9}" destId="{4088A14D-1E83-451D-9237-37B9499AA262}" srcOrd="0" destOrd="0" presId="urn:microsoft.com/office/officeart/2005/8/layout/vList2"/>
    <dgm:cxn modelId="{F759A1B2-8127-4419-B21F-BDB61F32F35E}" type="presOf" srcId="{30A65F76-74C4-4152-B885-9CA938A3C581}" destId="{28A37720-436A-4951-8635-297F66B1023B}" srcOrd="0" destOrd="0" presId="urn:microsoft.com/office/officeart/2005/8/layout/vList2"/>
    <dgm:cxn modelId="{2F46F2B2-71F9-4A2E-8936-D573E8B449C7}" type="presOf" srcId="{98CA88EC-C4DD-4475-8137-3B64A2927627}" destId="{8CCF39E8-A551-4A5D-942B-76002659C68C}" srcOrd="0" destOrd="0" presId="urn:microsoft.com/office/officeart/2005/8/layout/vList2"/>
    <dgm:cxn modelId="{C4614FD1-405F-405F-92AC-5BE191B40E25}" type="presOf" srcId="{9AAEFBB6-D4A3-4F2E-9402-B248A591CE07}" destId="{36BA6E28-951A-49FC-9504-E454300675A7}" srcOrd="0" destOrd="0" presId="urn:microsoft.com/office/officeart/2005/8/layout/vList2"/>
    <dgm:cxn modelId="{921680D3-3290-4985-A642-B3CD03F97FB0}" srcId="{30A65F76-74C4-4152-B885-9CA938A3C581}" destId="{61919906-C77B-49B0-8612-6101B1F9F5D9}" srcOrd="1" destOrd="0" parTransId="{86322E05-66EF-41FB-A5E9-0579D08AB99A}" sibTransId="{66EA07C5-BFEC-4E8E-AC64-14957DB9D82D}"/>
    <dgm:cxn modelId="{817901D9-1DE4-4620-8DA3-04E70DDCE306}" srcId="{30A65F76-74C4-4152-B885-9CA938A3C581}" destId="{98CA88EC-C4DD-4475-8137-3B64A2927627}" srcOrd="0" destOrd="0" parTransId="{049505F8-5828-4A67-94B4-B14B0F1220CC}" sibTransId="{57361A40-37E3-42A0-AD72-C2FACF2C2BF7}"/>
    <dgm:cxn modelId="{930C0BE6-B5DD-4C42-A588-767C61FCB3FB}" type="presOf" srcId="{BEE0CB7A-385B-4A6D-BD26-7B35F3CC6CED}" destId="{6E6985FB-DADE-410D-877E-E07EDEB42381}" srcOrd="0" destOrd="0" presId="urn:microsoft.com/office/officeart/2005/8/layout/vList2"/>
    <dgm:cxn modelId="{DA805CF6-C35D-4C06-8946-0D927F48CC78}" srcId="{30A65F76-74C4-4152-B885-9CA938A3C581}" destId="{BEE0CB7A-385B-4A6D-BD26-7B35F3CC6CED}" srcOrd="3" destOrd="0" parTransId="{83F8D3A7-A6F7-40EF-9BF1-5819C43EDF46}" sibTransId="{C1CD0DCF-7B20-46AD-A79C-1C4C3EAFEB0C}"/>
    <dgm:cxn modelId="{03C186F9-EB8B-4FBB-9BFD-651AF4F96225}" type="presParOf" srcId="{28A37720-436A-4951-8635-297F66B1023B}" destId="{8CCF39E8-A551-4A5D-942B-76002659C68C}" srcOrd="0" destOrd="0" presId="urn:microsoft.com/office/officeart/2005/8/layout/vList2"/>
    <dgm:cxn modelId="{8C857BBD-DD26-42E5-A1BA-0C6CA6B37A28}" type="presParOf" srcId="{28A37720-436A-4951-8635-297F66B1023B}" destId="{E77060CE-7CAF-468D-8634-F46F7086DB2F}" srcOrd="1" destOrd="0" presId="urn:microsoft.com/office/officeart/2005/8/layout/vList2"/>
    <dgm:cxn modelId="{9AAF9B74-5736-4B03-A5E9-6323920DCF7A}" type="presParOf" srcId="{28A37720-436A-4951-8635-297F66B1023B}" destId="{4088A14D-1E83-451D-9237-37B9499AA262}" srcOrd="2" destOrd="0" presId="urn:microsoft.com/office/officeart/2005/8/layout/vList2"/>
    <dgm:cxn modelId="{A9F996E6-E8AF-48BB-887C-458938C32B59}" type="presParOf" srcId="{28A37720-436A-4951-8635-297F66B1023B}" destId="{C1917E5A-9060-404B-89D9-F2C75ABFDF58}" srcOrd="3" destOrd="0" presId="urn:microsoft.com/office/officeart/2005/8/layout/vList2"/>
    <dgm:cxn modelId="{69329924-E4FF-4740-8BE9-C8EA8D860DE3}" type="presParOf" srcId="{28A37720-436A-4951-8635-297F66B1023B}" destId="{36BA6E28-951A-49FC-9504-E454300675A7}" srcOrd="4" destOrd="0" presId="urn:microsoft.com/office/officeart/2005/8/layout/vList2"/>
    <dgm:cxn modelId="{112637CE-427D-4EAE-84BB-2DFA7EBC36B7}" type="presParOf" srcId="{28A37720-436A-4951-8635-297F66B1023B}" destId="{8B6F8605-8A5F-4B57-9610-14E60E6D3CEE}" srcOrd="5" destOrd="0" presId="urn:microsoft.com/office/officeart/2005/8/layout/vList2"/>
    <dgm:cxn modelId="{166D1428-12FC-4C16-8A2A-0B7F3E331666}" type="presParOf" srcId="{28A37720-436A-4951-8635-297F66B1023B}" destId="{6E6985FB-DADE-410D-877E-E07EDEB4238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F39E8-A551-4A5D-942B-76002659C68C}">
      <dsp:nvSpPr>
        <dsp:cNvPr id="0" name=""/>
        <dsp:cNvSpPr/>
      </dsp:nvSpPr>
      <dsp:spPr>
        <a:xfrm>
          <a:off x="0" y="37943"/>
          <a:ext cx="5257800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BBRKC 10.6%</a:t>
          </a:r>
        </a:p>
      </dsp:txBody>
      <dsp:txXfrm>
        <a:off x="59399" y="97342"/>
        <a:ext cx="5139002" cy="1098002"/>
      </dsp:txXfrm>
    </dsp:sp>
    <dsp:sp modelId="{4088A14D-1E83-451D-9237-37B9499AA262}">
      <dsp:nvSpPr>
        <dsp:cNvPr id="0" name=""/>
        <dsp:cNvSpPr/>
      </dsp:nvSpPr>
      <dsp:spPr>
        <a:xfrm>
          <a:off x="0" y="1441943"/>
          <a:ext cx="5257800" cy="1216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Snow   26.5%</a:t>
          </a:r>
        </a:p>
      </dsp:txBody>
      <dsp:txXfrm>
        <a:off x="59399" y="1501342"/>
        <a:ext cx="5139002" cy="1098002"/>
      </dsp:txXfrm>
    </dsp:sp>
    <dsp:sp modelId="{36BA6E28-951A-49FC-9504-E454300675A7}">
      <dsp:nvSpPr>
        <dsp:cNvPr id="0" name=""/>
        <dsp:cNvSpPr/>
      </dsp:nvSpPr>
      <dsp:spPr>
        <a:xfrm>
          <a:off x="0" y="2845944"/>
          <a:ext cx="5257800" cy="1216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Tanner   4.4%</a:t>
          </a:r>
        </a:p>
      </dsp:txBody>
      <dsp:txXfrm>
        <a:off x="59399" y="2905343"/>
        <a:ext cx="5139002" cy="1098002"/>
      </dsp:txXfrm>
    </dsp:sp>
    <dsp:sp modelId="{6E6985FB-DADE-410D-877E-E07EDEB42381}">
      <dsp:nvSpPr>
        <dsp:cNvPr id="0" name=""/>
        <dsp:cNvSpPr/>
      </dsp:nvSpPr>
      <dsp:spPr>
        <a:xfrm>
          <a:off x="0" y="4249944"/>
          <a:ext cx="5257800" cy="121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SMBKC 13.6%</a:t>
          </a:r>
        </a:p>
      </dsp:txBody>
      <dsp:txXfrm>
        <a:off x="59399" y="4309343"/>
        <a:ext cx="5139002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29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8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85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A5757-78E9-4063-93DE-9619A87A8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FC33C-9A78-4827-934F-357B17CBF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68448-368A-4144-8D04-DE0FBFF9D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E01D4-5BA1-404C-A2BF-EAA02FC2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D2D37-C552-4CC4-9FBE-15A1AC2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36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5AC4B-731D-4141-B89C-DE19C8B07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98C8C-E373-44A3-A301-D45B51E5E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20D67-5670-4E35-8B9C-81D2E6F9C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4D6CC-260B-4B69-B8D3-102E6E50F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034FC-526F-4BD9-A79B-1685D68CD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17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AE425-1327-44E0-8FB5-6D4E3E973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C307A6-87A8-41F7-A205-ACF2FC20C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DB801-4A22-4549-A056-54A203855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CD9FB-78D5-4B08-B987-30AE9CC9E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EA14E-C839-4037-86B1-C23426C5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69369-212F-4D9C-8DBE-7EE649D30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8C74F-8506-41EA-A5A8-0856D74C93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757214-CC26-432E-B1F1-E5A709016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F24A5-9A92-4592-A118-256C88480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AC1EB-B1F9-4942-AE7C-81A27CC4D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6415BA-4582-42E6-8B96-0AC985966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37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66F32-4D81-4D60-8D8E-40D14E980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8866F9-1D46-4A6E-BEA8-45C2BF35F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39038-F635-4F09-A5CF-F6C9B9DB0F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D98E0C-76A3-48E6-A9A5-FA1DD797B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3110B4-15BC-4F75-A0F8-4F04EEA07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83CB11-72BC-40DD-B630-10C2A253E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7D86F7-049D-4B0E-9486-77801DEFD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590655-A9C1-4F6A-AB19-778FE9266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56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8F878-8354-48E8-986E-FB12B7570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2FBE6-75D7-4F8A-AF64-8774C0657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A6732-7CA1-4BF6-9997-4D11F41C7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88622B-1AFC-4B5C-9337-728D08960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81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1F7F19-C64E-49CC-B5B7-619CC6FF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70C39E-8114-4519-A38F-D9D0B4E5A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F1C459-4CF0-4D7A-8329-8EA9ACC0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572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7A38A-57F4-4062-BD9C-419065372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86274-4F66-46BC-BEA4-BD2ED5D1F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F84B16-3247-4A23-B394-997C1128B4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D96F3-117F-475A-952B-AA9CD2278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5B295-A806-4D94-A18A-328001DE1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4413C-85FA-4A6F-B60B-67AC8C95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365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2E296-9CFB-47EB-9F15-2F3ADA85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02FE88-C692-4964-B248-63D103CB29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62DF18-CB33-495B-925F-CD34F437B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F5156F-1C5A-4709-821F-C4B147644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03DE3C-3476-4CC4-BC0B-BA3ABE5E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D7BEE-AA00-4881-B354-262E542A6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001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6C8B3-D02D-4BD3-9DE2-8FCEF554E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740E66-049A-48B5-8574-5A5AB1C7A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138A5-B0A9-4B86-88BE-373123B4B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07A34-F1DD-4429-BB52-FB1708C6A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7A335-1BEB-4DC9-92F1-F30585E91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863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95CE0E-C16B-4120-99C3-FEF0FDD0B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FA5E76-AB3A-47A0-84E7-EDC30ADF9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E95EE-57A2-4F13-9D58-239394B5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16F63-21ED-4019-AC4F-3D4D130DA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D7F01-2DB7-4885-AA36-782FD9263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51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4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7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4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1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48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03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0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3EA00-7935-4AB6-9D85-F7A5FFA052C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00363-0FF4-41E5-B839-3EBABC279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8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957F1B-4870-404A-AC07-B01B79507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06BE8-C1CC-4A08-A014-91B8322A2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621C5-0258-4813-9046-75998F589D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2658E-4434-4A35-8CA7-CAD2FA0D5BE7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C4D83-8C2E-43D9-893B-F0C35A0FE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2DCAD-DBFF-4D35-AC82-40D0C191C1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38B02-7561-4FD6-BF84-6B44DB50F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61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B898B-62B4-4ECA-98AF-E540BF5893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Accounting for Uncertainty in Crab Stock Assessments from Loss of 2020 Survey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B5A602-405D-434A-A478-BE8676E13A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2020 </a:t>
            </a:r>
          </a:p>
        </p:txBody>
      </p:sp>
    </p:spTree>
    <p:extLst>
      <p:ext uri="{BB962C8B-B14F-4D97-AF65-F5344CB8AC3E}">
        <p14:creationId xmlns:p14="http://schemas.microsoft.com/office/powerpoint/2010/main" val="172238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6AE128-EA29-473F-8A65-FF44746FA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>
            <a:normAutofit/>
          </a:bodyPr>
          <a:lstStyle/>
          <a:p>
            <a:r>
              <a:rPr lang="en-US" sz="3600" u="sng" dirty="0">
                <a:solidFill>
                  <a:srgbClr val="FFFFFF"/>
                </a:solidFill>
              </a:rPr>
              <a:t>Approach 1:</a:t>
            </a:r>
            <a:r>
              <a:rPr lang="en-US" sz="3600" dirty="0">
                <a:solidFill>
                  <a:srgbClr val="FFFFFF"/>
                </a:solidFill>
              </a:rPr>
              <a:t> retrospective with and without terminal year of survey data effect on OFL</a:t>
            </a:r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75FF4B13-C9E0-4573-9893-22DC777F18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" t="-5147" r="-7" b="-5147"/>
          <a:stretch/>
        </p:blipFill>
        <p:spPr>
          <a:xfrm>
            <a:off x="976251" y="484631"/>
            <a:ext cx="7163222" cy="572414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856892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17D0A32-8EB7-42E2-BBFF-DAD260275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45" y="621792"/>
            <a:ext cx="5181503" cy="5504688"/>
          </a:xfrm>
        </p:spPr>
        <p:txBody>
          <a:bodyPr>
            <a:normAutofit fontScale="90000"/>
          </a:bodyPr>
          <a:lstStyle/>
          <a:p>
            <a:r>
              <a:rPr lang="en-US" sz="4800" u="sng" dirty="0"/>
              <a:t>Approach 3</a:t>
            </a:r>
            <a:r>
              <a:rPr lang="en-US" sz="4800" dirty="0"/>
              <a:t> – Summarizing sensitivity of the OFL estimate to potential high and low 2020 survey data point </a:t>
            </a:r>
            <a:br>
              <a:rPr lang="en-US" sz="4800" dirty="0"/>
            </a:br>
            <a:br>
              <a:rPr lang="en-US" sz="4800" dirty="0"/>
            </a:br>
            <a:r>
              <a:rPr lang="en-US" sz="2800" b="1" dirty="0" err="1"/>
              <a:t>OFL_high</a:t>
            </a:r>
            <a:r>
              <a:rPr lang="en-US" sz="2800" b="1" dirty="0"/>
              <a:t> – </a:t>
            </a:r>
            <a:r>
              <a:rPr lang="en-US" sz="2800" b="1" dirty="0" err="1"/>
              <a:t>OFL_low</a:t>
            </a:r>
            <a:r>
              <a:rPr lang="en-US" sz="2800" b="1" dirty="0"/>
              <a:t> / </a:t>
            </a:r>
            <a:r>
              <a:rPr lang="en-US" sz="2800" b="1" dirty="0" err="1"/>
              <a:t>OFL_base</a:t>
            </a:r>
            <a:endParaRPr lang="en-US" sz="28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56F8EA-3356-4455-9899-320874F6E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FF385B72-09CF-4431-9F73-4681DEA9AE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34595"/>
              </p:ext>
            </p:extLst>
          </p:nvPr>
        </p:nvGraphicFramePr>
        <p:xfrm>
          <a:off x="6099048" y="621792"/>
          <a:ext cx="525780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831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1476A4C-BA19-4456-83C5-2DC7B18CE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85698"/>
              </p:ext>
            </p:extLst>
          </p:nvPr>
        </p:nvGraphicFramePr>
        <p:xfrm>
          <a:off x="221447" y="198514"/>
          <a:ext cx="11781164" cy="65307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13341">
                  <a:extLst>
                    <a:ext uri="{9D8B030D-6E8A-4147-A177-3AD203B41FA5}">
                      <a16:colId xmlns:a16="http://schemas.microsoft.com/office/drawing/2014/main" val="3735779830"/>
                    </a:ext>
                  </a:extLst>
                </a:gridCol>
                <a:gridCol w="1143272">
                  <a:extLst>
                    <a:ext uri="{9D8B030D-6E8A-4147-A177-3AD203B41FA5}">
                      <a16:colId xmlns:a16="http://schemas.microsoft.com/office/drawing/2014/main" val="260518729"/>
                    </a:ext>
                  </a:extLst>
                </a:gridCol>
                <a:gridCol w="4753055">
                  <a:extLst>
                    <a:ext uri="{9D8B030D-6E8A-4147-A177-3AD203B41FA5}">
                      <a16:colId xmlns:a16="http://schemas.microsoft.com/office/drawing/2014/main" val="1773516575"/>
                    </a:ext>
                  </a:extLst>
                </a:gridCol>
                <a:gridCol w="1415302">
                  <a:extLst>
                    <a:ext uri="{9D8B030D-6E8A-4147-A177-3AD203B41FA5}">
                      <a16:colId xmlns:a16="http://schemas.microsoft.com/office/drawing/2014/main" val="839486211"/>
                    </a:ext>
                  </a:extLst>
                </a:gridCol>
                <a:gridCol w="2186925">
                  <a:extLst>
                    <a:ext uri="{9D8B030D-6E8A-4147-A177-3AD203B41FA5}">
                      <a16:colId xmlns:a16="http://schemas.microsoft.com/office/drawing/2014/main" val="161352506"/>
                    </a:ext>
                  </a:extLst>
                </a:gridCol>
                <a:gridCol w="1369269">
                  <a:extLst>
                    <a:ext uri="{9D8B030D-6E8A-4147-A177-3AD203B41FA5}">
                      <a16:colId xmlns:a16="http://schemas.microsoft.com/office/drawing/2014/main" val="4260655293"/>
                    </a:ext>
                  </a:extLst>
                </a:gridCol>
              </a:tblGrid>
              <a:tr h="1306152">
                <a:tc>
                  <a:txBody>
                    <a:bodyPr/>
                    <a:lstStyle/>
                    <a:p>
                      <a:r>
                        <a:rPr lang="en-US" dirty="0"/>
                        <a:t>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2020 proposed ABC buffer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Trajectory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Uncertainty analysis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Proposed additional 2020 buffer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191059"/>
                  </a:ext>
                </a:extLst>
              </a:tr>
              <a:tr h="1306152">
                <a:tc>
                  <a:txBody>
                    <a:bodyPr/>
                    <a:lstStyle/>
                    <a:p>
                      <a:r>
                        <a:rPr lang="en-US" dirty="0"/>
                        <a:t>BBRKC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Overpredicting recent survey (18,19)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Cold pool distribution shifts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Align with other stocks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Long-term declining trend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 – 5% 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72641"/>
                  </a:ext>
                </a:extLst>
              </a:tr>
              <a:tr h="1908991">
                <a:tc>
                  <a:txBody>
                    <a:bodyPr/>
                    <a:lstStyle/>
                    <a:p>
                      <a:r>
                        <a:rPr lang="en-US" dirty="0"/>
                        <a:t>Snow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Model structure uncertainties (high predicted recruitment in 2015)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Retrospective patterns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Uncertainty around 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Discrepancy between 2018 and 2019 survey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Strong positive retrospective bias, without survey overestimating OFL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0733456"/>
                  </a:ext>
                </a:extLst>
              </a:tr>
              <a:tr h="1306152">
                <a:tc>
                  <a:txBody>
                    <a:bodyPr/>
                    <a:lstStyle/>
                    <a:p>
                      <a:r>
                        <a:rPr lang="en-US" dirty="0"/>
                        <a:t>SMBKC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Overfished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Poor model fit to survey data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Data poor stock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Unfavorable environment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Minimal</a:t>
                      </a:r>
                    </a:p>
                    <a:p>
                      <a:r>
                        <a:rPr lang="en-US" dirty="0"/>
                        <a:t>- Recent years underestimate OFL without survey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89156"/>
                  </a:ext>
                </a:extLst>
              </a:tr>
              <a:tr h="703313">
                <a:tc>
                  <a:txBody>
                    <a:bodyPr/>
                    <a:lstStyle/>
                    <a:p>
                      <a:r>
                        <a:rPr lang="en-US" dirty="0"/>
                        <a:t>Tanner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Parameters hitting bounds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Poor convergence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Flat?/Down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907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554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188</Words>
  <Application>Microsoft Office PowerPoint</Application>
  <PresentationFormat>Widescreen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Office Theme</vt:lpstr>
      <vt:lpstr>1_Office Theme</vt:lpstr>
      <vt:lpstr>Accounting for Uncertainty in Crab Stock Assessments from Loss of 2020 Survey</vt:lpstr>
      <vt:lpstr>Approach 1: retrospective with and without terminal year of survey data effect on OFL</vt:lpstr>
      <vt:lpstr>Approach 3 – Summarizing sensitivity of the OFL estimate to potential high and low 2020 survey data point   OFL_high – OFL_low / OFL_base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Accounting for Uncertainty in Crab Stock Assessments from Loss of 2020 Survey</dc:title>
  <dc:creator>Palof, Katie J (DFG)</dc:creator>
  <cp:lastModifiedBy>Palof, Katie J (DFG)</cp:lastModifiedBy>
  <cp:revision>3</cp:revision>
  <dcterms:created xsi:type="dcterms:W3CDTF">2020-09-16T23:22:51Z</dcterms:created>
  <dcterms:modified xsi:type="dcterms:W3CDTF">2020-09-17T05:47:07Z</dcterms:modified>
</cp:coreProperties>
</file>