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0" r:id="rId9"/>
    <p:sldId id="264" r:id="rId10"/>
    <p:sldId id="261" r:id="rId11"/>
    <p:sldId id="262" r:id="rId12"/>
    <p:sldId id="265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2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8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82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6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6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6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1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2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0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5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1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C3F784-A9F5-4F54-BABA-9325BEA0E1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9F6CE-3B70-4469-A8E0-C8B63DC1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2696302"/>
          </a:xfrm>
        </p:spPr>
        <p:txBody>
          <a:bodyPr/>
          <a:lstStyle/>
          <a:p>
            <a:r>
              <a:rPr lang="en-US" dirty="0" smtClean="0"/>
              <a:t>Errors in shell condition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 </a:t>
            </a:r>
            <a:r>
              <a:rPr lang="en-US" dirty="0" err="1" smtClean="0"/>
              <a:t>Richar</a:t>
            </a:r>
            <a:r>
              <a:rPr lang="en-US" dirty="0" smtClean="0"/>
              <a:t> and Chris Long</a:t>
            </a:r>
          </a:p>
          <a:p>
            <a:r>
              <a:rPr lang="en-US" dirty="0" smtClean="0"/>
              <a:t>NOAA/AFSC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SC4 -&gt; SC3: may inflate </a:t>
            </a:r>
            <a:r>
              <a:rPr lang="en-US" dirty="0" err="1" smtClean="0"/>
              <a:t>postrecruit</a:t>
            </a:r>
            <a:r>
              <a:rPr lang="en-US" dirty="0" smtClean="0"/>
              <a:t> category in modeling, unless they are already pooled as part of modeling process.</a:t>
            </a:r>
          </a:p>
          <a:p>
            <a:r>
              <a:rPr lang="en-US" dirty="0" smtClean="0"/>
              <a:t>May (further) complicate tracking </a:t>
            </a:r>
            <a:r>
              <a:rPr lang="en-US" dirty="0" err="1" smtClean="0"/>
              <a:t>pseudohorts</a:t>
            </a:r>
            <a:r>
              <a:rPr lang="en-US" dirty="0" smtClean="0"/>
              <a:t> in a population as they age</a:t>
            </a:r>
          </a:p>
          <a:p>
            <a:r>
              <a:rPr lang="en-US" dirty="0" smtClean="0"/>
              <a:t>Source of error in estimates of female reproductive output, as generally declines with increasing shell condition after SC3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SC4/5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 between these categories </a:t>
            </a:r>
            <a:r>
              <a:rPr lang="en-US" b="1" i="1" dirty="0" smtClean="0"/>
              <a:t>may</a:t>
            </a:r>
            <a:r>
              <a:rPr lang="en-US" dirty="0" smtClean="0"/>
              <a:t> complicate mortality rate estimates</a:t>
            </a:r>
          </a:p>
          <a:p>
            <a:r>
              <a:rPr lang="en-US" dirty="0" smtClean="0"/>
              <a:t>Ernst et al. radiometric data suggests these crab may be of similar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17" y="2052638"/>
            <a:ext cx="3606741" cy="4195762"/>
          </a:xfrm>
        </p:spPr>
      </p:pic>
    </p:spTree>
    <p:extLst>
      <p:ext uri="{BB962C8B-B14F-4D97-AF65-F5344CB8AC3E}">
        <p14:creationId xmlns:p14="http://schemas.microsoft.com/office/powerpoint/2010/main" val="52348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Ernst, B, Orensanz, J.M., and Armstrong, D.A. 2005. Spatial dynamics of female snow crab (</a:t>
            </a:r>
            <a:r>
              <a:rPr lang="en-US" i="1" dirty="0"/>
              <a:t>Chionoecetes opilio</a:t>
            </a:r>
            <a:r>
              <a:rPr lang="en-US" dirty="0"/>
              <a:t>) in the eastern Bering Sea. </a:t>
            </a:r>
            <a:r>
              <a:rPr lang="en-US" i="1" dirty="0"/>
              <a:t>Can. J. Fish. Aquat. Sci.</a:t>
            </a:r>
            <a:r>
              <a:rPr lang="en-US" dirty="0"/>
              <a:t> </a:t>
            </a:r>
            <a:r>
              <a:rPr lang="en-US" b="1" dirty="0"/>
              <a:t>62</a:t>
            </a:r>
            <a:r>
              <a:rPr lang="en-US" dirty="0"/>
              <a:t>: 250-268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Fonseca</a:t>
            </a:r>
            <a:r>
              <a:rPr lang="en-US" dirty="0"/>
              <a:t>, D.B., Sainte-Marie, B., and </a:t>
            </a:r>
            <a:r>
              <a:rPr lang="en-US" dirty="0" smtClean="0"/>
              <a:t>Hazel</a:t>
            </a:r>
            <a:r>
              <a:rPr lang="en-US" dirty="0"/>
              <a:t>, F. 2008. Longevity and change in shell condition of adult male snow crab </a:t>
            </a:r>
            <a:r>
              <a:rPr lang="en-US" i="1" dirty="0"/>
              <a:t>Chionoecetes opilio</a:t>
            </a:r>
            <a:r>
              <a:rPr lang="en-US" dirty="0"/>
              <a:t> inferred from dactyl wear and mark-recapture data. Trans. </a:t>
            </a:r>
            <a:r>
              <a:rPr lang="en-US" i="1" dirty="0"/>
              <a:t>Amer. Fish. Soc. </a:t>
            </a:r>
            <a:r>
              <a:rPr lang="en-US" b="1" dirty="0"/>
              <a:t>137</a:t>
            </a:r>
            <a:r>
              <a:rPr lang="en-US" dirty="0"/>
              <a:t>: 1029-1043.</a:t>
            </a:r>
          </a:p>
          <a:p>
            <a:r>
              <a:rPr lang="en-US" dirty="0"/>
              <a:t>Zheng, J, Rumble, J.M., and Bishop G.H. 2006. Estimating southeast Alaska tanner crab abundance using pot survey and commercial catch data. </a:t>
            </a:r>
            <a:r>
              <a:rPr lang="en-US" i="1" dirty="0" err="1"/>
              <a:t>Alsk</a:t>
            </a:r>
            <a:r>
              <a:rPr lang="en-US" i="1" dirty="0"/>
              <a:t>. Fish. Res. Bull. </a:t>
            </a:r>
            <a:r>
              <a:rPr lang="en-US" b="1" dirty="0" smtClean="0"/>
              <a:t>12</a:t>
            </a:r>
            <a:r>
              <a:rPr lang="en-US" dirty="0" smtClean="0"/>
              <a:t>: 196-211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7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9965" y="1409106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Shell condition used as a proxy for time since last molt</a:t>
            </a:r>
          </a:p>
          <a:p>
            <a:r>
              <a:rPr lang="en-US" sz="2400" dirty="0" smtClean="0"/>
              <a:t>Classification based on established standards but…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emains highly subjective</a:t>
            </a:r>
          </a:p>
          <a:p>
            <a:pPr lvl="1"/>
            <a:r>
              <a:rPr lang="en-US" sz="2400" dirty="0" smtClean="0"/>
              <a:t>Many borderline crab due to environmental and biological factors</a:t>
            </a:r>
          </a:p>
          <a:p>
            <a:pPr lvl="2"/>
            <a:r>
              <a:rPr lang="en-US" sz="2200" dirty="0" smtClean="0"/>
              <a:t>(SC2/3, 3/4/,4/5)</a:t>
            </a:r>
          </a:p>
          <a:p>
            <a:r>
              <a:rPr lang="en-US" sz="2400" dirty="0" smtClean="0"/>
              <a:t>As a consequence, classification errors are expected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0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-46045"/>
            <a:ext cx="9404723" cy="1400530"/>
          </a:xfrm>
        </p:spPr>
        <p:txBody>
          <a:bodyPr/>
          <a:lstStyle/>
          <a:p>
            <a:r>
              <a:rPr lang="en-US" dirty="0" smtClean="0"/>
              <a:t>SC 2-5</a:t>
            </a:r>
            <a:endParaRPr lang="en-US" dirty="0"/>
          </a:p>
        </p:txBody>
      </p:sp>
      <p:pic>
        <p:nvPicPr>
          <p:cNvPr id="4" name="Picture 3" descr="F:\Opie-pix\MVC-845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82" y="810491"/>
            <a:ext cx="8001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9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74027"/>
            <a:ext cx="9404723" cy="1400530"/>
          </a:xfrm>
        </p:spPr>
        <p:txBody>
          <a:bodyPr/>
          <a:lstStyle/>
          <a:p>
            <a:r>
              <a:rPr lang="en-US" dirty="0" smtClean="0"/>
              <a:t>SC 2-5 </a:t>
            </a:r>
            <a:endParaRPr lang="en-US" dirty="0"/>
          </a:p>
        </p:txBody>
      </p:sp>
      <p:pic>
        <p:nvPicPr>
          <p:cNvPr id="4" name="Picture 4" descr="F:\Opie-pix\MVC-857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36" y="751525"/>
            <a:ext cx="7934037" cy="595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4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31044"/>
            <a:ext cx="9404723" cy="1400530"/>
          </a:xfrm>
        </p:spPr>
        <p:txBody>
          <a:bodyPr/>
          <a:lstStyle/>
          <a:p>
            <a:r>
              <a:rPr lang="en-US" dirty="0" smtClean="0"/>
              <a:t>SC 2-5</a:t>
            </a:r>
            <a:endParaRPr lang="en-US" dirty="0"/>
          </a:p>
        </p:txBody>
      </p:sp>
      <p:pic>
        <p:nvPicPr>
          <p:cNvPr id="4" name="Picture 2" descr="\\Hermit\shared\rich\BradsSC2to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9" y="1152983"/>
            <a:ext cx="3746499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9"/>
          <p:cNvSpPr txBox="1">
            <a:spLocks/>
          </p:cNvSpPr>
          <p:nvPr/>
        </p:nvSpPr>
        <p:spPr>
          <a:xfrm>
            <a:off x="4336512" y="1464524"/>
            <a:ext cx="7606108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smtClean="0"/>
              <a:t>Color</a:t>
            </a:r>
          </a:p>
          <a:p>
            <a:r>
              <a:rPr lang="en-US" sz="2400" dirty="0" smtClean="0"/>
              <a:t>Degree of wear (scratches, worn chela/dactyls)</a:t>
            </a:r>
          </a:p>
          <a:p>
            <a:pPr lvl="1"/>
            <a:r>
              <a:rPr lang="en-US" sz="2400" dirty="0" smtClean="0"/>
              <a:t>Differs with substrate</a:t>
            </a:r>
            <a:endParaRPr lang="en-US" sz="2200" dirty="0" smtClean="0"/>
          </a:p>
          <a:p>
            <a:r>
              <a:rPr lang="en-US" sz="2400" dirty="0" err="1" smtClean="0"/>
              <a:t>Epifauna</a:t>
            </a:r>
            <a:endParaRPr lang="en-US" sz="2400" dirty="0" smtClean="0"/>
          </a:p>
          <a:p>
            <a:pPr lvl="1"/>
            <a:r>
              <a:rPr lang="en-US" sz="2200" dirty="0" smtClean="0"/>
              <a:t>Temperature dependent</a:t>
            </a:r>
          </a:p>
          <a:p>
            <a:pPr lvl="1"/>
            <a:r>
              <a:rPr lang="en-US" sz="2200" dirty="0" smtClean="0"/>
              <a:t>Habitat dependent</a:t>
            </a:r>
          </a:p>
          <a:p>
            <a:r>
              <a:rPr lang="en-US" sz="2400" dirty="0" smtClean="0"/>
              <a:t>Shell disease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69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973" y="1511743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Despite likelihood of errors, little focused research </a:t>
            </a:r>
          </a:p>
          <a:p>
            <a:r>
              <a:rPr lang="en-US" sz="2400" dirty="0" smtClean="0"/>
              <a:t>Fonseca et al. 2008</a:t>
            </a:r>
          </a:p>
          <a:p>
            <a:pPr lvl="1"/>
            <a:r>
              <a:rPr lang="en-US" sz="2400" dirty="0" smtClean="0"/>
              <a:t>Opilio crab tagged and released</a:t>
            </a:r>
          </a:p>
          <a:p>
            <a:pPr lvl="1"/>
            <a:r>
              <a:rPr lang="en-US" sz="2400" dirty="0" smtClean="0"/>
              <a:t>27 recaptured shortly thereafter by same crew</a:t>
            </a:r>
          </a:p>
          <a:p>
            <a:pPr lvl="1"/>
            <a:r>
              <a:rPr lang="en-US" sz="2400" dirty="0" smtClean="0"/>
              <a:t>25 assigned same SC as at capture</a:t>
            </a:r>
          </a:p>
          <a:p>
            <a:pPr lvl="2"/>
            <a:r>
              <a:rPr lang="en-US" sz="2200" dirty="0" smtClean="0"/>
              <a:t>One SC3 crab reclassified as SC2 at recapture,</a:t>
            </a:r>
          </a:p>
          <a:p>
            <a:pPr lvl="2"/>
            <a:r>
              <a:rPr lang="en-US" sz="2200" dirty="0" smtClean="0"/>
              <a:t>One SC4 crab reclassified as SC3</a:t>
            </a:r>
          </a:p>
          <a:p>
            <a:pPr lvl="1"/>
            <a:r>
              <a:rPr lang="en-US" sz="2400" dirty="0" smtClean="0"/>
              <a:t>Error rate of ~7.5%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51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Consequences of classification errors dependent on</a:t>
            </a:r>
          </a:p>
          <a:p>
            <a:pPr lvl="1"/>
            <a:r>
              <a:rPr lang="en-US" sz="2200" dirty="0" smtClean="0"/>
              <a:t>Directionality of error</a:t>
            </a:r>
          </a:p>
          <a:p>
            <a:pPr lvl="1"/>
            <a:r>
              <a:rPr lang="en-US" sz="2200" dirty="0" smtClean="0"/>
              <a:t>How data are being used</a:t>
            </a:r>
          </a:p>
          <a:p>
            <a:pPr lvl="1"/>
            <a:r>
              <a:rPr lang="en-US" sz="2200" dirty="0" smtClean="0"/>
              <a:t>Fishery management most affected by errors in SC2/3 crab</a:t>
            </a:r>
          </a:p>
          <a:p>
            <a:pPr lvl="2"/>
            <a:r>
              <a:rPr lang="en-US" sz="2000" dirty="0" smtClean="0"/>
              <a:t>Harvest rates</a:t>
            </a:r>
            <a:endParaRPr lang="en-US" sz="2000" dirty="0"/>
          </a:p>
          <a:p>
            <a:pPr lvl="2"/>
            <a:r>
              <a:rPr lang="en-US" sz="2000" dirty="0" smtClean="0"/>
              <a:t>Limited potential to be affected by SC5 errors in some circumstances</a:t>
            </a:r>
          </a:p>
          <a:p>
            <a:pPr lvl="3"/>
            <a:r>
              <a:rPr lang="en-US" sz="1800" dirty="0" smtClean="0"/>
              <a:t>Maximum age/mortality rates</a:t>
            </a:r>
          </a:p>
          <a:p>
            <a:pPr lvl="1"/>
            <a:r>
              <a:rPr lang="en-US" sz="2200" dirty="0" smtClean="0"/>
              <a:t>Research can be affected by errors at any shell condition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78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SC2 classed as </a:t>
            </a:r>
            <a:r>
              <a:rPr lang="en-US" dirty="0" err="1" smtClean="0"/>
              <a:t>newshell</a:t>
            </a:r>
            <a:r>
              <a:rPr lang="en-US" dirty="0" smtClean="0"/>
              <a:t> or ”recruit” category for modeling</a:t>
            </a:r>
          </a:p>
          <a:p>
            <a:r>
              <a:rPr lang="en-US" dirty="0" smtClean="0"/>
              <a:t>SC3 classed as old shell or “post-recruit” category </a:t>
            </a:r>
          </a:p>
          <a:p>
            <a:r>
              <a:rPr lang="en-US" dirty="0" smtClean="0"/>
              <a:t>SC3 -&gt; SC2 may overestimate recruitment, while underestimating size of the post-recruit group</a:t>
            </a:r>
          </a:p>
          <a:p>
            <a:pPr lvl="1"/>
            <a:r>
              <a:rPr lang="en-US" dirty="0" smtClean="0"/>
              <a:t>Overestimation of harvest rate in models</a:t>
            </a:r>
          </a:p>
          <a:p>
            <a:r>
              <a:rPr lang="en-US" dirty="0" smtClean="0"/>
              <a:t>SC2-&gt;SC3  may lead to underestimation of recruit group, and overestimation of post-recruit</a:t>
            </a:r>
          </a:p>
          <a:p>
            <a:pPr lvl="1"/>
            <a:r>
              <a:rPr lang="en-US" dirty="0" smtClean="0"/>
              <a:t>Underestimation of harvest rates</a:t>
            </a:r>
          </a:p>
        </p:txBody>
      </p:sp>
    </p:spTree>
    <p:extLst>
      <p:ext uri="{BB962C8B-B14F-4D97-AF65-F5344CB8AC3E}">
        <p14:creationId xmlns:p14="http://schemas.microsoft.com/office/powerpoint/2010/main" val="11028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SC2/3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Maturity analyses</a:t>
            </a:r>
          </a:p>
          <a:p>
            <a:r>
              <a:rPr lang="en-US" dirty="0"/>
              <a:t>Combine shell condition and </a:t>
            </a:r>
            <a:r>
              <a:rPr lang="en-US" dirty="0" err="1"/>
              <a:t>morphometrics</a:t>
            </a:r>
            <a:r>
              <a:rPr lang="en-US" dirty="0"/>
              <a:t> to determine </a:t>
            </a:r>
            <a:r>
              <a:rPr lang="en-US" dirty="0" smtClean="0"/>
              <a:t>maturity</a:t>
            </a:r>
          </a:p>
          <a:p>
            <a:pPr lvl="1"/>
            <a:r>
              <a:rPr lang="en-US" dirty="0" smtClean="0"/>
              <a:t>SC2 crab above a morphometric threshold will be considered to have matured that year</a:t>
            </a:r>
          </a:p>
          <a:p>
            <a:pPr lvl="1"/>
            <a:r>
              <a:rPr lang="en-US" dirty="0" smtClean="0"/>
              <a:t>SC3 crab, the previous year</a:t>
            </a:r>
          </a:p>
          <a:p>
            <a:r>
              <a:rPr lang="en-US" dirty="0" smtClean="0"/>
              <a:t>SC2 -&gt; SC3: new shell crab will be excluded, representing lost data</a:t>
            </a:r>
          </a:p>
          <a:p>
            <a:r>
              <a:rPr lang="en-US" dirty="0" smtClean="0"/>
              <a:t>SC3 -&gt; SC2: old shell crab will be erroneously included, potentially biasing maturity analysis</a:t>
            </a:r>
          </a:p>
          <a:p>
            <a:r>
              <a:rPr lang="en-US" dirty="0" smtClean="0"/>
              <a:t>SC2-&gt;SC3 may also lead to overestimating skip molt rates (implications for growth)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10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306</TotalTime>
  <Words>538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Errors in shell condition classification</vt:lpstr>
      <vt:lpstr>PowerPoint Presentation</vt:lpstr>
      <vt:lpstr>SC 2-5</vt:lpstr>
      <vt:lpstr>SC 2-5 </vt:lpstr>
      <vt:lpstr>SC 2-5</vt:lpstr>
      <vt:lpstr>PowerPoint Presentation</vt:lpstr>
      <vt:lpstr>PowerPoint Presentation</vt:lpstr>
      <vt:lpstr>SC2/3</vt:lpstr>
      <vt:lpstr>SC2/3 continued</vt:lpstr>
      <vt:lpstr>SC3/4</vt:lpstr>
      <vt:lpstr>SC4/5</vt:lpstr>
      <vt:lpstr>Questions?</vt:lpstr>
      <vt:lpstr>References</vt:lpstr>
    </vt:vector>
  </TitlesOfParts>
  <Company>NOAA Fisheries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Errors in shell condition classification</dc:title>
  <dc:creator>Jon.Richar</dc:creator>
  <cp:lastModifiedBy>Chris.Long</cp:lastModifiedBy>
  <cp:revision>19</cp:revision>
  <dcterms:created xsi:type="dcterms:W3CDTF">2019-03-20T00:25:55Z</dcterms:created>
  <dcterms:modified xsi:type="dcterms:W3CDTF">2019-04-30T19:52:51Z</dcterms:modified>
</cp:coreProperties>
</file>