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445" r:id="rId3"/>
    <p:sldId id="290" r:id="rId4"/>
    <p:sldId id="446" r:id="rId5"/>
    <p:sldId id="267" r:id="rId6"/>
    <p:sldId id="398" r:id="rId7"/>
    <p:sldId id="272" r:id="rId8"/>
    <p:sldId id="467" r:id="rId9"/>
    <p:sldId id="463" r:id="rId10"/>
    <p:sldId id="472" r:id="rId11"/>
    <p:sldId id="473" r:id="rId12"/>
    <p:sldId id="479" r:id="rId13"/>
    <p:sldId id="469" r:id="rId14"/>
    <p:sldId id="470" r:id="rId15"/>
    <p:sldId id="471" r:id="rId16"/>
    <p:sldId id="464" r:id="rId17"/>
    <p:sldId id="474" r:id="rId18"/>
    <p:sldId id="465" r:id="rId19"/>
    <p:sldId id="475" r:id="rId20"/>
    <p:sldId id="466" r:id="rId21"/>
    <p:sldId id="334" r:id="rId22"/>
    <p:sldId id="338" r:id="rId23"/>
    <p:sldId id="394" r:id="rId24"/>
    <p:sldId id="281" r:id="rId25"/>
    <p:sldId id="282" r:id="rId26"/>
    <p:sldId id="384" r:id="rId27"/>
    <p:sldId id="284" r:id="rId28"/>
    <p:sldId id="285" r:id="rId29"/>
    <p:sldId id="286" r:id="rId30"/>
    <p:sldId id="287" r:id="rId31"/>
    <p:sldId id="355" r:id="rId32"/>
    <p:sldId id="451" r:id="rId33"/>
    <p:sldId id="428" r:id="rId34"/>
    <p:sldId id="374" r:id="rId35"/>
    <p:sldId id="484" r:id="rId36"/>
    <p:sldId id="288" r:id="rId37"/>
    <p:sldId id="347" r:id="rId38"/>
    <p:sldId id="453" r:id="rId39"/>
    <p:sldId id="485" r:id="rId40"/>
    <p:sldId id="443" r:id="rId41"/>
    <p:sldId id="350" r:id="rId42"/>
    <p:sldId id="351" r:id="rId43"/>
    <p:sldId id="353" r:id="rId44"/>
    <p:sldId id="454" r:id="rId45"/>
    <p:sldId id="352" r:id="rId46"/>
    <p:sldId id="302" r:id="rId47"/>
    <p:sldId id="303" r:id="rId48"/>
    <p:sldId id="306" r:id="rId49"/>
    <p:sldId id="493" r:id="rId50"/>
    <p:sldId id="308" r:id="rId51"/>
    <p:sldId id="403" r:id="rId52"/>
    <p:sldId id="494" r:id="rId53"/>
    <p:sldId id="310" r:id="rId54"/>
    <p:sldId id="315" r:id="rId55"/>
    <p:sldId id="321" r:id="rId56"/>
    <p:sldId id="495" r:id="rId57"/>
    <p:sldId id="271" r:id="rId58"/>
    <p:sldId id="498" r:id="rId59"/>
    <p:sldId id="489" r:id="rId60"/>
    <p:sldId id="491" r:id="rId61"/>
    <p:sldId id="490" r:id="rId62"/>
    <p:sldId id="497" r:id="rId63"/>
    <p:sldId id="499" r:id="rId64"/>
    <p:sldId id="410" r:id="rId65"/>
    <p:sldId id="460" r:id="rId66"/>
    <p:sldId id="461" r:id="rId67"/>
    <p:sldId id="462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dy" initials="C" lastIdx="2" clrIdx="0">
    <p:extLst>
      <p:ext uri="{19B8F6BF-5375-455C-9EA6-DF929625EA0E}">
        <p15:presenceInfo xmlns:p15="http://schemas.microsoft.com/office/powerpoint/2012/main" userId="Cod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251D2-8185-4887-A4E8-C2DD5B92267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9DB9F-C457-4E40-87EF-9F88D1DBD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69B6C93D-F016-41FD-B620-B290F7F2C7C4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16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2F7293A2-39A5-4FF4-ADFC-EDAD8B880AE9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52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44EFB3B-4F62-4D18-9725-1FBFD5DD3B1F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83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FC56409F-56DC-42A2-819F-2328993256DC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BAF71B9-C14F-4CB1-A418-C77DA8098866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15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0AFBE079-0D03-41CC-8322-FD4D08AF9998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675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A3302BAC-8B03-4DDC-AB58-F027BC345E07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30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658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3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21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10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2" y="273629"/>
            <a:ext cx="10965119" cy="114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D33E2-D258-4F68-9182-36345505A5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7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4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5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2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0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0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C539F-C435-4126-9463-42226FEF952A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8CFF4-B8D4-4498-B110-61BAA889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9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Eastern Bering Sea snow crab stock assessment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Crab Plan Team</a:t>
            </a:r>
          </a:p>
          <a:p>
            <a:r>
              <a:rPr lang="en-US" dirty="0" smtClean="0"/>
              <a:t>September 17,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3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7159"/>
            <a:ext cx="11811000" cy="687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4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2028" b="50543"/>
          <a:stretch/>
        </p:blipFill>
        <p:spPr>
          <a:xfrm>
            <a:off x="137162" y="1"/>
            <a:ext cx="5920494" cy="4702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50290" b="67451"/>
          <a:stretch/>
        </p:blipFill>
        <p:spPr>
          <a:xfrm>
            <a:off x="6004561" y="1"/>
            <a:ext cx="6138148" cy="4709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4600" y="230192"/>
            <a:ext cx="156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0.49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9893" y="337914"/>
            <a:ext cx="367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Females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56850" y="320022"/>
            <a:ext cx="367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M</a:t>
            </a:r>
            <a:r>
              <a:rPr lang="en-US" sz="4000" dirty="0" smtClean="0">
                <a:solidFill>
                  <a:srgbClr val="FF0000"/>
                </a:solidFill>
              </a:rPr>
              <a:t>ales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628" y="212300"/>
            <a:ext cx="156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0.36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0631" y="5435471"/>
            <a:ext cx="1179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“We consider the models as proof-of-concept estimation frameworks and their results preliminary.”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2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243" y="-45920"/>
            <a:ext cx="4792857" cy="690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1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Methods for empirical estimation of natural mortality from maximum age</a:t>
            </a:r>
          </a:p>
          <a:p>
            <a:r>
              <a:rPr lang="en-US" dirty="0" smtClean="0"/>
              <a:t>Estimated from fits to observed values for fish (not crab) species</a:t>
            </a:r>
            <a:endParaRPr lang="en-US" dirty="0"/>
          </a:p>
          <a:p>
            <a:r>
              <a:rPr lang="en-US" dirty="0" smtClean="0"/>
              <a:t>Then et al. (2015)</a:t>
            </a:r>
          </a:p>
          <a:p>
            <a:pPr lvl="1"/>
            <a:r>
              <a:rPr lang="en-US" dirty="0" smtClean="0"/>
              <a:t>“Evaluating the predictive performance of estimators of natural mortality…”</a:t>
            </a:r>
          </a:p>
          <a:p>
            <a:pPr lvl="1"/>
            <a:r>
              <a:rPr lang="en-US" dirty="0" smtClean="0"/>
              <a:t>Maximum age does the best</a:t>
            </a:r>
          </a:p>
          <a:p>
            <a:pPr lvl="1"/>
            <a:r>
              <a:rPr lang="en-US" dirty="0" smtClean="0"/>
              <a:t>M = 4.899(</a:t>
            </a:r>
            <a:r>
              <a:rPr lang="en-US" dirty="0" err="1" smtClean="0"/>
              <a:t>max_age</a:t>
            </a:r>
            <a:r>
              <a:rPr lang="en-US" dirty="0" smtClean="0"/>
              <a:t>)^-0.916 </a:t>
            </a:r>
          </a:p>
          <a:p>
            <a:r>
              <a:rPr lang="en-US" dirty="0" smtClean="0"/>
              <a:t>Hamel (2015) and Dick et al. (2018)</a:t>
            </a:r>
          </a:p>
          <a:p>
            <a:pPr lvl="1"/>
            <a:r>
              <a:rPr lang="en-US" dirty="0" smtClean="0"/>
              <a:t>“A method for calculating a meta-analytical prior for natural mortality…” &amp; </a:t>
            </a:r>
          </a:p>
          <a:p>
            <a:pPr lvl="1"/>
            <a:r>
              <a:rPr lang="en-US" dirty="0" smtClean="0"/>
              <a:t>“The combined status of Blue and Deacon Rockfishes in U.S. waters…”</a:t>
            </a:r>
          </a:p>
          <a:p>
            <a:pPr lvl="1"/>
            <a:r>
              <a:rPr lang="en-US" dirty="0" smtClean="0"/>
              <a:t>Recalculated Then and force through the intercept</a:t>
            </a:r>
          </a:p>
          <a:p>
            <a:pPr lvl="1"/>
            <a:r>
              <a:rPr lang="en-US" dirty="0" smtClean="0"/>
              <a:t>M = 5.4/(</a:t>
            </a:r>
            <a:r>
              <a:rPr lang="en-US" dirty="0" err="1" smtClean="0"/>
              <a:t>age_max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23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427" y="-141514"/>
            <a:ext cx="7507256" cy="69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1685"/>
            <a:ext cx="10515600" cy="1325563"/>
          </a:xfrm>
        </p:spPr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59" y="1007295"/>
            <a:ext cx="11839506" cy="4829061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45067" y="54864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SSC: Outside the model vs. inside?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Confounding with other processes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Large </a:t>
            </a:r>
            <a:r>
              <a:rPr lang="en-US" dirty="0"/>
              <a:t>changes in management </a:t>
            </a:r>
            <a:r>
              <a:rPr lang="en-US" dirty="0" smtClean="0"/>
              <a:t>quantities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Maximum age is still poorly known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325563"/>
          </a:xfrm>
        </p:spPr>
        <p:txBody>
          <a:bodyPr/>
          <a:lstStyle/>
          <a:p>
            <a:r>
              <a:rPr lang="en-US" b="1" u="sng" dirty="0" smtClean="0"/>
              <a:t>Models considered </a:t>
            </a:r>
            <a:br>
              <a:rPr lang="en-US" b="1" u="sng" dirty="0" smtClean="0"/>
            </a:br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4"/>
            <a:ext cx="12313764" cy="40104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195988"/>
            <a:ext cx="12192000" cy="1027669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4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5070" y="1825625"/>
            <a:ext cx="3978729" cy="4351338"/>
          </a:xfrm>
        </p:spPr>
        <p:txBody>
          <a:bodyPr/>
          <a:lstStyle/>
          <a:p>
            <a:r>
              <a:rPr lang="en-US" dirty="0" smtClean="0"/>
              <a:t>Growth model has been a source of instability</a:t>
            </a:r>
          </a:p>
          <a:p>
            <a:r>
              <a:rPr lang="en-US" dirty="0" smtClean="0"/>
              <a:t>Kink included because of differences in growth for maturing crabs</a:t>
            </a:r>
          </a:p>
          <a:p>
            <a:r>
              <a:rPr lang="en-US" dirty="0" smtClean="0"/>
              <a:t>2018 scenario fit linear growth for both males and females, but did not converge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3" y="0"/>
            <a:ext cx="7281097" cy="65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325563"/>
          </a:xfrm>
        </p:spPr>
        <p:txBody>
          <a:bodyPr/>
          <a:lstStyle/>
          <a:p>
            <a:r>
              <a:rPr lang="en-US" b="1" u="sng" dirty="0" smtClean="0"/>
              <a:t>Models considered </a:t>
            </a:r>
            <a:br>
              <a:rPr lang="en-US" b="1" u="sng" dirty="0" smtClean="0"/>
            </a:br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4"/>
            <a:ext cx="12313764" cy="40104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121274"/>
            <a:ext cx="12192000" cy="548697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932" t="64937"/>
          <a:stretch/>
        </p:blipFill>
        <p:spPr>
          <a:xfrm>
            <a:off x="1436914" y="3292176"/>
            <a:ext cx="9862456" cy="34460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66207"/>
          <a:stretch/>
        </p:blipFill>
        <p:spPr>
          <a:xfrm>
            <a:off x="925284" y="73445"/>
            <a:ext cx="10494154" cy="333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9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 in observed survey MMB</a:t>
            </a:r>
          </a:p>
          <a:p>
            <a:r>
              <a:rPr lang="en-US" dirty="0" smtClean="0"/>
              <a:t>Smaller </a:t>
            </a:r>
            <a:r>
              <a:rPr lang="en-US" dirty="0" smtClean="0"/>
              <a:t>increase in predicted MMB than projected, but still increasing</a:t>
            </a:r>
          </a:p>
          <a:p>
            <a:r>
              <a:rPr lang="en-US" dirty="0" smtClean="0"/>
              <a:t>Continued instability in model output</a:t>
            </a:r>
          </a:p>
          <a:p>
            <a:r>
              <a:rPr lang="en-US" dirty="0" smtClean="0"/>
              <a:t>Changes in natural mortality in assessment led to higher OFLs</a:t>
            </a:r>
          </a:p>
          <a:p>
            <a:r>
              <a:rPr lang="en-US" dirty="0"/>
              <a:t>Preferred OFL: 54,900 tons (85% higher than last year)</a:t>
            </a:r>
          </a:p>
          <a:p>
            <a:r>
              <a:rPr lang="en-US" dirty="0"/>
              <a:t>Projected status in 2019/2020: 133% of BMSY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4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325563"/>
          </a:xfrm>
        </p:spPr>
        <p:txBody>
          <a:bodyPr/>
          <a:lstStyle/>
          <a:p>
            <a:r>
              <a:rPr lang="en-US" b="1" u="sng" dirty="0" smtClean="0"/>
              <a:t>Models considered </a:t>
            </a:r>
            <a:br>
              <a:rPr lang="en-US" b="1" u="sng" dirty="0" smtClean="0"/>
            </a:br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4"/>
            <a:ext cx="12313764" cy="40104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643788"/>
            <a:ext cx="12192000" cy="548697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325563"/>
          </a:xfrm>
        </p:spPr>
        <p:txBody>
          <a:bodyPr/>
          <a:lstStyle/>
          <a:p>
            <a:r>
              <a:rPr lang="en-US" b="1" u="sng" dirty="0" smtClean="0"/>
              <a:t>New data</a:t>
            </a:r>
            <a:endParaRPr lang="en-US" b="1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19" y="1311119"/>
            <a:ext cx="11217962" cy="4235761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39800" y="5734755"/>
            <a:ext cx="10515600" cy="82603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Subtraction method this year resulted in negatives in some length bins—set them to 0.</a:t>
            </a:r>
          </a:p>
          <a:p>
            <a:r>
              <a:rPr lang="en-US" dirty="0" smtClean="0"/>
              <a:t>Next year won’t be a problem because I hope to move to GMACS and input data as total length comps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3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089" y="178585"/>
            <a:ext cx="7414311" cy="647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"/>
            <a:ext cx="5435600" cy="6916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558" y="0"/>
            <a:ext cx="6061242" cy="693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3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7660" name="TextBox 20"/>
          <p:cNvSpPr txBox="1">
            <a:spLocks noChangeArrowheads="1"/>
          </p:cNvSpPr>
          <p:nvPr/>
        </p:nvSpPr>
        <p:spPr bwMode="auto">
          <a:xfrm>
            <a:off x="6437317" y="871293"/>
            <a:ext cx="56327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in </a:t>
            </a:r>
            <a:r>
              <a:rPr lang="en-US" altLang="en-US" sz="2400" dirty="0" smtClean="0">
                <a:solidFill>
                  <a:schemeClr val="tx1"/>
                </a:solidFill>
              </a:rPr>
              <a:t>2 </a:t>
            </a:r>
            <a:r>
              <a:rPr lang="en-US" altLang="en-US" sz="2400" dirty="0">
                <a:solidFill>
                  <a:schemeClr val="tx1"/>
                </a:solidFill>
              </a:rPr>
              <a:t>‘eras’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Linked to BSFRF data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Size </a:t>
            </a:r>
            <a:r>
              <a:rPr lang="en-US" altLang="en-US" sz="2400" dirty="0">
                <a:solidFill>
                  <a:schemeClr val="tx1"/>
                </a:solidFill>
              </a:rPr>
              <a:t>composition and biomass index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4294372" y="487680"/>
            <a:ext cx="2142945" cy="38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July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045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8684" name="TextBox 20"/>
          <p:cNvSpPr txBox="1">
            <a:spLocks noChangeArrowheads="1"/>
          </p:cNvSpPr>
          <p:nvPr/>
        </p:nvSpPr>
        <p:spPr bwMode="auto">
          <a:xfrm>
            <a:off x="6412835" y="1373905"/>
            <a:ext cx="51390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Mature males, </a:t>
            </a:r>
            <a:r>
              <a:rPr lang="en-US" altLang="en-US" sz="2400" dirty="0" smtClean="0">
                <a:solidFill>
                  <a:schemeClr val="tx1"/>
                </a:solidFill>
              </a:rPr>
              <a:t>immature </a:t>
            </a:r>
            <a:r>
              <a:rPr lang="en-US" altLang="en-US" sz="2400" dirty="0">
                <a:solidFill>
                  <a:schemeClr val="tx1"/>
                </a:solidFill>
              </a:rPr>
              <a:t>for both </a:t>
            </a:r>
            <a:r>
              <a:rPr lang="en-US" altLang="en-US" sz="2400" dirty="0" smtClean="0">
                <a:solidFill>
                  <a:schemeClr val="tx1"/>
                </a:solidFill>
              </a:rPr>
              <a:t>sexes, mature females (Except 1)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Estimated with a prior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446343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9708" name="TextBox 20"/>
          <p:cNvSpPr txBox="1">
            <a:spLocks noChangeArrowheads="1"/>
          </p:cNvSpPr>
          <p:nvPr/>
        </p:nvSpPr>
        <p:spPr bwMode="auto">
          <a:xfrm>
            <a:off x="6434436" y="1977329"/>
            <a:ext cx="644336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Retention selectivity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30</a:t>
            </a:r>
            <a:r>
              <a:rPr lang="en-US" altLang="en-US" sz="2400" dirty="0" smtClean="0">
                <a:solidFill>
                  <a:schemeClr val="tx1"/>
                </a:solidFill>
              </a:rPr>
              <a:t>%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Fit to: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Total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biomass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Male and female discard biomass</a:t>
            </a: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   </a:t>
            </a: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 smtClean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151989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0732" name="TextBox 20"/>
          <p:cNvSpPr txBox="1">
            <a:spLocks noChangeArrowheads="1"/>
          </p:cNvSpPr>
          <p:nvPr/>
        </p:nvSpPr>
        <p:spPr bwMode="auto">
          <a:xfrm>
            <a:off x="6430118" y="2599475"/>
            <a:ext cx="51748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80%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63052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1756" name="TextBox 20"/>
          <p:cNvSpPr txBox="1">
            <a:spLocks noChangeArrowheads="1"/>
          </p:cNvSpPr>
          <p:nvPr/>
        </p:nvSpPr>
        <p:spPr bwMode="auto">
          <a:xfrm>
            <a:off x="6430117" y="3153934"/>
            <a:ext cx="52437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Freely estimated </a:t>
            </a:r>
            <a:r>
              <a:rPr lang="en-US" altLang="en-US" sz="2400" dirty="0" smtClean="0">
                <a:solidFill>
                  <a:schemeClr val="tx1"/>
                </a:solidFill>
              </a:rPr>
              <a:t>maturity curves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February </a:t>
            </a:r>
            <a:r>
              <a:rPr lang="en-US" altLang="en-US" sz="2400" dirty="0" smtClean="0">
                <a:solidFill>
                  <a:schemeClr val="tx1"/>
                </a:solidFill>
              </a:rPr>
              <a:t>15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495532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2780" name="TextBox 20"/>
          <p:cNvSpPr txBox="1">
            <a:spLocks noChangeArrowheads="1"/>
          </p:cNvSpPr>
          <p:nvPr/>
        </p:nvSpPr>
        <p:spPr bwMode="auto">
          <a:xfrm>
            <a:off x="6398434" y="4190842"/>
            <a:ext cx="52906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All immature crab assumed to molt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Terminal molt to maturity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23492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5963" b="46528"/>
          <a:stretch/>
        </p:blipFill>
        <p:spPr>
          <a:xfrm>
            <a:off x="556259" y="76200"/>
            <a:ext cx="10786533" cy="70303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3993" y="0"/>
            <a:ext cx="10515600" cy="5926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Slight decline in survey MMB in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6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3804" name="TextBox 20"/>
          <p:cNvSpPr txBox="1">
            <a:spLocks noChangeArrowheads="1"/>
          </p:cNvSpPr>
          <p:nvPr/>
        </p:nvSpPr>
        <p:spPr bwMode="auto">
          <a:xfrm>
            <a:off x="6398434" y="4743861"/>
            <a:ext cx="55040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Two piece linear growth models estimated for both </a:t>
            </a:r>
            <a:r>
              <a:rPr lang="en-US" altLang="en-US" sz="2400" dirty="0" smtClean="0">
                <a:solidFill>
                  <a:schemeClr val="tx1"/>
                </a:solidFill>
              </a:rPr>
              <a:t>sexes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9605250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7373" y="2612571"/>
            <a:ext cx="10798627" cy="2442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 smtClean="0"/>
              <a:t>Model stability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317895"/>
              </p:ext>
            </p:extLst>
          </p:nvPr>
        </p:nvGraphicFramePr>
        <p:xfrm>
          <a:off x="6969872" y="706966"/>
          <a:ext cx="5359400" cy="50801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2835">
                  <a:extLst>
                    <a:ext uri="{9D8B030D-6E8A-4147-A177-3AD203B41FA5}">
                      <a16:colId xmlns:a16="http://schemas.microsoft.com/office/drawing/2014/main" val="703416355"/>
                    </a:ext>
                  </a:extLst>
                </a:gridCol>
                <a:gridCol w="1300099">
                  <a:extLst>
                    <a:ext uri="{9D8B030D-6E8A-4147-A177-3AD203B41FA5}">
                      <a16:colId xmlns:a16="http://schemas.microsoft.com/office/drawing/2014/main" val="1650590610"/>
                    </a:ext>
                  </a:extLst>
                </a:gridCol>
                <a:gridCol w="1786466">
                  <a:extLst>
                    <a:ext uri="{9D8B030D-6E8A-4147-A177-3AD203B41FA5}">
                      <a16:colId xmlns:a16="http://schemas.microsoft.com/office/drawing/2014/main" val="3664507394"/>
                    </a:ext>
                  </a:extLst>
                </a:gridCol>
              </a:tblGrid>
              <a:tr h="6255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Model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% converge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% at minimum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78126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19.1</a:t>
                      </a:r>
                      <a:endParaRPr lang="en-US" sz="3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22</a:t>
                      </a:r>
                      <a:endParaRPr lang="en-US" sz="3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9</a:t>
                      </a:r>
                      <a:endParaRPr lang="en-US" sz="3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28343144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31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13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745050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19.3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621943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19.4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41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64733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89116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19.6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244094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19.7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28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96810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69872" cy="677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6013239" cy="1325563"/>
          </a:xfrm>
        </p:spPr>
        <p:txBody>
          <a:bodyPr/>
          <a:lstStyle/>
          <a:p>
            <a:pPr algn="just"/>
            <a:r>
              <a:rPr lang="en-US" dirty="0" smtClean="0"/>
              <a:t>Retrospective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13239" cy="4351338"/>
          </a:xfrm>
        </p:spPr>
        <p:txBody>
          <a:bodyPr/>
          <a:lstStyle/>
          <a:p>
            <a:pPr algn="just"/>
            <a:r>
              <a:rPr lang="en-US" dirty="0" smtClean="0"/>
              <a:t>A retrospective </a:t>
            </a:r>
            <a:r>
              <a:rPr lang="en-US" dirty="0"/>
              <a:t>pattern is a consistent directional change in assessment estimates of management </a:t>
            </a:r>
            <a:r>
              <a:rPr lang="en-US" dirty="0" smtClean="0"/>
              <a:t>quantities (e.g</a:t>
            </a:r>
            <a:r>
              <a:rPr lang="en-US" dirty="0"/>
              <a:t>. MMB) in a given year when additional years of data are added to an assessment.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408" y="0"/>
            <a:ext cx="4865592" cy="69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1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47980" y="3480721"/>
            <a:ext cx="11597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Most models were instable when jittered.</a:t>
            </a:r>
          </a:p>
          <a:p>
            <a:endParaRPr lang="en-US" sz="2400" dirty="0"/>
          </a:p>
          <a:p>
            <a:r>
              <a:rPr lang="en-US" sz="2400" dirty="0" smtClean="0"/>
              <a:t>All tested models had retrospective patterns</a:t>
            </a:r>
            <a:r>
              <a:rPr lang="en-US" sz="2400" dirty="0"/>
              <a:t> </a:t>
            </a:r>
            <a:r>
              <a:rPr lang="en-US" sz="2400" dirty="0" smtClean="0"/>
              <a:t>influenced by </a:t>
            </a:r>
            <a:r>
              <a:rPr lang="en-US" sz="2400" dirty="0" smtClean="0"/>
              <a:t>“disappearing” </a:t>
            </a:r>
            <a:r>
              <a:rPr lang="en-US" sz="2400" dirty="0" smtClean="0"/>
              <a:t>large survey estimates .</a:t>
            </a:r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2082053"/>
            <a:ext cx="12192000" cy="7066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920451"/>
            <a:ext cx="12192000" cy="93952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86400" y="2082053"/>
            <a:ext cx="1456267" cy="378925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12394"/>
              </p:ext>
            </p:extLst>
          </p:nvPr>
        </p:nvGraphicFramePr>
        <p:xfrm>
          <a:off x="0" y="315686"/>
          <a:ext cx="121920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3850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45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19061489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4954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60716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Worst retrospective</a:t>
                      </a:r>
                      <a:r>
                        <a:rPr lang="en-US" baseline="0" dirty="0" smtClean="0"/>
                        <a:t>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721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overall likelihood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152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 jittering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60958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jittering pattern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592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4556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8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83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875257" y="2200148"/>
            <a:ext cx="5675143" cy="2219452"/>
          </a:xfrm>
        </p:spPr>
        <p:txBody>
          <a:bodyPr>
            <a:noAutofit/>
          </a:bodyPr>
          <a:lstStyle/>
          <a:p>
            <a:pPr eaLnBrk="1"/>
            <a:r>
              <a:rPr lang="en-US" altLang="en-US" sz="6000" dirty="0" smtClean="0"/>
              <a:t>Model fits</a:t>
            </a:r>
          </a:p>
        </p:txBody>
      </p:sp>
    </p:spTree>
    <p:extLst>
      <p:ext uri="{BB962C8B-B14F-4D97-AF65-F5344CB8AC3E}">
        <p14:creationId xmlns:p14="http://schemas.microsoft.com/office/powerpoint/2010/main" val="11855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87418" y="5497286"/>
            <a:ext cx="2504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Note: NMFS and BSFRF female biomass equal in 2009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818" y="0"/>
            <a:ext cx="7467600" cy="66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1" y="0"/>
            <a:ext cx="5958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24668"/>
              </p:ext>
            </p:extLst>
          </p:nvPr>
        </p:nvGraphicFramePr>
        <p:xfrm>
          <a:off x="0" y="315686"/>
          <a:ext cx="121920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3850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45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19061489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4954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60716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Worst retrospective</a:t>
                      </a:r>
                      <a:r>
                        <a:rPr lang="en-US" baseline="0" dirty="0" smtClean="0"/>
                        <a:t>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721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overall likelihood, linear</a:t>
                      </a:r>
                      <a:r>
                        <a:rPr lang="en-US" baseline="0" dirty="0" smtClean="0"/>
                        <a:t> fits to growth data without forcing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152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 jittering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60958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jittering pattern; linear male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592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4556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Linear male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8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2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773" y="-169334"/>
            <a:ext cx="6321494" cy="72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349" y="0"/>
            <a:ext cx="7198546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776349" cy="6857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1118" y="579964"/>
            <a:ext cx="6006238" cy="300981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4880" y="4101775"/>
            <a:ext cx="4931469" cy="247201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52317" y="5168575"/>
            <a:ext cx="4931469" cy="247201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1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26" y="0"/>
            <a:ext cx="5837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629"/>
            <a:ext cx="3923722" cy="67690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66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Retained catch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448" y="273629"/>
            <a:ext cx="3934952" cy="68399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2448" y="0"/>
            <a:ext cx="166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catch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93" y="192952"/>
            <a:ext cx="166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SURVEY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135879" cy="72017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165" y="40552"/>
            <a:ext cx="5284115" cy="715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7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629"/>
            <a:ext cx="6057900" cy="59474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5211"/>
          <a:stretch/>
        </p:blipFill>
        <p:spPr>
          <a:xfrm>
            <a:off x="6057900" y="0"/>
            <a:ext cx="6515100" cy="617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25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682" y="108111"/>
            <a:ext cx="166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TRAWL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2" y="0"/>
            <a:ext cx="460992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258" y="108111"/>
            <a:ext cx="6823742" cy="66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1"/>
          <p:cNvSpPr txBox="1">
            <a:spLocks noChangeArrowheads="1"/>
          </p:cNvSpPr>
          <p:nvPr/>
        </p:nvSpPr>
        <p:spPr bwMode="auto">
          <a:xfrm>
            <a:off x="3400038" y="2875983"/>
            <a:ext cx="59611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dirty="0"/>
              <a:t>Estimated population processes</a:t>
            </a:r>
          </a:p>
        </p:txBody>
      </p:sp>
    </p:spTree>
    <p:extLst>
      <p:ext uri="{BB962C8B-B14F-4D97-AF65-F5344CB8AC3E}">
        <p14:creationId xmlns:p14="http://schemas.microsoft.com/office/powerpoint/2010/main" val="12879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51211" name="Rectangle 12"/>
          <p:cNvSpPr>
            <a:spLocks noChangeArrowheads="1"/>
          </p:cNvSpPr>
          <p:nvPr/>
        </p:nvSpPr>
        <p:spPr bwMode="auto">
          <a:xfrm>
            <a:off x="1257092" y="1009547"/>
            <a:ext cx="2419455" cy="5848454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132" y="112908"/>
            <a:ext cx="5474668" cy="673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54283" name="Rectangle 12"/>
          <p:cNvSpPr>
            <a:spLocks noChangeArrowheads="1"/>
          </p:cNvSpPr>
          <p:nvPr/>
        </p:nvSpPr>
        <p:spPr bwMode="auto">
          <a:xfrm>
            <a:off x="1257092" y="1009547"/>
            <a:ext cx="2419455" cy="5848454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933" y="228600"/>
            <a:ext cx="5588968" cy="671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5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034550"/>
              </p:ext>
            </p:extLst>
          </p:nvPr>
        </p:nvGraphicFramePr>
        <p:xfrm>
          <a:off x="0" y="315686"/>
          <a:ext cx="1219200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3850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45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19061489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4954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60716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near implied q from BSFRF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Worst retrospective</a:t>
                      </a:r>
                      <a:r>
                        <a:rPr lang="en-US" baseline="0" dirty="0" smtClean="0"/>
                        <a:t>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721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Best overall likelihood, linear</a:t>
                      </a:r>
                      <a:r>
                        <a:rPr lang="en-US" baseline="0" dirty="0" smtClean="0"/>
                        <a:t> fits to growth data without forcing, </a:t>
                      </a:r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closer to implied q from BSFRF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152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 jittering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60958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jittering pattern; linear male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592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4556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Linear male growth, Male</a:t>
                      </a:r>
                      <a:r>
                        <a:rPr lang="en-US" baseline="0" dirty="0" smtClean="0"/>
                        <a:t> survey q closer to implied q from BSFRF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8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4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677" y="538313"/>
            <a:ext cx="6400923" cy="651018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02168" y="4706772"/>
            <a:ext cx="491491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03910" y="64451"/>
            <a:ext cx="1125474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stock </a:t>
            </a:r>
            <a:r>
              <a:rPr lang="en-US" dirty="0" smtClean="0"/>
              <a:t>is </a:t>
            </a:r>
            <a:r>
              <a:rPr lang="en-US" dirty="0"/>
              <a:t>above </a:t>
            </a:r>
            <a:r>
              <a:rPr lang="en-US" dirty="0" smtClean="0"/>
              <a:t>MSST</a:t>
            </a:r>
            <a:r>
              <a:rPr lang="en-US" baseline="-25000" dirty="0" smtClean="0"/>
              <a:t> </a:t>
            </a:r>
            <a:r>
              <a:rPr lang="en-US" dirty="0"/>
              <a:t>and fishing pressure </a:t>
            </a:r>
            <a:r>
              <a:rPr lang="en-US" dirty="0" smtClean="0"/>
              <a:t>is </a:t>
            </a:r>
            <a:r>
              <a:rPr lang="en-US" dirty="0"/>
              <a:t>below F</a:t>
            </a:r>
            <a:r>
              <a:rPr lang="en-US" baseline="-25000" dirty="0"/>
              <a:t>35%</a:t>
            </a:r>
          </a:p>
          <a:p>
            <a:endParaRPr lang="en-US" baseline="-25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0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56331" name="Rectangle 12"/>
          <p:cNvSpPr>
            <a:spLocks noChangeArrowheads="1"/>
          </p:cNvSpPr>
          <p:nvPr/>
        </p:nvSpPr>
        <p:spPr bwMode="auto">
          <a:xfrm>
            <a:off x="1257092" y="1735384"/>
            <a:ext cx="2419455" cy="5122617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sp>
        <p:nvSpPr>
          <p:cNvPr id="56332" name="Rectangle 14"/>
          <p:cNvSpPr>
            <a:spLocks noChangeArrowheads="1"/>
          </p:cNvSpPr>
          <p:nvPr/>
        </p:nvSpPr>
        <p:spPr bwMode="auto">
          <a:xfrm>
            <a:off x="1326220" y="249147"/>
            <a:ext cx="2419455" cy="802164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</p:spTree>
    <p:extLst>
      <p:ext uri="{BB962C8B-B14F-4D97-AF65-F5344CB8AC3E}">
        <p14:creationId xmlns:p14="http://schemas.microsoft.com/office/powerpoint/2010/main" val="29991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25593"/>
            <a:ext cx="12410287" cy="24764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1773" t="47460" r="3308" b="45556"/>
          <a:stretch/>
        </p:blipFill>
        <p:spPr>
          <a:xfrm>
            <a:off x="0" y="3657600"/>
            <a:ext cx="12219132" cy="154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1800" y="5511800"/>
            <a:ext cx="1140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 a prior mean of 0.23, the model estimates M near the input value for the Then method. </a:t>
            </a:r>
          </a:p>
          <a:p>
            <a:r>
              <a:rPr lang="en-US" dirty="0" smtClean="0"/>
              <a:t>With a prior mean from the Then method (0.27), the model estimates M near values near the Hamel method.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50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098443"/>
              </p:ext>
            </p:extLst>
          </p:nvPr>
        </p:nvGraphicFramePr>
        <p:xfrm>
          <a:off x="0" y="315686"/>
          <a:ext cx="12192000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3850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45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19061489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4954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60716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near implied q from BSFRF, Increased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Worst retrospective</a:t>
                      </a:r>
                      <a:r>
                        <a:rPr lang="en-US" baseline="0" dirty="0" smtClean="0"/>
                        <a:t>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721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Best overall likelihood, linear</a:t>
                      </a:r>
                      <a:r>
                        <a:rPr lang="en-US" baseline="0" dirty="0" smtClean="0"/>
                        <a:t> fits to growth data without forcing, </a:t>
                      </a:r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closer to implied q from BSFRF, Increased M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152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 jittering pattern, low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60958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jittering pattern; linear male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</a:t>
                      </a:r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592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4556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Linear male growth, Male</a:t>
                      </a:r>
                      <a:r>
                        <a:rPr lang="en-US" baseline="0" dirty="0" smtClean="0"/>
                        <a:t> survey q closer to implied q from BSFRF, Increased M</a:t>
                      </a:r>
                      <a:endParaRPr lang="en-US" dirty="0" smtClean="0"/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8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1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58379" name="Rectangle 12"/>
          <p:cNvSpPr>
            <a:spLocks noChangeArrowheads="1"/>
          </p:cNvSpPr>
          <p:nvPr/>
        </p:nvSpPr>
        <p:spPr bwMode="auto">
          <a:xfrm>
            <a:off x="1257092" y="3138091"/>
            <a:ext cx="2419455" cy="3747273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sp>
        <p:nvSpPr>
          <p:cNvPr id="58381" name="Rectangle 14"/>
          <p:cNvSpPr>
            <a:spLocks noChangeArrowheads="1"/>
          </p:cNvSpPr>
          <p:nvPr/>
        </p:nvSpPr>
        <p:spPr bwMode="auto">
          <a:xfrm>
            <a:off x="1402548" y="-69127"/>
            <a:ext cx="2419454" cy="1804510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978" y="0"/>
            <a:ext cx="6353522" cy="697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63499" name="Rectangle 12"/>
          <p:cNvSpPr>
            <a:spLocks noChangeArrowheads="1"/>
          </p:cNvSpPr>
          <p:nvPr/>
        </p:nvSpPr>
        <p:spPr bwMode="auto">
          <a:xfrm>
            <a:off x="1257092" y="3774638"/>
            <a:ext cx="2419455" cy="3083363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sp>
        <p:nvSpPr>
          <p:cNvPr id="63501" name="Rectangle 14"/>
          <p:cNvSpPr>
            <a:spLocks noChangeArrowheads="1"/>
          </p:cNvSpPr>
          <p:nvPr/>
        </p:nvSpPr>
        <p:spPr bwMode="auto">
          <a:xfrm>
            <a:off x="1402548" y="-54725"/>
            <a:ext cx="2419454" cy="3179854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887" y="-54725"/>
            <a:ext cx="9754167" cy="691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977" y="387402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Survey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8977" y="1735383"/>
            <a:ext cx="1885157" cy="62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Directed fishery</a:t>
            </a:r>
          </a:p>
        </p:txBody>
      </p:sp>
      <p:sp>
        <p:nvSpPr>
          <p:cNvPr id="5" name="Down Arrow 4"/>
          <p:cNvSpPr/>
          <p:nvPr/>
        </p:nvSpPr>
        <p:spPr>
          <a:xfrm>
            <a:off x="1532161" y="1068593"/>
            <a:ext cx="2021972" cy="666790"/>
          </a:xfrm>
          <a:prstGeom prst="downArrow">
            <a:avLst>
              <a:gd name="adj1" fmla="val 50000"/>
              <a:gd name="adj2" fmla="val 5414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7.5/12 M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8977" y="2419454"/>
            <a:ext cx="188515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Non-directed fishery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8977" y="4536477"/>
            <a:ext cx="1869316" cy="5328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Molting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668977" y="5111097"/>
            <a:ext cx="1869316" cy="48821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8977" y="5641073"/>
            <a:ext cx="1869316" cy="5530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Recruitment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68977" y="3152492"/>
            <a:ext cx="1869316" cy="62214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612810" y="3813522"/>
            <a:ext cx="1860675" cy="6667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814" dirty="0"/>
              <a:t>4.5/12 M</a:t>
            </a:r>
          </a:p>
        </p:txBody>
      </p:sp>
      <p:sp>
        <p:nvSpPr>
          <p:cNvPr id="69643" name="Rectangle 12"/>
          <p:cNvSpPr>
            <a:spLocks noChangeArrowheads="1"/>
          </p:cNvSpPr>
          <p:nvPr/>
        </p:nvSpPr>
        <p:spPr bwMode="auto">
          <a:xfrm>
            <a:off x="1333420" y="6401474"/>
            <a:ext cx="2419454" cy="456527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sp>
        <p:nvSpPr>
          <p:cNvPr id="69644" name="Rectangle 13"/>
          <p:cNvSpPr>
            <a:spLocks noChangeArrowheads="1"/>
          </p:cNvSpPr>
          <p:nvPr/>
        </p:nvSpPr>
        <p:spPr bwMode="auto">
          <a:xfrm>
            <a:off x="1402548" y="-54725"/>
            <a:ext cx="2419454" cy="5668435"/>
          </a:xfrm>
          <a:prstGeom prst="rect">
            <a:avLst/>
          </a:prstGeom>
          <a:solidFill>
            <a:schemeClr val="bg1">
              <a:alpha val="8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3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362" y="132893"/>
            <a:ext cx="7076038" cy="666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84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582546"/>
              </p:ext>
            </p:extLst>
          </p:nvPr>
        </p:nvGraphicFramePr>
        <p:xfrm>
          <a:off x="0" y="315686"/>
          <a:ext cx="12192000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3850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45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19061489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4954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19.1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60716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closer to implied q from BSFRF, Increased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Worst retrospective</a:t>
                      </a:r>
                      <a:r>
                        <a:rPr lang="en-US" baseline="0" dirty="0" smtClean="0"/>
                        <a:t>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721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Best overall likelihood, linear</a:t>
                      </a:r>
                      <a:r>
                        <a:rPr lang="en-US" baseline="0" dirty="0" smtClean="0"/>
                        <a:t> fits to growth data without forcing, </a:t>
                      </a:r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survey q closer to implied q from BSFRF, Increased M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51525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 jittering pattern, low 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60958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jittering pattern; linear male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</a:t>
                      </a:r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592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Better fits to trawl lengths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change in estimated</a:t>
                      </a:r>
                      <a:r>
                        <a:rPr lang="en-US" baseline="0" dirty="0" smtClean="0"/>
                        <a:t> recruitment time series for females and males, low 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4556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Linear male growth, Male</a:t>
                      </a:r>
                      <a:r>
                        <a:rPr lang="en-US" baseline="0" dirty="0" smtClean="0"/>
                        <a:t> survey q near implied q from BSFRF, Increased M</a:t>
                      </a:r>
                      <a:endParaRPr lang="en-US" dirty="0" smtClean="0"/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Best retrospective pattern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81881"/>
                  </a:ext>
                </a:extLst>
              </a:tr>
            </a:tbl>
          </a:graphicData>
        </a:graphic>
      </p:graphicFrame>
      <p:sp>
        <p:nvSpPr>
          <p:cNvPr id="2" name="&quot;No&quot; Symbol 1"/>
          <p:cNvSpPr/>
          <p:nvPr/>
        </p:nvSpPr>
        <p:spPr>
          <a:xfrm>
            <a:off x="1557867" y="1083733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&quot;No&quot; Symbol 3"/>
          <p:cNvSpPr/>
          <p:nvPr/>
        </p:nvSpPr>
        <p:spPr>
          <a:xfrm>
            <a:off x="1557867" y="1851780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1557867" y="3790406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&quot;No&quot; Symbol 6"/>
          <p:cNvSpPr/>
          <p:nvPr/>
        </p:nvSpPr>
        <p:spPr>
          <a:xfrm>
            <a:off x="1557867" y="4589336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&quot;No&quot; Symbol 7"/>
          <p:cNvSpPr/>
          <p:nvPr/>
        </p:nvSpPr>
        <p:spPr>
          <a:xfrm>
            <a:off x="1563512" y="5388266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&quot;No&quot; Symbol 8"/>
          <p:cNvSpPr/>
          <p:nvPr/>
        </p:nvSpPr>
        <p:spPr>
          <a:xfrm>
            <a:off x="1557867" y="2856652"/>
            <a:ext cx="666044" cy="666045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76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331" y="426403"/>
            <a:ext cx="10515600" cy="1426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The recommended model is ’19.7’</a:t>
            </a:r>
          </a:p>
          <a:p>
            <a:pPr marL="0" indent="0" algn="ctr">
              <a:buNone/>
            </a:pPr>
            <a:r>
              <a:rPr lang="en-US" dirty="0" smtClean="0"/>
              <a:t>Recommended OFL is 54.92 </a:t>
            </a:r>
            <a:r>
              <a:rPr lang="en-US" dirty="0" err="1" smtClean="0"/>
              <a:t>kt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490" y="1049040"/>
            <a:ext cx="12655742" cy="52101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281" y="5356834"/>
            <a:ext cx="11693790" cy="411954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8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96495"/>
            <a:ext cx="10515600" cy="1325563"/>
          </a:xfrm>
        </p:spPr>
        <p:txBody>
          <a:bodyPr/>
          <a:lstStyle/>
          <a:p>
            <a:r>
              <a:rPr lang="en-US" u="sng" dirty="0" smtClean="0"/>
              <a:t>Moving forward</a:t>
            </a:r>
            <a:br>
              <a:rPr lang="en-US" u="sng" dirty="0" smtClean="0"/>
            </a:br>
            <a:r>
              <a:rPr lang="en-US" sz="3200" i="1" dirty="0" smtClean="0"/>
              <a:t>CPT and SSC seek a prioritized list of research</a:t>
            </a:r>
            <a:endParaRPr lang="en-US" sz="3200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004890"/>
            <a:ext cx="10998200" cy="517207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Moving to GMACS</a:t>
            </a:r>
          </a:p>
          <a:p>
            <a:pPr lvl="1"/>
            <a:r>
              <a:rPr lang="en-US" dirty="0" smtClean="0"/>
              <a:t>Biggest priority—2020 CIE review</a:t>
            </a:r>
          </a:p>
          <a:p>
            <a:r>
              <a:rPr lang="en-US" dirty="0" smtClean="0"/>
              <a:t>Catchability</a:t>
            </a:r>
          </a:p>
          <a:p>
            <a:pPr lvl="1"/>
            <a:r>
              <a:rPr lang="en-US" dirty="0" smtClean="0"/>
              <a:t>BSFRF data</a:t>
            </a:r>
          </a:p>
          <a:p>
            <a:pPr lvl="2"/>
            <a:r>
              <a:rPr lang="en-US" dirty="0" smtClean="0"/>
              <a:t>We ‘know’ availability.</a:t>
            </a:r>
          </a:p>
          <a:p>
            <a:pPr lvl="2"/>
            <a:r>
              <a:rPr lang="en-US" dirty="0" smtClean="0"/>
              <a:t>Adding extra years</a:t>
            </a:r>
          </a:p>
          <a:p>
            <a:pPr lvl="1"/>
            <a:r>
              <a:rPr lang="en-US" dirty="0" smtClean="0"/>
              <a:t>Spatially derived index of time-varying catchability (tricky without considering confounded processes…)</a:t>
            </a:r>
          </a:p>
          <a:p>
            <a:pPr lvl="1"/>
            <a:r>
              <a:rPr lang="en-US" dirty="0" smtClean="0"/>
              <a:t>May address why increase in MMB was not as big as projected</a:t>
            </a:r>
          </a:p>
          <a:p>
            <a:r>
              <a:rPr lang="en-US" dirty="0" smtClean="0"/>
              <a:t>Growth data</a:t>
            </a:r>
          </a:p>
          <a:p>
            <a:pPr lvl="1"/>
            <a:r>
              <a:rPr lang="en-US" dirty="0" smtClean="0"/>
              <a:t>Tracking down maturity data to inform a more realistic growth model</a:t>
            </a:r>
          </a:p>
          <a:p>
            <a:r>
              <a:rPr lang="en-US" dirty="0" smtClean="0"/>
              <a:t>Spatial modeling</a:t>
            </a:r>
          </a:p>
          <a:p>
            <a:pPr lvl="1"/>
            <a:r>
              <a:rPr lang="en-US" dirty="0" smtClean="0"/>
              <a:t>Postdoc </a:t>
            </a:r>
            <a:r>
              <a:rPr lang="en-US" smtClean="0"/>
              <a:t>starting on </a:t>
            </a:r>
            <a:r>
              <a:rPr lang="en-US" dirty="0" smtClean="0"/>
              <a:t>developing a fully spatial </a:t>
            </a:r>
            <a:r>
              <a:rPr lang="en-US" smtClean="0"/>
              <a:t>assessment </a:t>
            </a:r>
            <a:r>
              <a:rPr lang="en-US"/>
              <a:t>model as soon as visa resolved </a:t>
            </a:r>
            <a:endParaRPr lang="en-US" dirty="0" smtClean="0"/>
          </a:p>
          <a:p>
            <a:pPr lvl="1"/>
            <a:r>
              <a:rPr lang="en-US" dirty="0" smtClean="0"/>
              <a:t>Explore impact of NBS on assessment</a:t>
            </a:r>
          </a:p>
          <a:p>
            <a:r>
              <a:rPr lang="en-US" dirty="0" smtClean="0"/>
              <a:t>Natural mortality</a:t>
            </a:r>
          </a:p>
          <a:p>
            <a:pPr lvl="1"/>
            <a:r>
              <a:rPr lang="en-US" dirty="0" smtClean="0"/>
              <a:t>Radiometric aging of very old shell mature crab protected from the fishery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361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800"/>
            <a:ext cx="7124700" cy="693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0"/>
            <a:ext cx="6781800" cy="762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smtClean="0"/>
              <a:t>How can we better use the BSFRF data?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96150" y="406400"/>
                <a:ext cx="4413250" cy="4793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Assessment currently uses 2009 and 2010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Snow crab is caught in other years, in spite of not being the focus.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The implied selectivity changes among years.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𝑁𝑀𝐹𝑆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𝐵𝑆𝐹𝑅𝐹</m:t>
                            </m:r>
                          </m:sup>
                        </m:sSubSup>
                      </m:den>
                    </m:f>
                  </m:oMath>
                </a14:m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𝑁𝑀𝐹𝑆</m:t>
                        </m:r>
                      </m:sup>
                    </m:sSubSup>
                  </m:oMath>
                </a14:m>
                <a:r>
                  <a:rPr lang="en-US" dirty="0" smtClean="0"/>
                  <a:t> is calculated by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Calculating the total numbers based on the mean density in the BSFRF survey area based on the NMFS data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Multiplying that by the observed length composition data from the NMFS data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𝐵𝑆𝐹𝑅𝐹</m:t>
                        </m:r>
                      </m:sup>
                    </m:sSubSup>
                  </m:oMath>
                </a14:m>
                <a:r>
                  <a:rPr lang="en-US" dirty="0" smtClean="0"/>
                  <a:t> is calculated in a similar way with BSFRF data.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150" y="406400"/>
                <a:ext cx="4413250" cy="4793813"/>
              </a:xfrm>
              <a:prstGeom prst="rect">
                <a:avLst/>
              </a:prstGeom>
              <a:blipFill>
                <a:blip r:embed="rId3"/>
                <a:stretch>
                  <a:fillRect l="-967" t="-763" r="-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1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t="70197" r="68849"/>
          <a:stretch/>
        </p:blipFill>
        <p:spPr>
          <a:xfrm>
            <a:off x="-305022" y="3376642"/>
            <a:ext cx="4974436" cy="29364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335" y="117793"/>
            <a:ext cx="10515600" cy="1325563"/>
          </a:xfrm>
        </p:spPr>
        <p:txBody>
          <a:bodyPr/>
          <a:lstStyle/>
          <a:p>
            <a:r>
              <a:rPr lang="en-US" dirty="0" smtClean="0"/>
              <a:t>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335" y="1169404"/>
            <a:ext cx="10515600" cy="4351338"/>
          </a:xfrm>
        </p:spPr>
        <p:txBody>
          <a:bodyPr/>
          <a:lstStyle/>
          <a:p>
            <a:r>
              <a:rPr lang="en-US" dirty="0" smtClean="0"/>
              <a:t>Jitters</a:t>
            </a:r>
          </a:p>
          <a:p>
            <a:r>
              <a:rPr lang="en-US" dirty="0" smtClean="0"/>
              <a:t>Retrospective patterns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09800" y="4587240"/>
            <a:ext cx="426720" cy="289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90699" y="5971153"/>
            <a:ext cx="263652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Neg</a:t>
            </a:r>
            <a:r>
              <a:rPr lang="en-US" dirty="0" smtClean="0"/>
              <a:t> log likelihood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60824" y="2779087"/>
            <a:ext cx="1881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2018 model </a:t>
            </a:r>
          </a:p>
          <a:p>
            <a:pPr algn="ctr"/>
            <a:r>
              <a:rPr lang="en-US" dirty="0" smtClean="0"/>
              <a:t>2018 data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787743" y="2806195"/>
            <a:ext cx="1881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2018 model </a:t>
            </a:r>
          </a:p>
          <a:p>
            <a:pPr algn="ctr"/>
            <a:r>
              <a:rPr lang="en-US" dirty="0" smtClean="0"/>
              <a:t>2019 data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t="71235" r="47023"/>
          <a:stretch/>
        </p:blipFill>
        <p:spPr>
          <a:xfrm>
            <a:off x="4936104" y="1169404"/>
            <a:ext cx="7006834" cy="54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59" y="-69001"/>
            <a:ext cx="10811882" cy="69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7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7535"/>
            <a:ext cx="9963150" cy="688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195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96495"/>
            <a:ext cx="10515600" cy="1325563"/>
          </a:xfrm>
        </p:spPr>
        <p:txBody>
          <a:bodyPr/>
          <a:lstStyle/>
          <a:p>
            <a:r>
              <a:rPr lang="en-US" u="sng" dirty="0" smtClean="0"/>
              <a:t>Moving forward</a:t>
            </a:r>
            <a:br>
              <a:rPr lang="en-US" u="sng" dirty="0" smtClean="0"/>
            </a:br>
            <a:r>
              <a:rPr lang="en-US" sz="3200" i="1" dirty="0" smtClean="0"/>
              <a:t>CPT and SSC seek a prioritized list of research</a:t>
            </a:r>
            <a:endParaRPr lang="en-US" sz="3200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004890"/>
            <a:ext cx="10998200" cy="517207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Moving to GMACS</a:t>
            </a:r>
          </a:p>
          <a:p>
            <a:pPr lvl="1"/>
            <a:r>
              <a:rPr lang="en-US" dirty="0" smtClean="0"/>
              <a:t>Biggest priority—2020 CIE review</a:t>
            </a:r>
          </a:p>
          <a:p>
            <a:r>
              <a:rPr lang="en-US" dirty="0" smtClean="0"/>
              <a:t>Catchability</a:t>
            </a:r>
          </a:p>
          <a:p>
            <a:pPr lvl="1"/>
            <a:r>
              <a:rPr lang="en-US" dirty="0" smtClean="0"/>
              <a:t>BSFRF data</a:t>
            </a:r>
          </a:p>
          <a:p>
            <a:pPr lvl="2"/>
            <a:r>
              <a:rPr lang="en-US" dirty="0" smtClean="0"/>
              <a:t>We ‘know’ availability.</a:t>
            </a:r>
          </a:p>
          <a:p>
            <a:pPr lvl="2"/>
            <a:r>
              <a:rPr lang="en-US" dirty="0" smtClean="0"/>
              <a:t>Adding extra years</a:t>
            </a:r>
          </a:p>
          <a:p>
            <a:pPr lvl="1"/>
            <a:r>
              <a:rPr lang="en-US" dirty="0" smtClean="0"/>
              <a:t>Spatially derived index of time-varying catchability (tricky without considering confounded processes…)</a:t>
            </a:r>
          </a:p>
          <a:p>
            <a:pPr lvl="1"/>
            <a:r>
              <a:rPr lang="en-US" dirty="0" smtClean="0"/>
              <a:t>May address why increase in MMB was not as big as projected</a:t>
            </a:r>
          </a:p>
          <a:p>
            <a:r>
              <a:rPr lang="en-US" dirty="0" smtClean="0"/>
              <a:t>Growth data</a:t>
            </a:r>
          </a:p>
          <a:p>
            <a:pPr lvl="1"/>
            <a:r>
              <a:rPr lang="en-US" dirty="0" smtClean="0"/>
              <a:t>Tracking down maturity data to inform a more realistic growth model</a:t>
            </a:r>
          </a:p>
          <a:p>
            <a:r>
              <a:rPr lang="en-US" dirty="0" smtClean="0"/>
              <a:t>Spatial modeling</a:t>
            </a:r>
          </a:p>
          <a:p>
            <a:pPr lvl="1"/>
            <a:r>
              <a:rPr lang="en-US" dirty="0" smtClean="0"/>
              <a:t>Postdoc starting on developing a fully spatial assessment </a:t>
            </a:r>
            <a:r>
              <a:rPr lang="en-US" dirty="0"/>
              <a:t>model as soon as visa resolved </a:t>
            </a:r>
            <a:endParaRPr lang="en-US" dirty="0" smtClean="0"/>
          </a:p>
          <a:p>
            <a:pPr lvl="1"/>
            <a:r>
              <a:rPr lang="en-US" dirty="0" smtClean="0"/>
              <a:t>Explore impact of NBS on assessment</a:t>
            </a:r>
          </a:p>
          <a:p>
            <a:r>
              <a:rPr lang="en-US" dirty="0" smtClean="0"/>
              <a:t>Natural mortality</a:t>
            </a:r>
          </a:p>
          <a:p>
            <a:pPr lvl="1"/>
            <a:r>
              <a:rPr lang="en-US" dirty="0" smtClean="0"/>
              <a:t>Radiometric aging of very old shell mature crab protected from the fishery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04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81" y="-510781"/>
            <a:ext cx="9999819" cy="82010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5130800"/>
            <a:ext cx="6781800" cy="762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smtClean="0"/>
              <a:t>How do crab in the NBS impact assessment?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33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76513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2055815"/>
            <a:ext cx="6883400" cy="4121147"/>
          </a:xfrm>
        </p:spPr>
        <p:txBody>
          <a:bodyPr/>
          <a:lstStyle/>
          <a:p>
            <a:r>
              <a:rPr lang="en-US" dirty="0" smtClean="0"/>
              <a:t>Centroids of abundance, extent of population, and productivity</a:t>
            </a:r>
          </a:p>
          <a:p>
            <a:endParaRPr lang="en-US" dirty="0" smtClean="0"/>
          </a:p>
          <a:p>
            <a:r>
              <a:rPr lang="en-US" dirty="0" smtClean="0"/>
              <a:t>Linked to environmental variables</a:t>
            </a:r>
          </a:p>
          <a:p>
            <a:r>
              <a:rPr lang="en-US" dirty="0" smtClean="0"/>
              <a:t>Projected forward based on global climate model output downscaled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00" y="362747"/>
            <a:ext cx="82550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drives productivity and distribution of crab in the Bering Sea?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440610" y="2830358"/>
                <a:ext cx="458196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(0,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610" y="2830358"/>
                <a:ext cx="4581960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29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189413"/>
              </p:ext>
            </p:extLst>
          </p:nvPr>
        </p:nvGraphicFramePr>
        <p:xfrm>
          <a:off x="315686" y="261258"/>
          <a:ext cx="11408226" cy="576943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785919">
                  <a:extLst>
                    <a:ext uri="{9D8B030D-6E8A-4147-A177-3AD203B41FA5}">
                      <a16:colId xmlns:a16="http://schemas.microsoft.com/office/drawing/2014/main" val="4015929595"/>
                    </a:ext>
                  </a:extLst>
                </a:gridCol>
                <a:gridCol w="574198">
                  <a:extLst>
                    <a:ext uri="{9D8B030D-6E8A-4147-A177-3AD203B41FA5}">
                      <a16:colId xmlns:a16="http://schemas.microsoft.com/office/drawing/2014/main" val="3597643469"/>
                    </a:ext>
                  </a:extLst>
                </a:gridCol>
                <a:gridCol w="476395">
                  <a:extLst>
                    <a:ext uri="{9D8B030D-6E8A-4147-A177-3AD203B41FA5}">
                      <a16:colId xmlns:a16="http://schemas.microsoft.com/office/drawing/2014/main" val="2286940746"/>
                    </a:ext>
                  </a:extLst>
                </a:gridCol>
                <a:gridCol w="484281">
                  <a:extLst>
                    <a:ext uri="{9D8B030D-6E8A-4147-A177-3AD203B41FA5}">
                      <a16:colId xmlns:a16="http://schemas.microsoft.com/office/drawing/2014/main" val="948033141"/>
                    </a:ext>
                  </a:extLst>
                </a:gridCol>
                <a:gridCol w="484281">
                  <a:extLst>
                    <a:ext uri="{9D8B030D-6E8A-4147-A177-3AD203B41FA5}">
                      <a16:colId xmlns:a16="http://schemas.microsoft.com/office/drawing/2014/main" val="2658589047"/>
                    </a:ext>
                  </a:extLst>
                </a:gridCol>
                <a:gridCol w="466930">
                  <a:extLst>
                    <a:ext uri="{9D8B030D-6E8A-4147-A177-3AD203B41FA5}">
                      <a16:colId xmlns:a16="http://schemas.microsoft.com/office/drawing/2014/main" val="1325669356"/>
                    </a:ext>
                  </a:extLst>
                </a:gridCol>
                <a:gridCol w="541070">
                  <a:extLst>
                    <a:ext uri="{9D8B030D-6E8A-4147-A177-3AD203B41FA5}">
                      <a16:colId xmlns:a16="http://schemas.microsoft.com/office/drawing/2014/main" val="995182129"/>
                    </a:ext>
                  </a:extLst>
                </a:gridCol>
                <a:gridCol w="531606">
                  <a:extLst>
                    <a:ext uri="{9D8B030D-6E8A-4147-A177-3AD203B41FA5}">
                      <a16:colId xmlns:a16="http://schemas.microsoft.com/office/drawing/2014/main" val="3785925054"/>
                    </a:ext>
                  </a:extLst>
                </a:gridCol>
                <a:gridCol w="531606">
                  <a:extLst>
                    <a:ext uri="{9D8B030D-6E8A-4147-A177-3AD203B41FA5}">
                      <a16:colId xmlns:a16="http://schemas.microsoft.com/office/drawing/2014/main" val="741874241"/>
                    </a:ext>
                  </a:extLst>
                </a:gridCol>
                <a:gridCol w="541070">
                  <a:extLst>
                    <a:ext uri="{9D8B030D-6E8A-4147-A177-3AD203B41FA5}">
                      <a16:colId xmlns:a16="http://schemas.microsoft.com/office/drawing/2014/main" val="370019238"/>
                    </a:ext>
                  </a:extLst>
                </a:gridCol>
                <a:gridCol w="466930">
                  <a:extLst>
                    <a:ext uri="{9D8B030D-6E8A-4147-A177-3AD203B41FA5}">
                      <a16:colId xmlns:a16="http://schemas.microsoft.com/office/drawing/2014/main" val="4263361850"/>
                    </a:ext>
                  </a:extLst>
                </a:gridCol>
                <a:gridCol w="635717">
                  <a:extLst>
                    <a:ext uri="{9D8B030D-6E8A-4147-A177-3AD203B41FA5}">
                      <a16:colId xmlns:a16="http://schemas.microsoft.com/office/drawing/2014/main" val="548491611"/>
                    </a:ext>
                  </a:extLst>
                </a:gridCol>
                <a:gridCol w="626253">
                  <a:extLst>
                    <a:ext uri="{9D8B030D-6E8A-4147-A177-3AD203B41FA5}">
                      <a16:colId xmlns:a16="http://schemas.microsoft.com/office/drawing/2014/main" val="3038597081"/>
                    </a:ext>
                  </a:extLst>
                </a:gridCol>
                <a:gridCol w="626253">
                  <a:extLst>
                    <a:ext uri="{9D8B030D-6E8A-4147-A177-3AD203B41FA5}">
                      <a16:colId xmlns:a16="http://schemas.microsoft.com/office/drawing/2014/main" val="339381779"/>
                    </a:ext>
                  </a:extLst>
                </a:gridCol>
                <a:gridCol w="635717">
                  <a:extLst>
                    <a:ext uri="{9D8B030D-6E8A-4147-A177-3AD203B41FA5}">
                      <a16:colId xmlns:a16="http://schemas.microsoft.com/office/drawing/2014/main" val="486913916"/>
                    </a:ext>
                  </a:extLst>
                </a:gridCol>
              </a:tblGrid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Snow crab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Tanner crab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Red king crab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63082"/>
                  </a:ext>
                </a:extLst>
              </a:tr>
              <a:tr h="17364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Recruits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Distribution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Latitude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Longitude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Recruits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Distribution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Latitude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Longitude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Recruits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Distribution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Latitude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Longitude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extLst>
                  <a:ext uri="{0D108BD9-81ED-4DB2-BD59-A6C34878D82A}">
                    <a16:rowId xmlns:a16="http://schemas.microsoft.com/office/drawing/2014/main" val="2621473243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Ice cover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 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9824699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Sea surface temperature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02326515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Bottom temperature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379646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Cod biomass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08119375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Arctic oscillation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(-)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6421621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Pacific decadal oscillation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59126182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Alaskan index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73376700"/>
                  </a:ext>
                </a:extLst>
              </a:tr>
              <a:tr h="4481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Aleutian low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0033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60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Cody\Desktop\Current_projects\Bering sea crab multispecies\Figure_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32" y="0"/>
            <a:ext cx="3472180" cy="6944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Cody\Desktop\Current_projects\Bering sea crab multispecies\Figure_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497"/>
            <a:ext cx="39906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059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Cody\Desktop\Current_projects\Bering sea crab multispecies\Figure_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9" y="0"/>
            <a:ext cx="1053737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84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722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Models considered </a:t>
            </a:r>
            <a:br>
              <a:rPr lang="en-US" b="1" u="sng" dirty="0" smtClean="0"/>
            </a:br>
            <a:r>
              <a:rPr lang="en-US" sz="3100" b="1" u="sng" dirty="0" smtClean="0"/>
              <a:t>(based on CPT and SSC suggestions)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 </a:t>
            </a:r>
            <a:br>
              <a:rPr lang="en-US" b="1" u="sng" dirty="0" smtClean="0"/>
            </a:br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537"/>
            <a:ext cx="12313764" cy="40104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182131"/>
            <a:ext cx="12192000" cy="761305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6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of 2018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Median of the prior on M = 0.23</a:t>
            </a:r>
          </a:p>
          <a:p>
            <a:r>
              <a:rPr lang="en-US" dirty="0" smtClean="0"/>
              <a:t>Kinked growth curves for both males and females</a:t>
            </a:r>
          </a:p>
          <a:p>
            <a:r>
              <a:rPr lang="en-US" dirty="0" smtClean="0"/>
              <a:t>Separate recruitment deviations estimated for males and females</a:t>
            </a:r>
          </a:p>
          <a:p>
            <a:r>
              <a:rPr lang="en-US" dirty="0" smtClean="0"/>
              <a:t>Distribution of recruits at length is fixed and shared among males and females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2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325563"/>
          </a:xfrm>
        </p:spPr>
        <p:txBody>
          <a:bodyPr/>
          <a:lstStyle/>
          <a:p>
            <a:r>
              <a:rPr lang="en-US" b="1" u="sng" dirty="0" smtClean="0"/>
              <a:t>Models considered </a:t>
            </a:r>
            <a:br>
              <a:rPr lang="en-US" b="1" u="sng" dirty="0" smtClean="0"/>
            </a:br>
            <a:endParaRPr lang="en-US" sz="1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4"/>
            <a:ext cx="12313764" cy="40104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2368674"/>
            <a:ext cx="12192000" cy="864383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0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8958</TotalTime>
  <Words>1463</Words>
  <Application>Microsoft Office PowerPoint</Application>
  <PresentationFormat>Widescreen</PresentationFormat>
  <Paragraphs>532</Paragraphs>
  <Slides>67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DengXian</vt:lpstr>
      <vt:lpstr>Microsoft YaHei</vt:lpstr>
      <vt:lpstr>Arial</vt:lpstr>
      <vt:lpstr>Calibri</vt:lpstr>
      <vt:lpstr>Calibri Light</vt:lpstr>
      <vt:lpstr>Cambria Math</vt:lpstr>
      <vt:lpstr>Times New Roman</vt:lpstr>
      <vt:lpstr>Office Theme</vt:lpstr>
      <vt:lpstr>Eastern Bering Sea snow crab stock assessment</vt:lpstr>
      <vt:lpstr>Big picture</vt:lpstr>
      <vt:lpstr>PowerPoint Presentation</vt:lpstr>
      <vt:lpstr>PowerPoint Presentation</vt:lpstr>
      <vt:lpstr>PowerPoint Presentation</vt:lpstr>
      <vt:lpstr>Instability</vt:lpstr>
      <vt:lpstr>Models considered  (based on CPT and SSC suggestions)   </vt:lpstr>
      <vt:lpstr>Recap of 2018 model</vt:lpstr>
      <vt:lpstr>Models considered  </vt:lpstr>
      <vt:lpstr>PowerPoint Presentation</vt:lpstr>
      <vt:lpstr>PowerPoint Presentation</vt:lpstr>
      <vt:lpstr>PowerPoint Presentation</vt:lpstr>
      <vt:lpstr>Natural mortality</vt:lpstr>
      <vt:lpstr>PowerPoint Presentation</vt:lpstr>
      <vt:lpstr>Natural mortality</vt:lpstr>
      <vt:lpstr>Models considered  </vt:lpstr>
      <vt:lpstr>PowerPoint Presentation</vt:lpstr>
      <vt:lpstr>Models considered  </vt:lpstr>
      <vt:lpstr>PowerPoint Presentation</vt:lpstr>
      <vt:lpstr>Models considered  </vt:lpstr>
      <vt:lpstr>New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Retrospective patterns</vt:lpstr>
      <vt:lpstr>PowerPoint Presentation</vt:lpstr>
      <vt:lpstr>PowerPoint Presentation</vt:lpstr>
      <vt:lpstr>Model fits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Moving forward CPT and SSC seek a prioritized list of research</vt:lpstr>
      <vt:lpstr>PowerPoint Presentation</vt:lpstr>
      <vt:lpstr>PowerPoint Presentation</vt:lpstr>
      <vt:lpstr>PowerPoint Presentation</vt:lpstr>
      <vt:lpstr>Moving forward CPT and SSC seek a prioritized list of research</vt:lpstr>
      <vt:lpstr>PowerPoint Presentation</vt:lpstr>
      <vt:lpstr>What drives productivity and distribution of crab in the Bering Sea?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Eastern Bering Sea snow crab stock assessment brief</dc:title>
  <dc:creator>Cody</dc:creator>
  <cp:lastModifiedBy>Cody</cp:lastModifiedBy>
  <cp:revision>239</cp:revision>
  <dcterms:created xsi:type="dcterms:W3CDTF">2017-09-13T17:29:17Z</dcterms:created>
  <dcterms:modified xsi:type="dcterms:W3CDTF">2019-09-17T19:37:25Z</dcterms:modified>
</cp:coreProperties>
</file>