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8" r:id="rId3"/>
    <p:sldId id="257" r:id="rId4"/>
    <p:sldId id="259" r:id="rId5"/>
    <p:sldId id="261" r:id="rId6"/>
    <p:sldId id="293" r:id="rId7"/>
    <p:sldId id="281" r:id="rId8"/>
    <p:sldId id="302" r:id="rId9"/>
    <p:sldId id="262" r:id="rId10"/>
    <p:sldId id="263" r:id="rId11"/>
    <p:sldId id="264" r:id="rId12"/>
    <p:sldId id="265" r:id="rId13"/>
    <p:sldId id="30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60" r:id="rId29"/>
    <p:sldId id="314" r:id="rId30"/>
    <p:sldId id="283" r:id="rId31"/>
    <p:sldId id="313" r:id="rId32"/>
    <p:sldId id="282" r:id="rId33"/>
    <p:sldId id="304" r:id="rId34"/>
    <p:sldId id="296" r:id="rId35"/>
    <p:sldId id="284" r:id="rId36"/>
    <p:sldId id="305" r:id="rId37"/>
    <p:sldId id="297" r:id="rId38"/>
    <p:sldId id="285" r:id="rId39"/>
    <p:sldId id="306" r:id="rId40"/>
    <p:sldId id="298" r:id="rId41"/>
    <p:sldId id="286" r:id="rId42"/>
    <p:sldId id="307" r:id="rId43"/>
    <p:sldId id="287" r:id="rId44"/>
    <p:sldId id="308" r:id="rId45"/>
    <p:sldId id="299" r:id="rId46"/>
    <p:sldId id="288" r:id="rId47"/>
    <p:sldId id="309" r:id="rId48"/>
    <p:sldId id="289" r:id="rId49"/>
    <p:sldId id="311" r:id="rId50"/>
    <p:sldId id="300" r:id="rId51"/>
    <p:sldId id="290" r:id="rId52"/>
    <p:sldId id="312" r:id="rId53"/>
    <p:sldId id="291" r:id="rId54"/>
    <p:sldId id="292" r:id="rId55"/>
    <p:sldId id="294" r:id="rId5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619DC7-8E5F-48C0-93D6-27B7A2205D8C}">
          <p14:sldIdLst>
            <p14:sldId id="256"/>
            <p14:sldId id="258"/>
            <p14:sldId id="257"/>
            <p14:sldId id="259"/>
            <p14:sldId id="261"/>
            <p14:sldId id="293"/>
            <p14:sldId id="281"/>
            <p14:sldId id="302"/>
            <p14:sldId id="262"/>
            <p14:sldId id="263"/>
            <p14:sldId id="264"/>
            <p14:sldId id="265"/>
            <p14:sldId id="303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9"/>
            <p14:sldId id="280"/>
            <p14:sldId id="260"/>
            <p14:sldId id="314"/>
            <p14:sldId id="283"/>
            <p14:sldId id="313"/>
            <p14:sldId id="282"/>
            <p14:sldId id="304"/>
            <p14:sldId id="296"/>
            <p14:sldId id="284"/>
            <p14:sldId id="305"/>
            <p14:sldId id="297"/>
            <p14:sldId id="285"/>
            <p14:sldId id="306"/>
            <p14:sldId id="298"/>
            <p14:sldId id="286"/>
            <p14:sldId id="307"/>
            <p14:sldId id="287"/>
            <p14:sldId id="308"/>
            <p14:sldId id="299"/>
            <p14:sldId id="288"/>
            <p14:sldId id="309"/>
            <p14:sldId id="289"/>
            <p14:sldId id="311"/>
            <p14:sldId id="300"/>
            <p14:sldId id="290"/>
            <p14:sldId id="312"/>
            <p14:sldId id="291"/>
            <p14:sldId id="292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320153-32B0-4CD7-AE2F-B7441D03F3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55083C-11B1-4327-9E56-DC4B566F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9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C30D4-0263-48F6-AA8D-DF7222D007ED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B4E86-599D-4B28-A984-B4E297CF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for the final complication,</a:t>
            </a:r>
            <a:r>
              <a:rPr lang="en-US" baseline="0" dirty="0" smtClean="0"/>
              <a:t> there were disparities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B4E86-599D-4B28-A984-B4E297CF2D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2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7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44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7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97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2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0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1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3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80E720-967D-46BF-A8E5-FD6FF78C5AB1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5910B-F781-48D9-9740-51E2FBD0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34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07" y="368977"/>
            <a:ext cx="10529803" cy="2334465"/>
          </a:xfrm>
        </p:spPr>
        <p:txBody>
          <a:bodyPr>
            <a:noAutofit/>
          </a:bodyPr>
          <a:lstStyle/>
          <a:p>
            <a:r>
              <a:rPr lang="en-US" sz="3600" dirty="0" smtClean="0"/>
              <a:t>To VAST or not to VAST? </a:t>
            </a:r>
            <a:r>
              <a:rPr lang="en-US" sz="3600" dirty="0"/>
              <a:t>C</a:t>
            </a:r>
            <a:r>
              <a:rPr lang="en-US" sz="3600" dirty="0" smtClean="0"/>
              <a:t>omparison of a spatio-temporal </a:t>
            </a:r>
            <a:r>
              <a:rPr lang="en-US" sz="3600" dirty="0" smtClean="0"/>
              <a:t>approach </a:t>
            </a:r>
            <a:r>
              <a:rPr lang="en-US" sz="3600" dirty="0" smtClean="0"/>
              <a:t>to </a:t>
            </a:r>
            <a:r>
              <a:rPr lang="en-US" sz="3600" dirty="0" smtClean="0"/>
              <a:t>a design based </a:t>
            </a:r>
            <a:r>
              <a:rPr lang="en-US" sz="3600" dirty="0" smtClean="0"/>
              <a:t>methodology </a:t>
            </a:r>
            <a:r>
              <a:rPr lang="en-US" sz="3600" dirty="0" smtClean="0"/>
              <a:t>for deriving crab population estimates.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17"/>
            <a:ext cx="4503486" cy="34366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9885" y="2559895"/>
            <a:ext cx="4400395" cy="8614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Jonathan </a:t>
            </a:r>
            <a:r>
              <a:rPr lang="en-US" dirty="0" smtClean="0">
                <a:solidFill>
                  <a:schemeClr val="tx1"/>
                </a:solidFill>
              </a:rPr>
              <a:t>Richar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Jon.richar@noaa.gov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42" y="4971213"/>
            <a:ext cx="3070058" cy="18648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87" y="3421316"/>
            <a:ext cx="4618455" cy="3436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42" y="3421315"/>
            <a:ext cx="3070058" cy="1887752"/>
          </a:xfrm>
          <a:prstGeom prst="rect">
            <a:avLst/>
          </a:prstGeom>
        </p:spPr>
      </p:pic>
      <p:pic>
        <p:nvPicPr>
          <p:cNvPr id="1026" name="Picture 2" descr="Image result for noaa fisherie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624" y="-12128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79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Bristol Bay red king crab males </a:t>
            </a:r>
            <a:r>
              <a:rPr lang="en-US" dirty="0" smtClean="0"/>
              <a:t>-mature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2139688"/>
            <a:ext cx="5181048" cy="42782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2139688"/>
            <a:ext cx="5179502" cy="4277014"/>
          </a:xfrm>
        </p:spPr>
      </p:pic>
    </p:spTree>
    <p:extLst>
      <p:ext uri="{BB962C8B-B14F-4D97-AF65-F5344CB8AC3E}">
        <p14:creationId xmlns:p14="http://schemas.microsoft.com/office/powerpoint/2010/main" val="227921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Bristol Bay red king crab males </a:t>
            </a:r>
            <a:r>
              <a:rPr lang="en-US" dirty="0" smtClean="0"/>
              <a:t>-legal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7" y="2012455"/>
            <a:ext cx="5372101" cy="443605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4" y="2012455"/>
            <a:ext cx="5372101" cy="4436053"/>
          </a:xfrm>
        </p:spPr>
      </p:pic>
    </p:spTree>
    <p:extLst>
      <p:ext uri="{BB962C8B-B14F-4D97-AF65-F5344CB8AC3E}">
        <p14:creationId xmlns:p14="http://schemas.microsoft.com/office/powerpoint/2010/main" val="276363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Bristol Bay red king crab </a:t>
            </a:r>
            <a:r>
              <a:rPr lang="en-US" dirty="0" smtClean="0"/>
              <a:t>females -mature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832529" y="4627659"/>
            <a:ext cx="978010" cy="97006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1" y="2130319"/>
            <a:ext cx="4974761" cy="428017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2130319"/>
            <a:ext cx="4974762" cy="428017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677685" y="4603805"/>
            <a:ext cx="1037438" cy="970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1192" y="418537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Retow</a:t>
            </a:r>
            <a:r>
              <a:rPr lang="en-US" dirty="0" smtClean="0">
                <a:solidFill>
                  <a:schemeClr val="bg1"/>
                </a:solidFill>
              </a:rPr>
              <a:t>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Opilio crab males - </a:t>
            </a:r>
            <a:r>
              <a:rPr lang="en-US" dirty="0" smtClean="0"/>
              <a:t>immature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0" y="2003729"/>
            <a:ext cx="4930291" cy="425260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11" y="2003729"/>
            <a:ext cx="4930290" cy="4252609"/>
          </a:xfrm>
        </p:spPr>
      </p:pic>
    </p:spTree>
    <p:extLst>
      <p:ext uri="{BB962C8B-B14F-4D97-AF65-F5344CB8AC3E}">
        <p14:creationId xmlns:p14="http://schemas.microsoft.com/office/powerpoint/2010/main" val="2760911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Opilio crab </a:t>
            </a:r>
            <a:r>
              <a:rPr lang="en-US" dirty="0"/>
              <a:t>males </a:t>
            </a:r>
            <a:r>
              <a:rPr lang="en-US" dirty="0" smtClean="0"/>
              <a:t>- 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0" y="2043485"/>
            <a:ext cx="4929522" cy="42519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11" y="2043485"/>
            <a:ext cx="4922144" cy="4245581"/>
          </a:xfrm>
        </p:spPr>
      </p:pic>
    </p:spTree>
    <p:extLst>
      <p:ext uri="{BB962C8B-B14F-4D97-AF65-F5344CB8AC3E}">
        <p14:creationId xmlns:p14="http://schemas.microsoft.com/office/powerpoint/2010/main" val="316939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Opilio crab males </a:t>
            </a:r>
            <a:r>
              <a:rPr lang="en-US" dirty="0" smtClean="0"/>
              <a:t>- legal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2" y="1995777"/>
            <a:ext cx="4939510" cy="42605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12" y="1995777"/>
            <a:ext cx="4939510" cy="4260561"/>
          </a:xfrm>
        </p:spPr>
      </p:pic>
    </p:spTree>
    <p:extLst>
      <p:ext uri="{BB962C8B-B14F-4D97-AF65-F5344CB8AC3E}">
        <p14:creationId xmlns:p14="http://schemas.microsoft.com/office/powerpoint/2010/main" val="265669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Opilio crab males -</a:t>
            </a:r>
            <a:r>
              <a:rPr lang="en-US" dirty="0" smtClean="0"/>
              <a:t> industry-preferred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2" y="2175851"/>
            <a:ext cx="4730740" cy="40804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12" y="2175851"/>
            <a:ext cx="4730740" cy="4080487"/>
          </a:xfrm>
        </p:spPr>
      </p:pic>
    </p:spTree>
    <p:extLst>
      <p:ext uri="{BB962C8B-B14F-4D97-AF65-F5344CB8AC3E}">
        <p14:creationId xmlns:p14="http://schemas.microsoft.com/office/powerpoint/2010/main" val="1551287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Opilio crab </a:t>
            </a:r>
            <a:r>
              <a:rPr lang="en-US" dirty="0" smtClean="0"/>
              <a:t>females - </a:t>
            </a:r>
            <a:r>
              <a:rPr lang="en-US" dirty="0"/>
              <a:t>mature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0" y="2003729"/>
            <a:ext cx="4930291" cy="425260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36" y="2003729"/>
            <a:ext cx="4930291" cy="4252609"/>
          </a:xfrm>
        </p:spPr>
      </p:pic>
    </p:spTree>
    <p:extLst>
      <p:ext uri="{BB962C8B-B14F-4D97-AF65-F5344CB8AC3E}">
        <p14:creationId xmlns:p14="http://schemas.microsoft.com/office/powerpoint/2010/main" val="1445841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district Bairdi crab </a:t>
            </a:r>
            <a:r>
              <a:rPr lang="en-US" dirty="0"/>
              <a:t>males </a:t>
            </a:r>
            <a:r>
              <a:rPr lang="en-US" dirty="0" smtClean="0"/>
              <a:t>- immature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9" y="2266121"/>
            <a:ext cx="5051441" cy="41903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2266122"/>
            <a:ext cx="5070800" cy="4206396"/>
          </a:xfrm>
        </p:spPr>
      </p:pic>
    </p:spTree>
    <p:extLst>
      <p:ext uri="{BB962C8B-B14F-4D97-AF65-F5344CB8AC3E}">
        <p14:creationId xmlns:p14="http://schemas.microsoft.com/office/powerpoint/2010/main" val="165471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district Bairdi crab males </a:t>
            </a:r>
            <a:r>
              <a:rPr lang="en-US" dirty="0" smtClean="0"/>
              <a:t>- 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5" y="2218414"/>
            <a:ext cx="5097236" cy="42300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1" y="2218413"/>
            <a:ext cx="5097234" cy="4230093"/>
          </a:xfrm>
        </p:spPr>
      </p:pic>
    </p:spTree>
    <p:extLst>
      <p:ext uri="{BB962C8B-B14F-4D97-AF65-F5344CB8AC3E}">
        <p14:creationId xmlns:p14="http://schemas.microsoft.com/office/powerpoint/2010/main" val="330446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38860" cy="1400530"/>
          </a:xfrm>
        </p:spPr>
        <p:txBody>
          <a:bodyPr/>
          <a:lstStyle/>
          <a:p>
            <a:r>
              <a:rPr lang="en-US" dirty="0" smtClean="0"/>
              <a:t>Design based approach-description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Design-based is </a:t>
            </a:r>
            <a:r>
              <a:rPr lang="en-US" dirty="0" smtClean="0"/>
              <a:t>Shellfish SAPs current </a:t>
            </a:r>
            <a:r>
              <a:rPr lang="en-US" dirty="0" smtClean="0"/>
              <a:t>standard</a:t>
            </a:r>
          </a:p>
          <a:p>
            <a:r>
              <a:rPr lang="en-US" dirty="0" smtClean="0"/>
              <a:t>Population estimates calculated by strata based on mean CPUE within a given strata </a:t>
            </a:r>
            <a:r>
              <a:rPr lang="en-US" dirty="0" smtClean="0"/>
              <a:t>multiplied by </a:t>
            </a:r>
            <a:r>
              <a:rPr lang="en-US" dirty="0" smtClean="0"/>
              <a:t>strata area, then summed</a:t>
            </a:r>
          </a:p>
          <a:p>
            <a:r>
              <a:rPr lang="en-US" dirty="0" smtClean="0"/>
              <a:t>Design </a:t>
            </a:r>
            <a:r>
              <a:rPr lang="en-US" dirty="0" smtClean="0"/>
              <a:t>assumes random </a:t>
            </a:r>
            <a:r>
              <a:rPr lang="en-US" dirty="0" smtClean="0"/>
              <a:t>distributions </a:t>
            </a:r>
            <a:r>
              <a:rPr lang="en-US" dirty="0" smtClean="0"/>
              <a:t>across stock </a:t>
            </a:r>
            <a:r>
              <a:rPr lang="en-US" dirty="0" smtClean="0"/>
              <a:t>ranges</a:t>
            </a:r>
            <a:endParaRPr lang="en-US" dirty="0" smtClean="0"/>
          </a:p>
          <a:p>
            <a:r>
              <a:rPr lang="en-US" dirty="0" smtClean="0"/>
              <a:t>Problem: crab are NOT randomly distributed</a:t>
            </a:r>
          </a:p>
          <a:p>
            <a:pPr lvl="1"/>
            <a:r>
              <a:rPr lang="en-US" dirty="0" smtClean="0"/>
              <a:t>Spatial correlation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catch stations may account for disproportionate percentage of total # caught</a:t>
            </a:r>
          </a:p>
          <a:p>
            <a:r>
              <a:rPr lang="en-US" dirty="0" smtClean="0"/>
              <a:t>Potential bias in </a:t>
            </a:r>
            <a:r>
              <a:rPr lang="en-US" dirty="0" smtClean="0"/>
              <a:t>population estimates, CIs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47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district Bairdi crab males </a:t>
            </a:r>
            <a:r>
              <a:rPr lang="en-US" dirty="0" smtClean="0"/>
              <a:t>- legal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1" y="2210463"/>
            <a:ext cx="5049329" cy="41903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5" y="2210464"/>
            <a:ext cx="5049328" cy="4190336"/>
          </a:xfrm>
        </p:spPr>
      </p:pic>
    </p:spTree>
    <p:extLst>
      <p:ext uri="{BB962C8B-B14F-4D97-AF65-F5344CB8AC3E}">
        <p14:creationId xmlns:p14="http://schemas.microsoft.com/office/powerpoint/2010/main" val="369344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district Bairdi crab males </a:t>
            </a:r>
            <a:r>
              <a:rPr lang="en-US" dirty="0" smtClean="0"/>
              <a:t>– industry preferred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5" y="2242269"/>
            <a:ext cx="4943935" cy="410287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4" y="2242269"/>
            <a:ext cx="4943933" cy="4102871"/>
          </a:xfrm>
        </p:spPr>
      </p:pic>
    </p:spTree>
    <p:extLst>
      <p:ext uri="{BB962C8B-B14F-4D97-AF65-F5344CB8AC3E}">
        <p14:creationId xmlns:p14="http://schemas.microsoft.com/office/powerpoint/2010/main" val="2913208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district Bairdi crab </a:t>
            </a:r>
            <a:r>
              <a:rPr lang="en-US" dirty="0" smtClean="0"/>
              <a:t>females -mature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2" y="2154803"/>
            <a:ext cx="5012839" cy="416005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4" y="2154803"/>
            <a:ext cx="5012837" cy="4160053"/>
          </a:xfrm>
        </p:spPr>
      </p:pic>
    </p:spTree>
    <p:extLst>
      <p:ext uri="{BB962C8B-B14F-4D97-AF65-F5344CB8AC3E}">
        <p14:creationId xmlns:p14="http://schemas.microsoft.com/office/powerpoint/2010/main" val="136429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</a:t>
            </a:r>
            <a:r>
              <a:rPr lang="en-US" dirty="0"/>
              <a:t>district Bairdi crab males -- immature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0" y="2170705"/>
            <a:ext cx="5002140" cy="42811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64" y="2170705"/>
            <a:ext cx="5002140" cy="4281111"/>
          </a:xfrm>
        </p:spPr>
      </p:pic>
    </p:spTree>
    <p:extLst>
      <p:ext uri="{BB962C8B-B14F-4D97-AF65-F5344CB8AC3E}">
        <p14:creationId xmlns:p14="http://schemas.microsoft.com/office/powerpoint/2010/main" val="3110434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district Bairdi crab males -- </a:t>
            </a:r>
            <a:r>
              <a:rPr lang="en-US" dirty="0" smtClean="0"/>
              <a:t>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7" y="2258169"/>
            <a:ext cx="4946004" cy="41028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95" y="2258169"/>
            <a:ext cx="5440149" cy="4102873"/>
          </a:xfrm>
        </p:spPr>
      </p:pic>
    </p:spTree>
    <p:extLst>
      <p:ext uri="{BB962C8B-B14F-4D97-AF65-F5344CB8AC3E}">
        <p14:creationId xmlns:p14="http://schemas.microsoft.com/office/powerpoint/2010/main" val="2759217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district Bairdi crab males -- </a:t>
            </a:r>
            <a:r>
              <a:rPr lang="en-US" dirty="0" smtClean="0"/>
              <a:t>legal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2" y="2146853"/>
            <a:ext cx="5099367" cy="42300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92" y="2146853"/>
            <a:ext cx="5099367" cy="4230093"/>
          </a:xfrm>
        </p:spPr>
      </p:pic>
    </p:spTree>
    <p:extLst>
      <p:ext uri="{BB962C8B-B14F-4D97-AF65-F5344CB8AC3E}">
        <p14:creationId xmlns:p14="http://schemas.microsoft.com/office/powerpoint/2010/main" val="2685255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district Bairdi crab males </a:t>
            </a:r>
            <a:r>
              <a:rPr lang="en-US" dirty="0" smtClean="0"/>
              <a:t>– industry-preferred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2194560"/>
            <a:ext cx="4930579" cy="421986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64" y="2194560"/>
            <a:ext cx="4930578" cy="4219865"/>
          </a:xfrm>
        </p:spPr>
      </p:pic>
    </p:spTree>
    <p:extLst>
      <p:ext uri="{BB962C8B-B14F-4D97-AF65-F5344CB8AC3E}">
        <p14:creationId xmlns:p14="http://schemas.microsoft.com/office/powerpoint/2010/main" val="3903307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district Bairdi crab </a:t>
            </a:r>
            <a:r>
              <a:rPr lang="en-US" dirty="0" smtClean="0"/>
              <a:t>females </a:t>
            </a:r>
            <a:r>
              <a:rPr lang="en-US" dirty="0"/>
              <a:t>-- </a:t>
            </a:r>
            <a:r>
              <a:rPr lang="en-US" dirty="0" smtClean="0"/>
              <a:t>mature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3" y="2216435"/>
            <a:ext cx="5053828" cy="419231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06" y="2216435"/>
            <a:ext cx="5053827" cy="4192316"/>
          </a:xfrm>
        </p:spPr>
      </p:pic>
    </p:spTree>
    <p:extLst>
      <p:ext uri="{BB962C8B-B14F-4D97-AF65-F5344CB8AC3E}">
        <p14:creationId xmlns:p14="http://schemas.microsoft.com/office/powerpoint/2010/main" val="402476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 comparison take-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037" y="1959429"/>
            <a:ext cx="9032817" cy="4655975"/>
          </a:xfrm>
        </p:spPr>
        <p:txBody>
          <a:bodyPr>
            <a:normAutofit/>
          </a:bodyPr>
          <a:lstStyle/>
          <a:p>
            <a:r>
              <a:rPr lang="en-US" dirty="0"/>
              <a:t>As promised, VAST CIs much tighter than those derived from design </a:t>
            </a:r>
            <a:r>
              <a:rPr lang="en-US" dirty="0" smtClean="0"/>
              <a:t>based</a:t>
            </a:r>
            <a:endParaRPr lang="en-US" dirty="0" smtClean="0"/>
          </a:p>
          <a:p>
            <a:r>
              <a:rPr lang="en-US" dirty="0" smtClean="0"/>
              <a:t>Trends </a:t>
            </a:r>
            <a:r>
              <a:rPr lang="en-US" dirty="0" smtClean="0"/>
              <a:t>were similar but VAST population estimates typically smaller than design based</a:t>
            </a:r>
          </a:p>
          <a:p>
            <a:r>
              <a:rPr lang="en-US" dirty="0" smtClean="0"/>
              <a:t>Because of modeling procedure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Model specifications?</a:t>
            </a:r>
          </a:p>
          <a:p>
            <a:pPr lvl="1"/>
            <a:r>
              <a:rPr lang="en-US" dirty="0" smtClean="0"/>
              <a:t>Inadequate number of knots -&gt; low model resolution?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2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Discrepancies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Disparities in strata areas/areas over which estimates calculated?</a:t>
            </a:r>
          </a:p>
          <a:p>
            <a:pPr lvl="2"/>
            <a:r>
              <a:rPr lang="en-US" dirty="0"/>
              <a:t>VAST area always slightly different </a:t>
            </a:r>
            <a:endParaRPr lang="en-US" dirty="0" smtClean="0"/>
          </a:p>
          <a:p>
            <a:pPr lvl="3"/>
            <a:r>
              <a:rPr lang="en-US" dirty="0" smtClean="0"/>
              <a:t>Bairdi and RKC: Custom region defined by station grid and with data extrapolated based </a:t>
            </a:r>
            <a:r>
              <a:rPr lang="en-US" dirty="0"/>
              <a:t>on radius from station centroid </a:t>
            </a:r>
            <a:endParaRPr lang="en-US" dirty="0" smtClean="0"/>
          </a:p>
          <a:p>
            <a:pPr lvl="3"/>
            <a:r>
              <a:rPr lang="en-US" dirty="0" smtClean="0"/>
              <a:t>Opilio </a:t>
            </a:r>
            <a:r>
              <a:rPr lang="en-US" dirty="0"/>
              <a:t>used EBS </a:t>
            </a:r>
            <a:r>
              <a:rPr lang="en-US" dirty="0" smtClean="0"/>
              <a:t>region/strata </a:t>
            </a:r>
            <a:r>
              <a:rPr lang="en-US" dirty="0"/>
              <a:t>included with VAST</a:t>
            </a:r>
          </a:p>
          <a:p>
            <a:pPr lvl="2"/>
            <a:r>
              <a:rPr lang="en-US" dirty="0"/>
              <a:t>BBRKC: VAST area = 54882 nmi^2 vs. 54536 for design based</a:t>
            </a:r>
          </a:p>
          <a:p>
            <a:pPr lvl="2"/>
            <a:r>
              <a:rPr lang="en-US" dirty="0"/>
              <a:t>E166 Bairdi: VAST area = 48785.04 nmi^2 vs. 48120</a:t>
            </a:r>
          </a:p>
          <a:p>
            <a:pPr lvl="2"/>
            <a:r>
              <a:rPr lang="en-US" dirty="0"/>
              <a:t>W166 Bairdi VAST area = 93557.14 nmi^2 vs 92230</a:t>
            </a:r>
          </a:p>
          <a:p>
            <a:pPr lvl="2"/>
            <a:r>
              <a:rPr lang="en-US" dirty="0"/>
              <a:t>Opilio: VAST area = 144560.023 nmi^2 vs. 145964 for design based</a:t>
            </a:r>
          </a:p>
          <a:p>
            <a:pPr lvl="2"/>
            <a:r>
              <a:rPr lang="en-US" dirty="0"/>
              <a:t>For Bairdi, RKC VAST estimates larger than would be </a:t>
            </a:r>
            <a:r>
              <a:rPr lang="en-US" dirty="0" smtClean="0"/>
              <a:t>the case </a:t>
            </a:r>
            <a:r>
              <a:rPr lang="en-US" dirty="0"/>
              <a:t>if used same area as design based</a:t>
            </a:r>
          </a:p>
          <a:p>
            <a:pPr lvl="2"/>
            <a:r>
              <a:rPr lang="en-US" dirty="0"/>
              <a:t>In contrast, for opilio, VAST estimates were likely smaller than if used same area as design based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3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387" y="150568"/>
            <a:ext cx="9404723" cy="1400530"/>
          </a:xfrm>
        </p:spPr>
        <p:txBody>
          <a:bodyPr/>
          <a:lstStyle/>
          <a:p>
            <a:r>
              <a:rPr lang="en-US" dirty="0" smtClean="0"/>
              <a:t>EBS survey grid and strata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3" y="1032345"/>
            <a:ext cx="7359008" cy="5686507"/>
          </a:xfrm>
        </p:spPr>
      </p:pic>
    </p:spTree>
    <p:extLst>
      <p:ext uri="{BB962C8B-B14F-4D97-AF65-F5344CB8AC3E}">
        <p14:creationId xmlns:p14="http://schemas.microsoft.com/office/powerpoint/2010/main" val="221607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90908" y="2274073"/>
            <a:ext cx="7149949" cy="1254953"/>
          </a:xfrm>
        </p:spPr>
        <p:txBody>
          <a:bodyPr/>
          <a:lstStyle/>
          <a:p>
            <a:r>
              <a:rPr lang="en-US" dirty="0" smtClean="0"/>
              <a:t>Model diagnostics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8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diagnostics presented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Catch rate Pearson residuals</a:t>
            </a:r>
          </a:p>
          <a:p>
            <a:pPr lvl="1"/>
            <a:r>
              <a:rPr lang="en-US" dirty="0" smtClean="0"/>
              <a:t>Spatially extrapolated residuals for catch rate model component</a:t>
            </a:r>
          </a:p>
          <a:p>
            <a:pPr lvl="1"/>
            <a:r>
              <a:rPr lang="en-US" dirty="0" smtClean="0"/>
              <a:t>Scale and regional trends </a:t>
            </a:r>
          </a:p>
          <a:p>
            <a:r>
              <a:rPr lang="en-US" dirty="0" smtClean="0"/>
              <a:t>Encounter rate Pearson residuals</a:t>
            </a:r>
          </a:p>
          <a:p>
            <a:pPr lvl="1"/>
            <a:r>
              <a:rPr lang="en-US" dirty="0"/>
              <a:t>Spatially extrapolated residuals for </a:t>
            </a:r>
            <a:r>
              <a:rPr lang="en-US" dirty="0" smtClean="0"/>
              <a:t>encounter rate </a:t>
            </a:r>
            <a:r>
              <a:rPr lang="en-US" dirty="0"/>
              <a:t>model component</a:t>
            </a:r>
          </a:p>
          <a:p>
            <a:pPr lvl="1"/>
            <a:r>
              <a:rPr lang="en-US" dirty="0" smtClean="0"/>
              <a:t>Again, scale </a:t>
            </a:r>
            <a:r>
              <a:rPr lang="en-US" dirty="0"/>
              <a:t>and regional trends </a:t>
            </a:r>
            <a:endParaRPr lang="en-US" dirty="0" smtClean="0"/>
          </a:p>
          <a:p>
            <a:r>
              <a:rPr lang="en-US" dirty="0" smtClean="0"/>
              <a:t>Modeled encounter probability vs. actual</a:t>
            </a:r>
          </a:p>
          <a:p>
            <a:pPr lvl="1"/>
            <a:r>
              <a:rPr lang="en-US" dirty="0" smtClean="0"/>
              <a:t>Does prediction interval encompass observations, esp. at extremes?</a:t>
            </a:r>
          </a:p>
          <a:p>
            <a:r>
              <a:rPr lang="en-US" dirty="0" smtClean="0"/>
              <a:t>Positive catch rate Q-Q plots</a:t>
            </a:r>
          </a:p>
          <a:p>
            <a:pPr lvl="1"/>
            <a:r>
              <a:rPr lang="en-US" dirty="0" smtClean="0"/>
              <a:t>Signs of skew/error distribution inadequacies?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41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r>
              <a:rPr lang="en-US" sz="4000" dirty="0" smtClean="0"/>
              <a:t>Red king crab, mature male (GE120) catch rate Pearson residuals 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8174" y="1617184"/>
            <a:ext cx="543857" cy="3741738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193871"/>
            <a:ext cx="7548476" cy="5584249"/>
          </a:xfrm>
        </p:spPr>
      </p:pic>
    </p:spTree>
    <p:extLst>
      <p:ext uri="{BB962C8B-B14F-4D97-AF65-F5344CB8AC3E}">
        <p14:creationId xmlns:p14="http://schemas.microsoft.com/office/powerpoint/2010/main" val="1568349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8" y="1240404"/>
            <a:ext cx="7513284" cy="555821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4564" y="2045475"/>
            <a:ext cx="543857" cy="374173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1770" y="0"/>
            <a:ext cx="9404723" cy="1400530"/>
          </a:xfrm>
        </p:spPr>
        <p:txBody>
          <a:bodyPr/>
          <a:lstStyle/>
          <a:p>
            <a:r>
              <a:rPr lang="en-US" sz="4000" dirty="0" smtClean="0"/>
              <a:t>Red king crab, mature male (GE120) encounter rate Pearson residuals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2771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075" y="720255"/>
            <a:ext cx="5420138" cy="576262"/>
          </a:xfrm>
        </p:spPr>
        <p:txBody>
          <a:bodyPr/>
          <a:lstStyle/>
          <a:p>
            <a:r>
              <a:rPr lang="en-US" dirty="0" smtClean="0"/>
              <a:t>RKC GE120 encounter probability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41959" y="720255"/>
            <a:ext cx="4396339" cy="576262"/>
          </a:xfrm>
        </p:spPr>
        <p:txBody>
          <a:bodyPr/>
          <a:lstStyle/>
          <a:p>
            <a:r>
              <a:rPr lang="en-US" dirty="0" smtClean="0"/>
              <a:t>Catch rate Q-Q plot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134035" y="4590107"/>
            <a:ext cx="1346615" cy="9128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5" y="1423283"/>
            <a:ext cx="5294231" cy="529423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46" y="1423284"/>
            <a:ext cx="5294230" cy="5294230"/>
          </a:xfrm>
        </p:spPr>
      </p:pic>
      <p:sp>
        <p:nvSpPr>
          <p:cNvPr id="11" name="Oval 10"/>
          <p:cNvSpPr/>
          <p:nvPr/>
        </p:nvSpPr>
        <p:spPr>
          <a:xfrm>
            <a:off x="945419" y="5275930"/>
            <a:ext cx="98674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93311" y="1794584"/>
            <a:ext cx="1319377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67127" y="5046552"/>
            <a:ext cx="310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Error distribution thin tailed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7127" y="553163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Slightly right skewed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2803" y="4700633"/>
            <a:ext cx="196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Extremes exceed prediction interval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9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8905" y="1711522"/>
            <a:ext cx="543857" cy="3741738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061" y="0"/>
            <a:ext cx="9404723" cy="1400530"/>
          </a:xfrm>
        </p:spPr>
        <p:txBody>
          <a:bodyPr/>
          <a:lstStyle/>
          <a:p>
            <a:r>
              <a:rPr lang="en-US" sz="4000" dirty="0" smtClean="0"/>
              <a:t>Red king crab, legal male (GE135) catch rate Pearson residuals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4" y="1232452"/>
            <a:ext cx="7523251" cy="5565588"/>
          </a:xfrm>
        </p:spPr>
      </p:pic>
    </p:spTree>
    <p:extLst>
      <p:ext uri="{BB962C8B-B14F-4D97-AF65-F5344CB8AC3E}">
        <p14:creationId xmlns:p14="http://schemas.microsoft.com/office/powerpoint/2010/main" val="1195709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" y="1218899"/>
            <a:ext cx="7568775" cy="559926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8905" y="1966550"/>
            <a:ext cx="543857" cy="374173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r>
              <a:rPr lang="en-US" sz="4000" dirty="0" smtClean="0"/>
              <a:t>Red king crab, legal male (GE135) encounter rate Pearson residuals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7066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7575" y="751440"/>
            <a:ext cx="4396339" cy="576262"/>
          </a:xfrm>
        </p:spPr>
        <p:txBody>
          <a:bodyPr/>
          <a:lstStyle/>
          <a:p>
            <a:r>
              <a:rPr lang="en-US" dirty="0" smtClean="0"/>
              <a:t>Catch rate Q-Q plot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70344" y="751440"/>
            <a:ext cx="5756744" cy="576262"/>
          </a:xfrm>
        </p:spPr>
        <p:txBody>
          <a:bodyPr/>
          <a:lstStyle/>
          <a:p>
            <a:r>
              <a:rPr lang="en-US" dirty="0" smtClean="0"/>
              <a:t>RKC GE 135 encounter probability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0" y="1402245"/>
            <a:ext cx="5113601" cy="511360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1400023"/>
            <a:ext cx="5115823" cy="5115823"/>
          </a:xfrm>
        </p:spPr>
      </p:pic>
      <p:sp>
        <p:nvSpPr>
          <p:cNvPr id="6" name="Oval 5"/>
          <p:cNvSpPr/>
          <p:nvPr/>
        </p:nvSpPr>
        <p:spPr>
          <a:xfrm>
            <a:off x="3991554" y="1600200"/>
            <a:ext cx="1176793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56" y="4998148"/>
            <a:ext cx="11949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39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6248" y="0"/>
            <a:ext cx="10265133" cy="1400530"/>
          </a:xfrm>
        </p:spPr>
        <p:txBody>
          <a:bodyPr/>
          <a:lstStyle/>
          <a:p>
            <a:r>
              <a:rPr lang="en-US" sz="3600" dirty="0" smtClean="0"/>
              <a:t>Eastern district Bairdi crab, mature male (GE113) catch rate Pearson residuals </a:t>
            </a:r>
            <a:endParaRPr lang="en-US" sz="36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88" y="1089329"/>
            <a:ext cx="4753145" cy="5768671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9986" y="1775129"/>
            <a:ext cx="424714" cy="3741738"/>
          </a:xfrm>
        </p:spPr>
      </p:pic>
    </p:spTree>
    <p:extLst>
      <p:ext uri="{BB962C8B-B14F-4D97-AF65-F5344CB8AC3E}">
        <p14:creationId xmlns:p14="http://schemas.microsoft.com/office/powerpoint/2010/main" val="3691431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94" y="1138445"/>
            <a:ext cx="4712675" cy="571955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7795" y="1833682"/>
            <a:ext cx="424714" cy="374173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r>
              <a:rPr lang="en-US" sz="3600" dirty="0" smtClean="0"/>
              <a:t>Eastern district Bairdi crab, mature male (GE113) encounter rate Pearson residuals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333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Spatio-temporal approach - VAST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Jim covered </a:t>
            </a:r>
            <a:r>
              <a:rPr lang="en-US" dirty="0" smtClean="0"/>
              <a:t>the technical </a:t>
            </a:r>
            <a:r>
              <a:rPr lang="en-US" dirty="0" smtClean="0"/>
              <a:t>details, but….</a:t>
            </a:r>
          </a:p>
          <a:p>
            <a:r>
              <a:rPr lang="en-US" dirty="0" smtClean="0"/>
              <a:t>Applies </a:t>
            </a:r>
            <a:r>
              <a:rPr lang="en-US" dirty="0" smtClean="0"/>
              <a:t>delta-generalized linear mixed models within a spatio-temporal context</a:t>
            </a:r>
          </a:p>
          <a:p>
            <a:r>
              <a:rPr lang="en-US" dirty="0" smtClean="0"/>
              <a:t>Incorporates </a:t>
            </a:r>
            <a:r>
              <a:rPr lang="en-US" dirty="0" smtClean="0"/>
              <a:t>predictors </a:t>
            </a:r>
            <a:r>
              <a:rPr lang="en-US" dirty="0" smtClean="0"/>
              <a:t>for probability of encounter, and </a:t>
            </a:r>
            <a:r>
              <a:rPr lang="en-US" dirty="0" smtClean="0"/>
              <a:t>catch-rate given encounter</a:t>
            </a:r>
          </a:p>
          <a:p>
            <a:pPr lvl="1"/>
            <a:r>
              <a:rPr lang="en-US" dirty="0" smtClean="0"/>
              <a:t>Both allow for spatial and spatio-temporal variation</a:t>
            </a:r>
            <a:endParaRPr lang="en-US" dirty="0" smtClean="0"/>
          </a:p>
          <a:p>
            <a:r>
              <a:rPr lang="en-US" dirty="0" smtClean="0"/>
              <a:t>Calculates density estimates at knots based on adjacent station sample values</a:t>
            </a:r>
          </a:p>
          <a:p>
            <a:pPr lvl="1"/>
            <a:r>
              <a:rPr lang="en-US" dirty="0" smtClean="0"/>
              <a:t>Knots control resolution</a:t>
            </a:r>
          </a:p>
          <a:p>
            <a:pPr lvl="1"/>
            <a:r>
              <a:rPr lang="en-US" dirty="0" smtClean="0"/>
              <a:t>Estimates extrapolated to surface using mesh/grid approximation</a:t>
            </a:r>
          </a:p>
          <a:p>
            <a:pPr lvl="1"/>
            <a:r>
              <a:rPr lang="en-US" dirty="0" smtClean="0"/>
              <a:t>User defines maximum distance that estimates are extrapolated from samples. </a:t>
            </a:r>
            <a:r>
              <a:rPr lang="en-US" dirty="0" smtClean="0"/>
              <a:t>Densities estimated across extrapolation region</a:t>
            </a:r>
          </a:p>
          <a:p>
            <a:pPr lvl="2"/>
            <a:r>
              <a:rPr lang="en-US" dirty="0" smtClean="0"/>
              <a:t>Predefined extrapolation regions included with VAST package</a:t>
            </a:r>
          </a:p>
          <a:p>
            <a:pPr lvl="2"/>
            <a:r>
              <a:rPr lang="en-US" dirty="0" smtClean="0"/>
              <a:t>Custom extrapolation areas may be defined based on user provided sampling grid</a:t>
            </a:r>
            <a:endParaRPr lang="en-US" dirty="0" smtClean="0"/>
          </a:p>
          <a:p>
            <a:r>
              <a:rPr lang="en-US" dirty="0" smtClean="0"/>
              <a:t>Relative to design based estimates, VAST estimates and statistics are less affected by spatial variation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82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198" y="773513"/>
            <a:ext cx="5724939" cy="839981"/>
          </a:xfrm>
        </p:spPr>
        <p:txBody>
          <a:bodyPr/>
          <a:lstStyle/>
          <a:p>
            <a:r>
              <a:rPr lang="en-US" dirty="0" smtClean="0"/>
              <a:t>E166 Bairdi GE113 encounter probability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8836" y="974698"/>
            <a:ext cx="4396339" cy="576262"/>
          </a:xfrm>
        </p:spPr>
        <p:txBody>
          <a:bodyPr/>
          <a:lstStyle/>
          <a:p>
            <a:r>
              <a:rPr lang="en-US" dirty="0" smtClean="0"/>
              <a:t>Catch rate Q-Q plot</a:t>
            </a:r>
            <a:endParaRPr lang="en-US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1" y="1646375"/>
            <a:ext cx="4893820" cy="4893820"/>
          </a:xfrm>
        </p:spPr>
      </p:pic>
      <p:pic>
        <p:nvPicPr>
          <p:cNvPr id="11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1" y="1646375"/>
            <a:ext cx="4893820" cy="4893820"/>
          </a:xfrm>
        </p:spPr>
      </p:pic>
      <p:sp>
        <p:nvSpPr>
          <p:cNvPr id="6" name="Oval 5"/>
          <p:cNvSpPr/>
          <p:nvPr/>
        </p:nvSpPr>
        <p:spPr>
          <a:xfrm>
            <a:off x="4094922" y="1812897"/>
            <a:ext cx="914400" cy="731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75" y="5264526"/>
            <a:ext cx="110523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6803" y="0"/>
            <a:ext cx="10265133" cy="1400530"/>
          </a:xfrm>
        </p:spPr>
        <p:txBody>
          <a:bodyPr/>
          <a:lstStyle/>
          <a:p>
            <a:r>
              <a:rPr lang="en-US" sz="3600" dirty="0" smtClean="0"/>
              <a:t>Eastern district Bairdi crab, legal male (GE120) catch rate Pearson residuals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72" y="1079769"/>
            <a:ext cx="4768710" cy="578756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5158" y="1833682"/>
            <a:ext cx="424714" cy="3741738"/>
          </a:xfrm>
        </p:spPr>
      </p:pic>
    </p:spTree>
    <p:extLst>
      <p:ext uri="{BB962C8B-B14F-4D97-AF65-F5344CB8AC3E}">
        <p14:creationId xmlns:p14="http://schemas.microsoft.com/office/powerpoint/2010/main" val="123247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49" y="1097280"/>
            <a:ext cx="4746593" cy="576072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4184" y="1833682"/>
            <a:ext cx="424714" cy="374173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r>
              <a:rPr lang="en-US" sz="3600" dirty="0" smtClean="0"/>
              <a:t>Eastern district Bairdi crab, legal male (GE120) encounter rate Pearson residuals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599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4200" y="0"/>
            <a:ext cx="10265133" cy="1400530"/>
          </a:xfrm>
        </p:spPr>
        <p:txBody>
          <a:bodyPr/>
          <a:lstStyle/>
          <a:p>
            <a:r>
              <a:rPr lang="en-US" sz="3600" dirty="0" smtClean="0"/>
              <a:t>Western district Bairdi crab, mature male (GE103) catch rate Pearson residuals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26" y="1073426"/>
            <a:ext cx="5121646" cy="578457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4978" y="1818192"/>
            <a:ext cx="440204" cy="3741738"/>
          </a:xfrm>
        </p:spPr>
      </p:pic>
    </p:spTree>
    <p:extLst>
      <p:ext uri="{BB962C8B-B14F-4D97-AF65-F5344CB8AC3E}">
        <p14:creationId xmlns:p14="http://schemas.microsoft.com/office/powerpoint/2010/main" val="512298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27" y="1073426"/>
            <a:ext cx="5121646" cy="578457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8244" y="1818191"/>
            <a:ext cx="440204" cy="374173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0209" y="0"/>
            <a:ext cx="9404723" cy="1400530"/>
          </a:xfrm>
        </p:spPr>
        <p:txBody>
          <a:bodyPr/>
          <a:lstStyle/>
          <a:p>
            <a:r>
              <a:rPr lang="en-US" sz="3600" dirty="0" smtClean="0"/>
              <a:t>Western district Bairdi crab, mature male (GE103) encounter rate Pearson residuals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0190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579" y="1014454"/>
            <a:ext cx="4396338" cy="576262"/>
          </a:xfrm>
        </p:spPr>
        <p:txBody>
          <a:bodyPr/>
          <a:lstStyle/>
          <a:p>
            <a:r>
              <a:rPr lang="en-US" dirty="0" smtClean="0"/>
              <a:t>W166 Bairdi GE103 encounter probability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014454"/>
            <a:ext cx="4396339" cy="576262"/>
          </a:xfrm>
        </p:spPr>
        <p:txBody>
          <a:bodyPr/>
          <a:lstStyle/>
          <a:p>
            <a:r>
              <a:rPr lang="en-US" dirty="0" smtClean="0"/>
              <a:t>Catch rate Q-Q plot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" y="1590716"/>
            <a:ext cx="4750656" cy="475065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1590716"/>
            <a:ext cx="4750656" cy="4750656"/>
          </a:xfrm>
        </p:spPr>
      </p:pic>
      <p:sp>
        <p:nvSpPr>
          <p:cNvPr id="11" name="Oval 10"/>
          <p:cNvSpPr/>
          <p:nvPr/>
        </p:nvSpPr>
        <p:spPr>
          <a:xfrm>
            <a:off x="3609892" y="1844702"/>
            <a:ext cx="1240404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5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4200" y="0"/>
            <a:ext cx="10265133" cy="1400530"/>
          </a:xfrm>
        </p:spPr>
        <p:txBody>
          <a:bodyPr/>
          <a:lstStyle/>
          <a:p>
            <a:r>
              <a:rPr lang="en-US" sz="3600" dirty="0" smtClean="0"/>
              <a:t>Western district Bairdi crab, legal male (GE110) catch rate Pearson residuals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9562" y="1818192"/>
            <a:ext cx="440204" cy="3741738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87" y="1061058"/>
            <a:ext cx="5132597" cy="5796942"/>
          </a:xfrm>
        </p:spPr>
      </p:pic>
    </p:spTree>
    <p:extLst>
      <p:ext uri="{BB962C8B-B14F-4D97-AF65-F5344CB8AC3E}">
        <p14:creationId xmlns:p14="http://schemas.microsoft.com/office/powerpoint/2010/main" val="79808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r>
              <a:rPr lang="en-US" sz="3600" dirty="0" smtClean="0"/>
              <a:t>Western district Bairdi crab, legal male (GE110) encounter rate Pearson residuals </a:t>
            </a:r>
            <a:endParaRPr lang="en-US" sz="36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06" y="1061057"/>
            <a:ext cx="5132598" cy="579694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5465" y="1818192"/>
            <a:ext cx="440204" cy="3741738"/>
          </a:xfrm>
        </p:spPr>
      </p:pic>
    </p:spTree>
    <p:extLst>
      <p:ext uri="{BB962C8B-B14F-4D97-AF65-F5344CB8AC3E}">
        <p14:creationId xmlns:p14="http://schemas.microsoft.com/office/powerpoint/2010/main" val="136807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4200" y="0"/>
            <a:ext cx="10265133" cy="1400530"/>
          </a:xfrm>
        </p:spPr>
        <p:txBody>
          <a:bodyPr/>
          <a:lstStyle/>
          <a:p>
            <a:r>
              <a:rPr lang="en-US" sz="3600" dirty="0" smtClean="0"/>
              <a:t>Opilio crab, mature male (GE95) catch rate Pearson residuals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07" y="1178780"/>
            <a:ext cx="5725044" cy="567922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9707" y="1912635"/>
            <a:ext cx="469772" cy="3741738"/>
          </a:xfrm>
        </p:spPr>
      </p:pic>
    </p:spTree>
    <p:extLst>
      <p:ext uri="{BB962C8B-B14F-4D97-AF65-F5344CB8AC3E}">
        <p14:creationId xmlns:p14="http://schemas.microsoft.com/office/powerpoint/2010/main" val="2308673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22" y="1083365"/>
            <a:ext cx="5821229" cy="577463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8977" y="1759226"/>
            <a:ext cx="469772" cy="3741738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5624" y="0"/>
            <a:ext cx="9404723" cy="1400530"/>
          </a:xfrm>
        </p:spPr>
        <p:txBody>
          <a:bodyPr/>
          <a:lstStyle/>
          <a:p>
            <a:r>
              <a:rPr lang="en-US" sz="3600" dirty="0" smtClean="0"/>
              <a:t>Opilio crab, mature male (GE95) encounter rate Pearson residuals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577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 for what you’re about to see (and hear)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are very early, very preliminary results from a project assessing best settings for VAST model as applied to EBS crab, and comparing subsequent VAST and design based output</a:t>
            </a:r>
          </a:p>
          <a:p>
            <a:r>
              <a:rPr lang="en-US" dirty="0" smtClean="0"/>
              <a:t>Numbers </a:t>
            </a:r>
            <a:r>
              <a:rPr lang="en-US" dirty="0" smtClean="0"/>
              <a:t>presented here are </a:t>
            </a:r>
            <a:r>
              <a:rPr lang="en-US" dirty="0" smtClean="0"/>
              <a:t>not final and will change before the end </a:t>
            </a:r>
          </a:p>
          <a:p>
            <a:r>
              <a:rPr lang="en-US" dirty="0" smtClean="0"/>
              <a:t>I’m a VAST neophyte and still very much learning the ropes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13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64" y="919039"/>
            <a:ext cx="5352343" cy="576262"/>
          </a:xfrm>
        </p:spPr>
        <p:txBody>
          <a:bodyPr/>
          <a:lstStyle/>
          <a:p>
            <a:r>
              <a:rPr lang="en-US" dirty="0" smtClean="0"/>
              <a:t>Opilio, GE 95 encounter probability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34007" y="919039"/>
            <a:ext cx="4396339" cy="576262"/>
          </a:xfrm>
        </p:spPr>
        <p:txBody>
          <a:bodyPr/>
          <a:lstStyle/>
          <a:p>
            <a:r>
              <a:rPr lang="en-US" dirty="0" smtClean="0"/>
              <a:t>Catch rate Q-Q plot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07" y="1571006"/>
            <a:ext cx="4907072" cy="490707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" y="1571006"/>
            <a:ext cx="4907072" cy="4907072"/>
          </a:xfrm>
        </p:spPr>
      </p:pic>
      <p:sp>
        <p:nvSpPr>
          <p:cNvPr id="12" name="Oval 11"/>
          <p:cNvSpPr/>
          <p:nvPr/>
        </p:nvSpPr>
        <p:spPr>
          <a:xfrm>
            <a:off x="4603805" y="1804945"/>
            <a:ext cx="914400" cy="7394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55196" y="4794636"/>
            <a:ext cx="1175468" cy="995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9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4200" y="0"/>
            <a:ext cx="10265133" cy="1400530"/>
          </a:xfrm>
        </p:spPr>
        <p:txBody>
          <a:bodyPr/>
          <a:lstStyle/>
          <a:p>
            <a:r>
              <a:rPr lang="en-US" sz="3600" dirty="0" smtClean="0"/>
              <a:t>Opilio crab, industry preferred male (GE102) catch rate Pearson residuals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94" y="1097280"/>
            <a:ext cx="5807373" cy="576089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3317" y="1694299"/>
            <a:ext cx="469772" cy="3741738"/>
          </a:xfrm>
        </p:spPr>
      </p:pic>
    </p:spTree>
    <p:extLst>
      <p:ext uri="{BB962C8B-B14F-4D97-AF65-F5344CB8AC3E}">
        <p14:creationId xmlns:p14="http://schemas.microsoft.com/office/powerpoint/2010/main" val="3092726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84" y="1099268"/>
            <a:ext cx="5775568" cy="572934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562" y="2005717"/>
            <a:ext cx="469772" cy="3741738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133" y="0"/>
            <a:ext cx="9404723" cy="1400530"/>
          </a:xfrm>
        </p:spPr>
        <p:txBody>
          <a:bodyPr/>
          <a:lstStyle/>
          <a:p>
            <a:r>
              <a:rPr lang="en-US" sz="3600" dirty="0" smtClean="0"/>
              <a:t>Opilio crab, industry preferred male (GE102) encounter rate Pearson residuals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751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34788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Decent model fits. </a:t>
            </a:r>
          </a:p>
          <a:p>
            <a:r>
              <a:rPr lang="en-US" dirty="0" smtClean="0"/>
              <a:t>However……</a:t>
            </a:r>
            <a:endParaRPr lang="en-US" dirty="0" smtClean="0"/>
          </a:p>
          <a:p>
            <a:pPr lvl="1"/>
            <a:r>
              <a:rPr lang="en-US" dirty="0" smtClean="0"/>
              <a:t>Possible indications of regional trends in some </a:t>
            </a:r>
            <a:r>
              <a:rPr lang="en-US" dirty="0" smtClean="0"/>
              <a:t>years</a:t>
            </a:r>
            <a:endParaRPr lang="en-US" dirty="0" smtClean="0"/>
          </a:p>
          <a:p>
            <a:pPr lvl="1"/>
            <a:r>
              <a:rPr lang="en-US" dirty="0" smtClean="0"/>
              <a:t>Some model difficulty with high/low encounter probabilities </a:t>
            </a:r>
            <a:endParaRPr lang="en-US" dirty="0" smtClean="0"/>
          </a:p>
          <a:p>
            <a:pPr lvl="1"/>
            <a:r>
              <a:rPr lang="en-US" dirty="0" smtClean="0"/>
              <a:t>Positive catch rate Q-Q plots “thin tailed”—extremes somewhat underpopulated relative to distribution assumptions, particularly on low ends</a:t>
            </a:r>
          </a:p>
          <a:p>
            <a:pPr lvl="2"/>
            <a:r>
              <a:rPr lang="en-US" dirty="0" smtClean="0"/>
              <a:t>Some skew</a:t>
            </a:r>
            <a:endParaRPr lang="en-US" dirty="0" smtClean="0"/>
          </a:p>
          <a:p>
            <a:r>
              <a:rPr lang="en-US" dirty="0" smtClean="0"/>
              <a:t>Overall: Diagnostics are concerning </a:t>
            </a:r>
            <a:endParaRPr lang="en-US" dirty="0" smtClean="0"/>
          </a:p>
          <a:p>
            <a:pPr lvl="1"/>
            <a:r>
              <a:rPr lang="en-US" dirty="0" smtClean="0"/>
              <a:t>Defer to Jim on this </a:t>
            </a:r>
          </a:p>
          <a:p>
            <a:r>
              <a:rPr lang="en-US" dirty="0" smtClean="0"/>
              <a:t>Many more diagnostic plots (and parameter estimate tables) that were not included here —happy to share via email with interested parties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45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take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VAST is </a:t>
            </a:r>
            <a:r>
              <a:rPr lang="en-US" dirty="0" smtClean="0"/>
              <a:t>promising</a:t>
            </a:r>
          </a:p>
          <a:p>
            <a:r>
              <a:rPr lang="en-US" dirty="0" smtClean="0"/>
              <a:t>Offers pronounced improvements </a:t>
            </a:r>
            <a:r>
              <a:rPr lang="en-US" dirty="0" smtClean="0"/>
              <a:t>in CIs </a:t>
            </a:r>
            <a:r>
              <a:rPr lang="en-US" dirty="0" smtClean="0"/>
              <a:t>in every case examined, </a:t>
            </a:r>
            <a:r>
              <a:rPr lang="en-US" dirty="0" smtClean="0"/>
              <a:t>across species and size groups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Time series tracked each other well</a:t>
            </a:r>
          </a:p>
          <a:p>
            <a:pPr lvl="1"/>
            <a:r>
              <a:rPr lang="en-US" dirty="0" smtClean="0"/>
              <a:t>Some discrepancies </a:t>
            </a:r>
          </a:p>
          <a:p>
            <a:r>
              <a:rPr lang="en-US" dirty="0" smtClean="0"/>
              <a:t>However, very computationally intensive (Opilio runs presented here took </a:t>
            </a:r>
            <a:r>
              <a:rPr lang="en-US" dirty="0" smtClean="0"/>
              <a:t>~</a:t>
            </a:r>
            <a:r>
              <a:rPr lang="en-US" dirty="0" smtClean="0"/>
              <a:t>45 minutes for one size group..</a:t>
            </a:r>
            <a:r>
              <a:rPr lang="en-US" dirty="0" err="1" smtClean="0"/>
              <a:t>ie</a:t>
            </a:r>
            <a:r>
              <a:rPr lang="en-US" dirty="0" smtClean="0"/>
              <a:t> males GE102).</a:t>
            </a:r>
          </a:p>
          <a:p>
            <a:r>
              <a:rPr lang="en-US" dirty="0" smtClean="0"/>
              <a:t>Lack </a:t>
            </a:r>
            <a:r>
              <a:rPr lang="en-US" dirty="0" smtClean="0"/>
              <a:t>of standardization of analysis area between VAST and design-based complicates </a:t>
            </a:r>
            <a:r>
              <a:rPr lang="en-US" dirty="0" smtClean="0"/>
              <a:t>comparison and interpreting </a:t>
            </a:r>
            <a:r>
              <a:rPr lang="en-US" dirty="0" smtClean="0"/>
              <a:t>differences between </a:t>
            </a:r>
            <a:r>
              <a:rPr lang="en-US" dirty="0" smtClean="0"/>
              <a:t>estimates at this point.</a:t>
            </a:r>
            <a:endParaRPr lang="en-US" dirty="0" smtClean="0"/>
          </a:p>
          <a:p>
            <a:r>
              <a:rPr lang="en-US" dirty="0" smtClean="0"/>
              <a:t>Model diagnostics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My take: Useful, but not as yet a panacea</a:t>
            </a:r>
          </a:p>
          <a:p>
            <a:pPr lvl="1"/>
            <a:r>
              <a:rPr lang="en-US" dirty="0" smtClean="0"/>
              <a:t>But ask again in a couple months…..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70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37" y="397059"/>
            <a:ext cx="9229408" cy="1400530"/>
          </a:xfrm>
        </p:spPr>
        <p:txBody>
          <a:bodyPr/>
          <a:lstStyle/>
          <a:p>
            <a:r>
              <a:rPr lang="en-US" dirty="0" smtClean="0"/>
              <a:t>I’m sorry Dave, I can’t answer that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96" y="1218092"/>
            <a:ext cx="6147241" cy="4610431"/>
          </a:xfrm>
        </p:spPr>
      </p:pic>
      <p:sp>
        <p:nvSpPr>
          <p:cNvPr id="3" name="TextBox 2"/>
          <p:cNvSpPr txBox="1"/>
          <p:nvPr/>
        </p:nvSpPr>
        <p:spPr>
          <a:xfrm>
            <a:off x="8449437" y="6298163"/>
            <a:ext cx="374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jon.richar@noaa.gov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690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and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Examined  Bristol Bay red king crab, Eastern and Western District Bairdi, EBS Opilio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Design </a:t>
            </a:r>
            <a:r>
              <a:rPr lang="en-US" dirty="0" smtClean="0"/>
              <a:t>based: biomass estimates as provided to stock assessment authors in August 2018, and reported in </a:t>
            </a:r>
            <a:r>
              <a:rPr lang="en-US" dirty="0" smtClean="0"/>
              <a:t>2018 </a:t>
            </a:r>
            <a:r>
              <a:rPr lang="en-US" dirty="0" smtClean="0"/>
              <a:t>crab </a:t>
            </a:r>
            <a:r>
              <a:rPr lang="en-US" dirty="0" smtClean="0"/>
              <a:t>tech memo.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VAST: Biomass at station data produced as an intermediate step in creation of </a:t>
            </a:r>
            <a:r>
              <a:rPr lang="en-US" dirty="0" smtClean="0"/>
              <a:t>design based estimates.</a:t>
            </a:r>
            <a:endParaRPr lang="en-US" dirty="0" smtClean="0"/>
          </a:p>
          <a:p>
            <a:pPr lvl="1"/>
            <a:r>
              <a:rPr lang="en-US" dirty="0" smtClean="0"/>
              <a:t>No covariates (depth, NBT, etc</a:t>
            </a:r>
            <a:r>
              <a:rPr lang="en-US" dirty="0" smtClean="0"/>
              <a:t>.)</a:t>
            </a:r>
          </a:p>
          <a:p>
            <a:pPr lvl="1"/>
            <a:r>
              <a:rPr lang="en-US" dirty="0" smtClean="0"/>
              <a:t>Conventional delta model</a:t>
            </a:r>
            <a:endParaRPr lang="en-US" dirty="0" smtClean="0"/>
          </a:p>
          <a:p>
            <a:pPr lvl="1"/>
            <a:r>
              <a:rPr lang="en-US" dirty="0" smtClean="0"/>
              <a:t>Mesh based spatial </a:t>
            </a:r>
            <a:r>
              <a:rPr lang="en-US" dirty="0" smtClean="0"/>
              <a:t>approximation</a:t>
            </a:r>
            <a:endParaRPr lang="en-US" dirty="0" smtClean="0"/>
          </a:p>
          <a:p>
            <a:pPr lvl="1"/>
            <a:r>
              <a:rPr lang="en-US" dirty="0" smtClean="0"/>
              <a:t>#</a:t>
            </a:r>
            <a:r>
              <a:rPr lang="en-US" dirty="0" smtClean="0"/>
              <a:t>Knots: 100 </a:t>
            </a:r>
            <a:r>
              <a:rPr lang="en-US" dirty="0" smtClean="0"/>
              <a:t>for BBRKC, 120 for E166 Bairdi, 150 for W166 Bairdi, 150 for EBS </a:t>
            </a:r>
            <a:r>
              <a:rPr lang="en-US" dirty="0" smtClean="0"/>
              <a:t>opilio</a:t>
            </a:r>
          </a:p>
          <a:p>
            <a:pPr lvl="2"/>
            <a:r>
              <a:rPr lang="en-US" dirty="0" smtClean="0"/>
              <a:t>Computational limitations</a:t>
            </a:r>
            <a:endParaRPr lang="en-US" dirty="0" smtClean="0"/>
          </a:p>
          <a:p>
            <a:pPr lvl="1"/>
            <a:r>
              <a:rPr lang="en-US" dirty="0" smtClean="0"/>
              <a:t>For custom extrapolation regions, used 20 km maximum extrapolation distance</a:t>
            </a:r>
          </a:p>
        </p:txBody>
      </p:sp>
    </p:spTree>
    <p:extLst>
      <p:ext uri="{BB962C8B-B14F-4D97-AF65-F5344CB8AC3E}">
        <p14:creationId xmlns:p14="http://schemas.microsoft.com/office/powerpoint/2010/main" val="14683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388" y="2694986"/>
            <a:ext cx="9404723" cy="1400530"/>
          </a:xfrm>
        </p:spPr>
        <p:txBody>
          <a:bodyPr/>
          <a:lstStyle/>
          <a:p>
            <a:r>
              <a:rPr lang="en-US" dirty="0" smtClean="0"/>
              <a:t>Comparison of biomass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1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Bristol Bay red king crab males </a:t>
            </a:r>
            <a:r>
              <a:rPr lang="en-US" dirty="0" smtClean="0"/>
              <a:t>–immature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6" y="2091193"/>
            <a:ext cx="5248728" cy="435581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14" y="2091193"/>
            <a:ext cx="5248728" cy="4355813"/>
          </a:xfrm>
        </p:spPr>
      </p:pic>
    </p:spTree>
    <p:extLst>
      <p:ext uri="{BB962C8B-B14F-4D97-AF65-F5344CB8AC3E}">
        <p14:creationId xmlns:p14="http://schemas.microsoft.com/office/powerpoint/2010/main" val="203692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Bristol Bay red king crab males –</a:t>
            </a:r>
            <a:r>
              <a:rPr lang="en-US" dirty="0" err="1" smtClean="0"/>
              <a:t>prerecruits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1906076"/>
            <a:ext cx="5302223" cy="44002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3" y="1906075"/>
            <a:ext cx="5302223" cy="4400209"/>
          </a:xfrm>
        </p:spPr>
      </p:pic>
    </p:spTree>
    <p:extLst>
      <p:ext uri="{BB962C8B-B14F-4D97-AF65-F5344CB8AC3E}">
        <p14:creationId xmlns:p14="http://schemas.microsoft.com/office/powerpoint/2010/main" val="2417146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2226</TotalTime>
  <Words>1229</Words>
  <Application>Microsoft Office PowerPoint</Application>
  <PresentationFormat>Widescreen</PresentationFormat>
  <Paragraphs>144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Century Gothic</vt:lpstr>
      <vt:lpstr>Wingdings 3</vt:lpstr>
      <vt:lpstr>Ion</vt:lpstr>
      <vt:lpstr>To VAST or not to VAST? Comparison of a spatio-temporal approach to a design based methodology for deriving crab population estimates.</vt:lpstr>
      <vt:lpstr>Design based approach-description and issues</vt:lpstr>
      <vt:lpstr>EBS survey grid and strata</vt:lpstr>
      <vt:lpstr>Spatio-temporal approach - VAST</vt:lpstr>
      <vt:lpstr>Caveats for what you’re about to see (and hear)</vt:lpstr>
      <vt:lpstr>Data and settings</vt:lpstr>
      <vt:lpstr>Comparison of biomass trends</vt:lpstr>
      <vt:lpstr>Bristol Bay red king crab males –immature</vt:lpstr>
      <vt:lpstr>Bristol Bay red king crab males –prerecruits</vt:lpstr>
      <vt:lpstr>Bristol Bay red king crab males -mature</vt:lpstr>
      <vt:lpstr>Bristol Bay red king crab males -legal</vt:lpstr>
      <vt:lpstr>Bristol Bay red king crab females -mature</vt:lpstr>
      <vt:lpstr>Opilio crab males - immature</vt:lpstr>
      <vt:lpstr>Opilio crab males - mature</vt:lpstr>
      <vt:lpstr>Opilio crab males - legal</vt:lpstr>
      <vt:lpstr>Opilio crab males - industry-preferred</vt:lpstr>
      <vt:lpstr>Opilio crab females - mature</vt:lpstr>
      <vt:lpstr>Eastern district Bairdi crab males - immature</vt:lpstr>
      <vt:lpstr>Eastern district Bairdi crab males - mature</vt:lpstr>
      <vt:lpstr>Eastern district Bairdi crab males - legal</vt:lpstr>
      <vt:lpstr>Eastern district Bairdi crab males – industry preferred</vt:lpstr>
      <vt:lpstr>Eastern district Bairdi crab females -mature</vt:lpstr>
      <vt:lpstr>Western district Bairdi crab males -- immature</vt:lpstr>
      <vt:lpstr>Western district Bairdi crab males -- mature</vt:lpstr>
      <vt:lpstr>Western district Bairdi crab males -- legal</vt:lpstr>
      <vt:lpstr>Western district Bairdi crab males – industry-preferred</vt:lpstr>
      <vt:lpstr>Western district Bairdi crab females -- mature</vt:lpstr>
      <vt:lpstr>Biomass comparison take-aways</vt:lpstr>
      <vt:lpstr>Discrepancies cont.</vt:lpstr>
      <vt:lpstr>Model diagnostics</vt:lpstr>
      <vt:lpstr>Model diagnostics presented</vt:lpstr>
      <vt:lpstr>Red king crab, mature male (GE120) catch rate Pearson residuals </vt:lpstr>
      <vt:lpstr>Red king crab, mature male (GE120) encounter rate Pearson residuals </vt:lpstr>
      <vt:lpstr>PowerPoint Presentation</vt:lpstr>
      <vt:lpstr>Red king crab, legal male (GE135) catch rate Pearson residuals </vt:lpstr>
      <vt:lpstr>Red king crab, legal male (GE135) encounter rate Pearson residuals </vt:lpstr>
      <vt:lpstr>PowerPoint Presentation</vt:lpstr>
      <vt:lpstr>Eastern district Bairdi crab, mature male (GE113) catch rate Pearson residuals </vt:lpstr>
      <vt:lpstr>Eastern district Bairdi crab, mature male (GE113) encounter rate Pearson residuals </vt:lpstr>
      <vt:lpstr>PowerPoint Presentation</vt:lpstr>
      <vt:lpstr>Eastern district Bairdi crab, legal male (GE120) catch rate Pearson residuals </vt:lpstr>
      <vt:lpstr>Eastern district Bairdi crab, legal male (GE120) encounter rate Pearson residuals </vt:lpstr>
      <vt:lpstr>Western district Bairdi crab, mature male (GE103) catch rate Pearson residuals </vt:lpstr>
      <vt:lpstr>Western district Bairdi crab, mature male (GE103) encounter rate Pearson residuals </vt:lpstr>
      <vt:lpstr>PowerPoint Presentation</vt:lpstr>
      <vt:lpstr>Western district Bairdi crab, legal male (GE110) catch rate Pearson residuals </vt:lpstr>
      <vt:lpstr>Western district Bairdi crab, legal male (GE110) encounter rate Pearson residuals </vt:lpstr>
      <vt:lpstr>Opilio crab, mature male (GE95) catch rate Pearson residuals </vt:lpstr>
      <vt:lpstr>Opilio crab, mature male (GE95) encounter rate Pearson residuals </vt:lpstr>
      <vt:lpstr>PowerPoint Presentation</vt:lpstr>
      <vt:lpstr>Opilio crab, industry preferred male (GE102) catch rate Pearson residuals </vt:lpstr>
      <vt:lpstr>Opilio crab, industry preferred male (GE102) encounter rate Pearson residuals </vt:lpstr>
      <vt:lpstr>Diagnostics summary</vt:lpstr>
      <vt:lpstr>Overall take home</vt:lpstr>
      <vt:lpstr>I’m sorry Dave, I can’t answer that</vt:lpstr>
    </vt:vector>
  </TitlesOfParts>
  <Company>NOAA Fisheries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VAST or not to VAST: A comparison of a spatio-temporal approach and a design based approach for deriving crab population estimates.</dc:title>
  <dc:creator>Jon.Richar</dc:creator>
  <cp:lastModifiedBy>Jon.Richar</cp:lastModifiedBy>
  <cp:revision>91</cp:revision>
  <cp:lastPrinted>2019-05-01T02:27:28Z</cp:lastPrinted>
  <dcterms:created xsi:type="dcterms:W3CDTF">2019-04-17T21:39:14Z</dcterms:created>
  <dcterms:modified xsi:type="dcterms:W3CDTF">2019-05-03T02:14:45Z</dcterms:modified>
</cp:coreProperties>
</file>