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5" r:id="rId1"/>
    <p:sldMasterId id="2147483708" r:id="rId2"/>
    <p:sldMasterId id="2147483710" r:id="rId3"/>
    <p:sldMasterId id="2147483712" r:id="rId4"/>
    <p:sldMasterId id="2147483714" r:id="rId5"/>
  </p:sldMasterIdLst>
  <p:notesMasterIdLst>
    <p:notesMasterId r:id="rId17"/>
  </p:notesMasterIdLst>
  <p:sldIdLst>
    <p:sldId id="364" r:id="rId6"/>
    <p:sldId id="365" r:id="rId7"/>
    <p:sldId id="358" r:id="rId8"/>
    <p:sldId id="366" r:id="rId9"/>
    <p:sldId id="373" r:id="rId10"/>
    <p:sldId id="374" r:id="rId11"/>
    <p:sldId id="375" r:id="rId12"/>
    <p:sldId id="367" r:id="rId13"/>
    <p:sldId id="376" r:id="rId14"/>
    <p:sldId id="377" r:id="rId15"/>
    <p:sldId id="378" r:id="rId16"/>
  </p:sldIdLst>
  <p:sldSz cx="9144000" cy="6858000" type="screen4x3"/>
  <p:notesSz cx="7010400" cy="9296400"/>
  <p:embeddedFontLst>
    <p:embeddedFont>
      <p:font typeface="Arial Narrow" panose="020B0606020202030204" pitchFamily="34" charset="0"/>
      <p:regular r:id="rId18"/>
      <p:bold r:id="rId19"/>
      <p:italic r:id="rId20"/>
      <p:boldItalic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Calibri Light" panose="020F0302020204030204" pitchFamily="34" charset="0"/>
      <p:regular r:id="rId26"/>
      <p: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67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2A7CBF0-4C32-4ED1-9C72-06960F1730C3}">
  <a:tblStyle styleId="{02A7CBF0-4C32-4ED1-9C72-06960F1730C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4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font" Target="fonts/font3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7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font" Target="fonts/font6.fntdata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font" Target="fonts/font2.fntdata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wrap="square" lIns="93162" tIns="93162" rIns="93162" bIns="93162" anchor="t" anchorCtr="0"/>
          <a:lstStyle>
            <a:lvl1pPr lvl="0">
              <a:spcBef>
                <a:spcPts val="0"/>
              </a:spcBef>
              <a:buChar char="●"/>
              <a:defRPr sz="1100"/>
            </a:lvl1pPr>
            <a:lvl2pPr lvl="1">
              <a:spcBef>
                <a:spcPts val="0"/>
              </a:spcBef>
              <a:buChar char="○"/>
              <a:defRPr sz="1100"/>
            </a:lvl2pPr>
            <a:lvl3pPr lvl="2">
              <a:spcBef>
                <a:spcPts val="0"/>
              </a:spcBef>
              <a:buChar char="■"/>
              <a:defRPr sz="1100"/>
            </a:lvl3pPr>
            <a:lvl4pPr lvl="3">
              <a:spcBef>
                <a:spcPts val="0"/>
              </a:spcBef>
              <a:buChar char="●"/>
              <a:defRPr sz="1100"/>
            </a:lvl4pPr>
            <a:lvl5pPr lvl="4">
              <a:spcBef>
                <a:spcPts val="0"/>
              </a:spcBef>
              <a:buChar char="○"/>
              <a:defRPr sz="1100"/>
            </a:lvl5pPr>
            <a:lvl6pPr lvl="5">
              <a:spcBef>
                <a:spcPts val="0"/>
              </a:spcBef>
              <a:buChar char="■"/>
              <a:defRPr sz="1100"/>
            </a:lvl6pPr>
            <a:lvl7pPr lvl="6">
              <a:spcBef>
                <a:spcPts val="0"/>
              </a:spcBef>
              <a:buChar char="●"/>
              <a:defRPr sz="1100"/>
            </a:lvl7pPr>
            <a:lvl8pPr lvl="7">
              <a:spcBef>
                <a:spcPts val="0"/>
              </a:spcBef>
              <a:buChar char="○"/>
              <a:defRPr sz="1100"/>
            </a:lvl8pPr>
            <a:lvl9pPr lvl="8">
              <a:spcBef>
                <a:spcPts val="0"/>
              </a:spcBef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1370605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4059181" y="8977133"/>
            <a:ext cx="3105348" cy="47256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/>
          <a:lstStyle>
            <a:lvl1pPr defTabSz="967610"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71450" indent="-296711" defTabSz="967610"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86847" indent="-237369" defTabSz="967610"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61585" indent="-237369" defTabSz="967610"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36324" indent="-237369" defTabSz="967610"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11062" indent="-237369" defTabSz="96761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85801" indent="-237369" defTabSz="96761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60540" indent="-237369" defTabSz="96761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35279" indent="-237369" defTabSz="96761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03C3B6D-5A60-47B8-983E-1E0608F8ED59}" type="slidenum">
              <a:rPr lang="en-US" altLang="en-US" sz="1200"/>
              <a:pPr/>
              <a:t>3</a:t>
            </a:fld>
            <a:endParaRPr lang="en-US" altLang="en-US" sz="120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998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568"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57066" indent="-291179" defTabSz="949568"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64717" indent="-232943" defTabSz="949568"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30604" indent="-232943" defTabSz="949568"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96491" indent="-232943" defTabSz="949568"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62377" indent="-232943" defTabSz="94956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28264" indent="-232943" defTabSz="94956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94151" indent="-232943" defTabSz="94956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960038" indent="-232943" defTabSz="94956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03C3B6D-5A60-47B8-983E-1E0608F8ED59}" type="slidenum">
              <a:rPr lang="en-US" altLang="en-US" sz="1200"/>
              <a:pPr/>
              <a:t>4</a:t>
            </a:fld>
            <a:endParaRPr lang="en-US" altLang="en-US" sz="120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70771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Shape 617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600" tIns="89600" rIns="89600" bIns="89600" anchor="ctr"/>
          <a:lstStyle/>
          <a:p>
            <a:pPr>
              <a:spcBef>
                <a:spcPct val="0"/>
              </a:spcBef>
            </a:pP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25955" name="Shape 618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round/>
          </a:ln>
        </p:spPr>
      </p:sp>
    </p:spTree>
    <p:extLst>
      <p:ext uri="{BB962C8B-B14F-4D97-AF65-F5344CB8AC3E}">
        <p14:creationId xmlns:p14="http://schemas.microsoft.com/office/powerpoint/2010/main" val="11668313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568"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57066" indent="-291179" defTabSz="949568"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64717" indent="-232943" defTabSz="949568"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30604" indent="-232943" defTabSz="949568"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96491" indent="-232943" defTabSz="949568"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62377" indent="-232943" defTabSz="94956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28264" indent="-232943" defTabSz="94956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94151" indent="-232943" defTabSz="94956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960038" indent="-232943" defTabSz="94956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03C3B6D-5A60-47B8-983E-1E0608F8ED59}" type="slidenum">
              <a:rPr lang="en-US" altLang="en-US" sz="1200"/>
              <a:pPr/>
              <a:t>6</a:t>
            </a:fld>
            <a:endParaRPr lang="en-US" altLang="en-US" sz="120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47245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568"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57066" indent="-291179" defTabSz="949568"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64717" indent="-232943" defTabSz="949568"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30604" indent="-232943" defTabSz="949568"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96491" indent="-232943" defTabSz="949568"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62377" indent="-232943" defTabSz="94956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28264" indent="-232943" defTabSz="94956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94151" indent="-232943" defTabSz="94956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960038" indent="-232943" defTabSz="94956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03C3B6D-5A60-47B8-983E-1E0608F8ED59}" type="slidenum">
              <a:rPr lang="en-US" altLang="en-US" sz="1200"/>
              <a:pPr/>
              <a:t>7</a:t>
            </a:fld>
            <a:endParaRPr lang="en-US" altLang="en-US" sz="120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30583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568"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57066" indent="-291179" defTabSz="949568"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64717" indent="-232943" defTabSz="949568"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30604" indent="-232943" defTabSz="949568"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96491" indent="-232943" defTabSz="949568"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62377" indent="-232943" defTabSz="94956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28264" indent="-232943" defTabSz="94956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94151" indent="-232943" defTabSz="94956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960038" indent="-232943" defTabSz="94956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03C3B6D-5A60-47B8-983E-1E0608F8ED59}" type="slidenum">
              <a:rPr lang="en-US" altLang="en-US" sz="1200"/>
              <a:pPr/>
              <a:t>8</a:t>
            </a:fld>
            <a:endParaRPr lang="en-US" altLang="en-US" sz="120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89984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Shape 617"/>
          <p:cNvSpPr txBox="1">
            <a:spLocks noGrp="1"/>
          </p:cNvSpPr>
          <p:nvPr>
            <p:ph type="body" idx="1"/>
          </p:nvPr>
        </p:nvSpPr>
        <p:spPr>
          <a:xfrm>
            <a:off x="701675" y="4416426"/>
            <a:ext cx="5607050" cy="4183062"/>
          </a:xfrm>
          <a:prstGeom prst="rect">
            <a:avLst/>
          </a:prstGeom>
          <a:noFill/>
          <a:ln>
            <a:noFill/>
          </a:ln>
        </p:spPr>
        <p:txBody>
          <a:bodyPr wrap="square" lIns="91302" tIns="91302" rIns="91302" bIns="91302" anchor="ctr" anchorCtr="0">
            <a:noAutofit/>
          </a:bodyPr>
          <a:lstStyle/>
          <a:p>
            <a:pPr>
              <a:buNone/>
            </a:pPr>
            <a:endParaRPr dirty="0"/>
          </a:p>
        </p:txBody>
      </p:sp>
      <p:sp>
        <p:nvSpPr>
          <p:cNvPr id="618" name="Shape 618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985022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Shape 617"/>
          <p:cNvSpPr txBox="1">
            <a:spLocks noGrp="1"/>
          </p:cNvSpPr>
          <p:nvPr>
            <p:ph type="body" idx="1"/>
          </p:nvPr>
        </p:nvSpPr>
        <p:spPr>
          <a:xfrm>
            <a:off x="701675" y="4416426"/>
            <a:ext cx="5607050" cy="4183062"/>
          </a:xfrm>
          <a:prstGeom prst="rect">
            <a:avLst/>
          </a:prstGeom>
          <a:noFill/>
          <a:ln>
            <a:noFill/>
          </a:ln>
        </p:spPr>
        <p:txBody>
          <a:bodyPr wrap="square" lIns="91302" tIns="91302" rIns="91302" bIns="91302" anchor="ctr" anchorCtr="0">
            <a:noAutofit/>
          </a:bodyPr>
          <a:lstStyle/>
          <a:p>
            <a:pPr>
              <a:buNone/>
            </a:pPr>
            <a:endParaRPr dirty="0"/>
          </a:p>
        </p:txBody>
      </p:sp>
      <p:sp>
        <p:nvSpPr>
          <p:cNvPr id="618" name="Shape 618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723015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Shape 617"/>
          <p:cNvSpPr txBox="1">
            <a:spLocks noGrp="1"/>
          </p:cNvSpPr>
          <p:nvPr>
            <p:ph type="body" idx="1"/>
          </p:nvPr>
        </p:nvSpPr>
        <p:spPr>
          <a:xfrm>
            <a:off x="701675" y="4416426"/>
            <a:ext cx="5607050" cy="4183062"/>
          </a:xfrm>
          <a:prstGeom prst="rect">
            <a:avLst/>
          </a:prstGeom>
          <a:noFill/>
          <a:ln>
            <a:noFill/>
          </a:ln>
        </p:spPr>
        <p:txBody>
          <a:bodyPr wrap="square" lIns="91302" tIns="91302" rIns="91302" bIns="91302" anchor="ctr" anchorCtr="0">
            <a:noAutofit/>
          </a:bodyPr>
          <a:lstStyle/>
          <a:p>
            <a:pPr>
              <a:buNone/>
            </a:pPr>
            <a:endParaRPr dirty="0"/>
          </a:p>
        </p:txBody>
      </p:sp>
      <p:sp>
        <p:nvSpPr>
          <p:cNvPr id="618" name="Shape 618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84765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68E67-FB43-42D8-A136-5679B08973B2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0BBF4-F0C1-4424-A00F-CF373C2279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932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-88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fld id="{00000000-1234-1234-1234-123412341234}" type="slidenum">
              <a:rPr lang="en" sz="1400" b="0" i="0" u="none" strike="noStrike" cap="none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99846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-88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fld id="{00000000-1234-1234-1234-123412341234}" type="slidenum">
              <a:rPr lang="en" sz="1400" b="0" i="0" u="none" strike="noStrike" cap="none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159973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No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640245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54854-21AC-4E1F-9C30-9E333C95CC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D95F78-3B17-424F-9D58-2C88BEA738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7AFC47-2FB3-4189-B9EB-856A2D9C7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204CA-42AB-45C6-B1A0-463228E4012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710832-07BF-4446-8057-78C89E859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045D3F-7059-4161-9A73-875B7EDFA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0DE6D-8483-4D21-9321-52FE7C8E6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9199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54854-21AC-4E1F-9C30-9E333C95CC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D95F78-3B17-424F-9D58-2C88BEA738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7AFC47-2FB3-4189-B9EB-856A2D9C7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204CA-42AB-45C6-B1A0-463228E4012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710832-07BF-4446-8057-78C89E859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045D3F-7059-4161-9A73-875B7EDFA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0DE6D-8483-4D21-9321-52FE7C8E6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919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BED0D5-3A78-410B-AF3B-EF7A0EAD0813}" type="slidenum">
              <a:rPr lang="en-US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522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-88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fld id="{00000000-1234-1234-1234-123412341234}" type="slidenum">
              <a:rPr lang="en" sz="1400" b="0" i="0" u="none" strike="noStrike" cap="none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98081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-88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fld id="{00000000-1234-1234-1234-123412341234}" type="slidenum">
              <a:rPr lang="en" sz="1400" b="0" i="0" u="none" strike="noStrike" cap="none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13213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-88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fld id="{00000000-1234-1234-1234-123412341234}" type="slidenum">
              <a:rPr lang="en" sz="1400" b="0" i="0" u="none" strike="noStrike" cap="none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6432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-88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fld id="{00000000-1234-1234-1234-123412341234}" type="slidenum">
              <a:rPr lang="en" sz="1400" b="0" i="0" u="none" strike="noStrike" cap="none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70833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-88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fld id="{00000000-1234-1234-1234-123412341234}" type="slidenum">
              <a:rPr lang="en" sz="1400" b="0" i="0" u="none" strike="noStrike" cap="none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18224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-88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fld id="{00000000-1234-1234-1234-123412341234}" type="slidenum">
              <a:rPr lang="en" sz="1400" b="0" i="0" u="none" strike="noStrike" cap="none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99379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-88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fld id="{00000000-1234-1234-1234-123412341234}" type="slidenum">
              <a:rPr lang="en" sz="1400" b="0" i="0" u="none" strike="noStrike" cap="none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1897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-88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fld id="{00000000-1234-1234-1234-123412341234}" type="slidenum">
              <a:rPr lang="en" sz="1400" b="0" i="0" u="none" strike="noStrike" cap="none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27845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-88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fld id="{00000000-1234-1234-1234-123412341234}" type="slidenum">
              <a:rPr lang="en" sz="1400" b="0" i="0" u="none" strike="noStrike" cap="none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09657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3201988" y="1141413"/>
            <a:ext cx="5484812" cy="139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201988" y="2632075"/>
            <a:ext cx="5484812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</p:txBody>
      </p:sp>
      <p:sp>
        <p:nvSpPr>
          <p:cNvPr id="7" name="Freeform 6"/>
          <p:cNvSpPr/>
          <p:nvPr/>
        </p:nvSpPr>
        <p:spPr>
          <a:xfrm>
            <a:off x="-9525" y="4416425"/>
            <a:ext cx="9170988" cy="2459038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42728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txStyles>
    <p:titleStyle>
      <a:lvl1pPr algn="r" defTabSz="45720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4400" b="1" kern="1200">
          <a:solidFill>
            <a:schemeClr val="accent1"/>
          </a:solidFill>
          <a:latin typeface="+mj-lt"/>
          <a:ea typeface="Arial Narrow Bold" panose="020B0706020202030204" pitchFamily="34" charset="0"/>
          <a:cs typeface="Arial Narrow Bold"/>
        </a:defRPr>
      </a:lvl1pPr>
      <a:lvl2pPr algn="r" defTabSz="45720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Narrow" panose="020B0606020202030204" pitchFamily="34" charset="0"/>
          <a:ea typeface="Arial Narrow Bold" panose="020B0706020202030204" pitchFamily="34" charset="0"/>
          <a:cs typeface="Arial Narrow Bold" panose="020B0706020202030204" pitchFamily="34" charset="0"/>
        </a:defRPr>
      </a:lvl2pPr>
      <a:lvl3pPr algn="r" defTabSz="45720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Narrow" panose="020B0606020202030204" pitchFamily="34" charset="0"/>
          <a:ea typeface="Arial Narrow Bold" panose="020B0706020202030204" pitchFamily="34" charset="0"/>
          <a:cs typeface="Arial Narrow Bold" panose="020B0706020202030204" pitchFamily="34" charset="0"/>
        </a:defRPr>
      </a:lvl3pPr>
      <a:lvl4pPr algn="r" defTabSz="45720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Narrow" panose="020B0606020202030204" pitchFamily="34" charset="0"/>
          <a:ea typeface="Arial Narrow Bold" panose="020B0706020202030204" pitchFamily="34" charset="0"/>
          <a:cs typeface="Arial Narrow Bold" panose="020B0706020202030204" pitchFamily="34" charset="0"/>
        </a:defRPr>
      </a:lvl4pPr>
      <a:lvl5pPr algn="r" defTabSz="45720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Narrow" panose="020B0606020202030204" pitchFamily="34" charset="0"/>
          <a:ea typeface="Arial Narrow Bold" panose="020B0706020202030204" pitchFamily="34" charset="0"/>
          <a:cs typeface="Arial Narrow Bold" panose="020B0706020202030204" pitchFamily="34" charset="0"/>
        </a:defRPr>
      </a:lvl5pPr>
      <a:lvl6pPr marL="457200" algn="r" defTabSz="45720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Narrow" panose="020B0606020202030204" pitchFamily="34" charset="0"/>
          <a:ea typeface="Arial Narrow Bold" panose="020B0706020202030204" pitchFamily="34" charset="0"/>
          <a:cs typeface="Arial Narrow Bold" panose="020B0706020202030204" pitchFamily="34" charset="0"/>
        </a:defRPr>
      </a:lvl6pPr>
      <a:lvl7pPr marL="914400" algn="r" defTabSz="45720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Narrow" panose="020B0606020202030204" pitchFamily="34" charset="0"/>
          <a:ea typeface="Arial Narrow Bold" panose="020B0706020202030204" pitchFamily="34" charset="0"/>
          <a:cs typeface="Arial Narrow Bold" panose="020B0706020202030204" pitchFamily="34" charset="0"/>
        </a:defRPr>
      </a:lvl7pPr>
      <a:lvl8pPr marL="1371600" algn="r" defTabSz="45720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Narrow" panose="020B0606020202030204" pitchFamily="34" charset="0"/>
          <a:ea typeface="Arial Narrow Bold" panose="020B0706020202030204" pitchFamily="34" charset="0"/>
          <a:cs typeface="Arial Narrow Bold" panose="020B0706020202030204" pitchFamily="34" charset="0"/>
        </a:defRPr>
      </a:lvl8pPr>
      <a:lvl9pPr marL="1828800" algn="r" defTabSz="45720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Narrow" panose="020B0606020202030204" pitchFamily="34" charset="0"/>
          <a:ea typeface="Arial Narrow Bold" panose="020B0706020202030204" pitchFamily="34" charset="0"/>
          <a:cs typeface="Arial Narrow Bold" panose="020B0706020202030204" pitchFamily="34" charset="0"/>
        </a:defRPr>
      </a:lvl9pPr>
    </p:titleStyle>
    <p:bodyStyle>
      <a:lvl1pPr algn="r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D82DC8-7BF7-4D79-8E15-ACBCBEBD3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CCA30E-A6F5-4C8B-AC4B-390D097DF8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B80D27-09DB-44D2-8127-974B3059B7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204CA-42AB-45C6-B1A0-463228E40122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/>
              <a:t>5/19/2021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7FC65E-EB28-4A29-B964-B96CC84145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878C6E-83B4-45C5-9E52-3B045C57BD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B0DE6D-8483-4D21-9321-52FE7C8E68F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/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0214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D82DC8-7BF7-4D79-8E15-ACBCBEBD3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CCA30E-A6F5-4C8B-AC4B-390D097DF8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B80D27-09DB-44D2-8127-974B3059B7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204CA-42AB-45C6-B1A0-463228E40122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/>
              <a:t>5/19/2021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7FC65E-EB28-4A29-B964-B96CC84145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878C6E-83B4-45C5-9E52-3B045C57BD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B0DE6D-8483-4D21-9321-52FE7C8E68F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/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2079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kern="1200">
              <a:solidFill>
                <a:srgbClr val="FFFFFF"/>
              </a:solidFill>
              <a:ea typeface="+mn-ea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kern="1200">
              <a:solidFill>
                <a:srgbClr val="FFFFFF"/>
              </a:solidFill>
              <a:ea typeface="+mn-ea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62B7A88-8474-443A-A119-122A87ACC037}" type="slidenum">
              <a:rPr lang="en-US" altLang="en-US" kern="120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kern="120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854584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15" r:id="rId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meetings.npfmc.org/CommentReview/DownloadFile?p=f1c39de2-0a6b-4d07-90bd-8c8faa75595e.pdf&amp;fileName=D4%20Draft%20Report%20from%20SSC%20Risk%20Table%20Workshop.pdf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45BD5E1-D8BE-4E36-AE95-C7D62707AC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385" y="1543347"/>
            <a:ext cx="7463720" cy="5006340"/>
          </a:xfrm>
          <a:prstGeom prst="rect">
            <a:avLst/>
          </a:prstGeom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06878" y="665019"/>
            <a:ext cx="934588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en-US" sz="32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Risk table considerations for crab, May CPT meeting</a:t>
            </a:r>
          </a:p>
          <a:p>
            <a:pPr algn="l"/>
            <a:endParaRPr lang="en-US" altLang="en-US" sz="3200" dirty="0">
              <a:solidFill>
                <a:srgbClr val="000000"/>
              </a:solidFill>
              <a:latin typeface="+mn-lt"/>
              <a:cs typeface="Arial" panose="020B0604020202020204" pitchFamily="34" charset="0"/>
            </a:endParaRPr>
          </a:p>
          <a:p>
            <a:pPr algn="l"/>
            <a:r>
              <a:rPr lang="en-US" altLang="en-US" sz="32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       SSC ranges for crab ABCs </a:t>
            </a:r>
            <a:b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altLang="en-US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7512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Shape 620"/>
          <p:cNvSpPr txBox="1">
            <a:spLocks noGrp="1"/>
          </p:cNvSpPr>
          <p:nvPr>
            <p:ph type="title"/>
          </p:nvPr>
        </p:nvSpPr>
        <p:spPr>
          <a:xfrm>
            <a:off x="496613" y="578069"/>
            <a:ext cx="7803591" cy="88423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203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lang="en" sz="3200" b="1" dirty="0">
                <a:solidFill>
                  <a:srgbClr val="000000"/>
                </a:solidFill>
              </a:rPr>
              <a:t>SSC Risk Table Workshop, Feb 5 2021</a:t>
            </a:r>
            <a:endParaRPr lang="en" sz="2000" dirty="0">
              <a:solidFill>
                <a:srgbClr val="000000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220C310-D4BD-458D-A95E-B8EA68707E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8235783"/>
              </p:ext>
            </p:extLst>
          </p:nvPr>
        </p:nvGraphicFramePr>
        <p:xfrm>
          <a:off x="1282535" y="2790701"/>
          <a:ext cx="6256504" cy="2420840"/>
        </p:xfrm>
        <a:graphic>
          <a:graphicData uri="http://schemas.openxmlformats.org/drawingml/2006/table">
            <a:tbl>
              <a:tblPr bandRow="1">
                <a:tableStyleId>{02A7CBF0-4C32-4ED1-9C72-06960F1730C3}</a:tableStyleId>
              </a:tblPr>
              <a:tblGrid>
                <a:gridCol w="2124644">
                  <a:extLst>
                    <a:ext uri="{9D8B030D-6E8A-4147-A177-3AD203B41FA5}">
                      <a16:colId xmlns:a16="http://schemas.microsoft.com/office/drawing/2014/main" val="1628396579"/>
                    </a:ext>
                  </a:extLst>
                </a:gridCol>
                <a:gridCol w="2065930">
                  <a:extLst>
                    <a:ext uri="{9D8B030D-6E8A-4147-A177-3AD203B41FA5}">
                      <a16:colId xmlns:a16="http://schemas.microsoft.com/office/drawing/2014/main" val="1423305603"/>
                    </a:ext>
                  </a:extLst>
                </a:gridCol>
                <a:gridCol w="2065930">
                  <a:extLst>
                    <a:ext uri="{9D8B030D-6E8A-4147-A177-3AD203B41FA5}">
                      <a16:colId xmlns:a16="http://schemas.microsoft.com/office/drawing/2014/main" val="1506123903"/>
                    </a:ext>
                  </a:extLst>
                </a:gridCol>
              </a:tblGrid>
              <a:tr h="258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Date/Meeting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Action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Who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08823067"/>
                  </a:ext>
                </a:extLst>
              </a:tr>
              <a:tr h="5406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June 2021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Assemble full workshop report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SSC/Workshop Session lead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83334343"/>
                  </a:ext>
                </a:extLst>
              </a:tr>
              <a:tr h="5406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June 2021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Preliminary recommendations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SSC/NPFMC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06252794"/>
                  </a:ext>
                </a:extLst>
              </a:tr>
              <a:tr h="5406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September 2021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Comment and recommendations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CPT/GPT 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0866015"/>
                  </a:ext>
                </a:extLst>
              </a:tr>
              <a:tr h="5406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October 2021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Finalize 2021 recommendations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SSC/NPFMC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22260969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7E0D3C5E-4411-4C84-9C9A-256121D3EE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1912" y="1354071"/>
            <a:ext cx="6018995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In February, the SSC established the following timeline and process for finalizing guidance to stock assessment authors. 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268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Shape 620"/>
          <p:cNvSpPr txBox="1">
            <a:spLocks noGrp="1"/>
          </p:cNvSpPr>
          <p:nvPr>
            <p:ph type="title"/>
          </p:nvPr>
        </p:nvSpPr>
        <p:spPr>
          <a:xfrm>
            <a:off x="496613" y="578069"/>
            <a:ext cx="7803591" cy="88423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203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lang="en" sz="3200" b="1" dirty="0">
                <a:solidFill>
                  <a:srgbClr val="000000"/>
                </a:solidFill>
              </a:rPr>
              <a:t>Excerpts from </a:t>
            </a:r>
            <a:r>
              <a:rPr lang="en" sz="3200" b="1" dirty="0">
                <a:solidFill>
                  <a:srgbClr val="000000"/>
                </a:solidFill>
                <a:hlinkClick r:id="rId3"/>
              </a:rPr>
              <a:t>SSC preliminary recommendations</a:t>
            </a:r>
            <a:endParaRPr lang="en" sz="2000" dirty="0">
              <a:solidFill>
                <a:srgbClr val="000000"/>
              </a:solidFill>
            </a:endParaRPr>
          </a:p>
        </p:txBody>
      </p:sp>
      <p:sp>
        <p:nvSpPr>
          <p:cNvPr id="7" name="Shape 621"/>
          <p:cNvSpPr txBox="1">
            <a:spLocks noGrp="1"/>
          </p:cNvSpPr>
          <p:nvPr>
            <p:ph idx="1"/>
          </p:nvPr>
        </p:nvSpPr>
        <p:spPr>
          <a:xfrm>
            <a:off x="946520" y="1555668"/>
            <a:ext cx="7122458" cy="420171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-US" sz="2000" dirty="0">
                <a:solidFill>
                  <a:srgbClr val="000000"/>
                </a:solidFill>
              </a:rPr>
              <a:t>The SSC concluded that the risk table framework is working well. 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endParaRPr lang="en-US" sz="2000" dirty="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-US" sz="2000" dirty="0">
                <a:solidFill>
                  <a:srgbClr val="000000"/>
                </a:solidFill>
              </a:rPr>
              <a:t>The SSC recognizes that within the context of the risk tables, “risk” is the risk of the ABC exceeding the true (but unknown) OFL.</a:t>
            </a:r>
            <a:endParaRPr lang="en" sz="2000" dirty="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  <a:spcBef>
                <a:spcPts val="0"/>
              </a:spcBef>
            </a:pPr>
            <a:endParaRPr lang="en" sz="2000" dirty="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-US" sz="2000" dirty="0">
                <a:solidFill>
                  <a:srgbClr val="000000"/>
                </a:solidFill>
              </a:rPr>
              <a:t>The SSC recommends that risk tables are produced each year for all groundfish (and perhaps crab) stocks and stock complexes in the fishery.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endParaRPr lang="en" sz="2000" dirty="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-US" sz="2000" dirty="0">
                <a:solidFill>
                  <a:srgbClr val="000000"/>
                </a:solidFill>
                <a:latin typeface="+mn-lt"/>
              </a:rPr>
              <a:t>The SSC recommends that the fishery/community performance column should focus on information that would inform the biological status of the resource</a:t>
            </a:r>
            <a:r>
              <a:rPr lang="en" sz="2000" dirty="0">
                <a:solidFill>
                  <a:srgbClr val="000000"/>
                </a:solidFill>
                <a:latin typeface="+mn-lt"/>
              </a:rPr>
              <a:t>. </a:t>
            </a:r>
            <a:r>
              <a:rPr lang="en" sz="2000" dirty="0">
                <a:solidFill>
                  <a:srgbClr val="000000"/>
                </a:solidFill>
              </a:rPr>
              <a:t> 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endParaRPr lang="en" sz="2000" dirty="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-US" sz="2000" dirty="0">
                <a:solidFill>
                  <a:srgbClr val="000000"/>
                </a:solidFill>
              </a:rPr>
              <a:t>The SSC encourages the inclusion of LK/TK/S as a source of knowledge about the condition of the stock.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endParaRPr lang="en-US" sz="2000" dirty="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-US" sz="2000" dirty="0">
                <a:solidFill>
                  <a:srgbClr val="000000"/>
                </a:solidFill>
              </a:rPr>
              <a:t>The SSC suggests a potential revision to the category levels: from the existing four to three categories (normal, increased, extreme).</a:t>
            </a:r>
            <a:endParaRPr lang="en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23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5A09EA5-88E2-4523-8C7F-97EF7C8A46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447" y="933952"/>
            <a:ext cx="7237454" cy="4990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8259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en-US" sz="32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A few observations on crab ABC recommendations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196236"/>
            <a:ext cx="7620000" cy="5334000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  <a:defRPr/>
            </a:pPr>
            <a:endParaRPr lang="en-US" altLang="en-US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defRPr/>
            </a:pPr>
            <a:r>
              <a:rPr lang="en-US" altLang="en-US" sz="2000" dirty="0">
                <a:solidFill>
                  <a:srgbClr val="000000"/>
                </a:solidFill>
                <a:cs typeface="Arial" panose="020B0604020202020204" pitchFamily="34" charset="0"/>
              </a:rPr>
              <a:t>ABC recommendations for crab follow a different framework than for groundfish.</a:t>
            </a:r>
          </a:p>
          <a:p>
            <a:pPr>
              <a:lnSpc>
                <a:spcPct val="100000"/>
              </a:lnSpc>
              <a:defRPr/>
            </a:pPr>
            <a:r>
              <a:rPr lang="en-US" altLang="en-US" sz="2000" dirty="0">
                <a:solidFill>
                  <a:srgbClr val="000000"/>
                </a:solidFill>
                <a:cs typeface="Arial" panose="020B0604020202020204" pitchFamily="34" charset="0"/>
              </a:rPr>
              <a:t>For crab stocks the maximum permissible ABC is specified according to a P* of 0.49, which results in a small buffer between ABC and OFL.</a:t>
            </a:r>
          </a:p>
          <a:p>
            <a:pPr>
              <a:lnSpc>
                <a:spcPct val="100000"/>
              </a:lnSpc>
              <a:defRPr/>
            </a:pPr>
            <a:r>
              <a:rPr lang="en-US" altLang="en-US" sz="2000" dirty="0">
                <a:solidFill>
                  <a:srgbClr val="000000"/>
                </a:solidFill>
                <a:cs typeface="Arial" panose="020B0604020202020204" pitchFamily="34" charset="0"/>
              </a:rPr>
              <a:t>The SSC/CPT has gradually adopted a convention in which the recommended ABC is always lower than the maximum permissible ABC and linked to tier level of the stock.</a:t>
            </a:r>
          </a:p>
          <a:p>
            <a:pPr>
              <a:lnSpc>
                <a:spcPct val="100000"/>
              </a:lnSpc>
              <a:defRPr/>
            </a:pPr>
            <a:r>
              <a:rPr lang="en-US" altLang="en-US" sz="2000" dirty="0">
                <a:solidFill>
                  <a:srgbClr val="000000"/>
                </a:solidFill>
                <a:cs typeface="Arial" panose="020B0604020202020204" pitchFamily="34" charset="0"/>
              </a:rPr>
              <a:t>For each assessment, CPT recommends whether the ABC buffer should be increased or reduced to account for circumstances associated with the assessment.</a:t>
            </a:r>
          </a:p>
          <a:p>
            <a:pPr>
              <a:lnSpc>
                <a:spcPct val="100000"/>
              </a:lnSpc>
              <a:defRPr/>
            </a:pPr>
            <a:r>
              <a:rPr lang="en-US" altLang="en-US" sz="2000" dirty="0">
                <a:solidFill>
                  <a:srgbClr val="000000"/>
                </a:solidFill>
                <a:cs typeface="Arial" panose="020B0604020202020204" pitchFamily="34" charset="0"/>
              </a:rPr>
              <a:t>The SSC then either accepts the CPT recommendation, or makes its own recommendation.</a:t>
            </a:r>
          </a:p>
        </p:txBody>
      </p:sp>
    </p:spTree>
    <p:extLst>
      <p:ext uri="{BB962C8B-B14F-4D97-AF65-F5344CB8AC3E}">
        <p14:creationId xmlns:p14="http://schemas.microsoft.com/office/powerpoint/2010/main" val="2040656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en-US" sz="32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Design criteria for a risk evaluation framework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337310"/>
            <a:ext cx="6819900" cy="4000500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  <a:defRPr/>
            </a:pPr>
            <a:endParaRPr lang="en-US" alt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defRPr/>
            </a:pPr>
            <a:r>
              <a:rPr lang="en-US" altLang="en-US" sz="2000" dirty="0">
                <a:solidFill>
                  <a:srgbClr val="000000"/>
                </a:solidFill>
                <a:cs typeface="Arial" panose="020B0604020202020204" pitchFamily="34" charset="0"/>
              </a:rPr>
              <a:t>The framework should document the criteria that are used making reductions in ABC.</a:t>
            </a:r>
          </a:p>
          <a:p>
            <a:pPr>
              <a:lnSpc>
                <a:spcPct val="100000"/>
              </a:lnSpc>
              <a:defRPr/>
            </a:pPr>
            <a:r>
              <a:rPr lang="en-US" altLang="en-US" sz="2000" dirty="0">
                <a:solidFill>
                  <a:srgbClr val="000000"/>
                </a:solidFill>
                <a:cs typeface="Arial" panose="020B0604020202020204" pitchFamily="34" charset="0"/>
              </a:rPr>
              <a:t>ABC reductions should be calibrated, so that a more extreme situation results in a stronger response.</a:t>
            </a:r>
          </a:p>
          <a:p>
            <a:pPr>
              <a:lnSpc>
                <a:spcPct val="100000"/>
              </a:lnSpc>
              <a:defRPr/>
            </a:pPr>
            <a:r>
              <a:rPr lang="en-US" altLang="en-US" sz="2000" dirty="0">
                <a:solidFill>
                  <a:srgbClr val="000000"/>
                </a:solidFill>
                <a:cs typeface="Arial" panose="020B0604020202020204" pitchFamily="34" charset="0"/>
              </a:rPr>
              <a:t>ABC reductions should be consistent, so that similar situations result in a similar response across different stock assessments. </a:t>
            </a:r>
          </a:p>
          <a:p>
            <a:pPr>
              <a:lnSpc>
                <a:spcPct val="100000"/>
              </a:lnSpc>
              <a:defRPr/>
            </a:pPr>
            <a:r>
              <a:rPr lang="en-US" altLang="en-US" sz="2000" dirty="0">
                <a:solidFill>
                  <a:srgbClr val="000000"/>
                </a:solidFill>
                <a:cs typeface="Arial" panose="020B0604020202020204" pitchFamily="34" charset="0"/>
              </a:rPr>
              <a:t>Framework should provide a set of guidelines or defaults (rather than inflexible rules).</a:t>
            </a:r>
          </a:p>
        </p:txBody>
      </p:sp>
    </p:spTree>
    <p:extLst>
      <p:ext uri="{BB962C8B-B14F-4D97-AF65-F5344CB8AC3E}">
        <p14:creationId xmlns:p14="http://schemas.microsoft.com/office/powerpoint/2010/main" val="1341853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Shape 620"/>
          <p:cNvSpPr>
            <a:spLocks noGrp="1"/>
          </p:cNvSpPr>
          <p:nvPr>
            <p:ph type="title"/>
          </p:nvPr>
        </p:nvSpPr>
        <p:spPr>
          <a:xfrm>
            <a:off x="1908969" y="94736"/>
            <a:ext cx="5334000" cy="884238"/>
          </a:xfrm>
        </p:spPr>
        <p:txBody>
          <a:bodyPr lIns="91425" tIns="45700" rIns="91425" bIns="45700"/>
          <a:lstStyle/>
          <a:p>
            <a:pPr indent="-203200">
              <a:buClr>
                <a:srgbClr val="000000"/>
              </a:buClr>
            </a:pPr>
            <a:r>
              <a:rPr lang="en-US" altLang="en-US" sz="3200" b="1" dirty="0">
                <a:solidFill>
                  <a:srgbClr val="000000"/>
                </a:solidFill>
              </a:rPr>
              <a:t>Risk Table Criteria</a:t>
            </a:r>
          </a:p>
        </p:txBody>
      </p:sp>
      <p:sp>
        <p:nvSpPr>
          <p:cNvPr id="124932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98C15D6-B5AC-419A-B131-84DA2D28C29A}" type="slidenum">
              <a:rPr lang="en-US" altLang="en-US" sz="1400" smtClean="0">
                <a:solidFill>
                  <a:srgbClr val="FFFFFF"/>
                </a:solidFill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400">
              <a:solidFill>
                <a:srgbClr val="FFFFFF"/>
              </a:solidFill>
            </a:endParaRPr>
          </a:p>
        </p:txBody>
      </p:sp>
      <p:graphicFrame>
        <p:nvGraphicFramePr>
          <p:cNvPr id="6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684944"/>
              </p:ext>
            </p:extLst>
          </p:nvPr>
        </p:nvGraphicFramePr>
        <p:xfrm>
          <a:off x="304800" y="978974"/>
          <a:ext cx="8542338" cy="55483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773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5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63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53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966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683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Assessment-related considerations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Population dynamics considerations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Environmental/ecosystem considerations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Fishery Performance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1" marR="51431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52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Level 1: Normal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Typical to moderately increased uncertainty/minor unresolved issues in assessment.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Stock trends are typical for the stock; recent recruitment is within normal range.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No apparent environmental/ecosystem concerns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No apparent fishery/resource-use performance and/or behavior concerns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1" marR="51431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8033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Level 2: Substantially increased concerns 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Substantially increased assessment uncertainty/ unresolved issues.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Stock trends are unusual; abundance increasing or decreasing faster than has been seen recently, or recruitment pattern is atypical. 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Some indicators showing an adverse signals relevant to the stock but the pattern is not consistent across all indicators.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Some indicators showing adverse signals but the pattern is not consistent across all indicators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1" marR="51431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8049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Level 3: Major Concern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Major problems with the stock assessment; very poor fits to data; high level of uncertainty; strong retrospective bias.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Stock trends are highly unusual; very rapid changes in stock abundance, or highly atypical recruitment patterns.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Multiple indicators showing consistent adverse signals a) across the same trophic level as the stock, and/or b) up or down trophic levels (i.e., predators and prey of the stock)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Multiple indicators showing consistent adverse signals a) across different sectors, and/or b) different gear types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1" marR="51431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461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Level 4: Extreme concern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Severe problems with the stock assessment; severe retrospective bias. Assessment considered unreliable.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Stock trends are unprecedented. More rapid changes in stock abundance than have ever been seen previously, or a very long stretch of poor recruitment compared to previous patterns.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Extreme anomalies in multiple ecosystem indicators that are highly likely to impact the stock. Potential for cascading effects on other ecosystem components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Extreme anomalies in multiple performance  indicators that are highly likely to impact the stock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1" marR="51431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4295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513" y="1381772"/>
            <a:ext cx="7886700" cy="2226402"/>
          </a:xfrm>
        </p:spPr>
        <p:txBody>
          <a:bodyPr>
            <a:noAutofit/>
          </a:bodyPr>
          <a:lstStyle/>
          <a:p>
            <a:r>
              <a:rPr lang="en-US" sz="2000" dirty="0">
                <a:latin typeface="+mn-lt"/>
              </a:rPr>
              <a:t>The table is applied by evaluating the severity of four types of considerations that could be used to support a scientific recommendation to reduce the ABC from the maximum permissible. </a:t>
            </a:r>
            <a:br>
              <a:rPr lang="en-US" sz="2000" dirty="0">
                <a:latin typeface="+mn-lt"/>
              </a:rPr>
            </a:br>
            <a:br>
              <a:rPr lang="en-US" sz="2000" dirty="0">
                <a:latin typeface="+mn-lt"/>
              </a:rPr>
            </a:br>
            <a:r>
              <a:rPr lang="en-US" sz="2000" dirty="0">
                <a:latin typeface="+mn-lt"/>
              </a:rPr>
              <a:t>These considerations are</a:t>
            </a:r>
            <a:br>
              <a:rPr lang="en-US" sz="2000" dirty="0">
                <a:latin typeface="+mn-lt"/>
              </a:rPr>
            </a:br>
            <a:r>
              <a:rPr lang="en-US" sz="2000" dirty="0">
                <a:latin typeface="+mn-lt"/>
              </a:rPr>
              <a:t> </a:t>
            </a:r>
            <a:br>
              <a:rPr lang="en-US" sz="2000" dirty="0">
                <a:latin typeface="+mn-lt"/>
              </a:rPr>
            </a:br>
            <a:endParaRPr lang="en-US" altLang="en-US" sz="2000" dirty="0">
              <a:solidFill>
                <a:srgbClr val="00000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2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Application guidelines</a:t>
            </a:r>
          </a:p>
        </p:txBody>
      </p:sp>
      <p:sp>
        <p:nvSpPr>
          <p:cNvPr id="2" name="Rectangle 1"/>
          <p:cNvSpPr/>
          <p:nvPr/>
        </p:nvSpPr>
        <p:spPr>
          <a:xfrm>
            <a:off x="1136822" y="3111714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</a:rPr>
              <a:t>Stock assessment considerations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</a:rPr>
              <a:t>Population dynamics considerations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</a:rPr>
              <a:t>Environmental/ecosystem considerations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</a:rPr>
              <a:t>Fishery performance</a:t>
            </a:r>
          </a:p>
        </p:txBody>
      </p:sp>
    </p:spTree>
    <p:extLst>
      <p:ext uri="{BB962C8B-B14F-4D97-AF65-F5344CB8AC3E}">
        <p14:creationId xmlns:p14="http://schemas.microsoft.com/office/powerpoint/2010/main" val="2097357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28650" y="2098461"/>
            <a:ext cx="7886700" cy="2349971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tabLst>
                <a:tab pos="0" algn="l"/>
                <a:tab pos="685800" algn="l"/>
              </a:tabLst>
            </a:pP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r>
              <a:rPr lang="en-US" sz="2200" dirty="0">
                <a:latin typeface="+mn-lt"/>
              </a:rPr>
              <a:t>Assessment considerations—</a:t>
            </a:r>
            <a:br>
              <a:rPr lang="en-US" sz="2200" dirty="0">
                <a:latin typeface="+mn-lt"/>
              </a:rPr>
            </a:br>
            <a:br>
              <a:rPr lang="en-US" sz="2200" dirty="0">
                <a:latin typeface="+mn-lt"/>
              </a:rPr>
            </a:br>
            <a:r>
              <a:rPr lang="en-US" sz="2200" dirty="0">
                <a:latin typeface="+mn-lt"/>
              </a:rPr>
              <a:t>		Data-inputs: biased ages, skipped surveys, lack of fishery-				independent trend data; model fits: poor fits to fits to fishery or 			survey data, inability to simultaneously fit multiple data inputs; </a:t>
            </a:r>
            <a:br>
              <a:rPr lang="en-US" sz="2200" dirty="0">
                <a:latin typeface="+mn-lt"/>
              </a:rPr>
            </a:br>
            <a:r>
              <a:rPr lang="en-US" sz="2200" dirty="0">
                <a:latin typeface="+mn-lt"/>
              </a:rPr>
              <a:t>	</a:t>
            </a:r>
            <a:br>
              <a:rPr lang="en-US" sz="2200" dirty="0">
                <a:latin typeface="+mn-lt"/>
              </a:rPr>
            </a:br>
            <a:r>
              <a:rPr lang="en-US" sz="2200" dirty="0">
                <a:latin typeface="+mn-lt"/>
              </a:rPr>
              <a:t>		Model performance: poor model convergence, multiple minima in 		the likelihood surface, parameters hitting bounds; </a:t>
            </a:r>
            <a:br>
              <a:rPr lang="en-US" sz="2200" dirty="0">
                <a:latin typeface="+mn-lt"/>
              </a:rPr>
            </a:br>
            <a:r>
              <a:rPr lang="en-US" sz="2200" dirty="0">
                <a:latin typeface="+mn-lt"/>
              </a:rPr>
              <a:t>	</a:t>
            </a:r>
            <a:br>
              <a:rPr lang="en-US" sz="2200" dirty="0">
                <a:latin typeface="+mn-lt"/>
              </a:rPr>
            </a:br>
            <a:r>
              <a:rPr lang="en-US" sz="2200" dirty="0">
                <a:latin typeface="+mn-lt"/>
              </a:rPr>
              <a:t>		Estimation uncertainty: poorly-estimated but influential year 			classes; retrospective bias in biomass estimates.</a:t>
            </a:r>
            <a:br>
              <a:rPr lang="en-US" sz="2200" dirty="0">
                <a:latin typeface="+mn-lt"/>
              </a:rPr>
            </a:br>
            <a:br>
              <a:rPr lang="en-US" sz="2200" dirty="0">
                <a:latin typeface="+mn-lt"/>
              </a:rPr>
            </a:br>
            <a:r>
              <a:rPr lang="en-US" sz="2200" dirty="0">
                <a:latin typeface="+mn-lt"/>
              </a:rPr>
              <a:t>Population dynamics considerations—decreasing biomass trend, poor recent recruitment, inability of the stock to rebuild, abrupt increase or decrease in stock abundance.</a:t>
            </a:r>
            <a:endParaRPr lang="en-US" altLang="en-US" sz="2200" dirty="0">
              <a:solidFill>
                <a:srgbClr val="00000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2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Examples of the types of concern</a:t>
            </a:r>
          </a:p>
        </p:txBody>
      </p:sp>
    </p:spTree>
    <p:extLst>
      <p:ext uri="{BB962C8B-B14F-4D97-AF65-F5344CB8AC3E}">
        <p14:creationId xmlns:p14="http://schemas.microsoft.com/office/powerpoint/2010/main" val="8286605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369158" y="2082716"/>
            <a:ext cx="7886700" cy="1325563"/>
          </a:xfrm>
        </p:spPr>
        <p:txBody>
          <a:bodyPr>
            <a:noAutofit/>
          </a:bodyPr>
          <a:lstStyle/>
          <a:p>
            <a:r>
              <a:rPr lang="en-US" sz="2000" dirty="0">
                <a:latin typeface="+mn-lt"/>
              </a:rPr>
              <a:t>Environmental/ecosystem considerations—adverse trends in environmental/ecosystem indicators, ecosystem model results, decreases in ecosystem productivity, decreases in prey abundance or availability, increases or increases in predator abundance or productivity.</a:t>
            </a:r>
            <a:br>
              <a:rPr lang="en-US" sz="2000" dirty="0">
                <a:latin typeface="+mn-lt"/>
              </a:rPr>
            </a:br>
            <a:br>
              <a:rPr lang="en-US" sz="2000" dirty="0">
                <a:latin typeface="+mn-lt"/>
              </a:rPr>
            </a:br>
            <a:r>
              <a:rPr lang="en-US" sz="2000" dirty="0">
                <a:latin typeface="+mn-lt"/>
              </a:rPr>
              <a:t>Fishery performance—fishery CPUE is showing a contrasting pattern from the stock biomass trend, unusual spatial pattern of fishing, changes in the percent of TAC taken, changes in the duration of fishery openings.</a:t>
            </a:r>
            <a:br>
              <a:rPr lang="en-US" sz="2000" dirty="0">
                <a:latin typeface="+mn-lt"/>
              </a:rPr>
            </a:br>
            <a:endParaRPr lang="en-US" altLang="en-US" sz="2000" dirty="0">
              <a:solidFill>
                <a:srgbClr val="00000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2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Examples of the types of concern</a:t>
            </a:r>
          </a:p>
        </p:txBody>
      </p:sp>
    </p:spTree>
    <p:extLst>
      <p:ext uri="{BB962C8B-B14F-4D97-AF65-F5344CB8AC3E}">
        <p14:creationId xmlns:p14="http://schemas.microsoft.com/office/powerpoint/2010/main" val="807839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Shape 620"/>
          <p:cNvSpPr txBox="1">
            <a:spLocks noGrp="1"/>
          </p:cNvSpPr>
          <p:nvPr>
            <p:ph type="title"/>
          </p:nvPr>
        </p:nvSpPr>
        <p:spPr>
          <a:xfrm>
            <a:off x="496613" y="578069"/>
            <a:ext cx="7803591" cy="88423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203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lang="en" sz="3200" b="1" dirty="0">
                <a:solidFill>
                  <a:srgbClr val="000000"/>
                </a:solidFill>
              </a:rPr>
              <a:t>Applicability for BSAI crab stocks</a:t>
            </a:r>
            <a:br>
              <a:rPr lang="en" sz="3200" b="1" i="0" u="none" strike="noStrike" cap="none" dirty="0">
                <a:solidFill>
                  <a:srgbClr val="000000"/>
                </a:solidFill>
                <a:sym typeface="Arial"/>
              </a:rPr>
            </a:br>
            <a:endParaRPr lang="en" sz="2000" dirty="0">
              <a:solidFill>
                <a:srgbClr val="000000"/>
              </a:solidFill>
            </a:endParaRPr>
          </a:p>
        </p:txBody>
      </p:sp>
      <p:sp>
        <p:nvSpPr>
          <p:cNvPr id="7" name="Shape 621"/>
          <p:cNvSpPr txBox="1">
            <a:spLocks noGrp="1"/>
          </p:cNvSpPr>
          <p:nvPr>
            <p:ph idx="1"/>
          </p:nvPr>
        </p:nvSpPr>
        <p:spPr>
          <a:xfrm>
            <a:off x="946520" y="1462306"/>
            <a:ext cx="7122458" cy="429507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" sz="2000" dirty="0">
                <a:solidFill>
                  <a:srgbClr val="000000"/>
                </a:solidFill>
              </a:rPr>
              <a:t>The risk table seems feasible to apply to BSAI crab stocks.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endParaRPr lang="en" sz="2000" dirty="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" sz="2000" dirty="0">
                <a:solidFill>
                  <a:srgbClr val="000000"/>
                </a:solidFill>
              </a:rPr>
              <a:t>Its utility would be to provide support and documentation for the recom</a:t>
            </a:r>
            <a:r>
              <a:rPr lang="en-US" sz="2000" dirty="0">
                <a:solidFill>
                  <a:srgbClr val="000000"/>
                </a:solidFill>
              </a:rPr>
              <a:t>m</a:t>
            </a:r>
            <a:r>
              <a:rPr lang="en" sz="2000" dirty="0">
                <a:solidFill>
                  <a:srgbClr val="000000"/>
                </a:solidFill>
              </a:rPr>
              <a:t>endation to increase, reduce, or maintain the ABC buffer.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endParaRPr lang="en" sz="2000" dirty="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" sz="2000" dirty="0">
                <a:solidFill>
                  <a:srgbClr val="000000"/>
                </a:solidFill>
              </a:rPr>
              <a:t>By forcing reconsideration of buffer rationales in every new assessment, </a:t>
            </a:r>
            <a:r>
              <a:rPr lang="en-US" sz="2000" dirty="0">
                <a:solidFill>
                  <a:srgbClr val="000000"/>
                </a:solidFill>
              </a:rPr>
              <a:t>i</a:t>
            </a:r>
            <a:r>
              <a:rPr lang="en" sz="2000" dirty="0">
                <a:solidFill>
                  <a:srgbClr val="000000"/>
                </a:solidFill>
              </a:rPr>
              <a:t>t may help address the concern that ABC buffer only gets larger over time.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endParaRPr lang="en" sz="2000" dirty="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" sz="2000" dirty="0">
                <a:solidFill>
                  <a:srgbClr val="000000"/>
                </a:solidFill>
                <a:latin typeface="+mn-lt"/>
              </a:rPr>
              <a:t>As we enter a period of rapid </a:t>
            </a:r>
            <a:r>
              <a:rPr lang="en" sz="2000" dirty="0">
                <a:solidFill>
                  <a:srgbClr val="000000"/>
                </a:solidFill>
              </a:rPr>
              <a:t>environmental</a:t>
            </a:r>
            <a:r>
              <a:rPr lang="en" sz="2000" dirty="0">
                <a:solidFill>
                  <a:srgbClr val="000000"/>
                </a:solidFill>
                <a:latin typeface="+mn-lt"/>
              </a:rPr>
              <a:t> change in Alaska marine waters, extreme conditions and assessment surprises are likely to occur more often. </a:t>
            </a:r>
            <a:r>
              <a:rPr lang="en" sz="2000" dirty="0">
                <a:solidFill>
                  <a:srgbClr val="000000"/>
                </a:solidFill>
              </a:rPr>
              <a:t> 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endParaRPr lang="en" sz="2000" dirty="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" sz="2000" dirty="0">
                <a:solidFill>
                  <a:srgbClr val="000000"/>
                </a:solidFill>
              </a:rPr>
              <a:t>Adjusting ABC buffers s</a:t>
            </a:r>
            <a:r>
              <a:rPr lang="en" sz="2000" dirty="0">
                <a:solidFill>
                  <a:srgbClr val="000000"/>
                </a:solidFill>
                <a:latin typeface="+mn-lt"/>
              </a:rPr>
              <a:t>hould be regarded as a tool for rapid response, rather than a strategic approach to environmental variation (see ACLIM)</a:t>
            </a: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" sz="2000" dirty="0"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1237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NOAA Title Option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Default Design">
  <a:themeElements>
    <a:clrScheme name="Default Design 8">
      <a:dk1>
        <a:srgbClr val="003366"/>
      </a:dk1>
      <a:lt1>
        <a:srgbClr val="FFFFFF"/>
      </a:lt1>
      <a:dk2>
        <a:srgbClr val="000099"/>
      </a:dk2>
      <a:lt2>
        <a:srgbClr val="CCFFFF"/>
      </a:lt2>
      <a:accent1>
        <a:srgbClr val="3366CC"/>
      </a:accent1>
      <a:accent2>
        <a:srgbClr val="00B000"/>
      </a:accent2>
      <a:accent3>
        <a:srgbClr val="AAAACA"/>
      </a:accent3>
      <a:accent4>
        <a:srgbClr val="DADADA"/>
      </a:accent4>
      <a:accent5>
        <a:srgbClr val="ADB8E2"/>
      </a:accent5>
      <a:accent6>
        <a:srgbClr val="009F00"/>
      </a:accent6>
      <a:hlink>
        <a:srgbClr val="66CCFF"/>
      </a:hlink>
      <a:folHlink>
        <a:srgbClr val="FFE701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2416</TotalTime>
  <Words>1147</Words>
  <Application>Microsoft Office PowerPoint</Application>
  <PresentationFormat>On-screen Show (4:3)</PresentationFormat>
  <Paragraphs>97</Paragraphs>
  <Slides>11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Times New Roman</vt:lpstr>
      <vt:lpstr>Arial</vt:lpstr>
      <vt:lpstr>Calibri Light</vt:lpstr>
      <vt:lpstr>Arial Narrow</vt:lpstr>
      <vt:lpstr>Calibri</vt:lpstr>
      <vt:lpstr>Office Theme</vt:lpstr>
      <vt:lpstr>NOAA Title Options</vt:lpstr>
      <vt:lpstr>1_Office Theme</vt:lpstr>
      <vt:lpstr>2_Office Theme</vt:lpstr>
      <vt:lpstr>Default Design</vt:lpstr>
      <vt:lpstr>PowerPoint Presentation</vt:lpstr>
      <vt:lpstr>PowerPoint Presentation</vt:lpstr>
      <vt:lpstr>A few observations on crab ABC recommendations</vt:lpstr>
      <vt:lpstr>Design criteria for a risk evaluation framework</vt:lpstr>
      <vt:lpstr>Risk Table Criteria</vt:lpstr>
      <vt:lpstr>The table is applied by evaluating the severity of four types of considerations that could be used to support a scientific recommendation to reduce the ABC from the maximum permissible.   These considerations are   </vt:lpstr>
      <vt:lpstr>     Assessment considerations—    Data-inputs: biased ages, skipped surveys, lack of fishery-    independent trend data; model fits: poor fits to fits to fishery or    survey data, inability to simultaneously fit multiple data inputs;      Model performance: poor model convergence, multiple minima in   the likelihood surface, parameters hitting bounds;      Estimation uncertainty: poorly-estimated but influential year    classes; retrospective bias in biomass estimates.  Population dynamics considerations—decreasing biomass trend, poor recent recruitment, inability of the stock to rebuild, abrupt increase or decrease in stock abundance.</vt:lpstr>
      <vt:lpstr>Environmental/ecosystem considerations—adverse trends in environmental/ecosystem indicators, ecosystem model results, decreases in ecosystem productivity, decreases in prey abundance or availability, increases or increases in predator abundance or productivity.  Fishery performance—fishery CPUE is showing a contrasting pattern from the stock biomass trend, unusual spatial pattern of fishing, changes in the percent of TAC taken, changes in the duration of fishery openings. </vt:lpstr>
      <vt:lpstr>Applicability for BSAI crab stocks </vt:lpstr>
      <vt:lpstr>SSC Risk Table Workshop, Feb 5 2021</vt:lpstr>
      <vt:lpstr>Excerpts from SSC preliminary recommendations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Sand Point Stock Assessments</dc:title>
  <dc:creator>Martin.Dorn</dc:creator>
  <cp:lastModifiedBy>Martin Dorn</cp:lastModifiedBy>
  <cp:revision>146</cp:revision>
  <cp:lastPrinted>2018-12-01T00:22:28Z</cp:lastPrinted>
  <dcterms:modified xsi:type="dcterms:W3CDTF">2021-05-19T15:22:34Z</dcterms:modified>
</cp:coreProperties>
</file>