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4" r:id="rId5"/>
    <p:sldId id="262" r:id="rId6"/>
    <p:sldId id="265" r:id="rId7"/>
    <p:sldId id="266" r:id="rId8"/>
    <p:sldId id="263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8" r:id="rId18"/>
    <p:sldId id="279" r:id="rId19"/>
    <p:sldId id="281" r:id="rId20"/>
    <p:sldId id="283" r:id="rId21"/>
    <p:sldId id="284" r:id="rId22"/>
    <p:sldId id="285" r:id="rId23"/>
    <p:sldId id="286" r:id="rId24"/>
    <p:sldId id="288" r:id="rId25"/>
    <p:sldId id="290" r:id="rId26"/>
    <p:sldId id="291" r:id="rId27"/>
    <p:sldId id="28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36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2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1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91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9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7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5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1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4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3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5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0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74364-7734-456C-977E-9CC27C1609C9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2D480-63CC-4990-B5F4-DCE301B1E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0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781" y="422694"/>
            <a:ext cx="11671539" cy="3087269"/>
          </a:xfrm>
        </p:spPr>
        <p:txBody>
          <a:bodyPr>
            <a:normAutofit/>
          </a:bodyPr>
          <a:lstStyle/>
          <a:p>
            <a:r>
              <a:rPr lang="en-US" dirty="0" smtClean="0"/>
              <a:t>Snow crab assessment going forward: GMACS and rebuilding plans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Cody </a:t>
            </a:r>
            <a:r>
              <a:rPr lang="en-US" dirty="0" err="1" smtClean="0"/>
              <a:t>Szuwalski</a:t>
            </a:r>
            <a:endParaRPr lang="en-US" dirty="0" smtClean="0"/>
          </a:p>
          <a:p>
            <a:r>
              <a:rPr lang="en-US" dirty="0" smtClean="0"/>
              <a:t>January 15,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35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4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18343" y="-277283"/>
            <a:ext cx="9129486" cy="7512806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037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5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-13463"/>
            <a:ext cx="6001657" cy="6871463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266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6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5638800" cy="7042928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3623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7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7199086" cy="7199086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548113" y="517585"/>
            <a:ext cx="4011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Retained catch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507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8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-1" y="-1"/>
            <a:ext cx="7184571" cy="7184571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id="4" name="Picture 3" descr="SAFE_may_pres_files/figure-pptx/unnamed-chunk-9-1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867525" y="-1"/>
            <a:ext cx="6008914" cy="7058799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385" y="-1"/>
            <a:ext cx="4011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Total catch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062159" y="-63262"/>
            <a:ext cx="4011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Byatch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72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11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-1" y="-1"/>
            <a:ext cx="6088743" cy="7152575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id="4" name="Picture 3" descr="SAFE_may_pres_files/figure-pptx/unnamed-chunk-13-1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486399" y="-1"/>
            <a:ext cx="6074229" cy="7135526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385" y="-1"/>
            <a:ext cx="4873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Survey (immature males)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02702" y="0"/>
            <a:ext cx="4873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Survey (mature males)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706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12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-1" y="-1"/>
            <a:ext cx="6052457" cy="7109949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id="4" name="Picture 3" descr="SAFE_may_pres_files/figure-pptx/unnamed-chunk-14-1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467350" y="0"/>
            <a:ext cx="6081486" cy="714405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385" y="-1"/>
            <a:ext cx="4873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Survey (immature females)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54460" y="-2"/>
            <a:ext cx="4873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Survey (mature females)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48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15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4157" y="0"/>
            <a:ext cx="11515272" cy="7191356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829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17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-1"/>
            <a:ext cx="5500914" cy="6870707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id="4" name="Picture 3" descr="SAFE_may_pres_files/figure-pptx/unnamed-chunk-19-1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406506" y="619124"/>
            <a:ext cx="6785493" cy="5093149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67887" y="5770524"/>
            <a:ext cx="5374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(these both would change if survey selectivity was allowed to vary more by size)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435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20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6132286" cy="6896094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pic>
        <p:nvPicPr>
          <p:cNvPr id="4" name="Picture 3" descr="SAFE_may_pres_files/figure-pptx/unnamed-chunk-21-1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099443" y="0"/>
            <a:ext cx="6092557" cy="6858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3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Re-accepting GMACS</a:t>
            </a:r>
          </a:p>
          <a:p>
            <a:r>
              <a:rPr lang="en-US" dirty="0" smtClean="0"/>
              <a:t>Time-variation in M for terminal molt</a:t>
            </a:r>
          </a:p>
          <a:p>
            <a:r>
              <a:rPr lang="en-US" dirty="0" smtClean="0"/>
              <a:t>Projection </a:t>
            </a:r>
            <a:r>
              <a:rPr lang="en-US" dirty="0" smtClean="0"/>
              <a:t>variations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390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FE_may_pres_files/figure-pptx/unnamed-chunk-22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12279086" cy="7225682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68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2347187"/>
              </p:ext>
            </p:extLst>
          </p:nvPr>
        </p:nvGraphicFramePr>
        <p:xfrm>
          <a:off x="171450" y="899884"/>
          <a:ext cx="11643178" cy="27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1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23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89429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sz="2800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MMB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B35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F35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FOFL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OFL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avg_rec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429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sz="2800"/>
                        <a:t>21_sq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26.74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153.42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1.43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0.37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7.50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0.27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106.14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429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sz="2800"/>
                        <a:t>21.1g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43.51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84.20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1.40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23.69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0.35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125.20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429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sz="2800" dirty="0" smtClean="0"/>
                        <a:t>21.1</a:t>
                      </a:r>
                      <a:r>
                        <a:rPr lang="en-US" sz="2800" dirty="0" smtClean="0"/>
                        <a:t>g_</a:t>
                      </a:r>
                      <a:r>
                        <a:rPr sz="2800" dirty="0" smtClean="0"/>
                        <a:t>m</a:t>
                      </a:r>
                      <a:endParaRPr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25.53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135.32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2.31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0.36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sz="2800" dirty="0"/>
                        <a:t>189.52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Projected recruitment?</a:t>
            </a:r>
          </a:p>
          <a:p>
            <a:r>
              <a:rPr lang="en-US" dirty="0" smtClean="0"/>
              <a:t>Projected natural mortality?</a:t>
            </a:r>
          </a:p>
          <a:p>
            <a:r>
              <a:rPr lang="en-US" dirty="0" smtClean="0"/>
              <a:t>BMSY is based on:</a:t>
            </a:r>
          </a:p>
          <a:p>
            <a:pPr lvl="1"/>
            <a:r>
              <a:rPr lang="en-US" dirty="0" smtClean="0"/>
              <a:t>Recruitment 1982-2020</a:t>
            </a:r>
          </a:p>
          <a:p>
            <a:pPr lvl="1"/>
            <a:r>
              <a:rPr lang="en-US" dirty="0" smtClean="0"/>
              <a:t>Average natural mortality NOT including the 2018 &amp; 2019 deviations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4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51594"/>
            <a:ext cx="10515600" cy="1325563"/>
          </a:xfrm>
        </p:spPr>
        <p:txBody>
          <a:bodyPr/>
          <a:lstStyle/>
          <a:p>
            <a:r>
              <a:rPr lang="en-US" dirty="0" smtClean="0"/>
              <a:t>Projected recruitment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112" t="70455" r="14858"/>
          <a:stretch/>
        </p:blipFill>
        <p:spPr>
          <a:xfrm>
            <a:off x="-39315" y="3690938"/>
            <a:ext cx="12270629" cy="37004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71625" y="3228975"/>
            <a:ext cx="99441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Status quo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619625" y="2662236"/>
            <a:ext cx="6896100" cy="4619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1989 climate shift (starting 1994)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619625" y="2095497"/>
            <a:ext cx="5019675" cy="4619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Exclude &gt;2014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082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65" y="-1"/>
            <a:ext cx="10811085" cy="72698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12" t="70455" r="14858"/>
          <a:stretch/>
        </p:blipFill>
        <p:spPr>
          <a:xfrm>
            <a:off x="5452783" y="576265"/>
            <a:ext cx="5100917" cy="153828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317426" y="304805"/>
            <a:ext cx="2188524" cy="2714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Exclude &gt;2014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1761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65" y="-2"/>
            <a:ext cx="10811085" cy="72698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12" t="70455" r="14858"/>
          <a:stretch/>
        </p:blipFill>
        <p:spPr>
          <a:xfrm>
            <a:off x="5452783" y="576265"/>
            <a:ext cx="5100917" cy="15382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312091" y="323850"/>
            <a:ext cx="2870133" cy="25241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1989 climate shift (starting 1994)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5895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65" y="-1"/>
            <a:ext cx="10811085" cy="72698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12" t="70455" r="14858"/>
          <a:stretch/>
        </p:blipFill>
        <p:spPr>
          <a:xfrm>
            <a:off x="5452783" y="576265"/>
            <a:ext cx="5100917" cy="15382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157807" y="323851"/>
            <a:ext cx="4043468" cy="25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Status quo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9169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290027"/>
              </p:ext>
            </p:extLst>
          </p:nvPr>
        </p:nvGraphicFramePr>
        <p:xfrm>
          <a:off x="571502" y="1400178"/>
          <a:ext cx="10982324" cy="19772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955205">
                  <a:extLst>
                    <a:ext uri="{9D8B030D-6E8A-4147-A177-3AD203B41FA5}">
                      <a16:colId xmlns:a16="http://schemas.microsoft.com/office/drawing/2014/main" val="2179408110"/>
                    </a:ext>
                  </a:extLst>
                </a:gridCol>
                <a:gridCol w="2552230">
                  <a:extLst>
                    <a:ext uri="{9D8B030D-6E8A-4147-A177-3AD203B41FA5}">
                      <a16:colId xmlns:a16="http://schemas.microsoft.com/office/drawing/2014/main" val="2928323353"/>
                    </a:ext>
                  </a:extLst>
                </a:gridCol>
                <a:gridCol w="2474889">
                  <a:extLst>
                    <a:ext uri="{9D8B030D-6E8A-4147-A177-3AD203B41FA5}">
                      <a16:colId xmlns:a16="http://schemas.microsoft.com/office/drawing/2014/main" val="782458146"/>
                    </a:ext>
                  </a:extLst>
                </a:gridCol>
              </a:tblGrid>
              <a:tr h="267389">
                <a:tc>
                  <a:txBody>
                    <a:bodyPr/>
                    <a:lstStyle/>
                    <a:p>
                      <a:r>
                        <a:rPr lang="en-US" dirty="0" smtClean="0"/>
                        <a:t>Recruitment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to rebuild (F35%)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to rebuild (F=0)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856457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Recent regime + exclude &gt;2015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&gt;2040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2031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40704"/>
                  </a:ext>
                </a:extLst>
              </a:tr>
              <a:tr h="37880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Recent regime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&gt;2040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2028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895941"/>
                  </a:ext>
                </a:extLst>
              </a:tr>
              <a:tr h="57520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Status</a:t>
                      </a:r>
                      <a:r>
                        <a:rPr lang="en-US" sz="2800" baseline="0" dirty="0" smtClean="0"/>
                        <a:t> quo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&gt;2040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2028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920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92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GMACS + snow crab history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852286"/>
              </p:ext>
            </p:extLst>
          </p:nvPr>
        </p:nvGraphicFramePr>
        <p:xfrm>
          <a:off x="198408" y="1155937"/>
          <a:ext cx="11757803" cy="529029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253579">
                  <a:extLst>
                    <a:ext uri="{9D8B030D-6E8A-4147-A177-3AD203B41FA5}">
                      <a16:colId xmlns:a16="http://schemas.microsoft.com/office/drawing/2014/main" val="1632772484"/>
                    </a:ext>
                  </a:extLst>
                </a:gridCol>
                <a:gridCol w="9504224">
                  <a:extLst>
                    <a:ext uri="{9D8B030D-6E8A-4147-A177-3AD203B41FA5}">
                      <a16:colId xmlns:a16="http://schemas.microsoft.com/office/drawing/2014/main" val="3831223858"/>
                    </a:ext>
                  </a:extLst>
                </a:gridCol>
              </a:tblGrid>
              <a:tr h="664237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September</a:t>
                      </a:r>
                      <a:r>
                        <a:rPr lang="en-US" sz="2000" b="0" baseline="0" dirty="0" smtClean="0"/>
                        <a:t> 2020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CPT accepted GMACS for snow</a:t>
                      </a:r>
                      <a:r>
                        <a:rPr lang="en-US" sz="2000" b="0" baseline="0" dirty="0" smtClean="0"/>
                        <a:t> crab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342570"/>
                  </a:ext>
                </a:extLst>
              </a:tr>
              <a:tr h="664234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October 2020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SSC rejected</a:t>
                      </a:r>
                      <a:r>
                        <a:rPr lang="en-US" sz="2000" b="0" baseline="0" dirty="0" smtClean="0"/>
                        <a:t> GMACS based on large estimates of recruitment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807187"/>
                  </a:ext>
                </a:extLst>
              </a:tr>
              <a:tr h="638355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May 2021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Models with time-varying q and M were presented,</a:t>
                      </a:r>
                      <a:r>
                        <a:rPr lang="en-US" sz="2000" b="0" baseline="0" dirty="0" smtClean="0"/>
                        <a:t> but not selected for use in September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632238"/>
                  </a:ext>
                </a:extLst>
              </a:tr>
              <a:tr h="2594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August 2021</a:t>
                      </a:r>
                    </a:p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Survey showed large declines in snow crab</a:t>
                      </a:r>
                    </a:p>
                    <a:p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600449"/>
                  </a:ext>
                </a:extLst>
              </a:tr>
              <a:tr h="636629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September 2021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CPT accepted the status quo model with time-varying M in 2018 and 2019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800284"/>
                  </a:ext>
                </a:extLst>
              </a:tr>
              <a:tr h="518879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October 2021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SSC accepted the status quo model with time-varying M in 2018 and 2019</a:t>
                      </a:r>
                    </a:p>
                    <a:p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186325"/>
                  </a:ext>
                </a:extLst>
              </a:tr>
              <a:tr h="5837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October</a:t>
                      </a:r>
                      <a:r>
                        <a:rPr lang="en-US" sz="2000" b="0" baseline="0" dirty="0" smtClean="0"/>
                        <a:t> 2021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Snow crab officially declared</a:t>
                      </a:r>
                      <a:r>
                        <a:rPr lang="en-US" sz="2000" b="0" baseline="0" dirty="0" smtClean="0"/>
                        <a:t> overfished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644621"/>
                  </a:ext>
                </a:extLst>
              </a:tr>
              <a:tr h="2594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January</a:t>
                      </a:r>
                      <a:r>
                        <a:rPr lang="en-US" sz="2000" b="0" baseline="0" dirty="0" smtClean="0"/>
                        <a:t> 2022</a:t>
                      </a:r>
                      <a:endParaRPr lang="en-US" sz="2000" b="0" dirty="0" smtClean="0"/>
                    </a:p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Another</a:t>
                      </a:r>
                      <a:r>
                        <a:rPr lang="en-US" sz="2000" b="0" baseline="0" dirty="0" smtClean="0"/>
                        <a:t> (simplified) model presented with time-varying M and q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690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64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925" y="365125"/>
            <a:ext cx="11051875" cy="1325563"/>
          </a:xfrm>
        </p:spPr>
        <p:txBody>
          <a:bodyPr/>
          <a:lstStyle/>
          <a:p>
            <a:r>
              <a:rPr lang="en-US" dirty="0" smtClean="0"/>
              <a:t>Sept. 2020: CPT accepted GMACS for snow crab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model fits</a:t>
            </a:r>
          </a:p>
          <a:p>
            <a:r>
              <a:rPr lang="en-US" dirty="0" smtClean="0"/>
              <a:t>Improved structure and assumptions</a:t>
            </a:r>
          </a:p>
          <a:p>
            <a:r>
              <a:rPr lang="en-US" dirty="0" smtClean="0"/>
              <a:t>Model stability</a:t>
            </a:r>
          </a:p>
          <a:p>
            <a:r>
              <a:rPr lang="en-US" dirty="0" smtClean="0"/>
              <a:t>Common code base</a:t>
            </a:r>
          </a:p>
        </p:txBody>
      </p:sp>
      <p:pic>
        <p:nvPicPr>
          <p:cNvPr id="4" name="Picture 3" descr="SAFE_presentation_files/figure-pptx/unnamed-chunk-29-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264133" y="1296140"/>
            <a:ext cx="4927867" cy="4055224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75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AFE_may_pres_files/figure-pptx/unnamed-chunk-40-1.png"/>
          <p:cNvPicPr>
            <a:picLocks noGrp="1" noChangeAspect="1"/>
          </p:cNvPicPr>
          <p:nvPr/>
        </p:nvPicPr>
        <p:blipFill rotWithShape="1">
          <a:blip r:embed="rId2"/>
          <a:srcRect t="35968" b="1"/>
          <a:stretch/>
        </p:blipFill>
        <p:spPr bwMode="auto">
          <a:xfrm>
            <a:off x="508000" y="566056"/>
            <a:ext cx="10755085" cy="6826747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84743"/>
            <a:ext cx="10515600" cy="1325563"/>
          </a:xfrm>
        </p:spPr>
        <p:txBody>
          <a:bodyPr/>
          <a:lstStyle/>
          <a:p>
            <a:r>
              <a:rPr lang="en-US" dirty="0" smtClean="0"/>
              <a:t>Oct. 2020: SSC rejected GMACS for snow crab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1086" y="648704"/>
            <a:ext cx="8040914" cy="742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Primarily </a:t>
            </a:r>
            <a:r>
              <a:rPr lang="en-US" sz="2400" dirty="0" smtClean="0"/>
              <a:t>due to high </a:t>
            </a:r>
            <a:r>
              <a:rPr lang="en-US" sz="2400" dirty="0" smtClean="0"/>
              <a:t>estimates of recruitment in 2015</a:t>
            </a:r>
          </a:p>
        </p:txBody>
      </p:sp>
    </p:spTree>
    <p:extLst>
      <p:ext uri="{BB962C8B-B14F-4D97-AF65-F5344CB8AC3E}">
        <p14:creationId xmlns:p14="http://schemas.microsoft.com/office/powerpoint/2010/main" val="142305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August 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surprise in the survey</a:t>
            </a:r>
          </a:p>
          <a:p>
            <a:r>
              <a:rPr lang="en-US" dirty="0" smtClean="0"/>
              <a:t>Status quo model would not converge with new data</a:t>
            </a:r>
          </a:p>
          <a:p>
            <a:r>
              <a:rPr lang="en-US" dirty="0" smtClean="0"/>
              <a:t>Status </a:t>
            </a:r>
            <a:r>
              <a:rPr lang="en-US" dirty="0" smtClean="0"/>
              <a:t>quo model with extra mortality in 2018 and </a:t>
            </a:r>
            <a:r>
              <a:rPr lang="en-US" dirty="0" smtClean="0"/>
              <a:t>2019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Could not code time-varying natural </a:t>
            </a:r>
            <a:r>
              <a:rPr lang="en-US" dirty="0" smtClean="0"/>
              <a:t>mortality for terminally molting </a:t>
            </a:r>
            <a:r>
              <a:rPr lang="en-US" dirty="0"/>
              <a:t>into GMACS in </a:t>
            </a:r>
            <a:r>
              <a:rPr lang="en-US" dirty="0" smtClean="0"/>
              <a:t>time for use in management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41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574" y="388189"/>
            <a:ext cx="10905226" cy="5788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Tasks accomplished since </a:t>
            </a:r>
            <a:r>
              <a:rPr lang="en-US" b="1" dirty="0" smtClean="0"/>
              <a:t>September 2021</a:t>
            </a:r>
            <a:endParaRPr lang="en-US" b="1" dirty="0" smtClean="0"/>
          </a:p>
          <a:p>
            <a:r>
              <a:rPr lang="en-US" dirty="0" smtClean="0"/>
              <a:t>Time-variation in GMACS for terminally molting life history</a:t>
            </a:r>
          </a:p>
          <a:p>
            <a:r>
              <a:rPr lang="en-US" dirty="0" smtClean="0"/>
              <a:t>Prepared </a:t>
            </a:r>
            <a:r>
              <a:rPr lang="en-US" dirty="0" smtClean="0"/>
              <a:t>a range of </a:t>
            </a:r>
            <a:r>
              <a:rPr lang="en-US" dirty="0" smtClean="0"/>
              <a:t>preliminary projections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Outstanding tasks</a:t>
            </a:r>
          </a:p>
          <a:p>
            <a:r>
              <a:rPr lang="en-US" dirty="0" smtClean="0"/>
              <a:t>Projected natural mortality?</a:t>
            </a:r>
            <a:endParaRPr lang="en-US" dirty="0" smtClean="0"/>
          </a:p>
          <a:p>
            <a:r>
              <a:rPr lang="en-US" dirty="0" smtClean="0"/>
              <a:t>Projected recruitment?</a:t>
            </a:r>
            <a:endParaRPr lang="en-US" dirty="0" smtClean="0"/>
          </a:p>
          <a:p>
            <a:r>
              <a:rPr lang="en-US" dirty="0" smtClean="0"/>
              <a:t>Time-variation in the probability of having undergone terminal </a:t>
            </a:r>
            <a:r>
              <a:rPr lang="en-US" dirty="0" smtClean="0"/>
              <a:t>molt?</a:t>
            </a:r>
            <a:endParaRPr lang="en-US" dirty="0" smtClean="0"/>
          </a:p>
          <a:p>
            <a:r>
              <a:rPr lang="en-US" dirty="0" smtClean="0"/>
              <a:t>Non-parametric survey selectivity?</a:t>
            </a:r>
          </a:p>
          <a:p>
            <a:r>
              <a:rPr lang="en-US" dirty="0" smtClean="0"/>
              <a:t>Functional maturity?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GMACS does not solve problems related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2078966"/>
            <a:ext cx="10809514" cy="4097997"/>
          </a:xfrm>
        </p:spPr>
        <p:txBody>
          <a:bodyPr/>
          <a:lstStyle/>
          <a:p>
            <a:r>
              <a:rPr lang="en-US" dirty="0"/>
              <a:t>Retrospective patterns</a:t>
            </a:r>
          </a:p>
          <a:p>
            <a:r>
              <a:rPr lang="en-US" dirty="0" smtClean="0"/>
              <a:t>Identifying </a:t>
            </a:r>
            <a:r>
              <a:rPr lang="en-US" dirty="0" smtClean="0"/>
              <a:t>appropriate time-variation in population processes (though these can be considered in </a:t>
            </a:r>
            <a:r>
              <a:rPr lang="en-US" dirty="0" smtClean="0"/>
              <a:t>GMACS…and also can ‘treat’ retrospective patterns)</a:t>
            </a:r>
            <a:endParaRPr lang="en-US" dirty="0" smtClean="0"/>
          </a:p>
          <a:p>
            <a:r>
              <a:rPr lang="en-US" dirty="0" smtClean="0"/>
              <a:t>Uncertainty </a:t>
            </a:r>
            <a:r>
              <a:rPr lang="en-US" dirty="0" smtClean="0"/>
              <a:t>around appropriate currency of management (morphometric maturity vs. functional maturity)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4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3200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Status quo vs GMACS</a:t>
            </a:r>
            <a:br>
              <a:rPr lang="en-US" sz="5400" dirty="0" smtClean="0"/>
            </a:br>
            <a:r>
              <a:rPr lang="en-US" sz="3600" dirty="0" smtClean="0"/>
              <a:t>(both with time-varying M)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8076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4228</TotalTime>
  <Words>472</Words>
  <Application>Microsoft Office PowerPoint</Application>
  <PresentationFormat>Widescreen</PresentationFormat>
  <Paragraphs>118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Snow crab assessment going forward: GMACS and rebuilding plans</vt:lpstr>
      <vt:lpstr>Outline</vt:lpstr>
      <vt:lpstr>GMACS + snow crab history</vt:lpstr>
      <vt:lpstr>Sept. 2020: CPT accepted GMACS for snow crab</vt:lpstr>
      <vt:lpstr>Oct. 2020: SSC rejected GMACS for snow crab</vt:lpstr>
      <vt:lpstr>August 2021</vt:lpstr>
      <vt:lpstr>PowerPoint Presentation</vt:lpstr>
      <vt:lpstr>GMACS does not solve problems related to</vt:lpstr>
      <vt:lpstr>Status quo vs GMACS (both with time-varying 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Projection assumption</vt:lpstr>
      <vt:lpstr>Projected recruitment</vt:lpstr>
      <vt:lpstr>PowerPoint Presentation</vt:lpstr>
      <vt:lpstr>PowerPoint Presentation</vt:lpstr>
      <vt:lpstr>PowerPoint Presentation</vt:lpstr>
      <vt:lpstr>PowerPoint Presentation</vt:lpstr>
    </vt:vector>
  </TitlesOfParts>
  <Company>NOAA AFSC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Cody.Szuwalski</dc:creator>
  <cp:lastModifiedBy>Cody.Szuwalski</cp:lastModifiedBy>
  <cp:revision>39</cp:revision>
  <dcterms:created xsi:type="dcterms:W3CDTF">2022-01-08T01:07:39Z</dcterms:created>
  <dcterms:modified xsi:type="dcterms:W3CDTF">2022-01-11T04:49:12Z</dcterms:modified>
</cp:coreProperties>
</file>