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313" r:id="rId3"/>
    <p:sldId id="314" r:id="rId4"/>
    <p:sldId id="317" r:id="rId5"/>
    <p:sldId id="315" r:id="rId6"/>
    <p:sldId id="398" r:id="rId7"/>
    <p:sldId id="318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341" r:id="rId16"/>
    <p:sldId id="260" r:id="rId17"/>
    <p:sldId id="393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66" r:id="rId30"/>
    <p:sldId id="375" r:id="rId31"/>
    <p:sldId id="376" r:id="rId32"/>
    <p:sldId id="378" r:id="rId33"/>
    <p:sldId id="379" r:id="rId34"/>
    <p:sldId id="380" r:id="rId35"/>
    <p:sldId id="386" r:id="rId36"/>
    <p:sldId id="396" r:id="rId37"/>
    <p:sldId id="373" r:id="rId38"/>
    <p:sldId id="399" r:id="rId39"/>
    <p:sldId id="397" r:id="rId40"/>
    <p:sldId id="395" r:id="rId41"/>
    <p:sldId id="406" r:id="rId42"/>
    <p:sldId id="374" r:id="rId43"/>
    <p:sldId id="389" r:id="rId44"/>
    <p:sldId id="390" r:id="rId45"/>
    <p:sldId id="294" r:id="rId46"/>
    <p:sldId id="391" r:id="rId47"/>
    <p:sldId id="359" r:id="rId48"/>
    <p:sldId id="400" r:id="rId49"/>
    <p:sldId id="401" r:id="rId50"/>
    <p:sldId id="402" r:id="rId51"/>
    <p:sldId id="412" r:id="rId52"/>
    <p:sldId id="411" r:id="rId53"/>
    <p:sldId id="410" r:id="rId54"/>
    <p:sldId id="408" r:id="rId55"/>
    <p:sldId id="413" r:id="rId56"/>
    <p:sldId id="362" r:id="rId57"/>
    <p:sldId id="417" r:id="rId58"/>
    <p:sldId id="416" r:id="rId59"/>
    <p:sldId id="404" r:id="rId60"/>
    <p:sldId id="405" r:id="rId61"/>
    <p:sldId id="407" r:id="rId62"/>
    <p:sldId id="415" r:id="rId63"/>
    <p:sldId id="425" r:id="rId64"/>
    <p:sldId id="30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y" initials="C" lastIdx="2" clrIdx="0">
    <p:extLst>
      <p:ext uri="{19B8F6BF-5375-455C-9EA6-DF929625EA0E}">
        <p15:presenceInfo xmlns:p15="http://schemas.microsoft.com/office/powerpoint/2012/main" userId="C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7" autoAdjust="0"/>
    <p:restoredTop sz="94711" autoAdjust="0"/>
  </p:normalViewPr>
  <p:slideViewPr>
    <p:cSldViewPr snapToGrid="0" snapToObjects="1">
      <p:cViewPr varScale="1">
        <p:scale>
          <a:sx n="78" d="100"/>
          <a:sy n="78" d="100"/>
        </p:scale>
        <p:origin x="96" y="3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now_2020\20_gmacs_3\snow.da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Discard biomass mortality / retained biomass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snow!$A$51:$A$88</c:f>
              <c:numCache>
                <c:formatCode>General</c:formatCode>
                <c:ptCount val="38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</c:numCache>
            </c:numRef>
          </c:xVal>
          <c:yVal>
            <c:numRef>
              <c:f>snow!$O$51:$O$88</c:f>
              <c:numCache>
                <c:formatCode>General</c:formatCode>
                <c:ptCount val="38"/>
                <c:pt idx="0">
                  <c:v>0.10686140501864695</c:v>
                </c:pt>
                <c:pt idx="1">
                  <c:v>0.1018113350270919</c:v>
                </c:pt>
                <c:pt idx="2">
                  <c:v>9.2151491971446606E-2</c:v>
                </c:pt>
                <c:pt idx="3">
                  <c:v>9.0327929711669336E-2</c:v>
                </c:pt>
                <c:pt idx="4">
                  <c:v>9.1843904887383143E-2</c:v>
                </c:pt>
                <c:pt idx="5">
                  <c:v>8.9946658197128493E-2</c:v>
                </c:pt>
                <c:pt idx="6">
                  <c:v>8.5801126079946666E-2</c:v>
                </c:pt>
                <c:pt idx="7">
                  <c:v>9.1070642778028288E-2</c:v>
                </c:pt>
                <c:pt idx="8">
                  <c:v>0.10203323204067805</c:v>
                </c:pt>
                <c:pt idx="9">
                  <c:v>8.3909243462452793E-2</c:v>
                </c:pt>
                <c:pt idx="10">
                  <c:v>0.16296091093194759</c:v>
                </c:pt>
                <c:pt idx="11">
                  <c:v>7.83223772332928E-2</c:v>
                </c:pt>
                <c:pt idx="12">
                  <c:v>0.11809406346676665</c:v>
                </c:pt>
                <c:pt idx="13">
                  <c:v>0.19303085506473291</c:v>
                </c:pt>
                <c:pt idx="14">
                  <c:v>0.13716998251709561</c:v>
                </c:pt>
                <c:pt idx="15">
                  <c:v>5.0129554514301705E-2</c:v>
                </c:pt>
                <c:pt idx="16">
                  <c:v>5.296139677710484E-2</c:v>
                </c:pt>
                <c:pt idx="17">
                  <c:v>3.4282062658517042E-2</c:v>
                </c:pt>
                <c:pt idx="18">
                  <c:v>5.4044971281925938E-2</c:v>
                </c:pt>
                <c:pt idx="19">
                  <c:v>0.12742718938528994</c:v>
                </c:pt>
                <c:pt idx="20">
                  <c:v>0.11463038654677099</c:v>
                </c:pt>
                <c:pt idx="21">
                  <c:v>5.2737518646065448E-2</c:v>
                </c:pt>
                <c:pt idx="22">
                  <c:v>4.5036754937560888E-2</c:v>
                </c:pt>
                <c:pt idx="23">
                  <c:v>8.1050252814348411E-2</c:v>
                </c:pt>
                <c:pt idx="24">
                  <c:v>0.1076533582361074</c:v>
                </c:pt>
                <c:pt idx="25">
                  <c:v>8.8657316731952998E-2</c:v>
                </c:pt>
                <c:pt idx="26">
                  <c:v>7.7573982098949071E-2</c:v>
                </c:pt>
                <c:pt idx="27">
                  <c:v>5.6423159924698103E-2</c:v>
                </c:pt>
                <c:pt idx="28">
                  <c:v>2.5038596548249747E-2</c:v>
                </c:pt>
                <c:pt idx="29">
                  <c:v>4.1941464213653384E-2</c:v>
                </c:pt>
                <c:pt idx="30">
                  <c:v>7.7319326920197384E-2</c:v>
                </c:pt>
                <c:pt idx="31">
                  <c:v>0.13365377939861231</c:v>
                </c:pt>
                <c:pt idx="32">
                  <c:v>0.11429062791022158</c:v>
                </c:pt>
                <c:pt idx="33">
                  <c:v>0.16041300241026646</c:v>
                </c:pt>
                <c:pt idx="34">
                  <c:v>0.13565452610876558</c:v>
                </c:pt>
                <c:pt idx="35">
                  <c:v>0.2245770347265737</c:v>
                </c:pt>
                <c:pt idx="36">
                  <c:v>0.22886549314915183</c:v>
                </c:pt>
                <c:pt idx="37">
                  <c:v>0.32852579470499044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03-4A4A-BB1E-70FEE9ADD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495152"/>
        <c:axId val="373495568"/>
      </c:scatterChart>
      <c:valAx>
        <c:axId val="373495152"/>
        <c:scaling>
          <c:orientation val="minMax"/>
          <c:max val="2020"/>
          <c:min val="19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495568"/>
        <c:crosses val="autoZero"/>
        <c:crossBetween val="midCat"/>
      </c:valAx>
      <c:valAx>
        <c:axId val="3734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495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0.2825</cdr:x>
      <cdr:y>0.87556</cdr:y>
    </cdr:from>
    <cdr:to>
      <cdr:x>1</cdr:x>
      <cdr:y>0.95333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4240" y="6004560"/>
          <a:ext cx="874776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 Selectivity changed a bit with rationalization so these are not perfect comparisons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2989-C872-45D3-9047-A0547E988A0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09A3-AE46-46F3-A4FC-44CD38B6F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B6C93D-F016-41FD-B620-B290F7F2C7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8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F7293A2-39A5-4FF4-ADFC-EDAD8B880A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1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4EFB3B-4F62-4D18-9725-1FBFD5DD3B1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C56409F-56DC-42A2-819F-2328993256D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1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BAF71B9-C14F-4CB1-A418-C77DA80988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7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AFBE079-0D03-41CC-8322-FD4D08AF999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3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3302BAC-8B03-4DDC-AB58-F027BC345E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2" y="273629"/>
            <a:ext cx="10965119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D33E2-D258-4F68-9182-36345505A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7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/>
              <a:t>A stock assessment for eastern Bering Sea snow crab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t/>
            </a:r>
            <a:br/>
            <a:r>
              <a:t/>
            </a:r>
            <a:br/>
            <a:r>
              <a:rPr/>
              <a:t>Cody Szuwalski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September 12,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9708" name="TextBox 20"/>
          <p:cNvSpPr txBox="1">
            <a:spLocks noChangeArrowheads="1"/>
          </p:cNvSpPr>
          <p:nvPr/>
        </p:nvSpPr>
        <p:spPr bwMode="auto">
          <a:xfrm>
            <a:off x="6434436" y="1977329"/>
            <a:ext cx="64433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Retention selectivity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30</a:t>
            </a:r>
            <a:r>
              <a:rPr lang="en-US" altLang="en-US" sz="2400" dirty="0" smtClean="0">
                <a:solidFill>
                  <a:schemeClr val="tx1"/>
                </a:solidFill>
              </a:rPr>
              <a:t>%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Fit to: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Total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biomass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Male and female discard biomass</a:t>
            </a: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   </a:t>
            </a: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41641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6430118" y="2599475"/>
            <a:ext cx="5174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80%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87580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6430117" y="3153934"/>
            <a:ext cx="52437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Freely estimated </a:t>
            </a:r>
            <a:r>
              <a:rPr lang="en-US" altLang="en-US" sz="2400" dirty="0" smtClean="0">
                <a:solidFill>
                  <a:schemeClr val="tx1"/>
                </a:solidFill>
              </a:rPr>
              <a:t>maturity curves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February 15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7504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2780" name="TextBox 20"/>
          <p:cNvSpPr txBox="1">
            <a:spLocks noChangeArrowheads="1"/>
          </p:cNvSpPr>
          <p:nvPr/>
        </p:nvSpPr>
        <p:spPr bwMode="auto">
          <a:xfrm>
            <a:off x="6398434" y="4190842"/>
            <a:ext cx="529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All immature crab assumed to molt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Terminal molt to maturity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77456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6398434" y="4743861"/>
            <a:ext cx="5504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Linear growth in GMACS; kinked growth curve for females in SQ</a:t>
            </a: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13694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 in model structure in GMACS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Fishing mortality</a:t>
            </a:r>
          </a:p>
          <a:p>
            <a:pPr lvl="1"/>
            <a:r>
              <a:rPr lang="en-US" dirty="0" smtClean="0"/>
              <a:t>Definitions of ‘total mortality’ and how female mortality is treated are different between models</a:t>
            </a:r>
          </a:p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Both sexes linear in GMACS</a:t>
            </a:r>
          </a:p>
          <a:p>
            <a:pPr lvl="1"/>
            <a:r>
              <a:rPr lang="en-US" dirty="0" smtClean="0"/>
              <a:t>Male linear, female kinked in SQ</a:t>
            </a:r>
          </a:p>
          <a:p>
            <a:r>
              <a:rPr lang="en-US" dirty="0" smtClean="0"/>
              <a:t>BSFRF availability</a:t>
            </a:r>
          </a:p>
          <a:p>
            <a:pPr lvl="1"/>
            <a:r>
              <a:rPr lang="en-US" dirty="0" smtClean="0"/>
              <a:t>All year/sex combinations of BSFRF data have a freely estimated availability curve in GMACS (not so in status quo model)</a:t>
            </a:r>
          </a:p>
          <a:p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GMACS estimates a yearly recruitment and a parameter that divides that recruitment between sexes</a:t>
            </a:r>
          </a:p>
          <a:p>
            <a:pPr lvl="1"/>
            <a:r>
              <a:rPr lang="en-US" dirty="0" smtClean="0"/>
              <a:t>SQ estimates separate recruitment deviations for both sexes with smoothing penalties on </a:t>
            </a:r>
            <a:r>
              <a:rPr lang="en-US" dirty="0" err="1" smtClean="0"/>
              <a:t>devs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97110"/>
              </p:ext>
            </p:extLst>
          </p:nvPr>
        </p:nvGraphicFramePr>
        <p:xfrm>
          <a:off x="500745" y="1382485"/>
          <a:ext cx="11146968" cy="29609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MMB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B35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F35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FOFL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OFL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109.56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123.71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54.05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144.29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120.51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95.40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20.2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800" dirty="0" smtClean="0"/>
                        <a:t>207.19</a:t>
                      </a:r>
                      <a:endParaRPr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113.66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1.65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1.65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184.91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517.13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183.95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448.38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model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GMACS and status quo likelihoods are not comparable</a:t>
            </a:r>
          </a:p>
          <a:p>
            <a:r>
              <a:rPr lang="en-US" dirty="0" smtClean="0"/>
              <a:t>How to compare models?</a:t>
            </a:r>
          </a:p>
          <a:p>
            <a:pPr lvl="1"/>
            <a:r>
              <a:rPr lang="en-US" dirty="0" smtClean="0"/>
              <a:t>Visual fits</a:t>
            </a:r>
          </a:p>
          <a:p>
            <a:pPr lvl="1"/>
            <a:r>
              <a:rPr lang="en-US" dirty="0" smtClean="0"/>
              <a:t>Mean relative absolute error (survey and catch)</a:t>
            </a:r>
          </a:p>
          <a:p>
            <a:pPr lvl="2"/>
            <a:r>
              <a:rPr lang="en-US" dirty="0" smtClean="0"/>
              <a:t>Mean(abs(</a:t>
            </a:r>
            <a:r>
              <a:rPr lang="en-US" dirty="0" err="1" smtClean="0"/>
              <a:t>obs-pred</a:t>
            </a:r>
            <a:r>
              <a:rPr lang="en-US" dirty="0" smtClean="0"/>
              <a:t>)/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Mean absolute error (size comps)</a:t>
            </a:r>
          </a:p>
          <a:p>
            <a:pPr lvl="2"/>
            <a:r>
              <a:rPr lang="en-US" dirty="0"/>
              <a:t>Mean(abs(</a:t>
            </a:r>
            <a:r>
              <a:rPr lang="en-US" dirty="0" err="1"/>
              <a:t>obs-pred</a:t>
            </a:r>
            <a:r>
              <a:rPr lang="en-US" dirty="0" smtClean="0"/>
              <a:t>))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E_presentation_files/figure-pptx/unnamed-chunk-29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85799"/>
            <a:ext cx="7761514" cy="638707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91846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4" name="Picture 3" descr="SAFE_presentation_files/figure-pptx/unnamed-chunk-3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799" y="696685"/>
            <a:ext cx="5377543" cy="615689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8628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1"/>
            <a:ext cx="12192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GMACS</a:t>
            </a:r>
            <a:r>
              <a:rPr lang="en-US" b="1" dirty="0" smtClean="0"/>
              <a:t>		BYCATCH		OFL &amp; PROJ			UNCERTAINTY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ready to transition (pending CPT and SSC approval)</a:t>
            </a:r>
          </a:p>
          <a:p>
            <a:r>
              <a:rPr lang="en-US" dirty="0" smtClean="0"/>
              <a:t>Good fits</a:t>
            </a:r>
          </a:p>
          <a:p>
            <a:r>
              <a:rPr lang="en-US" dirty="0" smtClean="0"/>
              <a:t>Difficulties in comparison</a:t>
            </a:r>
          </a:p>
          <a:p>
            <a:r>
              <a:rPr lang="en-US" dirty="0" smtClean="0"/>
              <a:t>Reference points working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4" name="Picture 3" descr="SAFE_presentation_files/figure-pptx/unnamed-chunk-3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5285" y="664029"/>
            <a:ext cx="4909457" cy="613197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9193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4" name="Picture 3" descr="SAFE_presentation_files/figure-pptx/unnamed-chunk-3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743" y="478971"/>
            <a:ext cx="5620656" cy="66027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95563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5" name="Picture 4" descr="SAFE_presentation_files/figure-pptx/unnamed-chunk-3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743" y="478971"/>
            <a:ext cx="5620656" cy="66027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65852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5" name="Picture 4" descr="SAFE_presentation_files/figure-pptx/unnamed-chunk-3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743" y="478971"/>
            <a:ext cx="5620656" cy="66027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06429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4" name="Picture 3" descr="SAFE_presentation_files/figure-pptx/unnamed-chunk-36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4914" y="598714"/>
            <a:ext cx="6008914" cy="600891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90757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1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5" name="Picture 4" descr="SAFE_presentation_files/figure-pptx/unnamed-chunk-3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885" y="478970"/>
            <a:ext cx="5598885" cy="65771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55113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4" name="Picture 3" descr="SAFE_presentation_files/figure-pptx/unnamed-chunk-38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885" y="478970"/>
            <a:ext cx="5598885" cy="65771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74534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5" name="Picture 4" descr="SAFE_presentation_files/figure-pptx/unnamed-chunk-39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884" y="478969"/>
            <a:ext cx="5598885" cy="65771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93055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1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/>
              <a:t>Fits to data</a:t>
            </a:r>
            <a:endParaRPr lang="en-US" b="1" dirty="0"/>
          </a:p>
        </p:txBody>
      </p:sp>
      <p:pic>
        <p:nvPicPr>
          <p:cNvPr id="5" name="Picture 4" descr="SAFE_presentation_files/figure-pptx/unnamed-chunk-40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883" y="478968"/>
            <a:ext cx="5598885" cy="65771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42810"/>
              </p:ext>
            </p:extLst>
          </p:nvPr>
        </p:nvGraphicFramePr>
        <p:xfrm>
          <a:off x="7467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04347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pic>
        <p:nvPicPr>
          <p:cNvPr id="6" name="Picture 5" descr="SAFE_presentation_files/figure-pptx/unnamed-chunk-4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475" y="914400"/>
            <a:ext cx="64262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2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83829" cy="4525963"/>
          </a:xfrm>
        </p:spPr>
        <p:txBody>
          <a:bodyPr/>
          <a:lstStyle/>
          <a:p>
            <a:r>
              <a:rPr lang="en-US" dirty="0" smtClean="0"/>
              <a:t>Change in bycatch data downloaded from AKFIN</a:t>
            </a:r>
          </a:p>
          <a:p>
            <a:r>
              <a:rPr lang="en-US" dirty="0" smtClean="0"/>
              <a:t>Revision of method for creating .DAT files (no more one year at a time)</a:t>
            </a:r>
          </a:p>
          <a:p>
            <a:r>
              <a:rPr lang="en-US" dirty="0" smtClean="0"/>
              <a:t>Will not talk further about this; all 2020 models (20.1, 20.2, 20.3) use the updated bycatch data</a:t>
            </a:r>
          </a:p>
          <a:p>
            <a:r>
              <a:rPr lang="en-US" dirty="0" smtClean="0"/>
              <a:t>Deep dive on data next year</a:t>
            </a:r>
          </a:p>
          <a:p>
            <a:endParaRPr lang="en-US" dirty="0"/>
          </a:p>
        </p:txBody>
      </p:sp>
      <p:pic>
        <p:nvPicPr>
          <p:cNvPr id="4" name="Picture 3" descr="SAFE_presentation_files/figure-pptx/unnamed-chunk-1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86916" y="847164"/>
            <a:ext cx="4805084" cy="600160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338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GMACS		</a:t>
            </a:r>
            <a:r>
              <a:rPr lang="en-US" b="1" dirty="0" smtClean="0">
                <a:solidFill>
                  <a:srgbClr val="00B050"/>
                </a:solidFill>
              </a:rPr>
              <a:t>BYCATCH</a:t>
            </a:r>
            <a:r>
              <a:rPr lang="en-US" b="1" dirty="0" smtClean="0"/>
              <a:t>		OFL &amp; PROJ			UNCERTAINTY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4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0299" y="558799"/>
            <a:ext cx="4946649" cy="617842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71642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4600" y="5054600"/>
            <a:ext cx="572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Female q for 20.2 is the implied q from the BSFRF data, </a:t>
            </a:r>
            <a:r>
              <a:rPr lang="en-US" i="1" dirty="0" smtClean="0"/>
              <a:t>without the extra weight of 20.3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difference in functional form for survey selectivity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4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736600"/>
            <a:ext cx="6784895" cy="509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98965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48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5150" y="558799"/>
            <a:ext cx="5607050" cy="630543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69050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49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736600"/>
            <a:ext cx="6419850" cy="603771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60062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15150" y="4998720"/>
            <a:ext cx="483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 q influences the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Smoothness penalties on status quo </a:t>
            </a:r>
            <a:r>
              <a:rPr lang="en-US" dirty="0" err="1" smtClean="0"/>
              <a:t>devs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50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250" y="914400"/>
            <a:ext cx="68199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58426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3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pic>
        <p:nvPicPr>
          <p:cNvPr id="4" name="Picture 3" descr="SAFE_presentation_files/figure-pptx/unnamed-chunk-4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14400"/>
            <a:ext cx="68199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89987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47106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981200" y="3744686"/>
            <a:ext cx="431800" cy="292100"/>
          </a:xfrm>
          <a:prstGeom prst="ellipse">
            <a:avLst/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639457"/>
            <a:ext cx="431800" cy="292100"/>
          </a:xfrm>
          <a:prstGeom prst="ellipse">
            <a:avLst/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900" y="2019301"/>
                <a:ext cx="11252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𝑀𝐴𝑅𝐸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𝑝𝑟𝑒𝑑</m:t>
                                  </m:r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00" y="2019301"/>
                <a:ext cx="112522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82800" y="6189664"/>
            <a:ext cx="116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is not ideal because it does not consider the uncertainty in the point estimates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1600" y="4922510"/>
            <a:ext cx="618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LOWER IS BETTER PREDICTION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8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80688"/>
              </p:ext>
            </p:extLst>
          </p:nvPr>
        </p:nvGraphicFramePr>
        <p:xfrm>
          <a:off x="7327900" y="3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"/>
            <a:ext cx="7251700" cy="7251700"/>
          </a:xfrm>
        </p:spPr>
      </p:pic>
      <p:sp>
        <p:nvSpPr>
          <p:cNvPr id="9" name="Rectangle 8"/>
          <p:cNvSpPr/>
          <p:nvPr/>
        </p:nvSpPr>
        <p:spPr>
          <a:xfrm>
            <a:off x="7327900" y="2222500"/>
            <a:ext cx="4724401" cy="46355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FE_presentation_files/figure-pptx/unnamed-chunk-29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5450" y="-101601"/>
            <a:ext cx="8801100" cy="724257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4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900" y="2019301"/>
                <a:ext cx="11252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𝑝𝑟𝑒𝑑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00" y="2019301"/>
                <a:ext cx="112522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11600" y="4660900"/>
            <a:ext cx="618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LOWER IS BETTER PREDICTION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3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50"/>
            <a:ext cx="4985657" cy="546825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2020 OFL from author preferred model is &gt;3x 2019</a:t>
            </a:r>
          </a:p>
          <a:p>
            <a:r>
              <a:rPr lang="en-US" dirty="0" smtClean="0"/>
              <a:t>Reaching the peak in MMB driven by the large recruitment in 2015</a:t>
            </a:r>
          </a:p>
          <a:p>
            <a:endParaRPr lang="en-US" dirty="0"/>
          </a:p>
        </p:txBody>
      </p:sp>
      <p:pic>
        <p:nvPicPr>
          <p:cNvPr id="4" name="Picture 3" descr="plots/projection_2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2670629"/>
            <a:ext cx="64262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813486"/>
            <a:ext cx="6474239" cy="17281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338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GMACS		BYCATCH		</a:t>
            </a:r>
            <a:r>
              <a:rPr lang="en-US" b="1" dirty="0" smtClean="0">
                <a:solidFill>
                  <a:srgbClr val="00B050"/>
                </a:solidFill>
              </a:rPr>
              <a:t>OFL &amp; PROJ</a:t>
            </a:r>
            <a:r>
              <a:rPr lang="en-US" b="1" dirty="0" smtClean="0"/>
              <a:t>			UNCERTAINTY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0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27900" y="3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9800" cy="7289800"/>
          </a:xfrm>
        </p:spPr>
      </p:pic>
      <p:sp>
        <p:nvSpPr>
          <p:cNvPr id="7" name="Rectangle 6"/>
          <p:cNvSpPr/>
          <p:nvPr/>
        </p:nvSpPr>
        <p:spPr>
          <a:xfrm>
            <a:off x="7327900" y="546100"/>
            <a:ext cx="4724401" cy="16764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274638"/>
            <a:ext cx="6640286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Rationale for author’s preference for GMACS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structure</a:t>
            </a:r>
          </a:p>
          <a:p>
            <a:pPr lvl="1"/>
            <a:r>
              <a:rPr lang="en-US" dirty="0" smtClean="0"/>
              <a:t>Fishing mortality</a:t>
            </a:r>
          </a:p>
          <a:p>
            <a:pPr lvl="1"/>
            <a:r>
              <a:rPr lang="en-US" dirty="0" smtClean="0"/>
              <a:t>Linear growth</a:t>
            </a:r>
          </a:p>
          <a:p>
            <a:pPr lvl="1"/>
            <a:r>
              <a:rPr lang="en-US" dirty="0" smtClean="0"/>
              <a:t>Natural mortality</a:t>
            </a:r>
          </a:p>
          <a:p>
            <a:pPr lvl="1"/>
            <a:r>
              <a:rPr lang="en-US" dirty="0" smtClean="0"/>
              <a:t>BSFRF availability</a:t>
            </a:r>
          </a:p>
          <a:p>
            <a:r>
              <a:rPr lang="en-US" dirty="0" smtClean="0"/>
              <a:t>Survey biomass</a:t>
            </a:r>
          </a:p>
          <a:p>
            <a:r>
              <a:rPr lang="en-US" dirty="0" smtClean="0"/>
              <a:t>Fits to the data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2472"/>
              </p:ext>
            </p:extLst>
          </p:nvPr>
        </p:nvGraphicFramePr>
        <p:xfrm>
          <a:off x="7327900" y="3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55905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136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76702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Uncertainty in the OFL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Mismatch between 2018 and 2019 survey</a:t>
            </a:r>
          </a:p>
          <a:p>
            <a:r>
              <a:rPr lang="en-US" dirty="0" smtClean="0"/>
              <a:t>Missed survey</a:t>
            </a:r>
          </a:p>
          <a:p>
            <a:r>
              <a:rPr lang="en-US" dirty="0" smtClean="0"/>
              <a:t>Retrospective patterns</a:t>
            </a:r>
          </a:p>
          <a:p>
            <a:r>
              <a:rPr lang="en-US" dirty="0" smtClean="0"/>
              <a:t>Increase in estimated recruitment in GMACS from 2019 to 2020</a:t>
            </a:r>
          </a:p>
        </p:txBody>
      </p:sp>
    </p:spTree>
    <p:extLst>
      <p:ext uri="{BB962C8B-B14F-4D97-AF65-F5344CB8AC3E}">
        <p14:creationId xmlns:p14="http://schemas.microsoft.com/office/powerpoint/2010/main" val="9007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09" y="-289154"/>
            <a:ext cx="5932591" cy="73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3491" y="-1074044"/>
            <a:ext cx="14390791" cy="178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_presentation_files/figure-pptx/unnamed-chunk-39-1.png"/>
          <p:cNvPicPr>
            <a:picLocks noGrp="1" noChangeAspect="1"/>
          </p:cNvPicPr>
          <p:nvPr/>
        </p:nvPicPr>
        <p:blipFill rotWithShape="1">
          <a:blip r:embed="rId2"/>
          <a:srcRect l="71683" t="14471" r="13124" b="58752"/>
          <a:stretch/>
        </p:blipFill>
        <p:spPr bwMode="auto">
          <a:xfrm>
            <a:off x="3073400" y="361950"/>
            <a:ext cx="2933700" cy="60739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63900" y="-7382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males</a:t>
            </a:r>
            <a:endParaRPr lang="en-US" dirty="0"/>
          </a:p>
        </p:txBody>
      </p:sp>
      <p:pic>
        <p:nvPicPr>
          <p:cNvPr id="6" name="Picture 5" descr="SAFE_presentation_files/figure-pptx/unnamed-chunk-37-1.png"/>
          <p:cNvPicPr>
            <a:picLocks noGrp="1" noChangeAspect="1"/>
          </p:cNvPicPr>
          <p:nvPr/>
        </p:nvPicPr>
        <p:blipFill rotWithShape="1">
          <a:blip r:embed="rId3"/>
          <a:srcRect l="72189" t="14533" r="13668" b="57958"/>
          <a:stretch/>
        </p:blipFill>
        <p:spPr bwMode="auto">
          <a:xfrm>
            <a:off x="47476" y="369998"/>
            <a:ext cx="2740174" cy="62606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400" y="666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Immature males</a:t>
            </a:r>
            <a:endParaRPr lang="en-US" dirty="0"/>
          </a:p>
        </p:txBody>
      </p:sp>
      <p:pic>
        <p:nvPicPr>
          <p:cNvPr id="8" name="Picture 7" descr="SAFE_presentation_files/figure-pptx/unnamed-chunk-41-1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98984" y="-313430"/>
            <a:ext cx="6493016" cy="762748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1315700" y="1955800"/>
            <a:ext cx="660400" cy="2501900"/>
          </a:xfrm>
          <a:prstGeom prst="ellipse">
            <a:avLst/>
          </a:prstGeom>
          <a:noFill/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due to a missed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stocks on a biennial cycle</a:t>
            </a:r>
          </a:p>
          <a:p>
            <a:r>
              <a:rPr lang="en-US" dirty="0" smtClean="0"/>
              <a:t>Snow crab is ‘special’—positive retrospective patterns </a:t>
            </a:r>
          </a:p>
          <a:p>
            <a:r>
              <a:rPr lang="en-US" dirty="0" smtClean="0"/>
              <a:t>Two analyses:</a:t>
            </a:r>
          </a:p>
          <a:p>
            <a:pPr lvl="1"/>
            <a:r>
              <a:rPr lang="en-US" dirty="0" smtClean="0"/>
              <a:t>Retrospective analysis + include/exclude last year of survey data</a:t>
            </a:r>
          </a:p>
          <a:p>
            <a:pPr lvl="1"/>
            <a:r>
              <a:rPr lang="en-US" dirty="0" smtClean="0"/>
              <a:t>Imputed </a:t>
            </a:r>
            <a:r>
              <a:rPr lang="en-US" dirty="0" smtClean="0"/>
              <a:t>survey: </a:t>
            </a:r>
          </a:p>
          <a:p>
            <a:pPr lvl="2"/>
            <a:r>
              <a:rPr lang="en-US" dirty="0" smtClean="0"/>
              <a:t>run the model with a value for 2020 index (but no size data) with a very high CV</a:t>
            </a:r>
          </a:p>
          <a:p>
            <a:pPr lvl="2"/>
            <a:r>
              <a:rPr lang="en-US" dirty="0" smtClean="0"/>
              <a:t>Calculate the 25th and 75</a:t>
            </a:r>
            <a:r>
              <a:rPr lang="en-US" baseline="30000" dirty="0" smtClean="0"/>
              <a:t>th</a:t>
            </a:r>
            <a:r>
              <a:rPr lang="en-US" dirty="0" smtClean="0"/>
              <a:t> quantiles for the residuals of fits to the survey MMB and FMB</a:t>
            </a:r>
          </a:p>
          <a:p>
            <a:pPr lvl="2"/>
            <a:r>
              <a:rPr lang="en-US" dirty="0" smtClean="0"/>
              <a:t>Impute a value for the survey based on the quantiles (2 runs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s/retro_mmb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5170" y="-1"/>
            <a:ext cx="7155543" cy="71555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7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FE_presentation_files/figure-pptx/unnamed-chunk-29-1.png"/>
          <p:cNvPicPr>
            <a:picLocks noGrp="1" noChangeAspect="1"/>
          </p:cNvPicPr>
          <p:nvPr/>
        </p:nvPicPr>
        <p:blipFill rotWithShape="1">
          <a:blip r:embed="rId2"/>
          <a:srcRect b="53556"/>
          <a:stretch/>
        </p:blipFill>
        <p:spPr bwMode="auto">
          <a:xfrm>
            <a:off x="-539750" y="635000"/>
            <a:ext cx="13889620" cy="530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956800" y="3962400"/>
            <a:ext cx="508000" cy="12954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s/retro_term_yr_mmb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-424804"/>
            <a:ext cx="12545767" cy="70542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1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Discrepancy between 2018 and 2019 survey data</a:t>
            </a:r>
          </a:p>
          <a:p>
            <a:r>
              <a:rPr lang="en-US" dirty="0" smtClean="0"/>
              <a:t>Missed survey:</a:t>
            </a:r>
          </a:p>
          <a:p>
            <a:pPr lvl="1"/>
            <a:r>
              <a:rPr lang="en-US" dirty="0" smtClean="0"/>
              <a:t>Imputed survey</a:t>
            </a:r>
          </a:p>
          <a:p>
            <a:pPr lvl="1"/>
            <a:r>
              <a:rPr lang="en-US" dirty="0" smtClean="0"/>
              <a:t>Retrospective analyses including and excluding terminal year of survey data</a:t>
            </a:r>
          </a:p>
          <a:p>
            <a:r>
              <a:rPr lang="en-US" dirty="0" smtClean="0"/>
              <a:t>Change in size of estimated recruitment from 2019 to 2020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38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GMACS		BYCATCH		OFL &amp; PROJ			</a:t>
            </a:r>
            <a:r>
              <a:rPr lang="en-US" b="1" dirty="0" smtClean="0">
                <a:solidFill>
                  <a:srgbClr val="00B050"/>
                </a:solidFill>
              </a:rPr>
              <a:t>UNCERTAINTY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s/retro_OF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12522071" cy="70408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1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438"/>
            <a:ext cx="10972800" cy="1143000"/>
          </a:xfrm>
        </p:spPr>
        <p:txBody>
          <a:bodyPr/>
          <a:lstStyle/>
          <a:p>
            <a:r>
              <a:rPr lang="en-US" b="1" dirty="0" smtClean="0"/>
              <a:t>Imputed </a:t>
            </a:r>
            <a:r>
              <a:rPr lang="en-US" b="1" dirty="0" smtClean="0"/>
              <a:t>survey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5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-175077"/>
            <a:ext cx="7962900" cy="70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39" t="7409" r="3418" b="53980"/>
          <a:stretch/>
        </p:blipFill>
        <p:spPr>
          <a:xfrm>
            <a:off x="2423160" y="-3279476"/>
            <a:ext cx="7890510" cy="10137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039" t="7409" r="3418" b="79578"/>
          <a:stretch/>
        </p:blipFill>
        <p:spPr>
          <a:xfrm>
            <a:off x="1645920" y="-199398"/>
            <a:ext cx="7890510" cy="34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638"/>
            <a:ext cx="12182139" cy="5348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7058" y="4011561"/>
            <a:ext cx="1445342" cy="1002891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3438"/>
            <a:ext cx="10972800" cy="1143000"/>
          </a:xfrm>
        </p:spPr>
        <p:txBody>
          <a:bodyPr/>
          <a:lstStyle/>
          <a:p>
            <a:r>
              <a:rPr lang="en-US" b="1" dirty="0" smtClean="0"/>
              <a:t>Estimated recruitment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6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FE_gmacs_vs_sqPres_files/figure-pptx/unnamed-chunk-5-1.png"/>
          <p:cNvPicPr>
            <a:picLocks noGrp="1" noChangeAspect="1"/>
          </p:cNvPicPr>
          <p:nvPr/>
        </p:nvPicPr>
        <p:blipFill rotWithShape="1">
          <a:blip r:embed="rId2"/>
          <a:srcRect l="3533" t="29063" b="49866"/>
          <a:stretch/>
        </p:blipFill>
        <p:spPr bwMode="auto">
          <a:xfrm>
            <a:off x="-2861" y="39790"/>
            <a:ext cx="12377741" cy="254285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4" descr="SAFE_presentation_files/figure-pptx/unnamed-chunk-49-1.png"/>
          <p:cNvPicPr>
            <a:picLocks noGrp="1" noChangeAspect="1"/>
          </p:cNvPicPr>
          <p:nvPr/>
        </p:nvPicPr>
        <p:blipFill rotWithShape="1">
          <a:blip r:embed="rId3"/>
          <a:srcRect l="3264" t="28997" b="49962"/>
          <a:stretch/>
        </p:blipFill>
        <p:spPr bwMode="auto">
          <a:xfrm>
            <a:off x="-15240" y="2652475"/>
            <a:ext cx="12361695" cy="252865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41821" y="5476040"/>
            <a:ext cx="934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would 2015 recruitment be so much higher for GMACS than for SQ with 2019 data?</a:t>
            </a:r>
          </a:p>
          <a:p>
            <a:pPr algn="ctr"/>
            <a:r>
              <a:rPr lang="en-US" dirty="0" smtClean="0"/>
              <a:t>Why would the GMACS recruitment increase so much from 2019 to 2020?</a:t>
            </a:r>
          </a:p>
          <a:p>
            <a:pPr algn="ctr"/>
            <a:r>
              <a:rPr lang="en-US" dirty="0" smtClean="0"/>
              <a:t>Why didn’t SQ increase with the new data?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6661" y="2947390"/>
            <a:ext cx="93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 data: GMACS (dotted lines) vs. Status quo (solid line)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9040" y="319000"/>
            <a:ext cx="93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 data: GMACS (dotted lines) vs. Status quo (solid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90"/>
            <a:ext cx="10972800" cy="1143000"/>
          </a:xfrm>
        </p:spPr>
        <p:txBody>
          <a:bodyPr/>
          <a:lstStyle/>
          <a:p>
            <a:pPr algn="l"/>
            <a:r>
              <a:rPr lang="en-US" dirty="0" smtClean="0"/>
              <a:t>Sequential addition of catch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3" t="29160" b="49353"/>
          <a:stretch/>
        </p:blipFill>
        <p:spPr>
          <a:xfrm>
            <a:off x="0" y="2558143"/>
            <a:ext cx="12192000" cy="400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003" t="8577" r="1731" b="77407"/>
          <a:stretch/>
        </p:blipFill>
        <p:spPr>
          <a:xfrm>
            <a:off x="9009742" y="887532"/>
            <a:ext cx="3073401" cy="1643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8773" y="5251602"/>
            <a:ext cx="29282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GMACS, add retained catch</a:t>
            </a:r>
          </a:p>
          <a:p>
            <a:r>
              <a:rPr lang="en-US" dirty="0"/>
              <a:t>GMACS, no new catch </a:t>
            </a:r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9427029" y="4376057"/>
            <a:ext cx="1240971" cy="11987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5988" y="4412614"/>
            <a:ext cx="29282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GMACS discard female</a:t>
            </a:r>
          </a:p>
          <a:p>
            <a:r>
              <a:rPr lang="en-US" dirty="0"/>
              <a:t>GMACS ret + </a:t>
            </a:r>
            <a:r>
              <a:rPr lang="en-US" dirty="0" smtClean="0"/>
              <a:t>total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454244" y="3495905"/>
            <a:ext cx="1213756" cy="12398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20545" y="3540016"/>
            <a:ext cx="2928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GMACS trawl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459687" y="2886755"/>
            <a:ext cx="1208313" cy="8325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657" y="1003105"/>
            <a:ext cx="12268640" cy="49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dirty="0"/>
              <a:t>Why would 2015 recruitment be so much higher for GMACS than for SQ with 2019 data?</a:t>
            </a:r>
          </a:p>
          <a:p>
            <a:pPr lvl="1"/>
            <a:r>
              <a:rPr lang="en-US" dirty="0" smtClean="0"/>
              <a:t>GMACS has no constraining smoothing parameter for recruitment</a:t>
            </a:r>
          </a:p>
          <a:p>
            <a:pPr lvl="1"/>
            <a:r>
              <a:rPr lang="en-US" dirty="0" smtClean="0"/>
              <a:t>GMACS immature natural mortality is much higher than SQ</a:t>
            </a:r>
          </a:p>
          <a:p>
            <a:pPr lvl="1"/>
            <a:endParaRPr lang="en-US" dirty="0" smtClean="0"/>
          </a:p>
          <a:p>
            <a:r>
              <a:rPr lang="en-US" dirty="0"/>
              <a:t>Why would the GMACS recruitment increase so much from 2019 to </a:t>
            </a:r>
            <a:r>
              <a:rPr lang="en-US" dirty="0" smtClean="0"/>
              <a:t>2020?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ratio between discarded catch and retained catch is a big signal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Why wouldn’t the SQ recruitment estimates increase in 2020 too?</a:t>
            </a:r>
          </a:p>
          <a:p>
            <a:pPr lvl="1"/>
            <a:r>
              <a:rPr lang="en-US" dirty="0" smtClean="0"/>
              <a:t>2020 SQ does not get the trend in the last two years of survey MMB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31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model do we choose? (I hope easy)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we do with that model? (Perhaps less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6876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6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"/>
            <a:ext cx="10972800" cy="6004560"/>
          </a:xfrm>
        </p:spPr>
        <p:txBody>
          <a:bodyPr>
            <a:normAutofit/>
          </a:bodyPr>
          <a:lstStyle/>
          <a:p>
            <a:r>
              <a:rPr lang="en-US" dirty="0" smtClean="0"/>
              <a:t>What model do we choose?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I prefer GMACS.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00745" y="1382485"/>
          <a:ext cx="11146968" cy="29609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MMB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B35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F35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FOFL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OFL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109.56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123.71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54.05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144.29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120.51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95.40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20.2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800" dirty="0" smtClean="0"/>
                        <a:t>207.19</a:t>
                      </a:r>
                      <a:endParaRPr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113.66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1.65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1.65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184.91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517.13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183.95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/>
                        <a:t>2.61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2800" dirty="0"/>
                        <a:t>448.38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"/>
            <a:ext cx="10972800" cy="6004560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do with that model?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Potential for an additional buffer based on: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1. discrepancies in 2018 &amp; 2019 survey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2. changes in estimated recruitment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3. worsening of retrospective patterns with no survey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s/projection_2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520" y="-1"/>
            <a:ext cx="11551920" cy="72142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</a:t>
            </a:r>
            <a:r>
              <a:rPr lang="en-US" dirty="0"/>
              <a:t>m</a:t>
            </a:r>
            <a:r>
              <a:rPr lang="en-US" dirty="0" smtClean="0"/>
              <a:t>odel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19.1: Status quo fit to 2018/2019 data with updated bycatch</a:t>
            </a:r>
          </a:p>
          <a:p>
            <a:r>
              <a:rPr lang="en-US" dirty="0" smtClean="0"/>
              <a:t>20.1: 19.1 fit to 2019/2020 data </a:t>
            </a:r>
          </a:p>
          <a:p>
            <a:r>
              <a:rPr lang="en-US" dirty="0" smtClean="0"/>
              <a:t>20.2: GMACS fit to the same data as 20.1</a:t>
            </a:r>
          </a:p>
          <a:p>
            <a:r>
              <a:rPr lang="en-US" dirty="0" smtClean="0"/>
              <a:t>20.3: 20.2 + increased weight on 2010 BSFRF data to ‘force’ catchability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7660" name="TextBox 20"/>
          <p:cNvSpPr txBox="1">
            <a:spLocks noChangeArrowheads="1"/>
          </p:cNvSpPr>
          <p:nvPr/>
        </p:nvSpPr>
        <p:spPr bwMode="auto">
          <a:xfrm>
            <a:off x="6437317" y="871293"/>
            <a:ext cx="563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in </a:t>
            </a:r>
            <a:r>
              <a:rPr lang="en-US" altLang="en-US" sz="2400" dirty="0" smtClean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‘eras’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Linked to BSFRF data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Size </a:t>
            </a:r>
            <a:r>
              <a:rPr lang="en-US" altLang="en-US" sz="2400" dirty="0">
                <a:solidFill>
                  <a:schemeClr val="tx1"/>
                </a:solidFill>
              </a:rPr>
              <a:t>composition and biomass index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294372" y="487680"/>
            <a:ext cx="2142945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71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8684" name="TextBox 20"/>
          <p:cNvSpPr txBox="1">
            <a:spLocks noChangeArrowheads="1"/>
          </p:cNvSpPr>
          <p:nvPr/>
        </p:nvSpPr>
        <p:spPr bwMode="auto">
          <a:xfrm>
            <a:off x="6412835" y="1373905"/>
            <a:ext cx="51390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Mature males, </a:t>
            </a:r>
            <a:r>
              <a:rPr lang="en-US" altLang="en-US" sz="2400" dirty="0" smtClean="0">
                <a:solidFill>
                  <a:schemeClr val="tx1"/>
                </a:solidFill>
              </a:rPr>
              <a:t>immature </a:t>
            </a:r>
            <a:r>
              <a:rPr lang="en-US" altLang="en-US" sz="2400" dirty="0">
                <a:solidFill>
                  <a:schemeClr val="tx1"/>
                </a:solidFill>
              </a:rPr>
              <a:t>for both </a:t>
            </a:r>
            <a:r>
              <a:rPr lang="en-US" altLang="en-US" sz="2400" dirty="0" smtClean="0">
                <a:solidFill>
                  <a:schemeClr val="tx1"/>
                </a:solidFill>
              </a:rPr>
              <a:t>sexes, mature females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Estimated </a:t>
            </a:r>
            <a:r>
              <a:rPr lang="en-US" altLang="en-US" sz="2400" dirty="0">
                <a:solidFill>
                  <a:schemeClr val="tx1"/>
                </a:solidFill>
              </a:rPr>
              <a:t>with a prior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33841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2168</Words>
  <Application>Microsoft Office PowerPoint</Application>
  <PresentationFormat>Widescreen</PresentationFormat>
  <Paragraphs>848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Microsoft YaHei</vt:lpstr>
      <vt:lpstr>Arial</vt:lpstr>
      <vt:lpstr>Calibri</vt:lpstr>
      <vt:lpstr>Cambria Math</vt:lpstr>
      <vt:lpstr>Times New Roman</vt:lpstr>
      <vt:lpstr>Office Theme</vt:lpstr>
      <vt:lpstr>A stock assessment for eastern Bering Sea snow crab</vt:lpstr>
      <vt:lpstr>GMACS  BYCATCH  OFL &amp; PROJ   UNCERTAINTY</vt:lpstr>
      <vt:lpstr>PowerPoint Presentation</vt:lpstr>
      <vt:lpstr>PowerPoint Presentation</vt:lpstr>
      <vt:lpstr>PowerPoint Presentation</vt:lpstr>
      <vt:lpstr>What model do we choose? (I hope easy)  What do we do with that model? (Perhaps less easy)</vt:lpstr>
      <vt:lpstr>2020 model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changes in model structure in GMACS </vt:lpstr>
      <vt:lpstr>PowerPoint Presentation</vt:lpstr>
      <vt:lpstr>Difficulties in model comparison</vt:lpstr>
      <vt:lpstr>Fits to data</vt:lpstr>
      <vt:lpstr>Fits to data</vt:lpstr>
      <vt:lpstr>Fits to data</vt:lpstr>
      <vt:lpstr>Fits to data</vt:lpstr>
      <vt:lpstr>Fits to data</vt:lpstr>
      <vt:lpstr>Fits to data</vt:lpstr>
      <vt:lpstr>Fits to data</vt:lpstr>
      <vt:lpstr>Fits to data</vt:lpstr>
      <vt:lpstr>Fits to data</vt:lpstr>
      <vt:lpstr>Fits to data</vt:lpstr>
      <vt:lpstr>Fits to data</vt:lpstr>
      <vt:lpstr>Estimated population processes</vt:lpstr>
      <vt:lpstr>Estimated population processes</vt:lpstr>
      <vt:lpstr>Estimated population processes</vt:lpstr>
      <vt:lpstr>Estimated population processes</vt:lpstr>
      <vt:lpstr>Estimated population processes</vt:lpstr>
      <vt:lpstr>Estimated population processes</vt:lpstr>
      <vt:lpstr>Estimated population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author’s preference for GMACS</vt:lpstr>
      <vt:lpstr>Uncertainty in the OFL</vt:lpstr>
      <vt:lpstr>PowerPoint Presentation</vt:lpstr>
      <vt:lpstr>PowerPoint Presentation</vt:lpstr>
      <vt:lpstr>PowerPoint Presentation</vt:lpstr>
      <vt:lpstr>Uncertainty due to a missed survey</vt:lpstr>
      <vt:lpstr>PowerPoint Presentation</vt:lpstr>
      <vt:lpstr>PowerPoint Presentation</vt:lpstr>
      <vt:lpstr>PowerPoint Presentation</vt:lpstr>
      <vt:lpstr>PowerPoint Presentation</vt:lpstr>
      <vt:lpstr>Imputed survey</vt:lpstr>
      <vt:lpstr>PowerPoint Presentation</vt:lpstr>
      <vt:lpstr>PowerPoint Presentation</vt:lpstr>
      <vt:lpstr>PowerPoint Presentation</vt:lpstr>
      <vt:lpstr>Estimated recruitment</vt:lpstr>
      <vt:lpstr>PowerPoint Presentation</vt:lpstr>
      <vt:lpstr>Sequential addition of catch data</vt:lpstr>
      <vt:lpstr>PowerPoint Presentation</vt:lpstr>
      <vt:lpstr>PowerPoint Presentation</vt:lpstr>
      <vt:lpstr>PowerPoint Presentation</vt:lpstr>
      <vt:lpstr>What model do we choose?  I prefer GMACS.  </vt:lpstr>
      <vt:lpstr>PowerPoint Presentation</vt:lpstr>
      <vt:lpstr>What do we do with that model? Potential for an additional buffer based on:  1. discrepancies in 2018 &amp; 2019 survey 2. changes in estimated recruitment 3. worsening of retrospective patterns with no survey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stock assessment for eastern Bering Sea snow crab</dc:title>
  <dc:creator>Cody Szuwalski</dc:creator>
  <cp:keywords/>
  <cp:lastModifiedBy>Cody</cp:lastModifiedBy>
  <cp:revision>84</cp:revision>
  <dcterms:created xsi:type="dcterms:W3CDTF">2020-09-11T18:01:45Z</dcterms:created>
  <dcterms:modified xsi:type="dcterms:W3CDTF">2020-09-15T05:07:24Z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l">
    <vt:lpwstr>fish-and-fisheries.csl</vt:lpwstr>
  </property>
  <property fmtid="{D5CDD505-2E9C-101B-9397-08002B2CF9AE}" pid="3" name="date">
    <vt:lpwstr>September 12, 2020</vt:lpwstr>
  </property>
  <property fmtid="{D5CDD505-2E9C-101B-9397-08002B2CF9AE}" pid="4" name="header-includes">
    <vt:lpwstr/>
  </property>
  <property fmtid="{D5CDD505-2E9C-101B-9397-08002B2CF9AE}" pid="5" name="number_sections">
    <vt:lpwstr>yes</vt:lpwstr>
  </property>
  <property fmtid="{D5CDD505-2E9C-101B-9397-08002B2CF9AE}" pid="6" name="output">
    <vt:lpwstr>powerpoint_presentation</vt:lpwstr>
  </property>
  <property fmtid="{D5CDD505-2E9C-101B-9397-08002B2CF9AE}" pid="7" name="toc">
    <vt:lpwstr>yes</vt:lpwstr>
  </property>
</Properties>
</file>