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7" r:id="rId2"/>
    <p:sldId id="262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6" r:id="rId15"/>
    <p:sldId id="272" r:id="rId16"/>
    <p:sldId id="273" r:id="rId17"/>
    <p:sldId id="274" r:id="rId18"/>
    <p:sldId id="275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922D2-74B3-466E-8ACE-006C7F7301A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1897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26/12/2018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GMACS-1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Introduction to GMACS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Biological parameters-I</a:t>
            </a:r>
            <a:endParaRPr lang="en-AU" dirty="0"/>
          </a:p>
        </p:txBody>
      </p:sp>
      <p:sp>
        <p:nvSpPr>
          <p:cNvPr id="5" name="Rectangle 4"/>
          <p:cNvSpPr/>
          <p:nvPr/>
        </p:nvSpPr>
        <p:spPr>
          <a:xfrm>
            <a:off x="838200" y="17830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Vector of LOWER LIMITS of the </a:t>
            </a:r>
            <a:r>
              <a:rPr lang="en-AU" dirty="0" smtClean="0">
                <a:solidFill>
                  <a:srgbClr val="FF0000"/>
                </a:solidFill>
              </a:rPr>
              <a:t>size-bins (Nclass+1 entries)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/>
              <a:t>65</a:t>
            </a:r>
            <a:r>
              <a:rPr lang="en-AU" dirty="0"/>
              <a:t>	70	75	80	85	90	</a:t>
            </a:r>
            <a:r>
              <a:rPr lang="en-AU" dirty="0" smtClean="0"/>
              <a:t>95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838200" y="2790141"/>
            <a:ext cx="42657832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Length-weight relationship</a:t>
            </a:r>
          </a:p>
          <a:p>
            <a:r>
              <a:rPr lang="en-AU" dirty="0" smtClean="0"/>
              <a:t>(</a:t>
            </a:r>
            <a:r>
              <a:rPr lang="en-AU" dirty="0"/>
              <a:t>1 = </a:t>
            </a:r>
            <a:r>
              <a:rPr lang="en-AU" dirty="0" err="1" smtClean="0"/>
              <a:t>allometry</a:t>
            </a:r>
            <a:r>
              <a:rPr lang="en-AU" dirty="0" smtClean="0"/>
              <a:t> [</a:t>
            </a:r>
            <a:r>
              <a:rPr lang="en-AU" dirty="0" err="1" smtClean="0"/>
              <a:t>w_l</a:t>
            </a:r>
            <a:r>
              <a:rPr lang="en-AU" dirty="0" smtClean="0"/>
              <a:t> </a:t>
            </a:r>
            <a:r>
              <a:rPr lang="en-AU" dirty="0"/>
              <a:t>= a*</a:t>
            </a:r>
            <a:r>
              <a:rPr lang="en-AU" dirty="0" err="1"/>
              <a:t>l^b</a:t>
            </a:r>
            <a:r>
              <a:rPr lang="en-AU" dirty="0" smtClean="0"/>
              <a:t>], 2 </a:t>
            </a:r>
            <a:r>
              <a:rPr lang="en-AU" dirty="0"/>
              <a:t>= vector by sex)	</a:t>
            </a:r>
            <a:endParaRPr lang="en-AU" dirty="0" smtClean="0"/>
          </a:p>
          <a:p>
            <a:r>
              <a:rPr lang="en-AU" dirty="0"/>
              <a:t>2</a:t>
            </a:r>
            <a:endParaRPr lang="en-AU" dirty="0" smtClean="0"/>
          </a:p>
          <a:p>
            <a:r>
              <a:rPr lang="it-IT" dirty="0"/>
              <a:t>## a (male, female)																																							</a:t>
            </a:r>
          </a:p>
          <a:p>
            <a:r>
              <a:rPr lang="it-IT" dirty="0"/>
              <a:t>4.03E-07 4.08E-07																																									</a:t>
            </a:r>
          </a:p>
          <a:p>
            <a:r>
              <a:rPr lang="it-IT" dirty="0"/>
              <a:t>## b (male, female)																																							</a:t>
            </a:r>
          </a:p>
          <a:p>
            <a:r>
              <a:rPr lang="it-IT" dirty="0"/>
              <a:t>3.141334 3.127956		</a:t>
            </a:r>
            <a:endParaRPr lang="it-IT" dirty="0" smtClean="0"/>
          </a:p>
          <a:p>
            <a:r>
              <a:rPr lang="fr-FR" dirty="0" smtClean="0"/>
              <a:t>## Males</a:t>
            </a:r>
            <a:r>
              <a:rPr lang="fr-FR" dirty="0"/>
              <a:t>																																									</a:t>
            </a:r>
          </a:p>
          <a:p>
            <a:r>
              <a:rPr lang="fr-FR" dirty="0"/>
              <a:t>0.000224781	0.000281351	0.000346923	</a:t>
            </a:r>
            <a:r>
              <a:rPr lang="fr-FR" dirty="0" smtClean="0"/>
              <a:t>0.000422209</a:t>
            </a:r>
          </a:p>
          <a:p>
            <a:r>
              <a:rPr lang="fr-FR" dirty="0" smtClean="0"/>
              <a:t>## </a:t>
            </a:r>
            <a:r>
              <a:rPr lang="fr-FR" dirty="0" err="1" smtClean="0"/>
              <a:t>Females</a:t>
            </a:r>
            <a:r>
              <a:rPr lang="fr-FR" dirty="0"/>
              <a:t>																																									</a:t>
            </a:r>
          </a:p>
          <a:p>
            <a:r>
              <a:rPr lang="fr-FR" dirty="0"/>
              <a:t>0.0002151	0.00026898	0.00033137	</a:t>
            </a:r>
            <a:r>
              <a:rPr lang="fr-FR" dirty="0" smtClean="0"/>
              <a:t>0.00040294</a:t>
            </a:r>
            <a:r>
              <a:rPr lang="it-IT" dirty="0"/>
              <a:t>																																							</a:t>
            </a:r>
          </a:p>
        </p:txBody>
      </p:sp>
    </p:spTree>
    <p:extLst>
      <p:ext uri="{BB962C8B-B14F-4D97-AF65-F5344CB8AC3E}">
        <p14:creationId xmlns:p14="http://schemas.microsoft.com/office/powerpoint/2010/main" val="3699497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Biological </a:t>
            </a:r>
            <a:r>
              <a:rPr lang="en-AU" dirty="0" smtClean="0"/>
              <a:t>parameters-II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24840" y="1690688"/>
            <a:ext cx="115671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smtClean="0">
                <a:solidFill>
                  <a:srgbClr val="FF0000"/>
                </a:solidFill>
              </a:rPr>
              <a:t>Male mature weight-at-length (weight * </a:t>
            </a:r>
            <a:r>
              <a:rPr lang="en-AU" dirty="0" smtClean="0">
                <a:solidFill>
                  <a:srgbClr val="FF0000"/>
                </a:solidFill>
              </a:rPr>
              <a:t>proportion mature</a:t>
            </a:r>
            <a:r>
              <a:rPr lang="en-AU" dirty="0">
                <a:solidFill>
                  <a:srgbClr val="FF0000"/>
                </a:solidFill>
              </a:rPr>
              <a:t>) 		</a:t>
            </a:r>
          </a:p>
          <a:p>
            <a:r>
              <a:rPr lang="en-AU" dirty="0" smtClean="0"/>
              <a:t>0 0 0 0 0</a:t>
            </a:r>
            <a:r>
              <a:rPr lang="en-AU" dirty="0"/>
              <a:t>	</a:t>
            </a:r>
            <a:r>
              <a:rPr lang="en-AU" dirty="0" smtClean="0"/>
              <a:t>0 0 0 0 0</a:t>
            </a:r>
            <a:r>
              <a:rPr lang="en-AU" dirty="0"/>
              <a:t>	</a:t>
            </a:r>
            <a:r>
              <a:rPr lang="en-AU" dirty="0" smtClean="0"/>
              <a:t>0  1.46163 1.65736</a:t>
            </a:r>
            <a:r>
              <a:rPr lang="en-AU" dirty="0"/>
              <a:t>	1.87023	2.10101	2.35048	2.61942	2.90861	3.21882	3.9059									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Proportion mature by sex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0	0	0	0	0	</a:t>
            </a:r>
            <a:r>
              <a:rPr lang="en-AU" dirty="0" smtClean="0"/>
              <a:t>0 ….</a:t>
            </a:r>
            <a:endParaRPr lang="en-AU" dirty="0"/>
          </a:p>
          <a:p>
            <a:r>
              <a:rPr lang="en-AU" dirty="0"/>
              <a:t>0	0	0	0	0	</a:t>
            </a:r>
            <a:r>
              <a:rPr lang="en-AU" dirty="0" smtClean="0"/>
              <a:t>1  ..</a:t>
            </a:r>
            <a:r>
              <a:rPr lang="en-AU" dirty="0"/>
              <a:t>	</a:t>
            </a:r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 natural mortality type (1 = vector by season, 2 = matrix by season/year)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/>
              <a:t>2</a:t>
            </a:r>
          </a:p>
          <a:p>
            <a:r>
              <a:rPr lang="en-AU" dirty="0">
                <a:solidFill>
                  <a:srgbClr val="FF0000"/>
                </a:solidFill>
              </a:rPr>
              <a:t># </a:t>
            </a:r>
            <a:r>
              <a:rPr lang="en-AU" dirty="0" smtClean="0">
                <a:solidFill>
                  <a:srgbClr val="FF0000"/>
                </a:solidFill>
              </a:rPr>
              <a:t>Proportion of TOTAL natural mortality by season (seasonal – add to 1 please)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0.0000  0.2329	0.0000	0.2671	0.000	0.194   0.306   #1975</a:t>
            </a:r>
          </a:p>
          <a:p>
            <a:r>
              <a:rPr lang="en-AU" dirty="0"/>
              <a:t>0.0000  0.2795	0.0000	0.2205	0.000	0.194   </a:t>
            </a:r>
            <a:r>
              <a:rPr lang="en-AU" dirty="0" smtClean="0"/>
              <a:t>0.306 #1976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2716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Catch data-I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62941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Fishing </a:t>
            </a:r>
            <a:r>
              <a:rPr lang="en-AU" dirty="0" smtClean="0">
                <a:solidFill>
                  <a:srgbClr val="FF0000"/>
                </a:solidFill>
              </a:rPr>
              <a:t>fleet names </a:t>
            </a:r>
            <a:r>
              <a:rPr lang="en-AU" dirty="0">
                <a:solidFill>
                  <a:srgbClr val="FF0000"/>
                </a:solidFill>
              </a:rPr>
              <a:t>(delimited with: no spaces in names</a:t>
            </a:r>
            <a:r>
              <a:rPr lang="en-AU" dirty="0" smtClean="0">
                <a:solidFill>
                  <a:srgbClr val="FF0000"/>
                </a:solidFill>
              </a:rPr>
              <a:t>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err="1" smtClean="0"/>
              <a:t>Pot_Fishery:Trawl_Bycatch:Bairdi_Fishery_Bycatch:Fixed_Gear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Survey names (delimited with: no spaces in names)</a:t>
            </a:r>
          </a:p>
          <a:p>
            <a:r>
              <a:rPr lang="en-AU" dirty="0" err="1"/>
              <a:t>NMFS_Trawl:BSFRF</a:t>
            </a:r>
            <a:endParaRPr lang="en-AU" dirty="0"/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>
                <a:solidFill>
                  <a:srgbClr val="FF0000"/>
                </a:solidFill>
              </a:rPr>
              <a:t>Are the fleets instantaneous (0) or continuous (1)</a:t>
            </a:r>
          </a:p>
          <a:p>
            <a:r>
              <a:rPr lang="en-AU" dirty="0"/>
              <a:t>0 0 0 0 0 0</a:t>
            </a:r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>
                <a:solidFill>
                  <a:srgbClr val="FF0000"/>
                </a:solidFill>
              </a:rPr>
              <a:t>Number of catch data </a:t>
            </a:r>
            <a:r>
              <a:rPr lang="en-AU" dirty="0" smtClean="0">
                <a:solidFill>
                  <a:srgbClr val="FF0000"/>
                </a:solidFill>
              </a:rPr>
              <a:t>frames</a:t>
            </a:r>
            <a:r>
              <a:rPr lang="en-AU" dirty="0">
                <a:solidFill>
                  <a:srgbClr val="FF0000"/>
                </a:solidFill>
              </a:rPr>
              <a:t>	</a:t>
            </a:r>
          </a:p>
          <a:p>
            <a:r>
              <a:rPr lang="en-AU" dirty="0" smtClean="0"/>
              <a:t>7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 Number of rows in each data frame</a:t>
            </a:r>
          </a:p>
          <a:p>
            <a:r>
              <a:rPr lang="en-AU" dirty="0"/>
              <a:t>43	28	28	42	25	25      9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50480" y="1241077"/>
            <a:ext cx="3444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 smtClean="0">
                <a:solidFill>
                  <a:srgbClr val="FF0000"/>
                </a:solidFill>
              </a:rPr>
              <a:t>Continuous</a:t>
            </a:r>
            <a:r>
              <a:rPr lang="en-AU" sz="2200" dirty="0" smtClean="0"/>
              <a:t> means the length of the season </a:t>
            </a:r>
            <a:r>
              <a:rPr lang="en-AU" sz="2200" dirty="0" smtClean="0">
                <a:solidFill>
                  <a:srgbClr val="FF0000"/>
                </a:solidFill>
              </a:rPr>
              <a:t>is non-zero.</a:t>
            </a:r>
            <a:r>
              <a:rPr lang="en-AU" sz="2200" dirty="0" smtClean="0"/>
              <a:t> An error occurs if you select “discrete” (0) and the season(a) with catches is not of zero duration. Try it!</a:t>
            </a:r>
            <a:endParaRPr lang="en-A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528560" y="4075717"/>
            <a:ext cx="344424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 smtClean="0"/>
              <a:t>A catch data frame is a set of catches for one fleet. GMACS does not distinguish between fishery and survey fleets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2858144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Catch </a:t>
            </a:r>
            <a:r>
              <a:rPr lang="en-AU" dirty="0" smtClean="0"/>
              <a:t>data-II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35280" y="2887682"/>
            <a:ext cx="10881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1975	3	1	1	23281.2	0.03	1	1	1	0	0.2	</a:t>
            </a:r>
          </a:p>
          <a:p>
            <a:r>
              <a:rPr lang="en-AU" dirty="0"/>
              <a:t>1976	3	1	1	28993.6	0.03	1	1	1	0	0.2	</a:t>
            </a:r>
          </a:p>
          <a:p>
            <a:r>
              <a:rPr lang="en-AU" dirty="0"/>
              <a:t>1977	3	1	1	31736.9	0.03	1	1	1	0	0.2	</a:t>
            </a:r>
          </a:p>
          <a:p>
            <a:r>
              <a:rPr lang="en-AU" dirty="0"/>
              <a:t>1978	3	1	1	39743	0.03	1	1	1	0	0.2	</a:t>
            </a:r>
          </a:p>
          <a:p>
            <a:endParaRPr lang="en-AU" dirty="0"/>
          </a:p>
          <a:p>
            <a:r>
              <a:rPr lang="en-AU" dirty="0"/>
              <a:t>1990	3	1	1	11782.9	0.04	3	1	1	0	0.2</a:t>
            </a:r>
          </a:p>
          <a:p>
            <a:r>
              <a:rPr lang="en-AU" dirty="0"/>
              <a:t>1991	3	1	1	9974	0.04	3	1	1	0	0.2</a:t>
            </a:r>
          </a:p>
          <a:p>
            <a:r>
              <a:rPr lang="en-AU" dirty="0"/>
              <a:t>1992	3	1	1	6013.7	0.04	3	1	1	0	0.2</a:t>
            </a:r>
          </a:p>
          <a:p>
            <a:endParaRPr lang="en-AU" dirty="0"/>
          </a:p>
          <a:p>
            <a:r>
              <a:rPr lang="en-AU" dirty="0"/>
              <a:t>1981	5	2	0	274.229	0.04	2	1	1	0	0.8</a:t>
            </a:r>
          </a:p>
          <a:p>
            <a:r>
              <a:rPr lang="en-AU" dirty="0"/>
              <a:t>1982	5	2	0	718.61	0.04	2	1	1	0	0.8</a:t>
            </a:r>
          </a:p>
          <a:p>
            <a:r>
              <a:rPr lang="en-AU" dirty="0"/>
              <a:t>1983	5	2	0	525.554	0.04	2	1	1	0	0.8</a:t>
            </a:r>
          </a:p>
          <a:p>
            <a:r>
              <a:rPr lang="en-AU" dirty="0"/>
              <a:t>1984	5	2	0	1367.55	0.04	2	1	1	0	0.8</a:t>
            </a:r>
          </a:p>
          <a:p>
            <a:r>
              <a:rPr lang="en-AU" dirty="0"/>
              <a:t>1985	5	2	0	487.576	0.04	2	1	1	0	0.8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207" y="1505858"/>
            <a:ext cx="721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Year</a:t>
            </a:r>
            <a:endParaRPr lang="en-A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05840" y="1830340"/>
            <a:ext cx="1071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Season</a:t>
            </a:r>
            <a:endParaRPr lang="en-A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935480" y="1548413"/>
            <a:ext cx="804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Fleet</a:t>
            </a: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920523" y="1896194"/>
            <a:ext cx="607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Sex</a:t>
            </a:r>
            <a:endParaRPr lang="en-A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77307" y="1480695"/>
            <a:ext cx="1063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Catch </a:t>
            </a:r>
          </a:p>
          <a:p>
            <a:pPr algn="ctr"/>
            <a:r>
              <a:rPr lang="en-AU" sz="2400" dirty="0" smtClean="0"/>
              <a:t>and CV</a:t>
            </a:r>
            <a:endParaRPr lang="en-A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56775" y="1959861"/>
            <a:ext cx="8455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Type </a:t>
            </a:r>
            <a:endParaRPr lang="en-A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521025" y="1498196"/>
            <a:ext cx="78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Unit </a:t>
            </a:r>
            <a:endParaRPr lang="en-A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70828" y="1926011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err="1" smtClean="0"/>
              <a:t>Mult</a:t>
            </a:r>
            <a:endParaRPr lang="en-A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290265" y="1515394"/>
            <a:ext cx="877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Effort</a:t>
            </a:r>
            <a:endParaRPr lang="en-A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036862" y="1879457"/>
            <a:ext cx="13286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400" dirty="0" smtClean="0"/>
              <a:t>Discard</a:t>
            </a:r>
          </a:p>
          <a:p>
            <a:pPr algn="ctr"/>
            <a:r>
              <a:rPr lang="en-AU" sz="2400" dirty="0" smtClean="0"/>
              <a:t>mortality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90725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Catch </a:t>
            </a:r>
            <a:r>
              <a:rPr lang="en-AU" dirty="0" smtClean="0"/>
              <a:t>data-III</a:t>
            </a:r>
            <a:endParaRPr lang="en-AU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smtClean="0"/>
              <a:t>Sex:</a:t>
            </a:r>
          </a:p>
          <a:p>
            <a:pPr lvl="1"/>
            <a:r>
              <a:rPr lang="en-AU" dirty="0" smtClean="0"/>
              <a:t>1=Male; 2=Female; 0=Both</a:t>
            </a:r>
          </a:p>
          <a:p>
            <a:r>
              <a:rPr lang="en-AU" dirty="0" smtClean="0"/>
              <a:t>Type:</a:t>
            </a:r>
          </a:p>
          <a:p>
            <a:pPr lvl="1"/>
            <a:r>
              <a:rPr lang="en-AU" dirty="0" smtClean="0"/>
              <a:t>1=Retained; 2=Discarded;3=Total</a:t>
            </a:r>
          </a:p>
          <a:p>
            <a:r>
              <a:rPr lang="en-AU" dirty="0" smtClean="0"/>
              <a:t>Unit:</a:t>
            </a:r>
          </a:p>
          <a:p>
            <a:pPr lvl="1"/>
            <a:r>
              <a:rPr lang="en-AU" dirty="0" smtClean="0"/>
              <a:t>1=Mass; 2=numbers</a:t>
            </a:r>
          </a:p>
          <a:p>
            <a:r>
              <a:rPr lang="en-AU" dirty="0" err="1" smtClean="0"/>
              <a:t>Mult</a:t>
            </a:r>
            <a:endParaRPr lang="en-AU" dirty="0" smtClean="0"/>
          </a:p>
          <a:p>
            <a:pPr lvl="1"/>
            <a:r>
              <a:rPr lang="en-AU" dirty="0" smtClean="0"/>
              <a:t>1=Use data are they are; 2 = multiply by this number (e.g. lbs to kg)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62484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2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Relative abundance indices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2023467"/>
            <a:ext cx="10896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#Relative abundance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Number of relative abundance </a:t>
            </a:r>
            <a:r>
              <a:rPr lang="en-AU" dirty="0" smtClean="0">
                <a:solidFill>
                  <a:srgbClr val="FF0000"/>
                </a:solidFill>
              </a:rPr>
              <a:t>indices</a:t>
            </a:r>
            <a:r>
              <a:rPr lang="en-AU" dirty="0">
                <a:solidFill>
                  <a:srgbClr val="FF0000"/>
                </a:solidFill>
              </a:rPr>
              <a:t>			</a:t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 smtClean="0"/>
              <a:t>2</a:t>
            </a:r>
            <a:r>
              <a:rPr lang="en-AU" dirty="0"/>
              <a:t>							</a:t>
            </a:r>
            <a:br>
              <a:rPr lang="en-AU" dirty="0"/>
            </a:br>
            <a:r>
              <a:rPr lang="en-AU" dirty="0" smtClean="0">
                <a:solidFill>
                  <a:srgbClr val="FF0000"/>
                </a:solidFill>
              </a:rPr>
              <a:t>## Number of rows</a:t>
            </a:r>
            <a:r>
              <a:rPr lang="en-AU" dirty="0">
                <a:solidFill>
                  <a:srgbClr val="FF0000"/>
                </a:solidFill>
              </a:rPr>
              <a:t>	</a:t>
            </a:r>
            <a:r>
              <a:rPr lang="en-AU" dirty="0" smtClean="0">
                <a:solidFill>
                  <a:srgbClr val="FF0000"/>
                </a:solidFill>
              </a:rPr>
              <a:t>in each index</a:t>
            </a:r>
            <a:r>
              <a:rPr lang="en-AU" dirty="0">
                <a:solidFill>
                  <a:srgbClr val="FF0000"/>
                </a:solidFill>
              </a:rPr>
              <a:t/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88	12					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#Survey</a:t>
            </a:r>
            <a:r>
              <a:rPr lang="en-AU" dirty="0">
                <a:solidFill>
                  <a:srgbClr val="FF0000"/>
                </a:solidFill>
              </a:rPr>
              <a:t>	</a:t>
            </a:r>
            <a:r>
              <a:rPr lang="en-AU" dirty="0" smtClean="0">
                <a:solidFill>
                  <a:srgbClr val="FF0000"/>
                </a:solidFill>
              </a:rPr>
              <a:t>data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</a:t>
            </a:r>
            <a:r>
              <a:rPr lang="en-AU" dirty="0">
                <a:solidFill>
                  <a:srgbClr val="FF0000"/>
                </a:solidFill>
              </a:rPr>
              <a:t>Year	Season	Fleet	Sex	Abundance	CV	Units</a:t>
            </a:r>
            <a:br>
              <a:rPr lang="en-AU" dirty="0">
                <a:solidFill>
                  <a:srgbClr val="FF0000"/>
                </a:solidFill>
              </a:rPr>
            </a:br>
            <a:r>
              <a:rPr lang="en-AU" dirty="0"/>
              <a:t>1975	1	5	1	135463	</a:t>
            </a:r>
            <a:r>
              <a:rPr lang="en-AU" dirty="0" smtClean="0"/>
              <a:t>            0.193</a:t>
            </a:r>
            <a:r>
              <a:rPr lang="en-AU" dirty="0"/>
              <a:t>	1</a:t>
            </a:r>
            <a:br>
              <a:rPr lang="en-AU" dirty="0"/>
            </a:br>
            <a:r>
              <a:rPr lang="en-AU" dirty="0"/>
              <a:t>1976	1	5	1	260149	</a:t>
            </a:r>
            <a:r>
              <a:rPr lang="en-AU" dirty="0" smtClean="0"/>
              <a:t>            0.206</a:t>
            </a:r>
            <a:r>
              <a:rPr lang="en-AU" dirty="0"/>
              <a:t>	1</a:t>
            </a:r>
            <a:br>
              <a:rPr lang="en-AU" dirty="0"/>
            </a:br>
            <a:r>
              <a:rPr lang="en-AU" dirty="0"/>
              <a:t>1977	1	5	1	235411	</a:t>
            </a:r>
            <a:r>
              <a:rPr lang="en-AU" dirty="0" smtClean="0"/>
              <a:t>            0.144</a:t>
            </a:r>
            <a:r>
              <a:rPr lang="en-AU" dirty="0"/>
              <a:t>	1</a:t>
            </a:r>
            <a:br>
              <a:rPr lang="en-AU" dirty="0"/>
            </a:b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863840" y="1489754"/>
            <a:ext cx="422148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Units: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1=mass; 2= numbers</a:t>
            </a:r>
          </a:p>
          <a:p>
            <a:r>
              <a:rPr lang="en-AU" sz="2600" dirty="0" smtClean="0"/>
              <a:t>CV: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Type I CV; it can be increased by an additional variance </a:t>
            </a:r>
            <a:r>
              <a:rPr lang="en-AU" sz="2600" dirty="0" smtClean="0"/>
              <a:t>term (see specifications for the control file)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1820540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Length-frequency data-I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237032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Number of length frequency </a:t>
            </a:r>
            <a:r>
              <a:rPr lang="en-AU" dirty="0" smtClean="0">
                <a:solidFill>
                  <a:srgbClr val="FF0000"/>
                </a:solidFill>
              </a:rPr>
              <a:t>matrices</a:t>
            </a:r>
          </a:p>
          <a:p>
            <a:r>
              <a:rPr lang="en-AU" dirty="0"/>
              <a:t>4</a:t>
            </a:r>
            <a:endParaRPr lang="en-AU" dirty="0" smtClean="0"/>
          </a:p>
          <a:p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>
                <a:solidFill>
                  <a:srgbClr val="FF0000"/>
                </a:solidFill>
              </a:rPr>
              <a:t>Number of rows in each matrix	</a:t>
            </a:r>
            <a:r>
              <a:rPr lang="en-AU" dirty="0"/>
              <a:t>		</a:t>
            </a:r>
            <a:endParaRPr lang="en-AU" dirty="0" smtClean="0"/>
          </a:p>
          <a:p>
            <a:r>
              <a:rPr lang="en-AU" dirty="0" smtClean="0"/>
              <a:t>40             26</a:t>
            </a:r>
            <a:r>
              <a:rPr lang="en-AU" dirty="0"/>
              <a:t>	26	</a:t>
            </a:r>
            <a:r>
              <a:rPr lang="en-AU" dirty="0" smtClean="0"/>
              <a:t>41</a:t>
            </a:r>
            <a:endParaRPr lang="en-AU" dirty="0"/>
          </a:p>
          <a:p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## Number of bins in each matrix (columns of size data)</a:t>
            </a:r>
          </a:p>
          <a:p>
            <a:r>
              <a:rPr lang="en-AU" dirty="0" smtClean="0"/>
              <a:t> 20</a:t>
            </a:r>
            <a:r>
              <a:rPr lang="en-AU" dirty="0"/>
              <a:t>	20	16	</a:t>
            </a:r>
            <a:r>
              <a:rPr lang="en-AU" dirty="0" smtClean="0"/>
              <a:t>20</a:t>
            </a:r>
            <a:r>
              <a:rPr lang="en-AU" dirty="0"/>
              <a:t>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535828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Males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7040" y="5358288"/>
            <a:ext cx="95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Females</a:t>
            </a:r>
            <a:endParaRPr lang="en-AU" dirty="0"/>
          </a:p>
        </p:txBody>
      </p:sp>
      <p:cxnSp>
        <p:nvCxnSpPr>
          <p:cNvPr id="7" name="Straight Arrow Connector 6"/>
          <p:cNvCxnSpPr>
            <a:stCxn id="5" idx="0"/>
          </p:cNvCxnSpPr>
          <p:nvPr/>
        </p:nvCxnSpPr>
        <p:spPr>
          <a:xfrm flipH="1" flipV="1">
            <a:off x="2987040" y="4678650"/>
            <a:ext cx="477759" cy="6796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513303" y="4678650"/>
            <a:ext cx="2190017" cy="80785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513303" y="4678650"/>
            <a:ext cx="380223" cy="74374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1093873" y="4637439"/>
            <a:ext cx="419430" cy="8490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45680" y="2952794"/>
            <a:ext cx="4221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Prof tip: Always check you have the counts correct. This is a great way to get things mixed up.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189038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Length-frequency </a:t>
            </a:r>
            <a:r>
              <a:rPr lang="en-AU" dirty="0" smtClean="0"/>
              <a:t>data-II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65760" y="1805762"/>
            <a:ext cx="114604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#Retained males</a:t>
            </a:r>
          </a:p>
          <a:p>
            <a:r>
              <a:rPr lang="en-AU" dirty="0">
                <a:solidFill>
                  <a:srgbClr val="FF0000"/>
                </a:solidFill>
              </a:rPr>
              <a:t>#Year	Season	Fleet	Sex	Type	Shell	Maturity	</a:t>
            </a:r>
            <a:r>
              <a:rPr lang="en-AU" dirty="0" err="1">
                <a:solidFill>
                  <a:srgbClr val="FF0000"/>
                </a:solidFill>
              </a:rPr>
              <a:t>Nsamp</a:t>
            </a:r>
            <a:r>
              <a:rPr lang="en-AU" dirty="0">
                <a:solidFill>
                  <a:srgbClr val="FF0000"/>
                </a:solidFill>
              </a:rPr>
              <a:t>	</a:t>
            </a:r>
            <a:r>
              <a:rPr lang="en-AU" dirty="0" err="1">
                <a:solidFill>
                  <a:srgbClr val="FF0000"/>
                </a:solidFill>
              </a:rPr>
              <a:t>DataVec</a:t>
            </a:r>
            <a:r>
              <a:rPr lang="en-AU" dirty="0">
                <a:solidFill>
                  <a:srgbClr val="FF0000"/>
                </a:solidFill>
              </a:rPr>
              <a:t>	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/>
              <a:t>1975</a:t>
            </a:r>
            <a:r>
              <a:rPr lang="en-AU" dirty="0"/>
              <a:t>	3	1	1	1	0	0	100	0	0	0	</a:t>
            </a:r>
          </a:p>
          <a:p>
            <a:r>
              <a:rPr lang="en-AU" dirty="0"/>
              <a:t>1976	3	1	1	1	0	0	100	0	0	0	</a:t>
            </a:r>
          </a:p>
          <a:p>
            <a:r>
              <a:rPr lang="en-AU" dirty="0"/>
              <a:t>1977	3	1	1	1	0	0	100	0	0	0	</a:t>
            </a:r>
          </a:p>
          <a:p>
            <a:r>
              <a:rPr lang="en-AU" dirty="0"/>
              <a:t>1978	3	1	1	1	0	0	100	0	0	0	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</a:t>
            </a:r>
            <a:r>
              <a:rPr lang="en-AU" dirty="0" smtClean="0">
                <a:solidFill>
                  <a:srgbClr val="FF0000"/>
                </a:solidFill>
              </a:rPr>
              <a:t>Total males</a:t>
            </a:r>
          </a:p>
          <a:p>
            <a:r>
              <a:rPr lang="en-AU" dirty="0" smtClean="0"/>
              <a:t>1990</a:t>
            </a:r>
            <a:r>
              <a:rPr lang="en-AU" dirty="0"/>
              <a:t>	3	1	1	0	0	0	91.6	0	0	0.0004</a:t>
            </a:r>
          </a:p>
          <a:p>
            <a:r>
              <a:rPr lang="en-AU" dirty="0"/>
              <a:t>1991	3	1	1	0	0	0	100	0.0009	0.0038	0.0075</a:t>
            </a:r>
          </a:p>
          <a:p>
            <a:r>
              <a:rPr lang="en-AU" dirty="0"/>
              <a:t>1992	3	1	1	0	0	0	100	0	0.0006	0.0008</a:t>
            </a:r>
          </a:p>
          <a:p>
            <a:r>
              <a:rPr lang="en-AU" dirty="0"/>
              <a:t>1993	3	1	1	0	0	0	100	0.0008	0.0024	0.0031</a:t>
            </a:r>
          </a:p>
          <a:p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</a:t>
            </a:r>
            <a:r>
              <a:rPr lang="en-AU" dirty="0" smtClean="0">
                <a:solidFill>
                  <a:srgbClr val="FF0000"/>
                </a:solidFill>
              </a:rPr>
              <a:t>Trawl bycatch male</a:t>
            </a:r>
          </a:p>
          <a:p>
            <a:r>
              <a:rPr lang="en-AU" dirty="0" smtClean="0"/>
              <a:t>1976</a:t>
            </a:r>
            <a:r>
              <a:rPr lang="en-AU" dirty="0"/>
              <a:t>	5	2	1	0	0	0	50	0	0	0	</a:t>
            </a:r>
          </a:p>
          <a:p>
            <a:r>
              <a:rPr lang="en-AU" dirty="0"/>
              <a:t>1977	5	2	1	0	0	0	50	0.0036	0.0009	0.0009	</a:t>
            </a:r>
          </a:p>
          <a:p>
            <a:r>
              <a:rPr lang="en-AU" dirty="0"/>
              <a:t>1978	5	2	1	0	0	0	50	0	0	0	</a:t>
            </a:r>
          </a:p>
        </p:txBody>
      </p:sp>
    </p:spTree>
    <p:extLst>
      <p:ext uri="{BB962C8B-B14F-4D97-AF65-F5344CB8AC3E}">
        <p14:creationId xmlns:p14="http://schemas.microsoft.com/office/powerpoint/2010/main" val="1320470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Length-frequency </a:t>
            </a:r>
            <a:r>
              <a:rPr lang="en-AU" dirty="0" smtClean="0"/>
              <a:t>data-III</a:t>
            </a:r>
            <a:endParaRPr lang="en-AU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smtClean="0"/>
              <a:t>Sex:</a:t>
            </a:r>
          </a:p>
          <a:p>
            <a:pPr lvl="1"/>
            <a:r>
              <a:rPr lang="en-AU" dirty="0" smtClean="0"/>
              <a:t>1=Male; 2=Female; 0=Both</a:t>
            </a:r>
          </a:p>
          <a:p>
            <a:r>
              <a:rPr lang="en-AU" dirty="0" smtClean="0"/>
              <a:t>Type:</a:t>
            </a:r>
          </a:p>
          <a:p>
            <a:pPr lvl="1"/>
            <a:r>
              <a:rPr lang="en-AU" dirty="0" smtClean="0"/>
              <a:t>1=Retained; 2=Discarded;0=Total</a:t>
            </a:r>
          </a:p>
          <a:p>
            <a:r>
              <a:rPr lang="en-AU" dirty="0" smtClean="0"/>
              <a:t>Shell/Maturity</a:t>
            </a:r>
          </a:p>
          <a:p>
            <a:pPr lvl="1"/>
            <a:r>
              <a:rPr lang="en-AU" dirty="0" smtClean="0"/>
              <a:t>Which </a:t>
            </a:r>
            <a:r>
              <a:rPr lang="en-AU" dirty="0" smtClean="0"/>
              <a:t>type of length data (for now always select 0)</a:t>
            </a:r>
          </a:p>
          <a:p>
            <a:r>
              <a:rPr lang="en-AU" dirty="0" err="1" smtClean="0"/>
              <a:t>Nsamp</a:t>
            </a:r>
            <a:endParaRPr lang="en-AU" dirty="0" smtClean="0"/>
          </a:p>
          <a:p>
            <a:pPr lvl="1"/>
            <a:r>
              <a:rPr lang="en-AU" dirty="0" smtClean="0"/>
              <a:t>Type I effective sample size.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320" y="0"/>
            <a:ext cx="4099560" cy="413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585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Data-I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2660541"/>
            <a:ext cx="98755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 Growth increments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Growth data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 Type of growth increment (1=growth increment with a CV;2=size-at-release; </a:t>
            </a:r>
            <a:r>
              <a:rPr lang="en-AU" dirty="0" smtClean="0">
                <a:solidFill>
                  <a:srgbClr val="FF0000"/>
                </a:solidFill>
              </a:rPr>
              <a:t>size-at-recapture) 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1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err="1" smtClean="0">
                <a:solidFill>
                  <a:srgbClr val="FF0000"/>
                </a:solidFill>
              </a:rPr>
              <a:t>nobs_growth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/>
              <a:t>1</a:t>
            </a:r>
            <a:r>
              <a:rPr lang="en-AU" dirty="0"/>
              <a:t>										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MidPoint</a:t>
            </a:r>
            <a:r>
              <a:rPr lang="en-AU" dirty="0">
                <a:solidFill>
                  <a:srgbClr val="FF0000"/>
                </a:solidFill>
              </a:rPr>
              <a:t> Sex  Increment	</a:t>
            </a:r>
            <a:r>
              <a:rPr lang="en-AU" dirty="0" smtClean="0">
                <a:solidFill>
                  <a:srgbClr val="FF0000"/>
                </a:solidFill>
              </a:rPr>
              <a:t>CV</a:t>
            </a:r>
            <a:r>
              <a:rPr lang="en-AU" dirty="0"/>
              <a:t>	</a:t>
            </a:r>
          </a:p>
          <a:p>
            <a:r>
              <a:rPr lang="en-AU" dirty="0" smtClean="0"/>
              <a:t>           67.5     2          14.76  1000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859280"/>
            <a:ext cx="96237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There are two types of growth data: (a) increments and (b) transitions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75778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 not!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3" y="1717815"/>
            <a:ext cx="3067627" cy="34132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2031" y="5763148"/>
            <a:ext cx="4576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/>
              <a:t>Some of you may wish to leave about now</a:t>
            </a:r>
            <a:endParaRPr lang="en-AU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378" y="1464861"/>
            <a:ext cx="2381250" cy="1228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13" y="710293"/>
            <a:ext cx="3648075" cy="1257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418" y="2150183"/>
            <a:ext cx="5751007" cy="38761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258" y="3187362"/>
            <a:ext cx="3239547" cy="19437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283569" y="6153210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AU" sz="1100" dirty="0" smtClean="0">
                <a:latin typeface="Frutiger"/>
              </a:rPr>
              <a:t>The </a:t>
            </a:r>
            <a:r>
              <a:rPr lang="en-AU" sz="1100" dirty="0">
                <a:latin typeface="Frutiger"/>
              </a:rPr>
              <a:t>Giant Magellan Telescope Multi-object Astronomical and Cosmological </a:t>
            </a:r>
            <a:r>
              <a:rPr lang="en-AU" sz="1100" dirty="0" smtClean="0">
                <a:latin typeface="Frutiger"/>
              </a:rPr>
              <a:t>Spectrograph</a:t>
            </a:r>
            <a:endParaRPr lang="en-AU" sz="1100" b="0" i="0" dirty="0">
              <a:effectLst/>
              <a:latin typeface="Frutiger"/>
            </a:endParaRPr>
          </a:p>
        </p:txBody>
      </p:sp>
    </p:spTree>
    <p:extLst>
      <p:ext uri="{BB962C8B-B14F-4D97-AF65-F5344CB8AC3E}">
        <p14:creationId xmlns:p14="http://schemas.microsoft.com/office/powerpoint/2010/main" val="3324623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Data-II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2660541"/>
            <a:ext cx="98755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 Transition matrix entries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## Growth data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>
                <a:solidFill>
                  <a:srgbClr val="FF0000"/>
                </a:solidFill>
              </a:rPr>
              <a:t># Type of growth increment (1=growth increment with a CV;2=size-at-release; </a:t>
            </a:r>
            <a:r>
              <a:rPr lang="en-AU" dirty="0" smtClean="0">
                <a:solidFill>
                  <a:srgbClr val="FF0000"/>
                </a:solidFill>
              </a:rPr>
              <a:t>size-at-recapture) 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/>
              <a:t>2</a:t>
            </a:r>
            <a:endParaRPr lang="en-AU" dirty="0"/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err="1" smtClean="0">
                <a:solidFill>
                  <a:srgbClr val="FF0000"/>
                </a:solidFill>
              </a:rPr>
              <a:t>nobs_growth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/>
              <a:t>2</a:t>
            </a:r>
            <a:r>
              <a:rPr lang="en-AU" dirty="0"/>
              <a:t>										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Class-at-release; Sex; Class-at-recapture;  Years-at-liberty;  which transition matrix; sample size</a:t>
            </a:r>
            <a:r>
              <a:rPr lang="en-AU" dirty="0"/>
              <a:t>	</a:t>
            </a:r>
            <a:endParaRPr lang="en-AU" dirty="0" smtClean="0"/>
          </a:p>
          <a:p>
            <a:r>
              <a:rPr lang="en-AU" dirty="0"/>
              <a:t> </a:t>
            </a:r>
            <a:r>
              <a:rPr lang="en-AU" dirty="0" smtClean="0"/>
              <a:t>                             2     1                                4                           1                                           1                    2</a:t>
            </a:r>
          </a:p>
          <a:p>
            <a:r>
              <a:rPr lang="en-AU" dirty="0" smtClean="0"/>
              <a:t>                              </a:t>
            </a:r>
            <a:r>
              <a:rPr lang="en-AU" dirty="0"/>
              <a:t>2     1                               </a:t>
            </a:r>
            <a:r>
              <a:rPr lang="en-AU" dirty="0" smtClean="0"/>
              <a:t> 5                           </a:t>
            </a:r>
            <a:r>
              <a:rPr lang="en-AU" dirty="0"/>
              <a:t>1                                           1                    </a:t>
            </a:r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859280"/>
            <a:ext cx="962378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There are two types of growth data: (a) increments and (b) transitions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1185949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Final steps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838200" y="180040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 Use custom natural mortality (0=no, 1=yes, by	sex and year</a:t>
            </a:r>
            <a:r>
              <a:rPr lang="en-AU" dirty="0" smtClean="0">
                <a:solidFill>
                  <a:srgbClr val="FF0000"/>
                </a:solidFill>
              </a:rPr>
              <a:t>) </a:t>
            </a:r>
            <a:r>
              <a:rPr lang="en-AU" dirty="0" smtClean="0"/>
              <a:t>0</a:t>
            </a:r>
            <a:r>
              <a:rPr lang="en-AU" dirty="0"/>
              <a:t>						</a:t>
            </a:r>
            <a:r>
              <a:rPr lang="en-AU" dirty="0" smtClean="0"/>
              <a:t># </a:t>
            </a:r>
            <a:r>
              <a:rPr lang="en-AU" dirty="0" smtClean="0">
                <a:solidFill>
                  <a:srgbClr val="FF0000"/>
                </a:solidFill>
              </a:rPr>
              <a:t>#Custom </a:t>
            </a:r>
            <a:r>
              <a:rPr lang="en-AU" dirty="0">
                <a:solidFill>
                  <a:srgbClr val="FF0000"/>
                </a:solidFill>
              </a:rPr>
              <a:t>natural mortality rates (by sex)	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</a:t>
            </a:r>
            <a:r>
              <a:rPr lang="en-AU" dirty="0">
                <a:solidFill>
                  <a:srgbClr val="FF0000"/>
                </a:solidFill>
              </a:rPr>
              <a:t>1975	1976	1977	</a:t>
            </a:r>
            <a:r>
              <a:rPr lang="en-AU" dirty="0" smtClean="0">
                <a:solidFill>
                  <a:srgbClr val="FF0000"/>
                </a:solidFill>
              </a:rPr>
              <a:t>1978</a:t>
            </a:r>
          </a:p>
          <a:p>
            <a:r>
              <a:rPr lang="en-AU" dirty="0" smtClean="0"/>
              <a:t>0.18</a:t>
            </a:r>
            <a:r>
              <a:rPr lang="en-AU" dirty="0"/>
              <a:t>	</a:t>
            </a:r>
            <a:r>
              <a:rPr lang="en-AU" dirty="0" smtClean="0"/>
              <a:t>0.27</a:t>
            </a:r>
            <a:r>
              <a:rPr lang="en-AU" dirty="0"/>
              <a:t>	</a:t>
            </a:r>
            <a:r>
              <a:rPr lang="en-AU" dirty="0" smtClean="0"/>
              <a:t>0.27</a:t>
            </a:r>
            <a:r>
              <a:rPr lang="en-AU" dirty="0"/>
              <a:t>	</a:t>
            </a:r>
            <a:r>
              <a:rPr lang="en-AU" dirty="0" smtClean="0"/>
              <a:t>0.27</a:t>
            </a:r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 smtClean="0">
                <a:solidFill>
                  <a:srgbClr val="FF0000"/>
                </a:solidFill>
              </a:rPr>
              <a:t>eof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 smtClean="0"/>
              <a:t>9999</a:t>
            </a:r>
            <a:r>
              <a:rPr lang="en-AU" dirty="0"/>
              <a:t>			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1" y="4358640"/>
            <a:ext cx="10820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Custom natural mortality allows the user to pre-specify </a:t>
            </a:r>
            <a:r>
              <a:rPr lang="en-AU" sz="2600" i="1" dirty="0" smtClean="0"/>
              <a:t>M</a:t>
            </a:r>
            <a:r>
              <a:rPr lang="en-AU" sz="2600" dirty="0" smtClean="0"/>
              <a:t> by year </a:t>
            </a:r>
            <a:r>
              <a:rPr lang="en-AU" sz="2600" dirty="0" smtClean="0"/>
              <a:t>(this </a:t>
            </a:r>
            <a:r>
              <a:rPr lang="en-AU" sz="2600" dirty="0" smtClean="0"/>
              <a:t>should be in the CTL file). EOF is a check value. </a:t>
            </a:r>
            <a:endParaRPr lang="en-AU" sz="2600" dirty="0" smtClean="0"/>
          </a:p>
          <a:p>
            <a:endParaRPr lang="en-AU" sz="2600" dirty="0"/>
          </a:p>
          <a:p>
            <a:r>
              <a:rPr lang="en-AU" sz="2600" smtClean="0"/>
              <a:t>If </a:t>
            </a:r>
            <a:r>
              <a:rPr lang="en-AU" sz="2600" dirty="0" smtClean="0"/>
              <a:t>something is wrong, an EOF error will be generated and program will stop.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495262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ADMB software that implements a generalized stock assessment platform for size-structured assessment.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(relatively) </a:t>
            </a:r>
            <a:r>
              <a:rPr lang="en-AU" sz="2600" dirty="0" smtClean="0">
                <a:solidFill>
                  <a:srgbClr val="FF0000"/>
                </a:solidFill>
              </a:rPr>
              <a:t>easy to add new features </a:t>
            </a:r>
            <a:r>
              <a:rPr lang="en-AU" sz="2600" dirty="0" smtClean="0"/>
              <a:t>(e.g. types of selectivity patterns, assumptions about </a:t>
            </a:r>
            <a:r>
              <a:rPr lang="en-AU" sz="2600" dirty="0" smtClean="0"/>
              <a:t>time-trends in </a:t>
            </a:r>
            <a:r>
              <a:rPr lang="en-AU" sz="2600" i="1" dirty="0" smtClean="0"/>
              <a:t>M</a:t>
            </a:r>
            <a:r>
              <a:rPr lang="en-AU" sz="2600" dirty="0" smtClean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</a:t>
            </a:r>
            <a:r>
              <a:rPr lang="en-AU" sz="2600" dirty="0" smtClean="0">
                <a:solidFill>
                  <a:srgbClr val="FF0000"/>
                </a:solidFill>
              </a:rPr>
              <a:t>all input </a:t>
            </a:r>
            <a:r>
              <a:rPr lang="en-AU" sz="2600" dirty="0" smtClean="0">
                <a:solidFill>
                  <a:srgbClr val="FF0000"/>
                </a:solidFill>
              </a:rPr>
              <a:t>is via </a:t>
            </a:r>
            <a:r>
              <a:rPr lang="en-AU" sz="2600" dirty="0" smtClean="0">
                <a:solidFill>
                  <a:srgbClr val="FF0000"/>
                </a:solidFill>
              </a:rPr>
              <a:t>two files </a:t>
            </a:r>
            <a:r>
              <a:rPr lang="en-AU" sz="2600" dirty="0" smtClean="0"/>
              <a:t>(.DAT and .CTL) and no quantities are “hard-wired”.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</a:t>
            </a:r>
            <a:r>
              <a:rPr lang="en-AU" sz="2600" dirty="0" smtClean="0">
                <a:solidFill>
                  <a:srgbClr val="FF0000"/>
                </a:solidFill>
              </a:rPr>
              <a:t>easy to conduct phasing and place bounds on parameters</a:t>
            </a:r>
            <a:r>
              <a:rPr lang="en-AU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771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Fully open-source (on </a:t>
            </a:r>
            <a:r>
              <a:rPr lang="en-AU" sz="2600" dirty="0" err="1" smtClean="0"/>
              <a:t>github</a:t>
            </a:r>
            <a:r>
              <a:rPr lang="en-AU" sz="2600" dirty="0" smtClean="0"/>
              <a:t> – though the version is a bit out of date)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Routines to </a:t>
            </a:r>
            <a:r>
              <a:rPr lang="en-AU" sz="2600" dirty="0">
                <a:solidFill>
                  <a:srgbClr val="FF0000"/>
                </a:solidFill>
              </a:rPr>
              <a:t>automatically</a:t>
            </a:r>
            <a:r>
              <a:rPr lang="en-AU" sz="2600" dirty="0"/>
              <a:t> </a:t>
            </a:r>
            <a:r>
              <a:rPr lang="en-AU" sz="2600" dirty="0" smtClean="0"/>
              <a:t>produce diagnostics plots to evaluate fits and summarize model results (not currently fully functional)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Process to (easily) evaluate sensitivity to alternative assumptions.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(Ultimately) </a:t>
            </a:r>
            <a:r>
              <a:rPr lang="en-AU" sz="2600" dirty="0"/>
              <a:t>r</a:t>
            </a:r>
            <a:r>
              <a:rPr lang="en-AU" sz="2600" dirty="0" smtClean="0"/>
              <a:t>outines to generate pseudo data sets to test model performance.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43922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 of GMACS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8253" y="1811215"/>
            <a:ext cx="107472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has been used for the last </a:t>
            </a:r>
            <a:r>
              <a:rPr lang="en-AU" sz="2600" dirty="0" smtClean="0"/>
              <a:t>two assessments for </a:t>
            </a:r>
            <a:r>
              <a:rPr lang="en-AU" sz="2600" dirty="0" smtClean="0"/>
              <a:t>St Matthew Island blue king crab (single sex; three size-classes; limited fleets)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is being considered for application (in September 2019) to data for Bristol Bay red king crab  (two sexes; 26 size-classes; multiple fleets; many data types)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Much of the basic coding is done (and tested</a:t>
            </a:r>
            <a:r>
              <a:rPr lang="en-AU" sz="2600" dirty="0" smtClean="0"/>
              <a:t>), </a:t>
            </a:r>
            <a:r>
              <a:rPr lang="en-AU" sz="2600" dirty="0" smtClean="0"/>
              <a:t>but a major extension is to allow for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(required for snow and Tanner crab)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In principle, inclusion of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should not impact (a) the input files much, and (b) the results of current assessments.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59760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file structure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8253" y="1811215"/>
            <a:ext cx="1074728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>
                <a:solidFill>
                  <a:srgbClr val="FF0000"/>
                </a:solidFill>
              </a:rPr>
              <a:t>Input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GMACS.DAT</a:t>
            </a:r>
            <a:r>
              <a:rPr lang="en-AU" sz="2200" dirty="0" smtClean="0"/>
              <a:t>: Contains the names of two files: a data file (e.g. “x.DAT”) and a control file (</a:t>
            </a:r>
            <a:r>
              <a:rPr lang="en-AU" sz="2200" dirty="0" err="1" smtClean="0"/>
              <a:t>x.CTL</a:t>
            </a:r>
            <a:r>
              <a:rPr lang="en-AU" sz="2200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data file</a:t>
            </a:r>
            <a:r>
              <a:rPr lang="en-AU" sz="2200" dirty="0" smtClean="0"/>
              <a:t> contains the dimensions of the problem and all the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control rule </a:t>
            </a:r>
            <a:r>
              <a:rPr lang="en-AU" sz="2200" dirty="0" smtClean="0"/>
              <a:t>contains the specifications of the model (e.g. which parameters to estimate, selectivity patterns to assume, bounds, phases,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r>
              <a:rPr lang="en-AU" sz="2600" dirty="0" smtClean="0">
                <a:solidFill>
                  <a:srgbClr val="FF0000"/>
                </a:solidFill>
              </a:rPr>
              <a:t>Output files</a:t>
            </a:r>
            <a:endParaRPr lang="en-AU" sz="26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Checkfile.rep</a:t>
            </a:r>
            <a:r>
              <a:rPr lang="en-AU" sz="2200" dirty="0" smtClean="0"/>
              <a:t>: A file that repeats much of the input – if your read-in files </a:t>
            </a:r>
            <a:r>
              <a:rPr lang="en-AU" sz="2200" dirty="0" smtClean="0"/>
              <a:t>fail, look </a:t>
            </a:r>
            <a:r>
              <a:rPr lang="en-AU" sz="2200" dirty="0" smtClean="0"/>
              <a:t>at this file.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Gmacs_in.dat &amp; </a:t>
            </a:r>
            <a:r>
              <a:rPr lang="en-AU" sz="2200" dirty="0" err="1" smtClean="0">
                <a:solidFill>
                  <a:srgbClr val="FF0000"/>
                </a:solidFill>
              </a:rPr>
              <a:t>gmacs_in.ctl</a:t>
            </a:r>
            <a:r>
              <a:rPr lang="en-AU" sz="2200" dirty="0" smtClean="0"/>
              <a:t>: Your data and control rules reformatted (perhaps wrongly)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Gamsall.out</a:t>
            </a:r>
            <a:r>
              <a:rPr lang="en-AU" sz="2200" dirty="0" smtClean="0"/>
              <a:t>: The output file – in generalized format – read it into R and search for the labels (no hard-coding as this file is continually under development).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244660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214" y="2379416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GMACS-2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3459" y="5088948"/>
            <a:ext cx="5687405" cy="1655762"/>
          </a:xfrm>
        </p:spPr>
        <p:txBody>
          <a:bodyPr>
            <a:normAutofit/>
          </a:bodyPr>
          <a:lstStyle/>
          <a:p>
            <a:r>
              <a:rPr lang="en-AU" sz="2800" dirty="0" smtClean="0"/>
              <a:t>The DAT File</a:t>
            </a:r>
            <a:endParaRPr lang="en-AU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84167" cy="3084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450" y="457531"/>
            <a:ext cx="6686550" cy="2867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872" y="3408218"/>
            <a:ext cx="5975928" cy="336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862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Broad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Dimensions</a:t>
            </a:r>
          </a:p>
          <a:p>
            <a:r>
              <a:rPr lang="en-AU" dirty="0" smtClean="0"/>
              <a:t>Pre-specified biological parameters (need to move to the CTL file)</a:t>
            </a:r>
          </a:p>
          <a:p>
            <a:r>
              <a:rPr lang="en-AU" dirty="0" smtClean="0"/>
              <a:t>Length of each of the annual seasons </a:t>
            </a:r>
          </a:p>
          <a:p>
            <a:r>
              <a:rPr lang="en-AU" dirty="0" smtClean="0"/>
              <a:t>Catch data</a:t>
            </a:r>
          </a:p>
          <a:p>
            <a:r>
              <a:rPr lang="en-AU" dirty="0" smtClean="0"/>
              <a:t>Index data</a:t>
            </a:r>
          </a:p>
          <a:p>
            <a:r>
              <a:rPr lang="en-AU" dirty="0" smtClean="0"/>
              <a:t>Length-frequency data</a:t>
            </a:r>
          </a:p>
          <a:p>
            <a:r>
              <a:rPr lang="en-AU" dirty="0" smtClean="0"/>
              <a:t>Growth data</a:t>
            </a:r>
          </a:p>
          <a:p>
            <a:r>
              <a:rPr lang="en-AU" dirty="0" smtClean="0"/>
              <a:t>Custom specifications</a:t>
            </a:r>
            <a:r>
              <a:rPr lang="en-AU" dirty="0"/>
              <a:t> (need to move to the CTL file)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" y="6176963"/>
            <a:ext cx="112886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>
                <a:solidFill>
                  <a:srgbClr val="FF0000"/>
                </a:solidFill>
              </a:rPr>
              <a:t>Note</a:t>
            </a:r>
            <a:r>
              <a:rPr lang="en-AU" sz="2600" dirty="0" smtClean="0"/>
              <a:t>: The “type-1” weights are specified in the DAT file, “type 2” in </a:t>
            </a:r>
            <a:r>
              <a:rPr lang="en-AU" sz="2600" smtClean="0"/>
              <a:t>the control file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987315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Dimensions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518160" y="1690688"/>
            <a:ext cx="534697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1975   # start year</a:t>
            </a:r>
          </a:p>
          <a:p>
            <a:r>
              <a:rPr lang="en-AU" sz="2400" dirty="0" smtClean="0"/>
              <a:t>2018   # end year</a:t>
            </a:r>
          </a:p>
          <a:p>
            <a:r>
              <a:rPr lang="en-AU" sz="2400" dirty="0" smtClean="0"/>
              <a:t>2019   # projection year</a:t>
            </a:r>
          </a:p>
          <a:p>
            <a:pPr marL="342900" indent="-342900">
              <a:buAutoNum type="arabicPlain" startAt="7"/>
            </a:pPr>
            <a:r>
              <a:rPr lang="en-AU" sz="2400" dirty="0" smtClean="0"/>
              <a:t>       # number of seasons</a:t>
            </a:r>
          </a:p>
          <a:p>
            <a:r>
              <a:rPr lang="en-AU" sz="2400" dirty="0" smtClean="0"/>
              <a:t>6          # number of data groups   </a:t>
            </a:r>
          </a:p>
          <a:p>
            <a:pPr marL="457200" indent="-457200">
              <a:buAutoNum type="arabicPlain" startAt="2"/>
            </a:pPr>
            <a:r>
              <a:rPr lang="en-AU" sz="2400" dirty="0" smtClean="0"/>
              <a:t>     # number of sexes</a:t>
            </a:r>
          </a:p>
          <a:p>
            <a:pPr marL="457200" indent="-457200">
              <a:buAutoNum type="arabicPlain" startAt="2"/>
            </a:pPr>
            <a:r>
              <a:rPr lang="en-AU" sz="2400" dirty="0" smtClean="0"/>
              <a:t>     # number of shell condition groups</a:t>
            </a:r>
          </a:p>
          <a:p>
            <a:pPr marL="457200" indent="-457200">
              <a:buAutoNum type="arabicPlain"/>
            </a:pPr>
            <a:r>
              <a:rPr lang="en-AU" sz="2400" dirty="0" smtClean="0"/>
              <a:t>     # number of maturity types</a:t>
            </a:r>
          </a:p>
          <a:p>
            <a:pPr marL="457200" indent="-457200">
              <a:buAutoNum type="arabicPlain" startAt="20"/>
            </a:pPr>
            <a:r>
              <a:rPr lang="en-AU" sz="2400" dirty="0" smtClean="0"/>
              <a:t>     # number of size-classes</a:t>
            </a:r>
          </a:p>
          <a:p>
            <a:pPr marL="457200" indent="-457200">
              <a:buAutoNum type="arabicPlain" startAt="7"/>
            </a:pPr>
            <a:r>
              <a:rPr lang="en-AU" sz="2400" dirty="0" smtClean="0"/>
              <a:t>     # Season for recruitment</a:t>
            </a:r>
          </a:p>
          <a:p>
            <a:r>
              <a:rPr lang="en-AU" sz="2400" dirty="0" smtClean="0"/>
              <a:t>7          # Season for </a:t>
            </a:r>
            <a:r>
              <a:rPr lang="en-AU" sz="2400" dirty="0" err="1" smtClean="0"/>
              <a:t>molting</a:t>
            </a:r>
            <a:r>
              <a:rPr lang="en-AU" sz="2400" dirty="0" smtClean="0"/>
              <a:t> and growth</a:t>
            </a:r>
          </a:p>
          <a:p>
            <a:pPr marL="457200" indent="-457200">
              <a:buAutoNum type="arabicPlain" startAt="7"/>
            </a:pPr>
            <a:r>
              <a:rPr lang="en-AU" sz="2400" dirty="0" smtClean="0"/>
              <a:t>     # Season to compute SSB</a:t>
            </a:r>
          </a:p>
          <a:p>
            <a:r>
              <a:rPr lang="en-AU" sz="2400" dirty="0" smtClean="0"/>
              <a:t>1          # Season for N output</a:t>
            </a:r>
            <a:endParaRPr lang="en-AU" sz="2400" dirty="0"/>
          </a:p>
          <a:p>
            <a:pPr marL="457200" indent="-457200">
              <a:buAutoNum type="arabicPlain" startAt="20"/>
            </a:pP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766560" y="2606754"/>
            <a:ext cx="4723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/>
              <a:t>Seasons allow for discrete events in GMACS</a:t>
            </a:r>
            <a:endParaRPr lang="en-AU" sz="2000" dirty="0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4221480" y="2806809"/>
            <a:ext cx="2545080" cy="21243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66560" y="3200400"/>
            <a:ext cx="4601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/>
              <a:t>Combinations of fleets (including discards)</a:t>
            </a:r>
            <a:endParaRPr lang="en-AU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602480" y="3400455"/>
            <a:ext cx="1905000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51402" y="3969722"/>
            <a:ext cx="2288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/>
              <a:t>Old shell / new shell</a:t>
            </a:r>
            <a:endParaRPr lang="en-AU" sz="2000" dirty="0"/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5865137" y="4169777"/>
            <a:ext cx="886265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652867" y="5617577"/>
            <a:ext cx="886265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40880" y="539496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6766560" y="5501640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dirty="0" smtClean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>
            <a:off x="6724954" y="5285899"/>
            <a:ext cx="3138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/>
              <a:t>Recruitment, growth can occur in different seasons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771580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832</TotalTime>
  <Words>1075</Words>
  <Application>Microsoft Office PowerPoint</Application>
  <PresentationFormat>Widescreen</PresentationFormat>
  <Paragraphs>223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Frutiger</vt:lpstr>
      <vt:lpstr>Office Theme</vt:lpstr>
      <vt:lpstr>GMACS-1</vt:lpstr>
      <vt:lpstr>What is GMACS not!</vt:lpstr>
      <vt:lpstr>What is GMACS-I</vt:lpstr>
      <vt:lpstr>What is GMACS-II</vt:lpstr>
      <vt:lpstr>Current Status of GMACS</vt:lpstr>
      <vt:lpstr>Core file structure</vt:lpstr>
      <vt:lpstr>GMACS-2</vt:lpstr>
      <vt:lpstr>Broad structure</vt:lpstr>
      <vt:lpstr>The Dimensions</vt:lpstr>
      <vt:lpstr>Biological parameters-I</vt:lpstr>
      <vt:lpstr>Biological parameters-II</vt:lpstr>
      <vt:lpstr>Catch data-I</vt:lpstr>
      <vt:lpstr>Catch data-II</vt:lpstr>
      <vt:lpstr>Catch data-III</vt:lpstr>
      <vt:lpstr>Relative abundance indices</vt:lpstr>
      <vt:lpstr>Length-frequency data-I</vt:lpstr>
      <vt:lpstr>Length-frequency data-II</vt:lpstr>
      <vt:lpstr>Length-frequency data-III</vt:lpstr>
      <vt:lpstr>Growth Data-I</vt:lpstr>
      <vt:lpstr>Growth Data-II</vt:lpstr>
      <vt:lpstr>Final steps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95</cp:revision>
  <dcterms:created xsi:type="dcterms:W3CDTF">2018-11-02T17:19:51Z</dcterms:created>
  <dcterms:modified xsi:type="dcterms:W3CDTF">2018-12-26T12:21:31Z</dcterms:modified>
</cp:coreProperties>
</file>