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6" r:id="rId3"/>
    <p:sldId id="261" r:id="rId4"/>
    <p:sldId id="323" r:id="rId5"/>
    <p:sldId id="340" r:id="rId6"/>
    <p:sldId id="324" r:id="rId7"/>
    <p:sldId id="325" r:id="rId8"/>
    <p:sldId id="329" r:id="rId9"/>
    <p:sldId id="335" r:id="rId10"/>
    <p:sldId id="339" r:id="rId11"/>
    <p:sldId id="337" r:id="rId12"/>
    <p:sldId id="258" r:id="rId13"/>
    <p:sldId id="333" r:id="rId14"/>
    <p:sldId id="33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80363" autoAdjust="0"/>
  </p:normalViewPr>
  <p:slideViewPr>
    <p:cSldViewPr snapToGrid="0">
      <p:cViewPr varScale="1">
        <p:scale>
          <a:sx n="38" d="100"/>
          <a:sy n="38" d="100"/>
        </p:scale>
        <p:origin x="14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DB97E-1CBE-4F77-8183-66CF1668A31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3DC22-92CC-4843-B948-6695AE55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43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4458">
              <a:defRPr/>
            </a:pPr>
            <a:r>
              <a:rPr lang="en-US" dirty="0"/>
              <a:t>Its important to understand what pots are being used to make calculations (measure or count pots), and how average weight is determined.</a:t>
            </a:r>
          </a:p>
          <a:p>
            <a:pPr defTabSz="924458">
              <a:defRPr/>
            </a:pPr>
            <a:endParaRPr lang="en-US" dirty="0"/>
          </a:p>
          <a:p>
            <a:pPr defTabSz="924458">
              <a:defRPr/>
            </a:pPr>
            <a:r>
              <a:rPr lang="en-US" dirty="0"/>
              <a:t>Observer CPUE and mean crab weight </a:t>
            </a:r>
            <a:r>
              <a:rPr lang="en-US" b="0" dirty="0">
                <a:solidFill>
                  <a:srgbClr val="FF0000"/>
                </a:solidFill>
              </a:rPr>
              <a:t>can change based on Size/sex/SC category being calculated</a:t>
            </a:r>
          </a:p>
          <a:p>
            <a:pPr defTabSz="924458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15CD7-BC5E-41F7-886A-541CE71DF4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60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9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6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5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5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0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3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3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4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65FB7-D1E4-4CE0-B611-976B4CAAA2A9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242F2-DC5B-4934-8984-320B5D17C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9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596CA-C2F0-4A14-B90C-B22C274C5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947" y="1638300"/>
            <a:ext cx="7278329" cy="1790700"/>
          </a:xfrm>
        </p:spPr>
        <p:txBody>
          <a:bodyPr>
            <a:normAutofit fontScale="90000"/>
          </a:bodyPr>
          <a:lstStyle/>
          <a:p>
            <a:r>
              <a:rPr lang="en-US" dirty="0"/>
              <a:t>Observer data, catch estimation, and future assessment needs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B3C7C3-B63C-402F-8F8B-9942E8B67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298110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Ben Daly and Katie Palof</a:t>
            </a:r>
          </a:p>
          <a:p>
            <a:r>
              <a:rPr lang="en-US" dirty="0"/>
              <a:t>Crab Plan Team Meeting</a:t>
            </a:r>
          </a:p>
          <a:p>
            <a:r>
              <a:rPr lang="en-US" dirty="0"/>
              <a:t>April 29 – May 3, 2019</a:t>
            </a:r>
          </a:p>
          <a:p>
            <a:r>
              <a:rPr lang="en-US" dirty="0"/>
              <a:t>Anchorage, AK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302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59DF3-B08E-4108-BA13-BCFCF0CE5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Discards are needed for: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0F998-A852-44C0-B626-DEBBB2045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Estimating total fishery mortality for stock status determination  (critical)</a:t>
            </a:r>
          </a:p>
          <a:p>
            <a:pPr marL="0" indent="0">
              <a:buNone/>
            </a:pPr>
            <a:r>
              <a:rPr lang="en-US" dirty="0"/>
              <a:t>2. Estimating discard </a:t>
            </a:r>
            <a:r>
              <a:rPr lang="en-US" u="sng" dirty="0"/>
              <a:t>rates</a:t>
            </a:r>
            <a:r>
              <a:rPr lang="en-US" dirty="0"/>
              <a:t> on a fishery and vessel level (important, but not critical) </a:t>
            </a:r>
          </a:p>
          <a:p>
            <a:pPr lvl="1"/>
            <a:r>
              <a:rPr lang="en-US" dirty="0"/>
              <a:t>Tool for evaluating fishery performance/behavior (i.e., high grading)</a:t>
            </a:r>
          </a:p>
          <a:p>
            <a:pPr marL="0" indent="0">
              <a:buNone/>
            </a:pPr>
            <a:r>
              <a:rPr lang="en-US" dirty="0"/>
              <a:t>3. Assessments (?)</a:t>
            </a:r>
          </a:p>
        </p:txBody>
      </p:sp>
    </p:spTree>
    <p:extLst>
      <p:ext uri="{BB962C8B-B14F-4D97-AF65-F5344CB8AC3E}">
        <p14:creationId xmlns:p14="http://schemas.microsoft.com/office/powerpoint/2010/main" val="143342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FB7813-33F1-4300-BC65-B37635CC5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19" y="1719941"/>
            <a:ext cx="8895881" cy="22561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C27CE9-8D8D-4167-936D-39993E813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18255"/>
            <a:ext cx="8773885" cy="1325563"/>
          </a:xfrm>
        </p:spPr>
        <p:txBody>
          <a:bodyPr/>
          <a:lstStyle/>
          <a:p>
            <a:r>
              <a:rPr lang="en-US" dirty="0"/>
              <a:t>Currently provide: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26035F-6C25-4C57-B95F-65E4D18E5F85}"/>
              </a:ext>
            </a:extLst>
          </p:cNvPr>
          <p:cNvSpPr/>
          <p:nvPr/>
        </p:nvSpPr>
        <p:spPr>
          <a:xfrm>
            <a:off x="119741" y="2752432"/>
            <a:ext cx="8958943" cy="4680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2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CFF1C-A00C-47D6-843D-FEC0A9AAC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105068"/>
            <a:ext cx="8765721" cy="935168"/>
          </a:xfrm>
        </p:spPr>
        <p:txBody>
          <a:bodyPr>
            <a:normAutofit/>
          </a:bodyPr>
          <a:lstStyle/>
          <a:p>
            <a:r>
              <a:rPr lang="en-US" dirty="0"/>
              <a:t>Assessment data needs?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08674-B1E8-490B-8F33-2F87D97D3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346" y="1290608"/>
            <a:ext cx="9000349" cy="6209650"/>
          </a:xfrm>
        </p:spPr>
        <p:txBody>
          <a:bodyPr>
            <a:normAutofit/>
          </a:bodyPr>
          <a:lstStyle/>
          <a:p>
            <a:r>
              <a:rPr lang="en-US" dirty="0"/>
              <a:t>Are discards needed for assessments?</a:t>
            </a:r>
          </a:p>
          <a:p>
            <a:pPr lvl="1"/>
            <a:r>
              <a:rPr lang="en-US" dirty="0"/>
              <a:t>If yes, thoughts on subtraction method?</a:t>
            </a:r>
          </a:p>
          <a:p>
            <a:pPr lvl="1"/>
            <a:r>
              <a:rPr lang="en-US" dirty="0"/>
              <a:t>Discard size comps?......is this possible?</a:t>
            </a:r>
          </a:p>
          <a:p>
            <a:pPr lvl="2"/>
            <a:r>
              <a:rPr lang="en-US" dirty="0"/>
              <a:t>At each 5 mm size bin: total catch – retained catch?</a:t>
            </a:r>
          </a:p>
          <a:p>
            <a:r>
              <a:rPr lang="en-US" dirty="0"/>
              <a:t>How is error structure about total/discard estimates characterized in the models? </a:t>
            </a:r>
          </a:p>
          <a:p>
            <a:pPr lvl="1"/>
            <a:r>
              <a:rPr lang="en-US" dirty="0"/>
              <a:t>Error structure can accommodate negative discards?</a:t>
            </a:r>
          </a:p>
          <a:p>
            <a:r>
              <a:rPr lang="en-US" dirty="0"/>
              <a:t>What are the assumptions (by assessment authors) about the variance of observer CPUE, total catch, </a:t>
            </a:r>
            <a:r>
              <a:rPr lang="en-US" dirty="0" err="1"/>
              <a:t>etc</a:t>
            </a:r>
            <a:r>
              <a:rPr lang="en-US" dirty="0"/>
              <a:t>?</a:t>
            </a:r>
          </a:p>
          <a:p>
            <a:r>
              <a:rPr lang="en-US" dirty="0"/>
              <a:t>Do assessment authors want/need better estimates of the variability for observer CPUE or discard estimates?    </a:t>
            </a:r>
          </a:p>
        </p:txBody>
      </p:sp>
    </p:spTree>
    <p:extLst>
      <p:ext uri="{BB962C8B-B14F-4D97-AF65-F5344CB8AC3E}">
        <p14:creationId xmlns:p14="http://schemas.microsoft.com/office/powerpoint/2010/main" val="754173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E1CDC-2186-4FC1-948D-A84A26AAD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71" y="63122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/>
              <a:t>Ongoing effort by ADF&amp;G related to  catch estimates…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2A32C-6DEB-48B7-BBCE-5ABE3048B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105" y="1503632"/>
            <a:ext cx="8200096" cy="535436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Variance estimates:</a:t>
            </a:r>
          </a:p>
          <a:p>
            <a:pPr lvl="1"/>
            <a:r>
              <a:rPr lang="en-US" dirty="0"/>
              <a:t>Confidence intervals for observer CPUE</a:t>
            </a:r>
          </a:p>
          <a:p>
            <a:pPr lvl="2"/>
            <a:r>
              <a:rPr lang="en-US" dirty="0"/>
              <a:t>Would give a range of estimates: mean CPUE ± 95% CI (mean, lower, upper)</a:t>
            </a:r>
          </a:p>
          <a:p>
            <a:pPr lvl="2"/>
            <a:r>
              <a:rPr lang="en-US" dirty="0"/>
              <a:t>Calculate expansions based on these upper, lower CPUEs</a:t>
            </a:r>
          </a:p>
          <a:p>
            <a:pPr lvl="1"/>
            <a:r>
              <a:rPr lang="en-US" dirty="0"/>
              <a:t>Other approach such as “Delta method”?</a:t>
            </a:r>
            <a:endParaRPr lang="en-US" i="1" dirty="0">
              <a:latin typeface="Cambria Math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Automate and standardize catch timeseries in a consistent format, host on AKFIN (or other)…</a:t>
            </a:r>
          </a:p>
          <a:p>
            <a:pPr lvl="1"/>
            <a:r>
              <a:rPr lang="en-US" dirty="0"/>
              <a:t>BUT….this is difficult if stock assessment authors require different estimates, different formats, etc. </a:t>
            </a:r>
          </a:p>
          <a:p>
            <a:pPr lvl="2"/>
            <a:r>
              <a:rPr lang="en-US" dirty="0"/>
              <a:t>Has been provided annually to SA authors after “by hand” calculations</a:t>
            </a:r>
          </a:p>
          <a:p>
            <a:pPr lvl="3"/>
            <a:r>
              <a:rPr lang="en-US" dirty="0"/>
              <a:t>Has led to confusion about historical estimates…different versions of estimates floating around with little or no documentation</a:t>
            </a:r>
          </a:p>
          <a:p>
            <a:pPr lvl="1"/>
            <a:r>
              <a:rPr lang="en-US" dirty="0"/>
              <a:t>Raw files vs expanded estimates?</a:t>
            </a:r>
          </a:p>
          <a:p>
            <a:pPr lvl="1"/>
            <a:r>
              <a:rPr lang="en-US" dirty="0"/>
              <a:t>Level of expansion: by size/shell condition categories?, in space?, </a:t>
            </a:r>
            <a:r>
              <a:rPr lang="en-US" dirty="0" err="1"/>
              <a:t>etc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635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616C5-5043-4CC5-A702-27AC4DD8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487" y="0"/>
            <a:ext cx="5915025" cy="994172"/>
          </a:xfrm>
        </p:spPr>
        <p:txBody>
          <a:bodyPr/>
          <a:lstStyle/>
          <a:p>
            <a:r>
              <a:rPr lang="en-US" dirty="0"/>
              <a:t>Questions for the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4A206-4748-4676-8416-4EA35BA15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006" y="988219"/>
            <a:ext cx="8365986" cy="548552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Can ADF&amp;G standardize catch data for all assessments?</a:t>
            </a:r>
          </a:p>
          <a:p>
            <a:pPr lvl="1"/>
            <a:r>
              <a:rPr lang="en-US" dirty="0"/>
              <a:t>Are the assessment too unique in how they are coded, etc.?</a:t>
            </a:r>
          </a:p>
          <a:p>
            <a:pPr lvl="1"/>
            <a:r>
              <a:rPr lang="en-US" dirty="0"/>
              <a:t>Will GMACS require standardized catch data?</a:t>
            </a:r>
          </a:p>
          <a:p>
            <a:pPr lvl="1"/>
            <a:endParaRPr lang="en-US" dirty="0"/>
          </a:p>
          <a:p>
            <a:r>
              <a:rPr lang="en-US" dirty="0"/>
              <a:t>Do assessment authors want expanded estimates of total catch or raw data files (calculations being performed in models?) ?</a:t>
            </a:r>
          </a:p>
          <a:p>
            <a:endParaRPr lang="en-US" dirty="0"/>
          </a:p>
          <a:p>
            <a:r>
              <a:rPr lang="en-US" dirty="0"/>
              <a:t>Do assessment authors need estimates of discards?</a:t>
            </a:r>
          </a:p>
          <a:p>
            <a:pPr lvl="1"/>
            <a:r>
              <a:rPr lang="en-US" dirty="0"/>
              <a:t>Subtraction method: how to deal with negative discards</a:t>
            </a:r>
          </a:p>
          <a:p>
            <a:pPr lvl="1"/>
            <a:r>
              <a:rPr lang="en-US" dirty="0"/>
              <a:t>If we create a standard timeseries, should we recalculate historical estimates with subtraction method or utilize “legal not retained” data?</a:t>
            </a:r>
          </a:p>
          <a:p>
            <a:endParaRPr lang="en-US" dirty="0"/>
          </a:p>
          <a:p>
            <a:r>
              <a:rPr lang="en-US" dirty="0"/>
              <a:t>How important are estimates of variance?</a:t>
            </a:r>
          </a:p>
          <a:p>
            <a:r>
              <a:rPr lang="en-US" dirty="0"/>
              <a:t>Other guidance from assessment authors?</a:t>
            </a:r>
          </a:p>
          <a:p>
            <a:r>
              <a:rPr lang="en-US" dirty="0"/>
              <a:t>Future direction?</a:t>
            </a:r>
          </a:p>
          <a:p>
            <a:r>
              <a:rPr lang="en-US" dirty="0"/>
              <a:t>Timeline for standardized catch timeseries? ……Sometime between Jan 2020 and May 2020?</a:t>
            </a:r>
          </a:p>
        </p:txBody>
      </p:sp>
    </p:spTree>
    <p:extLst>
      <p:ext uri="{BB962C8B-B14F-4D97-AF65-F5344CB8AC3E}">
        <p14:creationId xmlns:p14="http://schemas.microsoft.com/office/powerpoint/2010/main" val="27941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0011CD-FEAD-44B5-8469-C74113088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Today’s presentation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8C4D6E-66BA-4762-B21D-B267A3377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Overview of total catch estimation</a:t>
            </a:r>
          </a:p>
          <a:p>
            <a:r>
              <a:rPr lang="en-US" sz="3000" dirty="0"/>
              <a:t>Needs of assessment authors with respect to </a:t>
            </a:r>
            <a:r>
              <a:rPr lang="en-US" sz="3000" b="1" u="sng" dirty="0"/>
              <a:t>discards</a:t>
            </a:r>
            <a:r>
              <a:rPr lang="en-US" sz="3000" dirty="0"/>
              <a:t>?</a:t>
            </a:r>
          </a:p>
          <a:p>
            <a:r>
              <a:rPr lang="en-US" sz="3000" dirty="0"/>
              <a:t>Potential challenges with “subtraction” method</a:t>
            </a:r>
          </a:p>
          <a:p>
            <a:r>
              <a:rPr lang="en-US" sz="3000" dirty="0"/>
              <a:t>Future work and assessment needs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2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C4B9-7B32-4FDB-A713-7015E7872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+mn-lt"/>
              </a:rPr>
              <a:t>Observer data reminder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8E84C-146D-4CFF-BF45-D1AC593AC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u="sng" dirty="0"/>
              <a:t>Current protocol :</a:t>
            </a:r>
            <a:endParaRPr lang="en-US" dirty="0"/>
          </a:p>
          <a:p>
            <a:r>
              <a:rPr lang="en-US" dirty="0"/>
              <a:t>No more retained/not retained categories</a:t>
            </a:r>
          </a:p>
          <a:p>
            <a:r>
              <a:rPr lang="en-US" dirty="0"/>
              <a:t>Using the following codes: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0 = sublegal</a:t>
            </a:r>
          </a:p>
          <a:p>
            <a:pPr marL="0" indent="0">
              <a:buNone/>
            </a:pPr>
            <a:r>
              <a:rPr lang="en-US" dirty="0"/>
              <a:t>Smaller than legal size based on legal stick measurement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1 = legal</a:t>
            </a:r>
          </a:p>
          <a:p>
            <a:pPr marL="0" indent="0">
              <a:buNone/>
            </a:pPr>
            <a:r>
              <a:rPr lang="en-US" dirty="0"/>
              <a:t>Legal size based on legal stick measurement</a:t>
            </a:r>
          </a:p>
        </p:txBody>
      </p:sp>
    </p:spTree>
    <p:extLst>
      <p:ext uri="{BB962C8B-B14F-4D97-AF65-F5344CB8AC3E}">
        <p14:creationId xmlns:p14="http://schemas.microsoft.com/office/powerpoint/2010/main" val="1562293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73" y="442342"/>
            <a:ext cx="5915025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At-sea </a:t>
            </a:r>
            <a:r>
              <a:rPr lang="en-US" b="1" u="sng" dirty="0"/>
              <a:t>total catch </a:t>
            </a:r>
            <a:r>
              <a:rPr lang="en-US" dirty="0"/>
              <a:t>expansion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2198988"/>
            <a:ext cx="4343400" cy="28302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700" b="1" dirty="0"/>
              <a:t>Observer pot CPUE </a:t>
            </a:r>
          </a:p>
          <a:p>
            <a:pPr marL="0" indent="0" algn="ctr">
              <a:buNone/>
            </a:pPr>
            <a:r>
              <a:rPr lang="en-US" sz="2700" b="1" dirty="0"/>
              <a:t>x </a:t>
            </a:r>
          </a:p>
          <a:p>
            <a:pPr marL="0" indent="0" algn="ctr">
              <a:buNone/>
            </a:pPr>
            <a:r>
              <a:rPr lang="en-US" sz="2700" b="1" dirty="0"/>
              <a:t>total fishery effort </a:t>
            </a:r>
          </a:p>
          <a:p>
            <a:pPr marL="0" indent="0" algn="ctr">
              <a:buNone/>
            </a:pPr>
            <a:r>
              <a:rPr lang="en-US" sz="2700" b="1" dirty="0"/>
              <a:t>x </a:t>
            </a:r>
          </a:p>
          <a:p>
            <a:pPr marL="0" indent="0" algn="ctr">
              <a:buNone/>
            </a:pPr>
            <a:r>
              <a:rPr lang="en-US" sz="2700" b="1" dirty="0"/>
              <a:t>mean crab weight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00701" y="2310758"/>
            <a:ext cx="2123342" cy="7155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50" dirty="0"/>
              <a:t>count pots </a:t>
            </a:r>
            <a:r>
              <a:rPr lang="en-US" sz="1350" b="1" u="sng" dirty="0"/>
              <a:t>OR </a:t>
            </a:r>
            <a:r>
              <a:rPr lang="en-US" sz="1350" dirty="0"/>
              <a:t>measure pots, depending on desired sex/size/SC category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9300" y="1918342"/>
            <a:ext cx="2171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u="sng" dirty="0"/>
              <a:t>Data source: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72176" y="3300697"/>
            <a:ext cx="971550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50" dirty="0"/>
              <a:t>Fish tickets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2245" y="4158177"/>
            <a:ext cx="2000250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50" dirty="0"/>
              <a:t>Measure pot size comps, L-W regression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914901" y="2400300"/>
            <a:ext cx="685799" cy="1714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906109" y="3421634"/>
            <a:ext cx="92319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96203" y="4400549"/>
            <a:ext cx="80449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24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A8C8E-EB43-4F2C-9586-885BBB857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344498"/>
            <a:ext cx="8820150" cy="4914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Prior to 2018/19: 4 categories: females, sublegal males, legal-Ret males, </a:t>
            </a:r>
            <a:r>
              <a:rPr lang="en-US" dirty="0" err="1"/>
              <a:t>legal_NR</a:t>
            </a:r>
            <a:r>
              <a:rPr lang="en-US" dirty="0"/>
              <a:t> males</a:t>
            </a:r>
          </a:p>
          <a:p>
            <a:pPr lvl="1"/>
            <a:r>
              <a:rPr lang="en-US" dirty="0"/>
              <a:t>Discards = females + sublegal males + </a:t>
            </a:r>
            <a:r>
              <a:rPr lang="en-US" dirty="0" err="1"/>
              <a:t>legal_NR</a:t>
            </a:r>
            <a:r>
              <a:rPr lang="en-US" dirty="0"/>
              <a:t> males</a:t>
            </a:r>
          </a:p>
          <a:p>
            <a:pPr lvl="1"/>
            <a:r>
              <a:rPr lang="en-US" dirty="0"/>
              <a:t>Total catch = females + sublegal males +</a:t>
            </a:r>
            <a:r>
              <a:rPr lang="en-US" dirty="0" err="1"/>
              <a:t>legal_Ret</a:t>
            </a:r>
            <a:r>
              <a:rPr lang="en-US" dirty="0"/>
              <a:t> + </a:t>
            </a:r>
            <a:r>
              <a:rPr lang="en-US" dirty="0" err="1"/>
              <a:t>legal_NR</a:t>
            </a:r>
            <a:r>
              <a:rPr lang="en-US" dirty="0"/>
              <a:t> males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2018/19 - : 3 categories: females, sublegal males, legal males</a:t>
            </a:r>
          </a:p>
          <a:p>
            <a:pPr lvl="1"/>
            <a:r>
              <a:rPr lang="en-US" dirty="0"/>
              <a:t>Discards = females + sublegal males + </a:t>
            </a:r>
            <a:r>
              <a:rPr lang="en-US" b="1" dirty="0">
                <a:solidFill>
                  <a:srgbClr val="FF0000"/>
                </a:solidFill>
              </a:rPr>
              <a:t>(legal males – retained catch)</a:t>
            </a:r>
          </a:p>
          <a:p>
            <a:pPr lvl="1"/>
            <a:r>
              <a:rPr lang="en-US" dirty="0"/>
              <a:t>Total catch = females + sublegal males + legal males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03D5F2-D920-49BB-954F-EAE5E4C3B188}"/>
              </a:ext>
            </a:extLst>
          </p:cNvPr>
          <p:cNvSpPr txBox="1">
            <a:spLocks/>
          </p:cNvSpPr>
          <p:nvPr/>
        </p:nvSpPr>
        <p:spPr>
          <a:xfrm>
            <a:off x="1387248" y="183951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At-sea </a:t>
            </a:r>
            <a:r>
              <a:rPr lang="en-US" b="1" u="sng" dirty="0"/>
              <a:t>total catch </a:t>
            </a:r>
            <a:r>
              <a:rPr lang="en-US" dirty="0"/>
              <a:t>expansion</a:t>
            </a:r>
          </a:p>
        </p:txBody>
      </p:sp>
    </p:spTree>
    <p:extLst>
      <p:ext uri="{BB962C8B-B14F-4D97-AF65-F5344CB8AC3E}">
        <p14:creationId xmlns:p14="http://schemas.microsoft.com/office/powerpoint/2010/main" val="271102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E4B3-B721-4E95-901E-005540D63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519" y="480996"/>
            <a:ext cx="7529511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about estimates of </a:t>
            </a:r>
            <a:r>
              <a:rPr lang="en-US" b="1" u="sng" dirty="0"/>
              <a:t>discards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B4BB5-8F36-41D9-9CFA-E57D1A9AC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519" y="1797248"/>
            <a:ext cx="8103699" cy="4082670"/>
          </a:xfrm>
        </p:spPr>
        <p:txBody>
          <a:bodyPr>
            <a:normAutofit/>
          </a:bodyPr>
          <a:lstStyle/>
          <a:p>
            <a:r>
              <a:rPr lang="en-US" dirty="0"/>
              <a:t>Females: discards = total catch estimate</a:t>
            </a:r>
          </a:p>
          <a:p>
            <a:r>
              <a:rPr lang="en-US" dirty="0"/>
              <a:t>Males: </a:t>
            </a:r>
          </a:p>
          <a:p>
            <a:pPr lvl="1"/>
            <a:r>
              <a:rPr lang="en-US" dirty="0"/>
              <a:t>Either sublegal or legal based on “legal stick” (i.e., by CW)</a:t>
            </a:r>
          </a:p>
          <a:p>
            <a:pPr lvl="1"/>
            <a:r>
              <a:rPr lang="en-US" dirty="0"/>
              <a:t>Sublegal sizes: discards = total catch estimate</a:t>
            </a:r>
          </a:p>
          <a:p>
            <a:pPr lvl="1"/>
            <a:r>
              <a:rPr lang="en-US" dirty="0"/>
              <a:t>Legal sizes?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Subtraction method </a:t>
            </a:r>
            <a:r>
              <a:rPr lang="en-US" dirty="0"/>
              <a:t>(just need legal size info):</a:t>
            </a:r>
          </a:p>
          <a:p>
            <a:pPr lvl="3"/>
            <a:r>
              <a:rPr lang="en-US" dirty="0"/>
              <a:t>Use observer data to estimate legal catch number at sea and subtract fish-ticket estimate of delivered catch number.</a:t>
            </a:r>
          </a:p>
          <a:p>
            <a:pPr lvl="3"/>
            <a:r>
              <a:rPr lang="en-US" dirty="0"/>
              <a:t>Number and/or weight</a:t>
            </a:r>
          </a:p>
        </p:txBody>
      </p:sp>
    </p:spTree>
    <p:extLst>
      <p:ext uri="{BB962C8B-B14F-4D97-AF65-F5344CB8AC3E}">
        <p14:creationId xmlns:p14="http://schemas.microsoft.com/office/powerpoint/2010/main" val="105647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C1973-87D9-408B-8A03-AF2D7882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subtraction method……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F31B-86C1-4ABF-9387-6D5ADCE2D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2 ways of implementing this for males</a:t>
            </a:r>
            <a:r>
              <a:rPr lang="en-US" dirty="0"/>
              <a:t>: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Subtract retained catch from total catch of </a:t>
            </a:r>
            <a:r>
              <a:rPr lang="en-US" b="1" u="sng" dirty="0"/>
              <a:t>all males</a:t>
            </a:r>
            <a:r>
              <a:rPr lang="en-US" dirty="0"/>
              <a:t> (</a:t>
            </a:r>
            <a:r>
              <a:rPr lang="en-US" dirty="0" err="1"/>
              <a:t>subL</a:t>
            </a:r>
            <a:r>
              <a:rPr lang="en-US" dirty="0"/>
              <a:t> and Legal): Male total catch - total retained catch 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Subtract retained catch from total catch of </a:t>
            </a:r>
            <a:r>
              <a:rPr lang="en-US" b="1" u="sng" dirty="0"/>
              <a:t>Legal males</a:t>
            </a:r>
            <a:r>
              <a:rPr lang="en-US" dirty="0"/>
              <a:t>: Male legal size total catch - total retained catch </a:t>
            </a:r>
          </a:p>
          <a:p>
            <a:pPr lvl="1"/>
            <a:r>
              <a:rPr lang="en-US" dirty="0"/>
              <a:t>Assume all sublegal males are discarded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Feedback from CPT?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56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792C3-8878-4748-A430-85EF278FE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Challenges with subtraction method: </a:t>
            </a:r>
            <a:br>
              <a:rPr lang="en-US" dirty="0"/>
            </a:br>
            <a:r>
              <a:rPr lang="en-US" dirty="0"/>
              <a:t>negative discards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49B2B8-7099-4ED7-9D1D-794275FBF3A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06052"/>
            <a:ext cx="8007350" cy="32458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71582B-D808-48D1-AC4E-46A4B51EE645}"/>
                  </a:ext>
                </a:extLst>
              </p:cNvPr>
              <p:cNvSpPr txBox="1"/>
              <p:nvPr/>
            </p:nvSpPr>
            <p:spPr>
              <a:xfrm>
                <a:off x="886692" y="5102399"/>
                <a:ext cx="4074320" cy="5268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%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𝑑𝑖𝑠𝑐𝑎𝑟𝑑𝑠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𝐿𝑁𝑅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𝐿𝑒𝑔𝑎𝑙𝑁𝑜𝑡𝑅𝑒𝑡𝑎𝑖𝑛𝑒𝑑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𝑙𝑒𝑔𝑎𝑙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71582B-D808-48D1-AC4E-46A4B51EE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692" y="5102399"/>
                <a:ext cx="4074320" cy="526876"/>
              </a:xfrm>
              <a:prstGeom prst="rect">
                <a:avLst/>
              </a:prstGeom>
              <a:blipFill>
                <a:blip r:embed="rId3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C1AD1A-0A21-43E7-9320-1C2BD6BA6246}"/>
                  </a:ext>
                </a:extLst>
              </p:cNvPr>
              <p:cNvSpPr txBox="1"/>
              <p:nvPr/>
            </p:nvSpPr>
            <p:spPr>
              <a:xfrm>
                <a:off x="757382" y="5855218"/>
                <a:ext cx="5290294" cy="5268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%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𝑑𝑖𝑠𝑐𝑎𝑟𝑑𝑠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𝑠𝑢𝑏𝑡𝑟𝑎𝑐𝑡𝑖𝑜𝑛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𝐿𝑒𝑔𝑎𝑙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𝑅𝑒𝑡𝑎𝑖𝑛𝑒𝑑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𝑐𝑎𝑡𝑐h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𝑙𝑒𝑔𝑎𝑙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C1AD1A-0A21-43E7-9320-1C2BD6BA6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82" y="5855218"/>
                <a:ext cx="5290294" cy="526876"/>
              </a:xfrm>
              <a:prstGeom prst="rect">
                <a:avLst/>
              </a:prstGeom>
              <a:blipFill>
                <a:blip r:embed="rId4"/>
                <a:stretch>
                  <a:fillRect b="-58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0747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792C3-8878-4748-A430-85EF278FE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365" y="308570"/>
            <a:ext cx="7865269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Challenges with subtraction method: </a:t>
            </a:r>
            <a:br>
              <a:rPr lang="en-US" dirty="0"/>
            </a:br>
            <a:r>
              <a:rPr lang="en-US" dirty="0"/>
              <a:t>negative discards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8E5240-81CF-4582-8474-DE0AAE046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8" y="1436966"/>
            <a:ext cx="8666099" cy="31502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CF0FD0-DA6B-43FD-ADA6-99728A60BEAC}"/>
              </a:ext>
            </a:extLst>
          </p:cNvPr>
          <p:cNvSpPr txBox="1"/>
          <p:nvPr/>
        </p:nvSpPr>
        <p:spPr>
          <a:xfrm>
            <a:off x="977129" y="4721423"/>
            <a:ext cx="77724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400" dirty="0"/>
              <a:t>Negative discard estimates occur when the observer pot CPUE is lower than the fishery CPUE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2400" dirty="0"/>
              <a:t>Yet, we would expect the observer CPUE estimates to be higher because they include crab that are then discarded</a:t>
            </a:r>
          </a:p>
          <a:p>
            <a:pPr marL="342900" lvl="1"/>
            <a:r>
              <a:rPr lang="en-US" sz="2400" dirty="0"/>
              <a:t>*</a:t>
            </a:r>
            <a:r>
              <a:rPr lang="en-US" sz="2400" i="1" dirty="0"/>
              <a:t>These data are imperfect</a:t>
            </a:r>
          </a:p>
        </p:txBody>
      </p:sp>
    </p:spTree>
    <p:extLst>
      <p:ext uri="{BB962C8B-B14F-4D97-AF65-F5344CB8AC3E}">
        <p14:creationId xmlns:p14="http://schemas.microsoft.com/office/powerpoint/2010/main" val="1914489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Words>895</Words>
  <Application>Microsoft Office PowerPoint</Application>
  <PresentationFormat>On-screen Show (4:3)</PresentationFormat>
  <Paragraphs>108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Theme</vt:lpstr>
      <vt:lpstr>Observer data, catch estimation, and future assessment needs</vt:lpstr>
      <vt:lpstr>Today’s presentation</vt:lpstr>
      <vt:lpstr>Observer data reminder </vt:lpstr>
      <vt:lpstr>At-sea total catch expansion</vt:lpstr>
      <vt:lpstr>PowerPoint Presentation</vt:lpstr>
      <vt:lpstr>What about estimates of discards?</vt:lpstr>
      <vt:lpstr>More on subtraction method……</vt:lpstr>
      <vt:lpstr>Challenges with subtraction method:  negative discards</vt:lpstr>
      <vt:lpstr>Challenges with subtraction method:  negative discards</vt:lpstr>
      <vt:lpstr>Discards are needed for:</vt:lpstr>
      <vt:lpstr>Currently provide:</vt:lpstr>
      <vt:lpstr>Assessment data needs?</vt:lpstr>
      <vt:lpstr>Ongoing effort by ADF&amp;G related to  catch estimates…</vt:lpstr>
      <vt:lpstr>Questions for the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Catch estimation and observer data</dc:title>
  <dc:creator>Palof, Katie J (DFG)</dc:creator>
  <cp:lastModifiedBy>Daly, Ben J (DFG)</cp:lastModifiedBy>
  <cp:revision>61</cp:revision>
  <dcterms:created xsi:type="dcterms:W3CDTF">2019-01-17T20:20:24Z</dcterms:created>
  <dcterms:modified xsi:type="dcterms:W3CDTF">2019-04-29T16:58:32Z</dcterms:modified>
</cp:coreProperties>
</file>