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  <p:sldMasterId id="2147483686" r:id="rId4"/>
  </p:sldMasterIdLst>
  <p:notesMasterIdLst>
    <p:notesMasterId r:id="rId12"/>
  </p:notesMasterIdLst>
  <p:handoutMasterIdLst>
    <p:handoutMasterId r:id="rId13"/>
  </p:handoutMasterIdLst>
  <p:sldIdLst>
    <p:sldId id="619" r:id="rId5"/>
    <p:sldId id="620" r:id="rId6"/>
    <p:sldId id="285" r:id="rId7"/>
    <p:sldId id="324" r:id="rId8"/>
    <p:sldId id="331" r:id="rId9"/>
    <p:sldId id="622" r:id="rId10"/>
    <p:sldId id="621" r:id="rId11"/>
  </p:sldIdLst>
  <p:sldSz cx="9144000" cy="6858000" type="screen4x3"/>
  <p:notesSz cx="695483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616FBA-D784-490A-AC3C-5E1CE4016E1D}">
          <p14:sldIdLst>
            <p14:sldId id="619"/>
            <p14:sldId id="620"/>
            <p14:sldId id="285"/>
            <p14:sldId id="324"/>
            <p14:sldId id="331"/>
            <p14:sldId id="622"/>
            <p14:sldId id="6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Furuness" initials="MF" lastIdx="8" clrIdx="0">
    <p:extLst>
      <p:ext uri="{19B8F6BF-5375-455C-9EA6-DF929625EA0E}">
        <p15:presenceInfo xmlns:p15="http://schemas.microsoft.com/office/powerpoint/2012/main" userId="Mary Furune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66CC"/>
    <a:srgbClr val="E0BC36"/>
    <a:srgbClr val="E6E6E6"/>
    <a:srgbClr val="EBE22B"/>
    <a:srgbClr val="DFED29"/>
    <a:srgbClr val="EBB42B"/>
    <a:srgbClr val="E3E72F"/>
    <a:srgbClr val="F8E67A"/>
    <a:srgbClr val="EDD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1" autoAdjust="0"/>
    <p:restoredTop sz="90000" autoAdjust="0"/>
  </p:normalViewPr>
  <p:slideViewPr>
    <p:cSldViewPr snapToGrid="0" snapToObjects="1">
      <p:cViewPr varScale="1">
        <p:scale>
          <a:sx n="102" d="100"/>
          <a:sy n="102" d="100"/>
        </p:scale>
        <p:origin x="1494" y="114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8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ECF944-99CE-4E8D-ACC9-21A3C0BAB047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0462B74-C9F4-401F-B8E1-FBD4792E56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2334B86-1380-4817-86BF-304D59D3E6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6400" y="5900198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15217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48D-611E-4943-B5AC-7D5FA1580173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5A75BB0-413D-4F15-A1A8-96425951F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4CAF51A-A7C7-44A0-A652-11877A291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43483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775E65-C06C-470F-AD71-77BEEB47FCAA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8C50BD2-D693-4B76-839B-C2E20D3C1D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A38103A-D575-41E3-876B-FA27AA4409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5624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73AB-F6C0-40EC-A89A-A5A61B9F27AF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6ABAE74-18AB-4788-A9D2-A68293AFDA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F3CF3A-FFCB-494B-B5F6-2C0D7A17CC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50597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3FC-5BFF-483A-BF05-F01493B54FCB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F31F1-188B-434A-9752-B504C17069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9321A6-9B83-4632-A119-0EED3ADC23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42303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236-4931-48FF-A998-874005CD23B1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8F32D63-4028-48AE-9C6D-CFE0636D8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6492F2B-D04F-4B7F-B881-F617D86AD0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96721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CF0A-0C7D-4D4C-AD8B-9DD27E14113C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8CD5EE8-7E5B-4ED2-AAFF-162524991B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266EF333-52A6-4622-8C9B-61B1D07916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31141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32C760E-3021-4C3E-8892-5DEC19DD4083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FAC6BA-7464-4C75-A91B-CE998EA13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39B9E70-D110-4435-AD11-00A04C43DA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90853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328-20C5-4381-9AA0-0C9AF786A162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9B07230-655A-460D-B205-2888BE05A8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579794C-E160-4630-BB83-F2CA10B0124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71141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C-CA8D-4E0C-A6F8-71A6488044BF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C280C83-0990-4DBA-9150-E5E4C5A3D4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F2A44C7-D6D8-4928-942A-6319DBECFB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0062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FB16F-BF06-4A8B-B377-5DD67A77BA72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354B163-6C4F-45DB-A034-51A5B30DD4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31FE423-4B0B-4BC8-91A3-C40E051D84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0476" y="5899984"/>
            <a:ext cx="47609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17252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10E835-70DC-4830-AB91-B4D4CB7F8257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0ECD88C-B2CE-4747-BF15-020C37E38D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45BCAC-898A-4739-BD0E-5F07CEE60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922065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9CE-9CDE-4AC5-9655-E1D79072AC7D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E537A51-93E5-4A33-A30C-A1ABDBE18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C967C7-6CE4-46B2-804B-B59D271138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31448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EAE-F841-4DEB-921A-25E0E3D1516C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165EC4-2C00-48CD-B2A1-12555C9EA0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BCE72FD7-7235-43F1-835C-35F26640CB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122110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408D69-0B9D-4873-99C5-F0FC08AAB453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4FFB8C-88C5-469B-BBE5-2F9578EB3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B06A6D8-59B6-48EF-97A3-580C26386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424980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91A5-3FEF-48A8-B251-E8C9EF8DCD61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7769484-71D0-4024-B237-5839431955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C9C32F3-1DF0-4FA3-BD8A-B66513D842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041331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79AA-9201-418A-9BAA-E98BD85FB1AA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2CC4F0-86ED-48D1-9558-7307A0C81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E3E1CD5-CFCA-42EE-9113-0B154D972C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07234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5C881F-533B-4AF4-B92E-E7D73A80260C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48ED5C0-EC13-437C-B526-EF7919E97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6" y="5681499"/>
            <a:ext cx="760300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1A95823-A39A-4BD7-9037-1A11F07304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2928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08541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C69FB-DB70-4AC4-BF7B-2CB1EF7B4FEE}" type="datetime9">
              <a:rPr lang="en-US" smtClean="0"/>
              <a:t>1/10/2022 11:56:53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6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1264-975E-4234-B6D6-4C2FB5207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Snow crab rebuilding plan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A020D-51A2-4AC9-A671-55497A96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Placeholder 7" descr="A picture containing outdoor, person, person&#10;&#10;Description automatically generated">
            <a:extLst>
              <a:ext uri="{FF2B5EF4-FFF2-40B4-BE49-F238E27FC236}">
                <a16:creationId xmlns:a16="http://schemas.microsoft.com/office/drawing/2014/main" id="{01BD00CE-3E83-4178-A846-CF59FA0D60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4919" b="14919"/>
          <a:stretch/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45D6A4-4228-47D3-A0B8-F7CCDBC112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98FEF4E-7C7C-406B-8027-32E742893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2DEF-B3E7-4675-A66D-575F2446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 for snow crab rebuilding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FD50-E2D0-494F-B986-16BCA8EE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Status of projections for </a:t>
            </a:r>
            <a:r>
              <a:rPr lang="en-US" sz="2800" dirty="0" err="1"/>
              <a:t>Tmin</a:t>
            </a:r>
            <a:r>
              <a:rPr lang="en-US" sz="2800" dirty="0"/>
              <a:t> and </a:t>
            </a:r>
            <a:r>
              <a:rPr lang="en-US" sz="2800" dirty="0" err="1"/>
              <a:t>Tmax</a:t>
            </a:r>
            <a:r>
              <a:rPr lang="en-US" sz="2800" dirty="0"/>
              <a:t> [Cody]</a:t>
            </a:r>
          </a:p>
          <a:p>
            <a:r>
              <a:rPr lang="en-US" sz="2800" dirty="0"/>
              <a:t>Additional considerations for rebuilding plan”</a:t>
            </a:r>
          </a:p>
          <a:p>
            <a:pPr lvl="1"/>
            <a:r>
              <a:rPr lang="en-US" sz="2400" dirty="0"/>
              <a:t>Bycatch in groundfish fisheries?</a:t>
            </a:r>
          </a:p>
          <a:p>
            <a:pPr lvl="2"/>
            <a:r>
              <a:rPr lang="en-US" sz="2000" dirty="0"/>
              <a:t>Trawl limit under COBLZ</a:t>
            </a:r>
          </a:p>
          <a:p>
            <a:pPr lvl="2"/>
            <a:r>
              <a:rPr lang="en-US" sz="2000" dirty="0"/>
              <a:t>Fixed gear no limit</a:t>
            </a:r>
          </a:p>
          <a:p>
            <a:pPr lvl="1"/>
            <a:r>
              <a:rPr lang="en-US" sz="2400" dirty="0"/>
              <a:t>Habitat considerations?</a:t>
            </a:r>
          </a:p>
          <a:p>
            <a:r>
              <a:rPr lang="en-US" sz="2800" dirty="0"/>
              <a:t>Discussion paper for February to help Council draft alternatives (any additional considerations to alternatives on </a:t>
            </a:r>
            <a:r>
              <a:rPr lang="en-US" sz="2800" dirty="0" err="1"/>
              <a:t>Tmin</a:t>
            </a:r>
            <a:r>
              <a:rPr lang="en-US" sz="2800" dirty="0"/>
              <a:t> and </a:t>
            </a:r>
            <a:r>
              <a:rPr lang="en-US" sz="2800" dirty="0" err="1"/>
              <a:t>Tmax</a:t>
            </a:r>
            <a:r>
              <a:rPr lang="en-US" sz="2800" dirty="0"/>
              <a:t>) </a:t>
            </a:r>
          </a:p>
          <a:p>
            <a:pPr lvl="1"/>
            <a:r>
              <a:rPr lang="en-US" sz="2400" dirty="0">
                <a:solidFill>
                  <a:srgbClr val="3D3D3D"/>
                </a:solidFill>
              </a:rPr>
              <a:t>Working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draft is posted on the CPT meeting agenda with highlights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needed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 to the Council meeting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DDA2F-51FF-4C36-BA09-B6936D79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01A4FE-E902-44B3-8936-B9386D3608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FA4229-8B56-44A9-859B-C38DDB375F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9347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749" y="2130128"/>
            <a:ext cx="6929022" cy="1976924"/>
          </a:xfrm>
        </p:spPr>
        <p:txBody>
          <a:bodyPr/>
          <a:lstStyle/>
          <a:p>
            <a:pPr algn="ctr"/>
            <a:r>
              <a:rPr lang="en-US" sz="6000" dirty="0"/>
              <a:t>Incidental Snow Crab Catch in BSAI </a:t>
            </a:r>
            <a:r>
              <a:rPr lang="en-US" sz="6000" dirty="0" err="1"/>
              <a:t>Groundfish</a:t>
            </a:r>
            <a:r>
              <a:rPr lang="en-US" sz="6000" dirty="0"/>
              <a:t> Fisheries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 flipH="1">
            <a:off x="9143999" y="5939405"/>
            <a:ext cx="45719" cy="91859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Alaska Region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23959" y="6136861"/>
            <a:ext cx="5484812" cy="577850"/>
          </a:xfrm>
        </p:spPr>
        <p:txBody>
          <a:bodyPr/>
          <a:lstStyle/>
          <a:p>
            <a:r>
              <a:rPr lang="en-US" dirty="0"/>
              <a:t>September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73" y="640931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Krista Milani</a:t>
            </a:r>
          </a:p>
        </p:txBody>
      </p:sp>
    </p:spTree>
    <p:extLst>
      <p:ext uri="{BB962C8B-B14F-4D97-AF65-F5344CB8AC3E}">
        <p14:creationId xmlns:p14="http://schemas.microsoft.com/office/powerpoint/2010/main" val="371852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588"/>
            <a:ext cx="8229600" cy="676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Bering Sea Snow Crab Incidental Catch in </a:t>
            </a:r>
            <a:r>
              <a:rPr lang="en-US" dirty="0" err="1"/>
              <a:t>Groundfish</a:t>
            </a:r>
            <a:r>
              <a:rPr lang="en-US" dirty="0"/>
              <a:t> Fisheries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29" y="1142090"/>
            <a:ext cx="6983926" cy="3990150"/>
          </a:xfr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3620" y="5132240"/>
            <a:ext cx="889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 and hook-and-line Pacific cod fishing accounts for most BSS bycatch in the fixed gear category with about 75% coming from pot gear.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Hook-and-line Pacific cod fishing is spread out throughout the stock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 Pacific cod fishing is concentrated on the north side of Unimak Island to Port Moller.</a:t>
            </a:r>
          </a:p>
        </p:txBody>
      </p:sp>
    </p:spTree>
    <p:extLst>
      <p:ext uri="{BB962C8B-B14F-4D97-AF65-F5344CB8AC3E}">
        <p14:creationId xmlns:p14="http://schemas.microsoft.com/office/powerpoint/2010/main" val="243341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36" y="56455"/>
            <a:ext cx="8229600" cy="676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Bering Sea Snow Crab Trawl Incidental Catch by Trip Target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73" y="1129001"/>
            <a:ext cx="6890326" cy="4008069"/>
          </a:xfr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400" y="4908647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2018/19 and 2019/20 increased BSS bycatch in the yellowfin fishery was due mainly to increased yellowfin sole fishing in the area above the Pribilof Islands.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“Other” species includes: Alaska plaice, </a:t>
            </a:r>
            <a:r>
              <a:rPr lang="en-US" dirty="0" err="1"/>
              <a:t>arrowtooth</a:t>
            </a:r>
            <a:r>
              <a:rPr lang="en-US" dirty="0"/>
              <a:t> flounder, Atka mackerel, Greenland turbot, Kamchatka flounder, other flatfish, Pacific cod, rockfish, and </a:t>
            </a:r>
            <a:r>
              <a:rPr lang="en-US" dirty="0" err="1"/>
              <a:t>pollock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32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36" y="56455"/>
            <a:ext cx="8229600" cy="676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EBS Snow Crab Bycatch Limitation Zone (COBLZ)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49F938-E244-4564-A204-C10430BCC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630" y="1291473"/>
            <a:ext cx="6400801" cy="47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F12A-4F82-46C9-8DD2-14925085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54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EBS snow crab PSC/bycatch (average annual # of crab) by gear type, 2011-2020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0E5C3-61BA-4327-A9F8-7461A31AA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943" y="1272619"/>
            <a:ext cx="5778864" cy="3636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3B429-4F75-485B-8C7D-492E80D25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36199-E1D6-4AAF-AC37-8622EB056D4C}"/>
              </a:ext>
            </a:extLst>
          </p:cNvPr>
          <p:cNvSpPr/>
          <p:nvPr/>
        </p:nvSpPr>
        <p:spPr>
          <a:xfrm>
            <a:off x="152400" y="4908647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NPT PSC occurred primarily in the southeast portion of the COBLZ, and extends northwest throughout the zone and primarily east and south of the COBLZ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Pelagic trawl gear follows a similar spatial patter but to small magnitude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PSC in pot gear is distributed throughout the southern two-thirds of the COBLZ and southeast border of COBLZ along the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HAL gear has the largest spatial distribution, which is likely due to the spatial distribution of effort in the HAL fisheries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49293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15357</TotalTime>
  <Words>418</Words>
  <Application>Microsoft Office PowerPoint</Application>
  <PresentationFormat>On-screen Show (4:3)</PresentationFormat>
  <Paragraphs>37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Gill Sans MT</vt:lpstr>
      <vt:lpstr>Wingdings 2</vt:lpstr>
      <vt:lpstr>NOAA Fisheries Content Slides</vt:lpstr>
      <vt:lpstr>NOAA Divider Slides</vt:lpstr>
      <vt:lpstr>NOAA Title Options</vt:lpstr>
      <vt:lpstr>Dividend</vt:lpstr>
      <vt:lpstr>Snow crab rebuilding plan considerations</vt:lpstr>
      <vt:lpstr>Discussion items for snow crab rebuilding plan</vt:lpstr>
      <vt:lpstr>Incidental Snow Crab Catch in BSAI Groundfish Fisheries</vt:lpstr>
      <vt:lpstr>Bering Sea Snow Crab Incidental Catch in Groundfish Fisheries </vt:lpstr>
      <vt:lpstr>Bering Sea Snow Crab Trawl Incidental Catch by Trip Target </vt:lpstr>
      <vt:lpstr>EBS Snow Crab Bycatch Limitation Zone (COBLZ)</vt:lpstr>
      <vt:lpstr>EBS snow crab PSC/bycatch (average annual # of crab) by gear type, 2011-2020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Diana Stram</cp:lastModifiedBy>
  <cp:revision>648</cp:revision>
  <cp:lastPrinted>2019-09-06T19:10:36Z</cp:lastPrinted>
  <dcterms:created xsi:type="dcterms:W3CDTF">2012-07-23T20:47:30Z</dcterms:created>
  <dcterms:modified xsi:type="dcterms:W3CDTF">2022-01-10T20:57:23Z</dcterms:modified>
</cp:coreProperties>
</file>