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16"/>
  </p:notesMasterIdLst>
  <p:sldIdLst>
    <p:sldId id="1194" r:id="rId2"/>
    <p:sldId id="964" r:id="rId3"/>
    <p:sldId id="1222" r:id="rId4"/>
    <p:sldId id="1209" r:id="rId5"/>
    <p:sldId id="1206" r:id="rId6"/>
    <p:sldId id="1217" r:id="rId7"/>
    <p:sldId id="1224" r:id="rId8"/>
    <p:sldId id="1225" r:id="rId9"/>
    <p:sldId id="1192" r:id="rId10"/>
    <p:sldId id="1179" r:id="rId11"/>
    <p:sldId id="1218" r:id="rId12"/>
    <p:sldId id="1223" r:id="rId13"/>
    <p:sldId id="1220" r:id="rId14"/>
    <p:sldId id="122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A6F"/>
    <a:srgbClr val="DC6235"/>
    <a:srgbClr val="00DCDE"/>
    <a:srgbClr val="00FDFF"/>
    <a:srgbClr val="73FEFF"/>
    <a:srgbClr val="FFFD78"/>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4"/>
    <p:restoredTop sz="96386"/>
  </p:normalViewPr>
  <p:slideViewPr>
    <p:cSldViewPr snapToGrid="0" snapToObjects="1">
      <p:cViewPr varScale="1">
        <p:scale>
          <a:sx n="67" d="100"/>
          <a:sy n="67" d="100"/>
        </p:scale>
        <p:origin x="1656" y="19"/>
      </p:cViewPr>
      <p:guideLst/>
    </p:cSldViewPr>
  </p:slideViewPr>
  <p:notesTextViewPr>
    <p:cViewPr>
      <p:scale>
        <a:sx n="1" d="1"/>
        <a:sy n="1" d="1"/>
      </p:scale>
      <p:origin x="0" y="0"/>
    </p:cViewPr>
  </p:notesTextViewPr>
  <p:sorterViewPr>
    <p:cViewPr varScale="1">
      <p:scale>
        <a:sx n="1" d="1"/>
        <a:sy n="1" d="1"/>
      </p:scale>
      <p:origin x="0" y="-102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1D89F-F2CD-C94B-A52F-5AA923282BF3}" type="datetimeFigureOut">
              <a:rPr lang="en-US" smtClean="0"/>
              <a:t>4/30/2020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0C873-511B-7645-846C-D843FE09813A}" type="slidenum">
              <a:rPr lang="en-US" smtClean="0"/>
              <a:t>‹#›</a:t>
            </a:fld>
            <a:endParaRPr lang="en-US"/>
          </a:p>
        </p:txBody>
      </p:sp>
    </p:spTree>
    <p:extLst>
      <p:ext uri="{BB962C8B-B14F-4D97-AF65-F5344CB8AC3E}">
        <p14:creationId xmlns:p14="http://schemas.microsoft.com/office/powerpoint/2010/main" val="322007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goal of the climate change module is to facilitate and support equitable climate change adaptation pathways and long-term resilience for the coupled social-ecological system of the Eastern Bering Sea (see geographic description in the FEP [ add link] ) . This module will support the capacity to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evaluate management tools to develop incremental (normative) adaptation measures to preserve livelihoods, health and wellbeing across fisheries and dependent coastal communities, and, ii) enable transformative adaptation needed to ensure the productivity and sustainability of the coupled social-ecological Bering Sea system. To achieve this, the climate change module will be used to synthesize current knowledge regarding climate change effects on the EBS system, identify potential climate-resilient management measures that can improve adaptive capacity and avoid maladaptation (Figure 1), evaluate the risks, timescales, and probability of success of various climate-resilient management policies under future scenarios of change; and provide prioritized recommendations for actions that could be taken to advance the goals and minimize the risks identified. </a:t>
            </a:r>
            <a:endParaRPr lang="en-US" dirty="0"/>
          </a:p>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52345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333719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Cross-walking with FEP indicators, ESR indicators, etc.</a:t>
            </a:r>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263202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Martin’s suggestion – add focal topics to strategic loop</a:t>
            </a:r>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349515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Adaptation &amp; Climate Testimonials &amp; New information Meeting </a:t>
            </a:r>
          </a:p>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218554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287038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[BRY] Think some language could be added in here that is very general about integration with some other as-of-yet not finalized efforts which will have long-term Council impacts and will add to where these interfaces can occur, especially the results of current and upcoming work in the LK/TK/Subsistence AM TF, the CEC, and the ongoing work of the Ecosystem Committee and the SSPT.</a:t>
            </a:r>
          </a:p>
          <a:p>
            <a:pPr lvl="0"/>
            <a:r>
              <a:rPr lang="en-US" sz="1200" kern="1200" dirty="0">
                <a:solidFill>
                  <a:schemeClr val="tx1"/>
                </a:solidFill>
                <a:effectLst/>
                <a:latin typeface="+mn-lt"/>
                <a:ea typeface="+mn-ea"/>
                <a:cs typeface="+mn-cs"/>
              </a:rPr>
              <a:t>Meetings/ joint meetings?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TORs for our group</a:t>
            </a:r>
          </a:p>
          <a:p>
            <a:pPr lvl="0"/>
            <a:r>
              <a:rPr lang="en-US" sz="1200" kern="1200" dirty="0">
                <a:solidFill>
                  <a:schemeClr val="tx1"/>
                </a:solidFill>
                <a:effectLst/>
                <a:latin typeface="+mn-lt"/>
                <a:ea typeface="+mn-ea"/>
                <a:cs typeface="+mn-cs"/>
              </a:rPr>
              <a:t>Deliverables:</a:t>
            </a:r>
          </a:p>
          <a:p>
            <a:pPr lvl="0"/>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New: Proposed plan of action for evaluation and implementation of management tools [ML]</a:t>
            </a:r>
          </a:p>
          <a:p>
            <a:pPr lvl="0" fontAlgn="base"/>
            <a:r>
              <a:rPr lang="en-US" sz="1200" kern="1200" dirty="0">
                <a:solidFill>
                  <a:schemeClr val="tx1"/>
                </a:solidFill>
                <a:effectLst/>
                <a:latin typeface="+mn-lt"/>
                <a:ea typeface="+mn-ea"/>
                <a:cs typeface="+mn-cs"/>
              </a:rPr>
              <a:t>“Annual climate change hot-topics/ red flags/ considerations for the coming year?” (e.g., via the ESR?) [BRY: Would this potentially be where the ongoing re-evaluations of management strategies would also fall?]</a:t>
            </a:r>
          </a:p>
          <a:p>
            <a:pPr lvl="0"/>
            <a:endParaRPr lang="en-US" dirty="0"/>
          </a:p>
        </p:txBody>
      </p:sp>
      <p:sp>
        <p:nvSpPr>
          <p:cNvPr id="4" name="Slide Number Placeholder 3"/>
          <p:cNvSpPr>
            <a:spLocks noGrp="1"/>
          </p:cNvSpPr>
          <p:nvPr>
            <p:ph type="sldNum" sz="quarter" idx="5"/>
          </p:nvPr>
        </p:nvSpPr>
        <p:spPr/>
        <p:txBody>
          <a:bodyPr/>
          <a:lstStyle/>
          <a:p>
            <a:fld id="{7680C873-511B-7645-846C-D843FE09813A}" type="slidenum">
              <a:rPr lang="en-US" smtClean="0"/>
              <a:t>10</a:t>
            </a:fld>
            <a:endParaRPr lang="en-US"/>
          </a:p>
        </p:txBody>
      </p:sp>
    </p:spTree>
    <p:extLst>
      <p:ext uri="{BB962C8B-B14F-4D97-AF65-F5344CB8AC3E}">
        <p14:creationId xmlns:p14="http://schemas.microsoft.com/office/powerpoint/2010/main" val="314524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Adaptation &amp; Climate Testimonials &amp; New information Meeting </a:t>
            </a:r>
          </a:p>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402488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94692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1469" y="268013"/>
            <a:ext cx="6858000" cy="4540469"/>
          </a:xfrm>
        </p:spPr>
        <p:txBody>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THIS SLIDE DECK IS KIRSTIN’S </a:t>
            </a:r>
          </a:p>
          <a:p>
            <a:r>
              <a:rPr lang="en-US" dirty="0"/>
              <a:t>PERSONAL PPT SET, BASED ON HER</a:t>
            </a:r>
          </a:p>
          <a:p>
            <a:r>
              <a:rPr lang="en-US" dirty="0"/>
              <a:t>PHOTOS AND DESIGN</a:t>
            </a:r>
          </a:p>
          <a:p>
            <a:r>
              <a:rPr lang="en-US" dirty="0"/>
              <a:t>PLEASE DO NOT USE</a:t>
            </a:r>
          </a:p>
        </p:txBody>
      </p:sp>
    </p:spTree>
    <p:extLst>
      <p:ext uri="{BB962C8B-B14F-4D97-AF65-F5344CB8AC3E}">
        <p14:creationId xmlns:p14="http://schemas.microsoft.com/office/powerpoint/2010/main" val="2593879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4F31-51A5-0C4E-A6A8-0DABCEC5AFA1}"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301482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72" name="Title Text"/>
          <p:cNvSpPr>
            <a:spLocks noGrp="1"/>
          </p:cNvSpPr>
          <p:nvPr>
            <p:ph type="title"/>
          </p:nvPr>
        </p:nvSpPr>
        <p:spPr>
          <a:xfrm>
            <a:off x="609600" y="260123"/>
            <a:ext cx="8077200" cy="435509"/>
          </a:xfrm>
          <a:prstGeom prst="rect">
            <a:avLst/>
          </a:prstGeom>
        </p:spPr>
        <p:txBody>
          <a:bodyPr/>
          <a:lstStyle/>
          <a:p>
            <a:r>
              <a:t>Title Text</a:t>
            </a:r>
          </a:p>
        </p:txBody>
      </p:sp>
      <p:sp>
        <p:nvSpPr>
          <p:cNvPr id="74" name="Slide Number"/>
          <p:cNvSpPr>
            <a:spLocks noGrp="1"/>
          </p:cNvSpPr>
          <p:nvPr>
            <p:ph type="sldNum" sz="quarter" idx="2"/>
          </p:nvPr>
        </p:nvSpPr>
        <p:spPr>
          <a:xfrm>
            <a:off x="6310058" y="6221732"/>
            <a:ext cx="243143" cy="269237"/>
          </a:xfrm>
          <a:prstGeom prst="rect">
            <a:avLst/>
          </a:prstGeom>
        </p:spPr>
        <p:txBody>
          <a:bodyPr lIns="45718" tIns="45718" rIns="45718" bIns="45718"/>
          <a:lstStyle>
            <a:lvl1pPr>
              <a:defRPr sz="1200">
                <a:solidFill>
                  <a:srgbClr val="000000"/>
                </a:solidFill>
              </a:defRPr>
            </a:lvl1pPr>
          </a:lstStyle>
          <a:p>
            <a:fld id="{86CB4B4D-7CA3-9044-876B-883B54F8677D}" type="slidenum">
              <a:rPr/>
              <a:pPr/>
              <a:t>‹#›</a:t>
            </a:fld>
            <a:endParaRPr/>
          </a:p>
        </p:txBody>
      </p:sp>
    </p:spTree>
    <p:extLst>
      <p:ext uri="{BB962C8B-B14F-4D97-AF65-F5344CB8AC3E}">
        <p14:creationId xmlns:p14="http://schemas.microsoft.com/office/powerpoint/2010/main" val="228089722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84340-54C2-E748-A193-AE7134B156EC}"/>
              </a:ext>
            </a:extLst>
          </p:cNvPr>
          <p:cNvSpPr/>
          <p:nvPr userDrawn="1"/>
        </p:nvSpPr>
        <p:spPr>
          <a:xfrm>
            <a:off x="7885322" y="6581001"/>
            <a:ext cx="1258678" cy="276999"/>
          </a:xfrm>
          <a:prstGeom prst="rect">
            <a:avLst/>
          </a:prstGeom>
        </p:spPr>
        <p:txBody>
          <a:bodyPr wrap="none">
            <a:spAutoFit/>
          </a:bodyPr>
          <a:lstStyle/>
          <a:p>
            <a:pPr algn="r"/>
            <a:r>
              <a:rPr lang="en-US" sz="1200">
                <a:solidFill>
                  <a:schemeClr val="tx1">
                    <a:lumMod val="50000"/>
                    <a:lumOff val="50000"/>
                  </a:schemeClr>
                </a:solidFill>
                <a:latin typeface="Arial"/>
                <a:cs typeface="Arial"/>
              </a:rPr>
              <a:t>Kirstin Holsman</a:t>
            </a:r>
          </a:p>
        </p:txBody>
      </p:sp>
    </p:spTree>
    <p:extLst>
      <p:ext uri="{BB962C8B-B14F-4D97-AF65-F5344CB8AC3E}">
        <p14:creationId xmlns:p14="http://schemas.microsoft.com/office/powerpoint/2010/main" val="396399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0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1" name="Picture 10" descr="_MG_8441.jpg"/>
          <p:cNvPicPr>
            <a:picLocks noChangeAspect="1"/>
          </p:cNvPicPr>
          <p:nvPr userDrawn="1"/>
        </p:nvPicPr>
        <p:blipFill rotWithShape="1">
          <a:blip r:embed="rId2" cstate="print">
            <a:extLst>
              <a:ext uri="{28A0092B-C50C-407E-A947-70E740481C1C}">
                <a14:useLocalDpi xmlns:a14="http://schemas.microsoft.com/office/drawing/2010/main"/>
              </a:ext>
            </a:extLst>
          </a:blip>
          <a:srcRect b="-2"/>
          <a:stretch/>
        </p:blipFill>
        <p:spPr>
          <a:xfrm>
            <a:off x="0" y="4886601"/>
            <a:ext cx="9144000" cy="2010347"/>
          </a:xfrm>
          <a:prstGeom prst="rect">
            <a:avLst/>
          </a:prstGeom>
        </p:spPr>
      </p:pic>
      <p:sp>
        <p:nvSpPr>
          <p:cNvPr id="6" name="Rectangle 5"/>
          <p:cNvSpPr/>
          <p:nvPr userDrawn="1"/>
        </p:nvSpPr>
        <p:spPr>
          <a:xfrm>
            <a:off x="0" y="4692547"/>
            <a:ext cx="9144000" cy="2363915"/>
          </a:xfrm>
          <a:prstGeom prst="rect">
            <a:avLst/>
          </a:prstGeom>
          <a:gradFill flip="none" rotWithShape="1">
            <a:gsLst>
              <a:gs pos="55000">
                <a:srgbClr val="FFFFFF"/>
              </a:gs>
              <a:gs pos="100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2" name="Title 1"/>
          <p:cNvSpPr>
            <a:spLocks noGrp="1"/>
          </p:cNvSpPr>
          <p:nvPr>
            <p:ph type="title"/>
          </p:nvPr>
        </p:nvSpPr>
        <p:spPr>
          <a:xfrm>
            <a:off x="609600" y="260124"/>
            <a:ext cx="8077200" cy="43550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142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_MG_844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7967"/>
            <a:ext cx="9144000" cy="3888982"/>
          </a:xfrm>
          <a:prstGeom prst="rect">
            <a:avLst/>
          </a:prstGeom>
        </p:spPr>
      </p:pic>
      <p:sp>
        <p:nvSpPr>
          <p:cNvPr id="10" name="Rectangle 9"/>
          <p:cNvSpPr/>
          <p:nvPr userDrawn="1"/>
        </p:nvSpPr>
        <p:spPr>
          <a:xfrm>
            <a:off x="0" y="2971799"/>
            <a:ext cx="9144000" cy="2239787"/>
          </a:xfrm>
          <a:prstGeom prst="rect">
            <a:avLst/>
          </a:prstGeom>
          <a:gradFill flip="none" rotWithShape="1">
            <a:gsLst>
              <a:gs pos="0">
                <a:schemeClr val="bg1"/>
              </a:gs>
              <a:gs pos="100000">
                <a:schemeClr val="bg1">
                  <a:lumMod val="95000"/>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1"/>
          <p:cNvSpPr>
            <a:spLocks noGrp="1"/>
          </p:cNvSpPr>
          <p:nvPr>
            <p:ph type="ctrTitle"/>
          </p:nvPr>
        </p:nvSpPr>
        <p:spPr>
          <a:xfrm>
            <a:off x="914400" y="354330"/>
            <a:ext cx="7772400" cy="1470025"/>
          </a:xfrm>
          <a:prstGeom prst="rect">
            <a:avLst/>
          </a:prstGeom>
        </p:spPr>
        <p:txBody>
          <a:bodyPr/>
          <a:lstStyle>
            <a:lvl1pPr algn="r">
              <a:defRPr sz="2800"/>
            </a:lvl1pPr>
          </a:lstStyle>
          <a:p>
            <a:r>
              <a:rPr lang="en-US" dirty="0"/>
              <a:t>Click to edit Master title style</a:t>
            </a:r>
          </a:p>
        </p:txBody>
      </p:sp>
      <p:sp>
        <p:nvSpPr>
          <p:cNvPr id="3" name="Subtitle 2"/>
          <p:cNvSpPr>
            <a:spLocks noGrp="1"/>
          </p:cNvSpPr>
          <p:nvPr>
            <p:ph type="subTitle" idx="1"/>
          </p:nvPr>
        </p:nvSpPr>
        <p:spPr>
          <a:xfrm>
            <a:off x="2286000" y="2110105"/>
            <a:ext cx="6400800"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Box 11"/>
          <p:cNvSpPr txBox="1"/>
          <p:nvPr userDrawn="1"/>
        </p:nvSpPr>
        <p:spPr>
          <a:xfrm rot="16200000">
            <a:off x="-531396" y="6026999"/>
            <a:ext cx="1401346" cy="338554"/>
          </a:xfrm>
          <a:prstGeom prst="rect">
            <a:avLst/>
          </a:prstGeom>
          <a:noFill/>
        </p:spPr>
        <p:txBody>
          <a:bodyPr wrap="none" rtlCol="0">
            <a:spAutoFit/>
          </a:bodyPr>
          <a:lstStyle/>
          <a:p>
            <a:r>
              <a:rPr lang="en-US" sz="1600" dirty="0">
                <a:solidFill>
                  <a:schemeClr val="accent5">
                    <a:lumMod val="60000"/>
                    <a:lumOff val="40000"/>
                  </a:schemeClr>
                </a:solidFill>
                <a:latin typeface="Calibri"/>
              </a:rPr>
              <a:t>Mark Holsman</a:t>
            </a:r>
          </a:p>
        </p:txBody>
      </p:sp>
    </p:spTree>
    <p:extLst>
      <p:ext uri="{BB962C8B-B14F-4D97-AF65-F5344CB8AC3E}">
        <p14:creationId xmlns:p14="http://schemas.microsoft.com/office/powerpoint/2010/main" val="394113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descr="_MG_844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965551"/>
            <a:ext cx="9144000" cy="3892449"/>
          </a:xfrm>
          <a:prstGeom prst="rect">
            <a:avLst/>
          </a:prstGeom>
        </p:spPr>
      </p:pic>
      <p:sp>
        <p:nvSpPr>
          <p:cNvPr id="7" name="Rectangle 6"/>
          <p:cNvSpPr/>
          <p:nvPr userDrawn="1"/>
        </p:nvSpPr>
        <p:spPr>
          <a:xfrm>
            <a:off x="0" y="2575609"/>
            <a:ext cx="9144000" cy="1658269"/>
          </a:xfrm>
          <a:prstGeom prst="rect">
            <a:avLst/>
          </a:prstGeom>
          <a:gradFill flip="none" rotWithShape="1">
            <a:gsLst>
              <a:gs pos="55000">
                <a:srgbClr val="FFFFFF"/>
              </a:gs>
              <a:gs pos="100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itle 1"/>
          <p:cNvSpPr>
            <a:spLocks noGrp="1"/>
          </p:cNvSpPr>
          <p:nvPr>
            <p:ph type="title"/>
          </p:nvPr>
        </p:nvSpPr>
        <p:spPr>
          <a:xfrm>
            <a:off x="609600" y="260124"/>
            <a:ext cx="8077200" cy="435506"/>
          </a:xfrm>
          <a:prstGeom prst="rect">
            <a:avLst/>
          </a:prstGeom>
        </p:spPr>
        <p:txBody>
          <a:bodyPr/>
          <a:lstStyle/>
          <a:p>
            <a:r>
              <a:rPr lang="en-US" dirty="0"/>
              <a:t>Click to edit Master title style</a:t>
            </a:r>
          </a:p>
        </p:txBody>
      </p:sp>
      <p:sp>
        <p:nvSpPr>
          <p:cNvPr id="9" name="Rectangle 8">
            <a:extLst>
              <a:ext uri="{FF2B5EF4-FFF2-40B4-BE49-F238E27FC236}">
                <a16:creationId xmlns:a16="http://schemas.microsoft.com/office/drawing/2014/main" id="{40E71E1D-8980-4943-8CD3-AE1BA03F68AE}"/>
              </a:ext>
            </a:extLst>
          </p:cNvPr>
          <p:cNvSpPr/>
          <p:nvPr userDrawn="1"/>
        </p:nvSpPr>
        <p:spPr>
          <a:xfrm rot="16200000">
            <a:off x="8418642" y="6170558"/>
            <a:ext cx="1173718" cy="276999"/>
          </a:xfrm>
          <a:prstGeom prst="rect">
            <a:avLst/>
          </a:prstGeom>
        </p:spPr>
        <p:txBody>
          <a:bodyPr wrap="none">
            <a:spAutoFit/>
          </a:bodyPr>
          <a:lstStyle/>
          <a:p>
            <a:pPr algn="r"/>
            <a:r>
              <a:rPr lang="en-US" sz="1200" dirty="0">
                <a:solidFill>
                  <a:schemeClr val="bg1">
                    <a:lumMod val="50000"/>
                  </a:schemeClr>
                </a:solidFill>
                <a:latin typeface="Arial"/>
                <a:cs typeface="Arial"/>
              </a:rPr>
              <a:t>Mark Holsman</a:t>
            </a:r>
          </a:p>
        </p:txBody>
      </p:sp>
    </p:spTree>
    <p:extLst>
      <p:ext uri="{BB962C8B-B14F-4D97-AF65-F5344CB8AC3E}">
        <p14:creationId xmlns:p14="http://schemas.microsoft.com/office/powerpoint/2010/main" val="212534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4F31-51A5-0C4E-A6A8-0DABCEC5AFA1}"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288192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34F31-51A5-0C4E-A6A8-0DABCEC5AFA1}" type="datetimeFigureOut">
              <a:rPr lang="en-US" smtClean="0"/>
              <a:t>4/30/2020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162911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34F31-51A5-0C4E-A6A8-0DABCEC5AFA1}"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45425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34F31-51A5-0C4E-A6A8-0DABCEC5AFA1}" type="datetimeFigureOut">
              <a:rPr lang="en-US" smtClean="0"/>
              <a:t>4/30/2020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363124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4F31-51A5-0C4E-A6A8-0DABCEC5AFA1}" type="datetimeFigureOut">
              <a:rPr lang="en-US" smtClean="0"/>
              <a:t>4/30/2020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222678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34F31-51A5-0C4E-A6A8-0DABCEC5AFA1}" type="datetimeFigureOut">
              <a:rPr lang="en-US" smtClean="0"/>
              <a:t>4/30/2020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6A976-172D-834B-A853-3EA4883B4455}" type="slidenum">
              <a:rPr lang="en-US" smtClean="0"/>
              <a:t>‹#›</a:t>
            </a:fld>
            <a:endParaRPr lang="en-US" dirty="0"/>
          </a:p>
        </p:txBody>
      </p:sp>
    </p:spTree>
    <p:extLst>
      <p:ext uri="{BB962C8B-B14F-4D97-AF65-F5344CB8AC3E}">
        <p14:creationId xmlns:p14="http://schemas.microsoft.com/office/powerpoint/2010/main" val="1006656673"/>
      </p:ext>
    </p:extLst>
  </p:cSld>
  <p:clrMap bg1="lt1" tx1="dk1" bg2="lt2" tx2="dk2" accent1="accent1" accent2="accent2" accent3="accent3" accent4="accent4" accent5="accent5" accent6="accent6" hlink="hlink" folHlink="folHlink"/>
  <p:sldLayoutIdLst>
    <p:sldLayoutId id="2147483677" r:id="rId1"/>
    <p:sldLayoutId id="2147483713" r:id="rId2"/>
    <p:sldLayoutId id="2147483715" r:id="rId3"/>
    <p:sldLayoutId id="2147483716" r:id="rId4"/>
    <p:sldLayoutId id="2147483704" r:id="rId5"/>
    <p:sldLayoutId id="2147483705" r:id="rId6"/>
    <p:sldLayoutId id="2147483706" r:id="rId7"/>
    <p:sldLayoutId id="2147483707" r:id="rId8"/>
    <p:sldLayoutId id="2147483708" r:id="rId9"/>
    <p:sldLayoutId id="2147483709" r:id="rId10"/>
    <p:sldLayoutId id="2147483746" r:id="rId11"/>
    <p:sldLayoutId id="2147483687" r:id="rId12"/>
    <p:sldLayoutId id="214748370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ncdc.noaa.gov/ca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CA249E-565A-6B4F-9F3E-D7AE4F9CD4A5}"/>
              </a:ext>
            </a:extLst>
          </p:cNvPr>
          <p:cNvSpPr>
            <a:spLocks noGrp="1"/>
          </p:cNvSpPr>
          <p:nvPr>
            <p:ph type="ctrTitle"/>
          </p:nvPr>
        </p:nvSpPr>
        <p:spPr/>
        <p:txBody>
          <a:bodyPr/>
          <a:lstStyle/>
          <a:p>
            <a:r>
              <a:rPr lang="en-US" dirty="0"/>
              <a:t>Bering Sea FEP Climate Change Task Force Meeting 2</a:t>
            </a:r>
            <a:br>
              <a:rPr lang="en-US" dirty="0"/>
            </a:br>
            <a:r>
              <a:rPr lang="en-US" dirty="0"/>
              <a:t>Feb 26 -28, 2020</a:t>
            </a:r>
            <a:br>
              <a:rPr lang="en-US" dirty="0"/>
            </a:br>
            <a:r>
              <a:rPr lang="en-US" dirty="0"/>
              <a:t>Overview</a:t>
            </a:r>
          </a:p>
        </p:txBody>
      </p:sp>
      <p:sp>
        <p:nvSpPr>
          <p:cNvPr id="8" name="Subtitle 7">
            <a:extLst>
              <a:ext uri="{FF2B5EF4-FFF2-40B4-BE49-F238E27FC236}">
                <a16:creationId xmlns:a16="http://schemas.microsoft.com/office/drawing/2014/main" id="{6D87F462-6705-8141-9426-64FD604CA7C9}"/>
              </a:ext>
            </a:extLst>
          </p:cNvPr>
          <p:cNvSpPr>
            <a:spLocks noGrp="1"/>
          </p:cNvSpPr>
          <p:nvPr>
            <p:ph type="subTitle" idx="1"/>
          </p:nvPr>
        </p:nvSpPr>
        <p:spPr/>
        <p:txBody>
          <a:bodyPr/>
          <a:lstStyle/>
          <a:p>
            <a:r>
              <a:rPr lang="en-US" dirty="0"/>
              <a:t>Diana </a:t>
            </a:r>
            <a:r>
              <a:rPr lang="en-US" dirty="0" err="1"/>
              <a:t>Stram</a:t>
            </a:r>
            <a:endParaRPr lang="en-US" dirty="0"/>
          </a:p>
          <a:p>
            <a:r>
              <a:rPr lang="en-US" dirty="0"/>
              <a:t>Kirstin Holsman</a:t>
            </a:r>
          </a:p>
          <a:p>
            <a:r>
              <a:rPr lang="en-US" dirty="0"/>
              <a:t>CPT update May, 2020</a:t>
            </a:r>
          </a:p>
        </p:txBody>
      </p:sp>
      <p:grpSp>
        <p:nvGrpSpPr>
          <p:cNvPr id="9" name="Group 8">
            <a:extLst>
              <a:ext uri="{FF2B5EF4-FFF2-40B4-BE49-F238E27FC236}">
                <a16:creationId xmlns:a16="http://schemas.microsoft.com/office/drawing/2014/main" id="{40721B8B-2E37-F446-A8C2-74903E1939E5}"/>
              </a:ext>
            </a:extLst>
          </p:cNvPr>
          <p:cNvGrpSpPr/>
          <p:nvPr/>
        </p:nvGrpSpPr>
        <p:grpSpPr>
          <a:xfrm>
            <a:off x="762947" y="1148976"/>
            <a:ext cx="5018314" cy="2965679"/>
            <a:chOff x="3744686" y="3330263"/>
            <a:chExt cx="5018314" cy="2965679"/>
          </a:xfrm>
        </p:grpSpPr>
        <p:grpSp>
          <p:nvGrpSpPr>
            <p:cNvPr id="10" name="Group 9">
              <a:extLst>
                <a:ext uri="{FF2B5EF4-FFF2-40B4-BE49-F238E27FC236}">
                  <a16:creationId xmlns:a16="http://schemas.microsoft.com/office/drawing/2014/main" id="{9223EBC6-DE12-6341-B0F0-07F807A560C3}"/>
                </a:ext>
              </a:extLst>
            </p:cNvPr>
            <p:cNvGrpSpPr/>
            <p:nvPr/>
          </p:nvGrpSpPr>
          <p:grpSpPr>
            <a:xfrm>
              <a:off x="3744686" y="3330263"/>
              <a:ext cx="5018314" cy="2965679"/>
              <a:chOff x="3744686" y="3330263"/>
              <a:chExt cx="5018314" cy="2965679"/>
            </a:xfrm>
          </p:grpSpPr>
          <p:pic>
            <p:nvPicPr>
              <p:cNvPr id="12" name="Picture 11">
                <a:extLst>
                  <a:ext uri="{FF2B5EF4-FFF2-40B4-BE49-F238E27FC236}">
                    <a16:creationId xmlns:a16="http://schemas.microsoft.com/office/drawing/2014/main" id="{E4A58AA2-637E-3349-B27D-F6050034CF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44686" y="3330263"/>
                <a:ext cx="5018314" cy="2965679"/>
              </a:xfrm>
              <a:prstGeom prst="rect">
                <a:avLst/>
              </a:prstGeom>
              <a:ln>
                <a:solidFill>
                  <a:schemeClr val="accent1">
                    <a:shade val="50000"/>
                  </a:schemeClr>
                </a:solidFill>
              </a:ln>
              <a:effectLst/>
            </p:spPr>
          </p:pic>
          <p:sp>
            <p:nvSpPr>
              <p:cNvPr id="13" name="Rectangle 12">
                <a:extLst>
                  <a:ext uri="{FF2B5EF4-FFF2-40B4-BE49-F238E27FC236}">
                    <a16:creationId xmlns:a16="http://schemas.microsoft.com/office/drawing/2014/main" id="{65D150F5-47F0-BA4A-86EB-968E7E251ECC}"/>
                  </a:ext>
                </a:extLst>
              </p:cNvPr>
              <p:cNvSpPr/>
              <p:nvPr/>
            </p:nvSpPr>
            <p:spPr>
              <a:xfrm>
                <a:off x="4084916" y="3451357"/>
                <a:ext cx="2156681" cy="307777"/>
              </a:xfrm>
              <a:prstGeom prst="rect">
                <a:avLst/>
              </a:prstGeom>
            </p:spPr>
            <p:txBody>
              <a:bodyPr wrap="none">
                <a:spAutoFit/>
              </a:bodyPr>
              <a:lstStyle/>
              <a:p>
                <a:r>
                  <a:rPr lang="en-US" sz="1400" dirty="0"/>
                  <a:t>Anomaly from (1901-2000)</a:t>
                </a:r>
              </a:p>
            </p:txBody>
          </p:sp>
        </p:grpSp>
        <p:sp>
          <p:nvSpPr>
            <p:cNvPr id="11" name="Rectangle 10">
              <a:extLst>
                <a:ext uri="{FF2B5EF4-FFF2-40B4-BE49-F238E27FC236}">
                  <a16:creationId xmlns:a16="http://schemas.microsoft.com/office/drawing/2014/main" id="{1A679B5B-6AC2-BA46-B643-24212040338F}"/>
                </a:ext>
              </a:extLst>
            </p:cNvPr>
            <p:cNvSpPr/>
            <p:nvPr/>
          </p:nvSpPr>
          <p:spPr>
            <a:xfrm>
              <a:off x="4084916" y="3759134"/>
              <a:ext cx="4267038" cy="553998"/>
            </a:xfrm>
            <a:prstGeom prst="rect">
              <a:avLst/>
            </a:prstGeom>
          </p:spPr>
          <p:txBody>
            <a:bodyPr wrap="square">
              <a:spAutoFit/>
            </a:bodyPr>
            <a:lstStyle/>
            <a:p>
              <a:pPr fontAlgn="base">
                <a:buFont typeface="Arial" panose="020B0604020202020204" pitchFamily="34" charset="0"/>
                <a:buChar char="•"/>
              </a:pPr>
              <a:r>
                <a:rPr lang="en-US" sz="1000" dirty="0">
                  <a:solidFill>
                    <a:srgbClr val="444444"/>
                  </a:solidFill>
                  <a:latin typeface="Open Sans"/>
                </a:rPr>
                <a:t>NOAA National Centers for Environmental information, Climate at a Glance: Global Time Series, published March 2019, retrieved on March 29, 2019 from </a:t>
              </a:r>
              <a:r>
                <a:rPr lang="en-US" sz="1000" dirty="0">
                  <a:solidFill>
                    <a:srgbClr val="0057A5"/>
                  </a:solidFill>
                  <a:latin typeface="Open Sans"/>
                  <a:hlinkClick r:id="rId4"/>
                </a:rPr>
                <a:t>https://www.ncdc.noaa.gov/cag/</a:t>
              </a:r>
              <a:endParaRPr lang="en-US" sz="1000" b="0" i="0" u="none" strike="noStrike" dirty="0">
                <a:solidFill>
                  <a:srgbClr val="444444"/>
                </a:solidFill>
                <a:effectLst/>
                <a:latin typeface="Open Sans"/>
              </a:endParaRPr>
            </a:p>
          </p:txBody>
        </p:sp>
      </p:grpSp>
    </p:spTree>
    <p:extLst>
      <p:ext uri="{BB962C8B-B14F-4D97-AF65-F5344CB8AC3E}">
        <p14:creationId xmlns:p14="http://schemas.microsoft.com/office/powerpoint/2010/main" val="4735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E91F-9D77-4D43-AC6D-BC463FB2BF44}"/>
              </a:ext>
            </a:extLst>
          </p:cNvPr>
          <p:cNvSpPr>
            <a:spLocks noGrp="1"/>
          </p:cNvSpPr>
          <p:nvPr>
            <p:ph type="title"/>
          </p:nvPr>
        </p:nvSpPr>
        <p:spPr/>
        <p:txBody>
          <a:bodyPr>
            <a:normAutofit fontScale="90000"/>
          </a:bodyPr>
          <a:lstStyle/>
          <a:p>
            <a:pPr algn="l"/>
            <a:r>
              <a:rPr lang="en-US" dirty="0"/>
              <a:t>Discussion: Planning &amp; logistics</a:t>
            </a:r>
          </a:p>
        </p:txBody>
      </p:sp>
      <p:sp>
        <p:nvSpPr>
          <p:cNvPr id="3" name="Rectangle 2">
            <a:extLst>
              <a:ext uri="{FF2B5EF4-FFF2-40B4-BE49-F238E27FC236}">
                <a16:creationId xmlns:a16="http://schemas.microsoft.com/office/drawing/2014/main" id="{C7A22D1B-BD7D-BA4E-BA89-BCA0E305030D}"/>
              </a:ext>
            </a:extLst>
          </p:cNvPr>
          <p:cNvSpPr/>
          <p:nvPr/>
        </p:nvSpPr>
        <p:spPr>
          <a:xfrm>
            <a:off x="609600" y="1286811"/>
            <a:ext cx="7401791" cy="5632311"/>
          </a:xfrm>
          <a:prstGeom prst="rect">
            <a:avLst/>
          </a:prstGeom>
        </p:spPr>
        <p:txBody>
          <a:bodyPr wrap="square">
            <a:spAutoFit/>
          </a:bodyPr>
          <a:lstStyle/>
          <a:p>
            <a:pPr marL="342900" marR="0" lvl="0" indent="-342900">
              <a:spcBef>
                <a:spcPts val="0"/>
              </a:spcBef>
              <a:spcAft>
                <a:spcPts val="0"/>
              </a:spcAft>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Work Plan to be reviewed by EC, SSC/AP/Council at </a:t>
            </a:r>
            <a:r>
              <a:rPr lang="en-US" sz="2000" strike="sngStrike" dirty="0">
                <a:solidFill>
                  <a:srgbClr val="FF0000"/>
                </a:solidFill>
                <a:latin typeface="Calibri" panose="020F0502020204030204" pitchFamily="34" charset="0"/>
                <a:ea typeface="Calibri" panose="020F0502020204030204" pitchFamily="34" charset="0"/>
                <a:cs typeface="Calibri" panose="020F0502020204030204" pitchFamily="34" charset="0"/>
              </a:rPr>
              <a:t>April</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(TBD) </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meeting (under FEP report)</a:t>
            </a:r>
          </a:p>
          <a:p>
            <a:pPr marL="800100" lvl="1" indent="-342900">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Track changes version with comments explaining revisions</a:t>
            </a:r>
          </a:p>
          <a:p>
            <a:pPr marL="342900" marR="0" lvl="0" indent="-342900">
              <a:spcBef>
                <a:spcPts val="0"/>
              </a:spcBef>
              <a:spcAft>
                <a:spcPts val="0"/>
              </a:spcAft>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Next steps (if plan endorsed):</a:t>
            </a:r>
          </a:p>
          <a:p>
            <a:pPr marL="800100" lvl="1" indent="-342900">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Test case ACT meeting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May </a:t>
            </a:r>
            <a:r>
              <a:rPr lang="en-US" sz="2000" strike="sngStrike" dirty="0">
                <a:solidFill>
                  <a:srgbClr val="FF0000"/>
                </a:solidFill>
                <a:latin typeface="Calibri" panose="020F0502020204030204" pitchFamily="34" charset="0"/>
                <a:ea typeface="Calibri" panose="020F0502020204030204" pitchFamily="34" charset="0"/>
                <a:cs typeface="Calibri" panose="020F0502020204030204" pitchFamily="34" charset="0"/>
              </a:rPr>
              <a:t>2020</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2021</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follow up CCTF June </a:t>
            </a:r>
            <a:r>
              <a:rPr lang="en-US" sz="2000" strike="sngStrike"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2020</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2021 : revise templates based on test meeting in prep for workshop</a:t>
            </a:r>
          </a:p>
          <a:p>
            <a:pPr marL="800100" lvl="1" indent="-342900">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Coordination  with LK/TK module </a:t>
            </a:r>
          </a:p>
          <a:p>
            <a:pPr marL="1257300" lvl="2" indent="-342900">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Joint meeting/workshop for test case ACTN meeting and ‘test’ process using case studies (</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Sept </a:t>
            </a:r>
            <a:r>
              <a:rPr lang="en-US" sz="2000" strike="sngStrike" dirty="0">
                <a:solidFill>
                  <a:srgbClr val="FF0000"/>
                </a:solidFill>
                <a:latin typeface="Calibri" panose="020F0502020204030204" pitchFamily="34" charset="0"/>
                <a:ea typeface="Calibri" panose="020F0502020204030204" pitchFamily="34" charset="0"/>
                <a:cs typeface="Calibri" panose="020F0502020204030204" pitchFamily="34" charset="0"/>
              </a:rPr>
              <a:t>2020</a:t>
            </a:r>
            <a:r>
              <a:rPr lang="en-US" sz="2000" dirty="0">
                <a:solidFill>
                  <a:srgbClr val="FF0000"/>
                </a:solidFill>
                <a:latin typeface="Calibri" panose="020F0502020204030204" pitchFamily="34" charset="0"/>
                <a:ea typeface="Calibri" panose="020F0502020204030204" pitchFamily="34" charset="0"/>
                <a:cs typeface="Calibri" panose="020F0502020204030204" pitchFamily="34" charset="0"/>
              </a:rPr>
              <a:t> 2021</a:t>
            </a: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a:p>
            <a:pPr marL="1257300" lvl="2" indent="-342900">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Co-Chairs participating in meetings of both taskforces as needed</a:t>
            </a:r>
          </a:p>
          <a:p>
            <a:pPr marL="342900" marR="0" lvl="0" indent="-342900">
              <a:spcBef>
                <a:spcPts val="0"/>
              </a:spcBef>
              <a:spcAft>
                <a:spcPts val="0"/>
              </a:spcAft>
              <a:buFont typeface="Symbol" pitchFamily="2" charset="2"/>
              <a:buChar char=""/>
            </a:pPr>
            <a:r>
              <a:rPr lang="en-US" sz="200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Coordination with other efforts (process as proposed)</a:t>
            </a:r>
          </a:p>
          <a:p>
            <a:pPr marL="800100" lvl="1" indent="-342900">
              <a:buFont typeface="Symbol" pitchFamily="2" charset="2"/>
              <a:buChar char=""/>
            </a:pPr>
            <a:r>
              <a:rPr lang="en-US" sz="2000" spc="15"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LK/TK/Subsistence AM TF, and the ongoing work of the Ecosystem Committee </a:t>
            </a:r>
          </a:p>
          <a:p>
            <a:pPr marL="800100" lvl="1" indent="-342900">
              <a:buFont typeface="Symbol" pitchFamily="2" charset="2"/>
              <a:buChar char=""/>
            </a:pPr>
            <a:r>
              <a:rPr lang="en-US" sz="2000" spc="15"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Work with ESR/ESP (tactical) </a:t>
            </a:r>
          </a:p>
          <a:p>
            <a:pPr marL="800100" lvl="1" indent="-342900">
              <a:buFont typeface="Symbol" pitchFamily="2" charset="2"/>
              <a:buChar char=""/>
            </a:pPr>
            <a:r>
              <a:rPr lang="en-US" sz="2000" spc="15"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rPr>
              <a:t>Work with FEP Team ECO report (strategic)</a:t>
            </a:r>
          </a:p>
          <a:p>
            <a:pPr marL="800100" lvl="1" indent="-342900">
              <a:buFont typeface="Symbol" pitchFamily="2" charset="2"/>
              <a:buChar char=""/>
            </a:pPr>
            <a:endParaRPr lang="en-US" sz="2000" spc="15"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8016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A2A7A-A4C1-0547-809A-870E55FF2BEF}"/>
              </a:ext>
            </a:extLst>
          </p:cNvPr>
          <p:cNvSpPr>
            <a:spLocks noGrp="1"/>
          </p:cNvSpPr>
          <p:nvPr>
            <p:ph type="title"/>
          </p:nvPr>
        </p:nvSpPr>
        <p:spPr/>
        <p:txBody>
          <a:bodyPr>
            <a:normAutofit fontScale="90000"/>
          </a:bodyPr>
          <a:lstStyle/>
          <a:p>
            <a:r>
              <a:rPr lang="en-US" dirty="0"/>
              <a:t>CCTF Process</a:t>
            </a:r>
          </a:p>
        </p:txBody>
      </p:sp>
      <p:pic>
        <p:nvPicPr>
          <p:cNvPr id="5" name="Picture 4">
            <a:extLst>
              <a:ext uri="{FF2B5EF4-FFF2-40B4-BE49-F238E27FC236}">
                <a16:creationId xmlns:a16="http://schemas.microsoft.com/office/drawing/2014/main" id="{F8065C1D-61F3-EA47-825D-EAC529EB704B}"/>
              </a:ext>
            </a:extLst>
          </p:cNvPr>
          <p:cNvPicPr>
            <a:picLocks noChangeAspect="1"/>
          </p:cNvPicPr>
          <p:nvPr/>
        </p:nvPicPr>
        <p:blipFill>
          <a:blip r:embed="rId3"/>
          <a:stretch>
            <a:fillRect/>
          </a:stretch>
        </p:blipFill>
        <p:spPr>
          <a:xfrm>
            <a:off x="7474" y="827941"/>
            <a:ext cx="9144000" cy="1936376"/>
          </a:xfrm>
          <a:prstGeom prst="rect">
            <a:avLst/>
          </a:prstGeom>
          <a:ln>
            <a:noFill/>
          </a:ln>
        </p:spPr>
      </p:pic>
      <p:sp>
        <p:nvSpPr>
          <p:cNvPr id="6" name="TextBox 5">
            <a:extLst>
              <a:ext uri="{FF2B5EF4-FFF2-40B4-BE49-F238E27FC236}">
                <a16:creationId xmlns:a16="http://schemas.microsoft.com/office/drawing/2014/main" id="{E4524D92-7974-364A-B3D5-C6AF93F1CB4B}"/>
              </a:ext>
            </a:extLst>
          </p:cNvPr>
          <p:cNvSpPr txBox="1"/>
          <p:nvPr/>
        </p:nvSpPr>
        <p:spPr>
          <a:xfrm>
            <a:off x="412514" y="2896628"/>
            <a:ext cx="783696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Will serve as systematic on-ramp of information to Council process</a:t>
            </a:r>
          </a:p>
          <a:p>
            <a:pPr marL="342900" indent="-342900">
              <a:buFont typeface="Arial" panose="020B0604020202020204" pitchFamily="34" charset="0"/>
              <a:buChar char="•"/>
            </a:pPr>
            <a:r>
              <a:rPr lang="en-US" sz="2400" dirty="0"/>
              <a:t>Tactical and near-term info and tools </a:t>
            </a:r>
            <a:r>
              <a:rPr lang="en-US" sz="2400" dirty="0">
                <a:sym typeface="Wingdings" pitchFamily="2" charset="2"/>
              </a:rPr>
              <a:t> Existing ESR/ESP/SAFE process</a:t>
            </a:r>
          </a:p>
          <a:p>
            <a:pPr marL="342900" indent="-342900">
              <a:buFont typeface="Arial" panose="020B0604020202020204" pitchFamily="34" charset="0"/>
              <a:buChar char="•"/>
            </a:pPr>
            <a:r>
              <a:rPr lang="en-US" sz="2400" dirty="0">
                <a:sym typeface="Wingdings" pitchFamily="2" charset="2"/>
              </a:rPr>
              <a:t>Long-term advice (no current on-ramp)  ECO report</a:t>
            </a:r>
            <a:endParaRPr lang="en-US" sz="2400" dirty="0"/>
          </a:p>
        </p:txBody>
      </p:sp>
      <p:pic>
        <p:nvPicPr>
          <p:cNvPr id="4" name="Picture 3">
            <a:extLst>
              <a:ext uri="{FF2B5EF4-FFF2-40B4-BE49-F238E27FC236}">
                <a16:creationId xmlns:a16="http://schemas.microsoft.com/office/drawing/2014/main" id="{C28AC290-FDE7-1045-BD4A-FC64535FACDE}"/>
              </a:ext>
            </a:extLst>
          </p:cNvPr>
          <p:cNvPicPr>
            <a:picLocks noChangeAspect="1"/>
          </p:cNvPicPr>
          <p:nvPr/>
        </p:nvPicPr>
        <p:blipFill>
          <a:blip r:embed="rId4"/>
          <a:stretch>
            <a:fillRect/>
          </a:stretch>
        </p:blipFill>
        <p:spPr>
          <a:xfrm>
            <a:off x="0" y="5046925"/>
            <a:ext cx="9144000" cy="1612292"/>
          </a:xfrm>
          <a:prstGeom prst="rect">
            <a:avLst/>
          </a:prstGeom>
          <a:ln>
            <a:noFill/>
          </a:ln>
        </p:spPr>
      </p:pic>
      <p:sp>
        <p:nvSpPr>
          <p:cNvPr id="2" name="Pentagon 1">
            <a:extLst>
              <a:ext uri="{FF2B5EF4-FFF2-40B4-BE49-F238E27FC236}">
                <a16:creationId xmlns:a16="http://schemas.microsoft.com/office/drawing/2014/main" id="{267CE396-5D88-EF40-9C3D-6B632EE7B547}"/>
              </a:ext>
            </a:extLst>
          </p:cNvPr>
          <p:cNvSpPr/>
          <p:nvPr/>
        </p:nvSpPr>
        <p:spPr>
          <a:xfrm>
            <a:off x="0" y="2063947"/>
            <a:ext cx="8587409" cy="2982978"/>
          </a:xfrm>
          <a:prstGeom prst="homePlate">
            <a:avLst/>
          </a:prstGeom>
          <a:solidFill>
            <a:schemeClr val="accent5">
              <a:alpha val="9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Case Studies</a:t>
            </a:r>
          </a:p>
        </p:txBody>
      </p:sp>
    </p:spTree>
    <p:extLst>
      <p:ext uri="{BB962C8B-B14F-4D97-AF65-F5344CB8AC3E}">
        <p14:creationId xmlns:p14="http://schemas.microsoft.com/office/powerpoint/2010/main" val="212569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4D034-4984-449E-ADA2-F5EBF86995A9}"/>
              </a:ext>
            </a:extLst>
          </p:cNvPr>
          <p:cNvSpPr>
            <a:spLocks noGrp="1"/>
          </p:cNvSpPr>
          <p:nvPr>
            <p:ph type="title"/>
          </p:nvPr>
        </p:nvSpPr>
        <p:spPr>
          <a:xfrm>
            <a:off x="783771" y="1336329"/>
            <a:ext cx="2919549" cy="4382588"/>
          </a:xfrm>
        </p:spPr>
        <p:txBody>
          <a:bodyPr anchor="ctr">
            <a:normAutofit/>
          </a:bodyPr>
          <a:lstStyle/>
          <a:p>
            <a:r>
              <a:rPr lang="en-US" sz="4700" dirty="0"/>
              <a:t>Case Studies</a:t>
            </a:r>
          </a:p>
        </p:txBody>
      </p:sp>
      <p:grpSp>
        <p:nvGrpSpPr>
          <p:cNvPr id="19" name="Group 1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63461"/>
            <a:ext cx="548639" cy="673460"/>
            <a:chOff x="3940602" y="308034"/>
            <a:chExt cx="2116791" cy="3428999"/>
          </a:xfrm>
          <a:solidFill>
            <a:schemeClr val="accent4"/>
          </a:solidFill>
        </p:grpSpPr>
        <p:sp>
          <p:nvSpPr>
            <p:cNvPr id="20" name="Rectangle 1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982976"/>
            <a:ext cx="4507025"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9DECA6-A318-437A-93FF-45A380B87536}"/>
              </a:ext>
            </a:extLst>
          </p:cNvPr>
          <p:cNvSpPr>
            <a:spLocks noGrp="1"/>
          </p:cNvSpPr>
          <p:nvPr>
            <p:ph idx="1"/>
          </p:nvPr>
        </p:nvSpPr>
        <p:spPr>
          <a:xfrm>
            <a:off x="4572000" y="1336329"/>
            <a:ext cx="3945636" cy="4382588"/>
          </a:xfrm>
        </p:spPr>
        <p:txBody>
          <a:bodyPr anchor="ctr">
            <a:normAutofit/>
          </a:bodyPr>
          <a:lstStyle/>
          <a:p>
            <a:r>
              <a:rPr lang="en-US" sz="1700" dirty="0"/>
              <a:t>Goal of case studies: Test the proposed process for a range fishery management issues and scale</a:t>
            </a:r>
          </a:p>
          <a:p>
            <a:pPr lvl="1"/>
            <a:r>
              <a:rPr lang="en-US" sz="1700" i="1" dirty="0"/>
              <a:t>Small scale </a:t>
            </a:r>
            <a:r>
              <a:rPr lang="en-US" sz="1700" dirty="0"/>
              <a:t>locally important state/federal management:  </a:t>
            </a:r>
            <a:r>
              <a:rPr lang="en-US" sz="1700" b="1" dirty="0"/>
              <a:t>NSRKC</a:t>
            </a:r>
          </a:p>
          <a:p>
            <a:pPr lvl="1"/>
            <a:r>
              <a:rPr lang="en-US" sz="1700" i="1" dirty="0"/>
              <a:t>Broad scale </a:t>
            </a:r>
            <a:r>
              <a:rPr lang="en-US" sz="1700" dirty="0"/>
              <a:t>stock moving out of traditional management/survey area: </a:t>
            </a:r>
            <a:r>
              <a:rPr lang="en-US" sz="1700" b="1" dirty="0"/>
              <a:t>Bering Sea cod</a:t>
            </a:r>
          </a:p>
          <a:p>
            <a:pPr lvl="1"/>
            <a:r>
              <a:rPr lang="en-US" sz="1700" i="1" dirty="0"/>
              <a:t>Bycatch</a:t>
            </a:r>
            <a:r>
              <a:rPr lang="en-US" sz="1700" dirty="0"/>
              <a:t>: Incidental catch issues driven by environmental conditions: </a:t>
            </a:r>
            <a:r>
              <a:rPr lang="en-US" sz="1700" b="1" dirty="0"/>
              <a:t>Bering Sea pollock fishery and squid catch</a:t>
            </a:r>
          </a:p>
        </p:txBody>
      </p:sp>
    </p:spTree>
    <p:extLst>
      <p:ext uri="{BB962C8B-B14F-4D97-AF65-F5344CB8AC3E}">
        <p14:creationId xmlns:p14="http://schemas.microsoft.com/office/powerpoint/2010/main" val="298312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A2A7A-A4C1-0547-809A-870E55FF2BEF}"/>
              </a:ext>
            </a:extLst>
          </p:cNvPr>
          <p:cNvSpPr>
            <a:spLocks noGrp="1"/>
          </p:cNvSpPr>
          <p:nvPr>
            <p:ph type="title"/>
          </p:nvPr>
        </p:nvSpPr>
        <p:spPr/>
        <p:txBody>
          <a:bodyPr>
            <a:normAutofit fontScale="90000"/>
          </a:bodyPr>
          <a:lstStyle/>
          <a:p>
            <a:r>
              <a:rPr lang="en-US" dirty="0"/>
              <a:t>Updating workplan</a:t>
            </a:r>
          </a:p>
        </p:txBody>
      </p:sp>
      <p:pic>
        <p:nvPicPr>
          <p:cNvPr id="6" name="Picture 5">
            <a:extLst>
              <a:ext uri="{FF2B5EF4-FFF2-40B4-BE49-F238E27FC236}">
                <a16:creationId xmlns:a16="http://schemas.microsoft.com/office/drawing/2014/main" id="{1DBD1848-2DFB-834E-B85D-51C632144427}"/>
              </a:ext>
            </a:extLst>
          </p:cNvPr>
          <p:cNvPicPr>
            <a:picLocks noChangeAspect="1"/>
          </p:cNvPicPr>
          <p:nvPr/>
        </p:nvPicPr>
        <p:blipFill>
          <a:blip r:embed="rId3"/>
          <a:stretch>
            <a:fillRect/>
          </a:stretch>
        </p:blipFill>
        <p:spPr>
          <a:xfrm>
            <a:off x="2021141" y="1018795"/>
            <a:ext cx="5254117" cy="4890052"/>
          </a:xfrm>
          <a:prstGeom prst="rect">
            <a:avLst/>
          </a:prstGeom>
          <a:ln>
            <a:solidFill>
              <a:schemeClr val="tx2"/>
            </a:solidFill>
          </a:ln>
        </p:spPr>
      </p:pic>
      <p:sp>
        <p:nvSpPr>
          <p:cNvPr id="7" name="TextBox 6">
            <a:extLst>
              <a:ext uri="{FF2B5EF4-FFF2-40B4-BE49-F238E27FC236}">
                <a16:creationId xmlns:a16="http://schemas.microsoft.com/office/drawing/2014/main" id="{DD49F465-F676-8447-8CDD-B5EC4AA6A92E}"/>
              </a:ext>
            </a:extLst>
          </p:cNvPr>
          <p:cNvSpPr txBox="1"/>
          <p:nvPr/>
        </p:nvSpPr>
        <p:spPr>
          <a:xfrm>
            <a:off x="6897757" y="2260899"/>
            <a:ext cx="2246243" cy="646331"/>
          </a:xfrm>
          <a:prstGeom prst="rect">
            <a:avLst/>
          </a:prstGeom>
          <a:solidFill>
            <a:schemeClr val="bg1"/>
          </a:solidFill>
        </p:spPr>
        <p:txBody>
          <a:bodyPr wrap="square" rtlCol="0">
            <a:spAutoFit/>
          </a:bodyPr>
          <a:lstStyle/>
          <a:p>
            <a:r>
              <a:rPr lang="en-US" dirty="0">
                <a:solidFill>
                  <a:schemeClr val="accent6">
                    <a:lumMod val="75000"/>
                  </a:schemeClr>
                </a:solidFill>
              </a:rPr>
              <a:t>Will include tracked changes version</a:t>
            </a:r>
          </a:p>
        </p:txBody>
      </p:sp>
    </p:spTree>
    <p:extLst>
      <p:ext uri="{BB962C8B-B14F-4D97-AF65-F5344CB8AC3E}">
        <p14:creationId xmlns:p14="http://schemas.microsoft.com/office/powerpoint/2010/main" val="404103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A4E5EE-FF17-43E9-AEF6-13CAD2872382}"/>
              </a:ext>
            </a:extLst>
          </p:cNvPr>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ECO report to Council in conjunction with FEP report annually (strategic long-term planning)</a:t>
            </a:r>
          </a:p>
          <a:p>
            <a:r>
              <a:rPr lang="en-US" dirty="0"/>
              <a:t>Combined in with ESR</a:t>
            </a:r>
          </a:p>
          <a:p>
            <a:pPr lvl="1"/>
            <a:r>
              <a:rPr lang="en-US" dirty="0"/>
              <a:t>Instead?</a:t>
            </a:r>
          </a:p>
          <a:p>
            <a:pPr lvl="1"/>
            <a:r>
              <a:rPr lang="en-US" dirty="0"/>
              <a:t>Only when tactical advice affecting specs</a:t>
            </a:r>
          </a:p>
          <a:p>
            <a:r>
              <a:rPr lang="en-US" dirty="0"/>
              <a:t>Both: ESR and ECO</a:t>
            </a:r>
          </a:p>
          <a:p>
            <a:r>
              <a:rPr lang="en-US" dirty="0"/>
              <a:t>Other ideas?  What is the most useful delivery of this information</a:t>
            </a:r>
          </a:p>
        </p:txBody>
      </p:sp>
      <p:sp>
        <p:nvSpPr>
          <p:cNvPr id="4" name="Title 1">
            <a:extLst>
              <a:ext uri="{FF2B5EF4-FFF2-40B4-BE49-F238E27FC236}">
                <a16:creationId xmlns:a16="http://schemas.microsoft.com/office/drawing/2014/main" id="{D2318F1E-FE6E-41E6-B881-B70F9FD69E66}"/>
              </a:ext>
            </a:extLst>
          </p:cNvPr>
          <p:cNvSpPr>
            <a:spLocks noGrp="1"/>
          </p:cNvSpPr>
          <p:nvPr>
            <p:ph type="title"/>
          </p:nvPr>
        </p:nvSpPr>
        <p:spPr>
          <a:xfrm>
            <a:off x="609600" y="260350"/>
            <a:ext cx="8077200" cy="434975"/>
          </a:xfrm>
        </p:spPr>
        <p:txBody>
          <a:bodyPr>
            <a:normAutofit fontScale="90000"/>
          </a:bodyPr>
          <a:lstStyle/>
          <a:p>
            <a:r>
              <a:rPr lang="en-US" dirty="0"/>
              <a:t>Delivery module</a:t>
            </a:r>
          </a:p>
        </p:txBody>
      </p:sp>
    </p:spTree>
    <p:extLst>
      <p:ext uri="{BB962C8B-B14F-4D97-AF65-F5344CB8AC3E}">
        <p14:creationId xmlns:p14="http://schemas.microsoft.com/office/powerpoint/2010/main" val="126317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11A50D-064C-F848-9E05-A2856067F211}"/>
              </a:ext>
            </a:extLst>
          </p:cNvPr>
          <p:cNvSpPr txBox="1"/>
          <p:nvPr/>
        </p:nvSpPr>
        <p:spPr>
          <a:xfrm>
            <a:off x="366320" y="1272209"/>
            <a:ext cx="4496295" cy="4154984"/>
          </a:xfrm>
          <a:prstGeom prst="rect">
            <a:avLst/>
          </a:prstGeom>
          <a:noFill/>
        </p:spPr>
        <p:txBody>
          <a:bodyPr wrap="none" rtlCol="0">
            <a:spAutoFit/>
          </a:bodyPr>
          <a:lstStyle/>
          <a:p>
            <a:r>
              <a:rPr lang="en-US" sz="2400" u="sng" dirty="0"/>
              <a:t>CCTF Members:</a:t>
            </a:r>
          </a:p>
          <a:p>
            <a:r>
              <a:rPr lang="en-US" sz="2400" dirty="0"/>
              <a:t>Diana Stram</a:t>
            </a:r>
          </a:p>
          <a:p>
            <a:r>
              <a:rPr lang="en-US" sz="2400" dirty="0"/>
              <a:t>Kirstin Holsman</a:t>
            </a:r>
          </a:p>
          <a:p>
            <a:r>
              <a:rPr lang="en-US" sz="2400" dirty="0"/>
              <a:t>Brenden Raymond-</a:t>
            </a:r>
            <a:r>
              <a:rPr lang="en-US" sz="2400" dirty="0" err="1"/>
              <a:t>Yakoubian</a:t>
            </a:r>
            <a:endParaRPr lang="en-US" sz="2400" dirty="0"/>
          </a:p>
          <a:p>
            <a:r>
              <a:rPr lang="en-US" sz="2400" dirty="0"/>
              <a:t>Mike </a:t>
            </a:r>
            <a:r>
              <a:rPr lang="en-US" sz="2400" dirty="0" err="1"/>
              <a:t>LeVine</a:t>
            </a:r>
            <a:endParaRPr lang="en-US" sz="2400" dirty="0"/>
          </a:p>
          <a:p>
            <a:r>
              <a:rPr lang="en-US" sz="2400" dirty="0"/>
              <a:t>Jeremy Sterling</a:t>
            </a:r>
          </a:p>
          <a:p>
            <a:r>
              <a:rPr lang="en-US" sz="2400" dirty="0"/>
              <a:t>Scott Goodman</a:t>
            </a:r>
          </a:p>
          <a:p>
            <a:r>
              <a:rPr lang="en-US" sz="2400" dirty="0"/>
              <a:t>Steve Martell </a:t>
            </a:r>
          </a:p>
          <a:p>
            <a:endParaRPr lang="en-US" sz="2400" dirty="0"/>
          </a:p>
          <a:p>
            <a:r>
              <a:rPr lang="en-US" sz="2400" dirty="0"/>
              <a:t>Absent: Joe Krieger, Lauren Divine</a:t>
            </a:r>
          </a:p>
          <a:p>
            <a:endParaRPr lang="en-US" sz="2400" dirty="0"/>
          </a:p>
        </p:txBody>
      </p:sp>
      <p:sp>
        <p:nvSpPr>
          <p:cNvPr id="7" name="Title 6">
            <a:extLst>
              <a:ext uri="{FF2B5EF4-FFF2-40B4-BE49-F238E27FC236}">
                <a16:creationId xmlns:a16="http://schemas.microsoft.com/office/drawing/2014/main" id="{D346AD4C-F64C-FF46-B145-5F2A4E9F8B1E}"/>
              </a:ext>
            </a:extLst>
          </p:cNvPr>
          <p:cNvSpPr>
            <a:spLocks noGrp="1"/>
          </p:cNvSpPr>
          <p:nvPr>
            <p:ph type="title"/>
          </p:nvPr>
        </p:nvSpPr>
        <p:spPr>
          <a:xfrm>
            <a:off x="366320" y="477877"/>
            <a:ext cx="8320480" cy="435506"/>
          </a:xfrm>
        </p:spPr>
        <p:txBody>
          <a:bodyPr>
            <a:noAutofit/>
          </a:bodyPr>
          <a:lstStyle/>
          <a:p>
            <a:r>
              <a:rPr lang="en-US" sz="3600" dirty="0"/>
              <a:t>Attendees Feb 26-28 Sea/ANC and on-line</a:t>
            </a:r>
          </a:p>
        </p:txBody>
      </p:sp>
      <p:sp>
        <p:nvSpPr>
          <p:cNvPr id="19" name="TextBox 18">
            <a:extLst>
              <a:ext uri="{FF2B5EF4-FFF2-40B4-BE49-F238E27FC236}">
                <a16:creationId xmlns:a16="http://schemas.microsoft.com/office/drawing/2014/main" id="{18F3ADA4-5236-B240-AB4A-426C05D8D34E}"/>
              </a:ext>
            </a:extLst>
          </p:cNvPr>
          <p:cNvSpPr txBox="1"/>
          <p:nvPr/>
        </p:nvSpPr>
        <p:spPr>
          <a:xfrm>
            <a:off x="4995981" y="1242564"/>
            <a:ext cx="3690819" cy="5355312"/>
          </a:xfrm>
          <a:prstGeom prst="rect">
            <a:avLst/>
          </a:prstGeom>
          <a:noFill/>
        </p:spPr>
        <p:txBody>
          <a:bodyPr wrap="none" rtlCol="0">
            <a:spAutoFit/>
          </a:bodyPr>
          <a:lstStyle/>
          <a:p>
            <a:r>
              <a:rPr lang="en-US" dirty="0"/>
              <a:t>Other attendees:</a:t>
            </a:r>
          </a:p>
          <a:p>
            <a:r>
              <a:rPr lang="en-US" dirty="0"/>
              <a:t>LK/TK/Subsistence co-chairs</a:t>
            </a:r>
          </a:p>
          <a:p>
            <a:r>
              <a:rPr lang="en-US" dirty="0"/>
              <a:t>	Sarah Wise</a:t>
            </a:r>
          </a:p>
          <a:p>
            <a:r>
              <a:rPr lang="en-US" dirty="0"/>
              <a:t>	Kate </a:t>
            </a:r>
            <a:r>
              <a:rPr lang="en-US" dirty="0" err="1"/>
              <a:t>Haapala</a:t>
            </a:r>
            <a:endParaRPr lang="en-US" dirty="0"/>
          </a:p>
          <a:p>
            <a:r>
              <a:rPr lang="en-US" dirty="0"/>
              <a:t>FEP co-chairs</a:t>
            </a:r>
          </a:p>
          <a:p>
            <a:r>
              <a:rPr lang="en-US" dirty="0"/>
              <a:t>	</a:t>
            </a:r>
            <a:r>
              <a:rPr lang="en-US" dirty="0" err="1"/>
              <a:t>Kerim</a:t>
            </a:r>
            <a:r>
              <a:rPr lang="en-US" dirty="0"/>
              <a:t> Aydin</a:t>
            </a:r>
          </a:p>
          <a:p>
            <a:r>
              <a:rPr lang="en-US" dirty="0"/>
              <a:t>	Diana Evans</a:t>
            </a:r>
          </a:p>
          <a:p>
            <a:r>
              <a:rPr lang="en-US" dirty="0" err="1"/>
              <a:t>SocioEcon</a:t>
            </a:r>
            <a:r>
              <a:rPr lang="en-US" dirty="0"/>
              <a:t> and Ecosystem AFSC group</a:t>
            </a:r>
          </a:p>
          <a:p>
            <a:r>
              <a:rPr lang="en-US" dirty="0"/>
              <a:t>	Steve </a:t>
            </a:r>
            <a:r>
              <a:rPr lang="en-US" dirty="0" err="1"/>
              <a:t>Kasperski</a:t>
            </a:r>
            <a:endParaRPr lang="en-US" dirty="0"/>
          </a:p>
          <a:p>
            <a:r>
              <a:rPr lang="en-US" dirty="0"/>
              <a:t>	Ben </a:t>
            </a:r>
            <a:r>
              <a:rPr lang="en-US" dirty="0" err="1"/>
              <a:t>Fissel</a:t>
            </a:r>
            <a:endParaRPr lang="en-US" dirty="0"/>
          </a:p>
          <a:p>
            <a:r>
              <a:rPr lang="en-US" dirty="0"/>
              <a:t>	Alan Haynie</a:t>
            </a:r>
          </a:p>
          <a:p>
            <a:r>
              <a:rPr lang="en-US" dirty="0"/>
              <a:t>	Stephanie </a:t>
            </a:r>
            <a:r>
              <a:rPr lang="en-US" dirty="0" err="1"/>
              <a:t>Zador</a:t>
            </a:r>
            <a:endParaRPr lang="en-US" dirty="0"/>
          </a:p>
          <a:p>
            <a:r>
              <a:rPr lang="en-US" dirty="0"/>
              <a:t>	Elizabeth </a:t>
            </a:r>
            <a:r>
              <a:rPr lang="en-US" dirty="0" err="1"/>
              <a:t>Siddon</a:t>
            </a:r>
            <a:endParaRPr lang="en-US" dirty="0"/>
          </a:p>
          <a:p>
            <a:r>
              <a:rPr lang="en-US" dirty="0"/>
              <a:t>Crab Plan Team</a:t>
            </a:r>
          </a:p>
          <a:p>
            <a:r>
              <a:rPr lang="en-US" dirty="0"/>
              <a:t>	Martin Dorn</a:t>
            </a:r>
          </a:p>
          <a:p>
            <a:r>
              <a:rPr lang="en-US" dirty="0"/>
              <a:t>Public:</a:t>
            </a:r>
          </a:p>
          <a:p>
            <a:r>
              <a:rPr lang="en-US" dirty="0"/>
              <a:t>	Ernie Weiss</a:t>
            </a:r>
          </a:p>
          <a:p>
            <a:r>
              <a:rPr lang="en-US" dirty="0"/>
              <a:t>	Steve Marx</a:t>
            </a:r>
          </a:p>
          <a:p>
            <a:r>
              <a:rPr lang="en-US" dirty="0"/>
              <a:t>	Stephanie Madsen</a:t>
            </a:r>
          </a:p>
        </p:txBody>
      </p:sp>
    </p:spTree>
    <p:extLst>
      <p:ext uri="{BB962C8B-B14F-4D97-AF65-F5344CB8AC3E}">
        <p14:creationId xmlns:p14="http://schemas.microsoft.com/office/powerpoint/2010/main" val="419724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5A25-DB0B-427A-A51F-7573A906DE14}"/>
              </a:ext>
            </a:extLst>
          </p:cNvPr>
          <p:cNvSpPr>
            <a:spLocks noGrp="1"/>
          </p:cNvSpPr>
          <p:nvPr>
            <p:ph type="title"/>
          </p:nvPr>
        </p:nvSpPr>
        <p:spPr/>
        <p:txBody>
          <a:bodyPr>
            <a:normAutofit fontScale="90000"/>
          </a:bodyPr>
          <a:lstStyle/>
          <a:p>
            <a:r>
              <a:rPr lang="en-US" dirty="0">
                <a:solidFill>
                  <a:srgbClr val="000000"/>
                </a:solidFill>
                <a:latin typeface="Times New Roman" panose="02020603050405020304" pitchFamily="18" charset="0"/>
              </a:rPr>
              <a:t>Overarching workplan</a:t>
            </a:r>
            <a:endParaRPr lang="en-US" dirty="0"/>
          </a:p>
        </p:txBody>
      </p:sp>
      <p:sp>
        <p:nvSpPr>
          <p:cNvPr id="3" name="Rectangle 2">
            <a:extLst>
              <a:ext uri="{FF2B5EF4-FFF2-40B4-BE49-F238E27FC236}">
                <a16:creationId xmlns:a16="http://schemas.microsoft.com/office/drawing/2014/main" id="{35570D2E-7BC4-443A-AC70-D445490A1030}"/>
              </a:ext>
            </a:extLst>
          </p:cNvPr>
          <p:cNvSpPr/>
          <p:nvPr/>
        </p:nvSpPr>
        <p:spPr>
          <a:xfrm>
            <a:off x="528506" y="1176101"/>
            <a:ext cx="8158294" cy="4154984"/>
          </a:xfrm>
          <a:prstGeom prst="rect">
            <a:avLst/>
          </a:prstGeom>
        </p:spPr>
        <p:txBody>
          <a:bodyPr wrap="square">
            <a:spAutoFit/>
          </a:bodyPr>
          <a:lstStyle/>
          <a:p>
            <a:pPr marL="342900" indent="-342900" fontAlgn="base">
              <a:buFont typeface="+mj-lt"/>
              <a:buAutoNum type="arabicPeriod"/>
            </a:pPr>
            <a:r>
              <a:rPr lang="en-US" sz="2400" b="1" dirty="0"/>
              <a:t>Synthesize</a:t>
            </a:r>
            <a:r>
              <a:rPr lang="en-US" sz="2400" dirty="0"/>
              <a:t> diverse sources of current knowledge regarding climate change effects on the Bering Sea ecosystem , including longer-term projections and forecasting;</a:t>
            </a:r>
          </a:p>
          <a:p>
            <a:pPr marL="342900" indent="-342900" fontAlgn="base">
              <a:buFont typeface="+mj-lt"/>
              <a:buAutoNum type="arabicPeriod"/>
            </a:pPr>
            <a:endParaRPr lang="en-US" sz="2400" dirty="0"/>
          </a:p>
          <a:p>
            <a:pPr marL="342900" indent="-342900" fontAlgn="base">
              <a:buFont typeface="+mj-lt"/>
              <a:buAutoNum type="arabicPeriod"/>
            </a:pPr>
            <a:r>
              <a:rPr lang="en-US" sz="2400" b="1" dirty="0"/>
              <a:t>Identify and analyze </a:t>
            </a:r>
            <a:r>
              <a:rPr lang="en-US" sz="2400" dirty="0"/>
              <a:t>the risks and probabilities of success for potential climate-resilient management measures and policies under future scenarios of change; and</a:t>
            </a:r>
          </a:p>
          <a:p>
            <a:pPr marL="342900" indent="-342900" fontAlgn="base">
              <a:buFont typeface="+mj-lt"/>
              <a:buAutoNum type="arabicPeriod"/>
            </a:pPr>
            <a:endParaRPr lang="en-US" sz="2400" dirty="0"/>
          </a:p>
          <a:p>
            <a:pPr marL="342900" indent="-342900" fontAlgn="base">
              <a:buFont typeface="+mj-lt"/>
              <a:buAutoNum type="arabicPeriod"/>
            </a:pPr>
            <a:r>
              <a:rPr lang="en-US" sz="2400" b="1" dirty="0"/>
              <a:t>Provide recommendations </a:t>
            </a:r>
            <a:r>
              <a:rPr lang="en-US" sz="2400" dirty="0"/>
              <a:t>for short-, medium-, and long-term actions that could be considered and initiated by the Council.</a:t>
            </a:r>
          </a:p>
        </p:txBody>
      </p:sp>
    </p:spTree>
    <p:extLst>
      <p:ext uri="{BB962C8B-B14F-4D97-AF65-F5344CB8AC3E}">
        <p14:creationId xmlns:p14="http://schemas.microsoft.com/office/powerpoint/2010/main" val="134012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A2A7A-A4C1-0547-809A-870E55FF2BEF}"/>
              </a:ext>
            </a:extLst>
          </p:cNvPr>
          <p:cNvSpPr>
            <a:spLocks noGrp="1"/>
          </p:cNvSpPr>
          <p:nvPr>
            <p:ph type="title"/>
          </p:nvPr>
        </p:nvSpPr>
        <p:spPr/>
        <p:txBody>
          <a:bodyPr>
            <a:normAutofit fontScale="90000"/>
          </a:bodyPr>
          <a:lstStyle/>
          <a:p>
            <a:r>
              <a:rPr lang="en-US" dirty="0"/>
              <a:t>Indicators</a:t>
            </a:r>
          </a:p>
        </p:txBody>
      </p:sp>
      <p:pic>
        <p:nvPicPr>
          <p:cNvPr id="5" name="Picture 4">
            <a:extLst>
              <a:ext uri="{FF2B5EF4-FFF2-40B4-BE49-F238E27FC236}">
                <a16:creationId xmlns:a16="http://schemas.microsoft.com/office/drawing/2014/main" id="{E2626EE5-135C-6A4D-BDE1-777E094A91E3}"/>
              </a:ext>
            </a:extLst>
          </p:cNvPr>
          <p:cNvPicPr>
            <a:picLocks noChangeAspect="1"/>
          </p:cNvPicPr>
          <p:nvPr/>
        </p:nvPicPr>
        <p:blipFill>
          <a:blip r:embed="rId3"/>
          <a:stretch>
            <a:fillRect/>
          </a:stretch>
        </p:blipFill>
        <p:spPr>
          <a:xfrm>
            <a:off x="0" y="695630"/>
            <a:ext cx="9144000" cy="5366630"/>
          </a:xfrm>
          <a:prstGeom prst="rect">
            <a:avLst/>
          </a:prstGeom>
        </p:spPr>
      </p:pic>
      <p:sp>
        <p:nvSpPr>
          <p:cNvPr id="6" name="TextBox 5">
            <a:extLst>
              <a:ext uri="{FF2B5EF4-FFF2-40B4-BE49-F238E27FC236}">
                <a16:creationId xmlns:a16="http://schemas.microsoft.com/office/drawing/2014/main" id="{B6C77EDC-14C4-5A44-A396-F0B96EE51282}"/>
              </a:ext>
            </a:extLst>
          </p:cNvPr>
          <p:cNvSpPr txBox="1"/>
          <p:nvPr/>
        </p:nvSpPr>
        <p:spPr>
          <a:xfrm rot="19529528">
            <a:off x="2612773" y="2655670"/>
            <a:ext cx="3211135" cy="1446550"/>
          </a:xfrm>
          <a:prstGeom prst="rect">
            <a:avLst/>
          </a:prstGeom>
          <a:noFill/>
        </p:spPr>
        <p:txBody>
          <a:bodyPr wrap="none" rtlCol="0">
            <a:spAutoFit/>
          </a:bodyPr>
          <a:lstStyle/>
          <a:p>
            <a:r>
              <a:rPr lang="en-US" sz="8800" dirty="0">
                <a:solidFill>
                  <a:srgbClr val="FF0000"/>
                </a:solidFill>
              </a:rPr>
              <a:t>DRAFT</a:t>
            </a:r>
          </a:p>
        </p:txBody>
      </p:sp>
    </p:spTree>
    <p:extLst>
      <p:ext uri="{BB962C8B-B14F-4D97-AF65-F5344CB8AC3E}">
        <p14:creationId xmlns:p14="http://schemas.microsoft.com/office/powerpoint/2010/main" val="223434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A2A7A-A4C1-0547-809A-870E55FF2BEF}"/>
              </a:ext>
            </a:extLst>
          </p:cNvPr>
          <p:cNvSpPr>
            <a:spLocks noGrp="1"/>
          </p:cNvSpPr>
          <p:nvPr>
            <p:ph type="title"/>
          </p:nvPr>
        </p:nvSpPr>
        <p:spPr/>
        <p:txBody>
          <a:bodyPr>
            <a:normAutofit fontScale="90000"/>
          </a:bodyPr>
          <a:lstStyle/>
          <a:p>
            <a:r>
              <a:rPr lang="en-US" dirty="0"/>
              <a:t>CCTF Process</a:t>
            </a:r>
          </a:p>
        </p:txBody>
      </p:sp>
      <p:pic>
        <p:nvPicPr>
          <p:cNvPr id="4" name="Picture 3">
            <a:extLst>
              <a:ext uri="{FF2B5EF4-FFF2-40B4-BE49-F238E27FC236}">
                <a16:creationId xmlns:a16="http://schemas.microsoft.com/office/drawing/2014/main" id="{1B48E58E-7DDA-2A42-AECB-FA5DB402D6A6}"/>
              </a:ext>
            </a:extLst>
          </p:cNvPr>
          <p:cNvPicPr>
            <a:picLocks noChangeAspect="1"/>
          </p:cNvPicPr>
          <p:nvPr/>
        </p:nvPicPr>
        <p:blipFill>
          <a:blip r:embed="rId3"/>
          <a:stretch>
            <a:fillRect/>
          </a:stretch>
        </p:blipFill>
        <p:spPr>
          <a:xfrm>
            <a:off x="0" y="1263912"/>
            <a:ext cx="9144000" cy="4330175"/>
          </a:xfrm>
          <a:prstGeom prst="rect">
            <a:avLst/>
          </a:prstGeom>
        </p:spPr>
      </p:pic>
      <p:sp>
        <p:nvSpPr>
          <p:cNvPr id="2" name="TextBox 1">
            <a:extLst>
              <a:ext uri="{FF2B5EF4-FFF2-40B4-BE49-F238E27FC236}">
                <a16:creationId xmlns:a16="http://schemas.microsoft.com/office/drawing/2014/main" id="{AD70118A-3C5F-2A4B-9758-E6449EDD17EB}"/>
              </a:ext>
            </a:extLst>
          </p:cNvPr>
          <p:cNvSpPr txBox="1"/>
          <p:nvPr/>
        </p:nvSpPr>
        <p:spPr>
          <a:xfrm>
            <a:off x="5417574" y="4788601"/>
            <a:ext cx="1176925" cy="400110"/>
          </a:xfrm>
          <a:prstGeom prst="rect">
            <a:avLst/>
          </a:prstGeom>
          <a:noFill/>
        </p:spPr>
        <p:txBody>
          <a:bodyPr wrap="none" rtlCol="0">
            <a:spAutoFit/>
          </a:bodyPr>
          <a:lstStyle/>
          <a:p>
            <a:pPr algn="ctr"/>
            <a:r>
              <a:rPr lang="en-US" sz="1100" dirty="0">
                <a:ln>
                  <a:solidFill>
                    <a:srgbClr val="DE8A6F"/>
                  </a:solidFill>
                </a:ln>
                <a:sym typeface="Wingdings" pitchFamily="2" charset="2"/>
              </a:rPr>
              <a:t>FOCAL TOPIC</a:t>
            </a:r>
          </a:p>
          <a:p>
            <a:pPr algn="ctr"/>
            <a:r>
              <a:rPr lang="en-US" sz="900" dirty="0">
                <a:ln>
                  <a:solidFill>
                    <a:srgbClr val="DE8A6F"/>
                  </a:solidFill>
                </a:ln>
                <a:sym typeface="Wingdings" pitchFamily="2" charset="2"/>
              </a:rPr>
              <a:t>(annual / as  needed)</a:t>
            </a:r>
            <a:endParaRPr lang="en-US" sz="900" dirty="0">
              <a:ln>
                <a:solidFill>
                  <a:srgbClr val="DE8A6F"/>
                </a:solidFill>
              </a:ln>
            </a:endParaRPr>
          </a:p>
        </p:txBody>
      </p:sp>
      <p:cxnSp>
        <p:nvCxnSpPr>
          <p:cNvPr id="9" name="Elbow Connector 8">
            <a:extLst>
              <a:ext uri="{FF2B5EF4-FFF2-40B4-BE49-F238E27FC236}">
                <a16:creationId xmlns:a16="http://schemas.microsoft.com/office/drawing/2014/main" id="{CAE50837-9BB0-4343-8C19-FB6C38DCE8C8}"/>
              </a:ext>
            </a:extLst>
          </p:cNvPr>
          <p:cNvCxnSpPr>
            <a:cxnSpLocks/>
          </p:cNvCxnSpPr>
          <p:nvPr/>
        </p:nvCxnSpPr>
        <p:spPr>
          <a:xfrm>
            <a:off x="5417574" y="4587128"/>
            <a:ext cx="1425678" cy="196208"/>
          </a:xfrm>
          <a:prstGeom prst="bentConnector3">
            <a:avLst>
              <a:gd name="adj1" fmla="val 345"/>
            </a:avLst>
          </a:prstGeom>
          <a:ln w="34925">
            <a:solidFill>
              <a:srgbClr val="DC6235"/>
            </a:solidFill>
            <a:tailEnd type="stealth" w="lg" len="lg"/>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0B16F09-4CB3-644B-82D4-0530FA062034}"/>
              </a:ext>
            </a:extLst>
          </p:cNvPr>
          <p:cNvSpPr txBox="1"/>
          <p:nvPr/>
        </p:nvSpPr>
        <p:spPr>
          <a:xfrm>
            <a:off x="5193938" y="2408902"/>
            <a:ext cx="936475" cy="215444"/>
          </a:xfrm>
          <a:prstGeom prst="rect">
            <a:avLst/>
          </a:prstGeom>
          <a:noFill/>
        </p:spPr>
        <p:txBody>
          <a:bodyPr wrap="none" rtlCol="0">
            <a:spAutoFit/>
          </a:bodyPr>
          <a:lstStyle/>
          <a:p>
            <a:r>
              <a:rPr lang="en-US" sz="800" i="1" dirty="0">
                <a:solidFill>
                  <a:srgbClr val="DE8A6F"/>
                </a:solidFill>
              </a:rPr>
              <a:t>“Hot of the press”</a:t>
            </a:r>
          </a:p>
        </p:txBody>
      </p:sp>
    </p:spTree>
    <p:extLst>
      <p:ext uri="{BB962C8B-B14F-4D97-AF65-F5344CB8AC3E}">
        <p14:creationId xmlns:p14="http://schemas.microsoft.com/office/powerpoint/2010/main" val="405086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A2A7A-A4C1-0547-809A-870E55FF2BEF}"/>
              </a:ext>
            </a:extLst>
          </p:cNvPr>
          <p:cNvSpPr>
            <a:spLocks noGrp="1"/>
          </p:cNvSpPr>
          <p:nvPr>
            <p:ph type="title"/>
          </p:nvPr>
        </p:nvSpPr>
        <p:spPr/>
        <p:txBody>
          <a:bodyPr>
            <a:normAutofit fontScale="90000"/>
          </a:bodyPr>
          <a:lstStyle/>
          <a:p>
            <a:r>
              <a:rPr lang="en-US" dirty="0"/>
              <a:t>CCTF Process</a:t>
            </a:r>
          </a:p>
        </p:txBody>
      </p:sp>
      <p:pic>
        <p:nvPicPr>
          <p:cNvPr id="5" name="Picture 4">
            <a:extLst>
              <a:ext uri="{FF2B5EF4-FFF2-40B4-BE49-F238E27FC236}">
                <a16:creationId xmlns:a16="http://schemas.microsoft.com/office/drawing/2014/main" id="{F8065C1D-61F3-EA47-825D-EAC529EB704B}"/>
              </a:ext>
            </a:extLst>
          </p:cNvPr>
          <p:cNvPicPr>
            <a:picLocks noChangeAspect="1"/>
          </p:cNvPicPr>
          <p:nvPr/>
        </p:nvPicPr>
        <p:blipFill>
          <a:blip r:embed="rId3"/>
          <a:stretch>
            <a:fillRect/>
          </a:stretch>
        </p:blipFill>
        <p:spPr>
          <a:xfrm>
            <a:off x="7474" y="827941"/>
            <a:ext cx="9144000" cy="1936376"/>
          </a:xfrm>
          <a:prstGeom prst="rect">
            <a:avLst/>
          </a:prstGeom>
          <a:ln>
            <a:noFill/>
          </a:ln>
        </p:spPr>
      </p:pic>
      <p:sp>
        <p:nvSpPr>
          <p:cNvPr id="6" name="TextBox 5">
            <a:extLst>
              <a:ext uri="{FF2B5EF4-FFF2-40B4-BE49-F238E27FC236}">
                <a16:creationId xmlns:a16="http://schemas.microsoft.com/office/drawing/2014/main" id="{E4524D92-7974-364A-B3D5-C6AF93F1CB4B}"/>
              </a:ext>
            </a:extLst>
          </p:cNvPr>
          <p:cNvSpPr txBox="1"/>
          <p:nvPr/>
        </p:nvSpPr>
        <p:spPr>
          <a:xfrm>
            <a:off x="412514" y="2896628"/>
            <a:ext cx="7836964"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ACT meeting will serve as systematic on-ramp of information to Council process</a:t>
            </a:r>
          </a:p>
          <a:p>
            <a:pPr marL="342900" indent="-342900">
              <a:buFont typeface="Arial" panose="020B0604020202020204" pitchFamily="34" charset="0"/>
              <a:buChar char="•"/>
            </a:pPr>
            <a:r>
              <a:rPr lang="en-US" sz="2400" dirty="0"/>
              <a:t>Tactical and near-term info and tools </a:t>
            </a:r>
            <a:r>
              <a:rPr lang="en-US" sz="2400" dirty="0">
                <a:sym typeface="Wingdings" pitchFamily="2" charset="2"/>
              </a:rPr>
              <a:t> Existing ESR/ESP/SAFE process</a:t>
            </a:r>
          </a:p>
          <a:p>
            <a:pPr marL="342900" indent="-342900">
              <a:buFont typeface="Arial" panose="020B0604020202020204" pitchFamily="34" charset="0"/>
              <a:buChar char="•"/>
            </a:pPr>
            <a:r>
              <a:rPr lang="en-US" sz="2400" dirty="0">
                <a:sym typeface="Wingdings" pitchFamily="2" charset="2"/>
              </a:rPr>
              <a:t>Long-term advice (no current on-ramp)  ECO report to Council (in conjunction with BSFEP)</a:t>
            </a:r>
            <a:endParaRPr lang="en-US" sz="2400" dirty="0"/>
          </a:p>
        </p:txBody>
      </p:sp>
    </p:spTree>
    <p:extLst>
      <p:ext uri="{BB962C8B-B14F-4D97-AF65-F5344CB8AC3E}">
        <p14:creationId xmlns:p14="http://schemas.microsoft.com/office/powerpoint/2010/main" val="29605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6B8E-37AE-4784-BE4E-61916C4A35B2}"/>
              </a:ext>
            </a:extLst>
          </p:cNvPr>
          <p:cNvSpPr>
            <a:spLocks noGrp="1"/>
          </p:cNvSpPr>
          <p:nvPr>
            <p:ph type="title"/>
          </p:nvPr>
        </p:nvSpPr>
        <p:spPr/>
        <p:txBody>
          <a:bodyPr>
            <a:normAutofit fontScale="90000"/>
          </a:bodyPr>
          <a:lstStyle/>
          <a:p>
            <a:r>
              <a:rPr lang="en-US" dirty="0"/>
              <a:t>Climate testimonial google form</a:t>
            </a:r>
          </a:p>
        </p:txBody>
      </p:sp>
      <p:pic>
        <p:nvPicPr>
          <p:cNvPr id="4" name="Picture 3">
            <a:extLst>
              <a:ext uri="{FF2B5EF4-FFF2-40B4-BE49-F238E27FC236}">
                <a16:creationId xmlns:a16="http://schemas.microsoft.com/office/drawing/2014/main" id="{A5A23DC0-61BA-478C-A000-F4F7870CBA5B}"/>
              </a:ext>
            </a:extLst>
          </p:cNvPr>
          <p:cNvPicPr>
            <a:picLocks noChangeAspect="1"/>
          </p:cNvPicPr>
          <p:nvPr/>
        </p:nvPicPr>
        <p:blipFill>
          <a:blip r:embed="rId2"/>
          <a:stretch>
            <a:fillRect/>
          </a:stretch>
        </p:blipFill>
        <p:spPr>
          <a:xfrm>
            <a:off x="0" y="737884"/>
            <a:ext cx="9144000" cy="4456402"/>
          </a:xfrm>
          <a:prstGeom prst="rect">
            <a:avLst/>
          </a:prstGeom>
        </p:spPr>
      </p:pic>
      <p:sp>
        <p:nvSpPr>
          <p:cNvPr id="5" name="TextBox 4">
            <a:extLst>
              <a:ext uri="{FF2B5EF4-FFF2-40B4-BE49-F238E27FC236}">
                <a16:creationId xmlns:a16="http://schemas.microsoft.com/office/drawing/2014/main" id="{DF43FD5E-A030-49E1-9AA7-E5563FFAF7AA}"/>
              </a:ext>
            </a:extLst>
          </p:cNvPr>
          <p:cNvSpPr txBox="1"/>
          <p:nvPr/>
        </p:nvSpPr>
        <p:spPr>
          <a:xfrm rot="19529528">
            <a:off x="2612773" y="2655670"/>
            <a:ext cx="3211135" cy="1446550"/>
          </a:xfrm>
          <a:prstGeom prst="rect">
            <a:avLst/>
          </a:prstGeom>
          <a:noFill/>
        </p:spPr>
        <p:txBody>
          <a:bodyPr wrap="none" rtlCol="0">
            <a:spAutoFit/>
          </a:bodyPr>
          <a:lstStyle/>
          <a:p>
            <a:r>
              <a:rPr lang="en-US" sz="8800" dirty="0">
                <a:solidFill>
                  <a:srgbClr val="FF0000"/>
                </a:solidFill>
              </a:rPr>
              <a:t>DRAFT</a:t>
            </a:r>
          </a:p>
        </p:txBody>
      </p:sp>
    </p:spTree>
    <p:extLst>
      <p:ext uri="{BB962C8B-B14F-4D97-AF65-F5344CB8AC3E}">
        <p14:creationId xmlns:p14="http://schemas.microsoft.com/office/powerpoint/2010/main" val="247534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6910A0-3F72-4D08-AA60-0F1206BCE595}"/>
              </a:ext>
            </a:extLst>
          </p:cNvPr>
          <p:cNvPicPr>
            <a:picLocks noChangeAspect="1"/>
          </p:cNvPicPr>
          <p:nvPr/>
        </p:nvPicPr>
        <p:blipFill>
          <a:blip r:embed="rId2"/>
          <a:stretch>
            <a:fillRect/>
          </a:stretch>
        </p:blipFill>
        <p:spPr>
          <a:xfrm>
            <a:off x="0" y="1191435"/>
            <a:ext cx="9144000" cy="4475129"/>
          </a:xfrm>
          <a:prstGeom prst="rect">
            <a:avLst/>
          </a:prstGeom>
        </p:spPr>
      </p:pic>
      <p:sp>
        <p:nvSpPr>
          <p:cNvPr id="4" name="Title 1">
            <a:extLst>
              <a:ext uri="{FF2B5EF4-FFF2-40B4-BE49-F238E27FC236}">
                <a16:creationId xmlns:a16="http://schemas.microsoft.com/office/drawing/2014/main" id="{0FF3F713-8F2C-4404-838B-AB27D80F3AD4}"/>
              </a:ext>
            </a:extLst>
          </p:cNvPr>
          <p:cNvSpPr txBox="1">
            <a:spLocks/>
          </p:cNvSpPr>
          <p:nvPr/>
        </p:nvSpPr>
        <p:spPr>
          <a:xfrm>
            <a:off x="762000" y="412524"/>
            <a:ext cx="8077200" cy="435506"/>
          </a:xfrm>
          <a:prstGeom prst="rect">
            <a:avLst/>
          </a:prstGeom>
        </p:spPr>
        <p:txBody>
          <a:bodyPr vert="horz" lIns="91440" tIns="45720" rIns="91440" bIns="45720" rtlCol="0" anchor="ctr">
            <a:normAutofit fontScale="6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t>Climate testimonial google form</a:t>
            </a:r>
            <a:endParaRPr lang="en-US" dirty="0"/>
          </a:p>
        </p:txBody>
      </p:sp>
      <p:sp>
        <p:nvSpPr>
          <p:cNvPr id="5" name="TextBox 4">
            <a:extLst>
              <a:ext uri="{FF2B5EF4-FFF2-40B4-BE49-F238E27FC236}">
                <a16:creationId xmlns:a16="http://schemas.microsoft.com/office/drawing/2014/main" id="{9F045692-AF68-4708-91EF-9B924D00864A}"/>
              </a:ext>
            </a:extLst>
          </p:cNvPr>
          <p:cNvSpPr txBox="1"/>
          <p:nvPr/>
        </p:nvSpPr>
        <p:spPr>
          <a:xfrm rot="19529528">
            <a:off x="2612773" y="2655670"/>
            <a:ext cx="3211135" cy="1446550"/>
          </a:xfrm>
          <a:prstGeom prst="rect">
            <a:avLst/>
          </a:prstGeom>
          <a:noFill/>
        </p:spPr>
        <p:txBody>
          <a:bodyPr wrap="none" rtlCol="0">
            <a:spAutoFit/>
          </a:bodyPr>
          <a:lstStyle/>
          <a:p>
            <a:r>
              <a:rPr lang="en-US" sz="8800" dirty="0">
                <a:solidFill>
                  <a:srgbClr val="FF0000"/>
                </a:solidFill>
              </a:rPr>
              <a:t>DRAFT</a:t>
            </a:r>
          </a:p>
        </p:txBody>
      </p:sp>
    </p:spTree>
    <p:extLst>
      <p:ext uri="{BB962C8B-B14F-4D97-AF65-F5344CB8AC3E}">
        <p14:creationId xmlns:p14="http://schemas.microsoft.com/office/powerpoint/2010/main" val="248619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BBA7-867B-D34C-9809-DF3F85614E9B}"/>
              </a:ext>
            </a:extLst>
          </p:cNvPr>
          <p:cNvSpPr>
            <a:spLocks noGrp="1"/>
          </p:cNvSpPr>
          <p:nvPr>
            <p:ph type="title"/>
          </p:nvPr>
        </p:nvSpPr>
        <p:spPr/>
        <p:txBody>
          <a:bodyPr>
            <a:normAutofit fontScale="90000"/>
          </a:bodyPr>
          <a:lstStyle/>
          <a:p>
            <a:r>
              <a:rPr lang="en-US" dirty="0"/>
              <a:t>ACT Meeting template</a:t>
            </a:r>
          </a:p>
        </p:txBody>
      </p:sp>
      <p:pic>
        <p:nvPicPr>
          <p:cNvPr id="4" name="Picture 3">
            <a:extLst>
              <a:ext uri="{FF2B5EF4-FFF2-40B4-BE49-F238E27FC236}">
                <a16:creationId xmlns:a16="http://schemas.microsoft.com/office/drawing/2014/main" id="{7F60D493-09D7-A345-8FAB-0F1C77AA79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8200" y="1234159"/>
            <a:ext cx="4198161" cy="5481109"/>
          </a:xfrm>
          <a:prstGeom prst="rect">
            <a:avLst/>
          </a:prstGeom>
          <a:ln>
            <a:solidFill>
              <a:schemeClr val="tx1"/>
            </a:solidFill>
          </a:ln>
        </p:spPr>
      </p:pic>
      <p:pic>
        <p:nvPicPr>
          <p:cNvPr id="6" name="Picture 5">
            <a:extLst>
              <a:ext uri="{FF2B5EF4-FFF2-40B4-BE49-F238E27FC236}">
                <a16:creationId xmlns:a16="http://schemas.microsoft.com/office/drawing/2014/main" id="{E8387AA1-3E64-2943-9B13-7F1128D0017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379" y="1234159"/>
            <a:ext cx="4186260" cy="5481109"/>
          </a:xfrm>
          <a:prstGeom prst="rect">
            <a:avLst/>
          </a:prstGeom>
          <a:ln>
            <a:solidFill>
              <a:schemeClr val="tx1"/>
            </a:solidFill>
          </a:ln>
        </p:spPr>
      </p:pic>
      <p:sp>
        <p:nvSpPr>
          <p:cNvPr id="5" name="TextBox 4">
            <a:extLst>
              <a:ext uri="{FF2B5EF4-FFF2-40B4-BE49-F238E27FC236}">
                <a16:creationId xmlns:a16="http://schemas.microsoft.com/office/drawing/2014/main" id="{EEC45155-1080-A147-A719-77EBD261CD8E}"/>
              </a:ext>
            </a:extLst>
          </p:cNvPr>
          <p:cNvSpPr txBox="1"/>
          <p:nvPr/>
        </p:nvSpPr>
        <p:spPr>
          <a:xfrm>
            <a:off x="302379" y="780229"/>
            <a:ext cx="1558825" cy="369332"/>
          </a:xfrm>
          <a:prstGeom prst="rect">
            <a:avLst/>
          </a:prstGeom>
          <a:noFill/>
        </p:spPr>
        <p:txBody>
          <a:bodyPr wrap="none" rtlCol="0">
            <a:spAutoFit/>
          </a:bodyPr>
          <a:lstStyle/>
          <a:p>
            <a:r>
              <a:rPr lang="en-US" dirty="0"/>
              <a:t>An example…..</a:t>
            </a:r>
          </a:p>
        </p:txBody>
      </p:sp>
    </p:spTree>
    <p:extLst>
      <p:ext uri="{BB962C8B-B14F-4D97-AF65-F5344CB8AC3E}">
        <p14:creationId xmlns:p14="http://schemas.microsoft.com/office/powerpoint/2010/main" val="4181160943"/>
      </p:ext>
    </p:extLst>
  </p:cSld>
  <p:clrMapOvr>
    <a:masterClrMapping/>
  </p:clrMapOvr>
  <p:transition spd="med"/>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9931</TotalTime>
  <Words>978</Words>
  <Application>Microsoft Office PowerPoint</Application>
  <PresentationFormat>On-screen Show (4:3)</PresentationFormat>
  <Paragraphs>111</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Open Sans</vt:lpstr>
      <vt:lpstr>Symbol</vt:lpstr>
      <vt:lpstr>Times New Roman</vt:lpstr>
      <vt:lpstr>1_Office Theme</vt:lpstr>
      <vt:lpstr>Bering Sea FEP Climate Change Task Force Meeting 2 Feb 26 -28, 2020 Overview</vt:lpstr>
      <vt:lpstr>Attendees Feb 26-28 Sea/ANC and on-line</vt:lpstr>
      <vt:lpstr>Overarching workplan</vt:lpstr>
      <vt:lpstr>Indicators</vt:lpstr>
      <vt:lpstr>CCTF Process</vt:lpstr>
      <vt:lpstr>CCTF Process</vt:lpstr>
      <vt:lpstr>Climate testimonial google form</vt:lpstr>
      <vt:lpstr>PowerPoint Presentation</vt:lpstr>
      <vt:lpstr>ACT Meeting template</vt:lpstr>
      <vt:lpstr>Discussion: Planning &amp; logistics</vt:lpstr>
      <vt:lpstr>CCTF Process</vt:lpstr>
      <vt:lpstr>Case Studies</vt:lpstr>
      <vt:lpstr>Updating workplan</vt:lpstr>
      <vt:lpstr>Delivery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Bering Sea FEP Climate Change Task Force Meeting 2 Feb 26 -28, 2020 Overview</dc:title>
  <dc:creator>Diana Stram</dc:creator>
  <cp:lastModifiedBy>Diana Stram</cp:lastModifiedBy>
  <cp:revision>20</cp:revision>
  <dcterms:created xsi:type="dcterms:W3CDTF">2020-03-03T20:02:11Z</dcterms:created>
  <dcterms:modified xsi:type="dcterms:W3CDTF">2020-05-05T16:36:13Z</dcterms:modified>
</cp:coreProperties>
</file>