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2" r:id="rId1"/>
    <p:sldMasterId id="2147483662" r:id="rId2"/>
    <p:sldMasterId id="2147483947" r:id="rId3"/>
  </p:sldMasterIdLst>
  <p:notesMasterIdLst>
    <p:notesMasterId r:id="rId35"/>
  </p:notesMasterIdLst>
  <p:handoutMasterIdLst>
    <p:handoutMasterId r:id="rId36"/>
  </p:handoutMasterIdLst>
  <p:sldIdLst>
    <p:sldId id="505" r:id="rId4"/>
    <p:sldId id="523" r:id="rId5"/>
    <p:sldId id="491" r:id="rId6"/>
    <p:sldId id="492" r:id="rId7"/>
    <p:sldId id="495" r:id="rId8"/>
    <p:sldId id="507" r:id="rId9"/>
    <p:sldId id="506" r:id="rId10"/>
    <p:sldId id="509" r:id="rId11"/>
    <p:sldId id="508" r:id="rId12"/>
    <p:sldId id="510" r:id="rId13"/>
    <p:sldId id="511" r:id="rId14"/>
    <p:sldId id="513" r:id="rId15"/>
    <p:sldId id="514" r:id="rId16"/>
    <p:sldId id="515" r:id="rId17"/>
    <p:sldId id="493" r:id="rId18"/>
    <p:sldId id="497" r:id="rId19"/>
    <p:sldId id="498" r:id="rId20"/>
    <p:sldId id="512" r:id="rId21"/>
    <p:sldId id="494" r:id="rId22"/>
    <p:sldId id="499" r:id="rId23"/>
    <p:sldId id="519" r:id="rId24"/>
    <p:sldId id="501" r:id="rId25"/>
    <p:sldId id="503" r:id="rId26"/>
    <p:sldId id="502" r:id="rId27"/>
    <p:sldId id="516" r:id="rId28"/>
    <p:sldId id="517" r:id="rId29"/>
    <p:sldId id="520" r:id="rId30"/>
    <p:sldId id="524" r:id="rId31"/>
    <p:sldId id="521" r:id="rId32"/>
    <p:sldId id="522" r:id="rId33"/>
    <p:sldId id="518" r:id="rId3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85">
          <p15:clr>
            <a:srgbClr val="A4A3A4"/>
          </p15:clr>
        </p15:guide>
        <p15:guide id="2" orient="horz" pos="758">
          <p15:clr>
            <a:srgbClr val="A4A3A4"/>
          </p15:clr>
        </p15:guide>
        <p15:guide id="3" pos="28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5C9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6270" autoAdjust="0"/>
    <p:restoredTop sz="83184" autoAdjust="0"/>
  </p:normalViewPr>
  <p:slideViewPr>
    <p:cSldViewPr snapToGrid="0" snapToObjects="1">
      <p:cViewPr varScale="1">
        <p:scale>
          <a:sx n="93" d="100"/>
          <a:sy n="93" d="100"/>
        </p:scale>
        <p:origin x="200" y="392"/>
      </p:cViewPr>
      <p:guideLst>
        <p:guide orient="horz" pos="1885"/>
        <p:guide orient="horz" pos="758"/>
        <p:guide pos="2860"/>
      </p:guideLst>
    </p:cSldViewPr>
  </p:slideViewPr>
  <p:notesTextViewPr>
    <p:cViewPr>
      <p:scale>
        <a:sx n="3" d="2"/>
        <a:sy n="3" d="2"/>
      </p:scale>
      <p:origin x="0" y="0"/>
    </p:cViewPr>
  </p:notesTextViewPr>
  <p:sorterViewPr>
    <p:cViewPr varScale="1">
      <p:scale>
        <a:sx n="100" d="100"/>
        <a:sy n="100" d="100"/>
      </p:scale>
      <p:origin x="0" y="-73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heme" Target="theme/theme1.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notesMaster" Target="notesMasters/notesMaster1.xml"/><Relationship Id="rId8" Type="http://schemas.openxmlformats.org/officeDocument/2006/relationships/slide" Target="slides/slide5.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775BF4A-9CB1-5747-B319-707DA98CEC20}" type="datetime1">
              <a:rPr lang="en-US" smtClean="0"/>
              <a:pPr/>
              <a:t>4/13/19</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0A22459-1A81-CA4B-89BB-FCE38A3AE18F}" type="slidenum">
              <a:rPr lang="en-US" smtClean="0"/>
              <a:pPr/>
              <a:t>‹#›</a:t>
            </a:fld>
            <a:endParaRPr lang="en-US" dirty="0"/>
          </a:p>
        </p:txBody>
      </p:sp>
    </p:spTree>
    <p:extLst>
      <p:ext uri="{BB962C8B-B14F-4D97-AF65-F5344CB8AC3E}">
        <p14:creationId xmlns:p14="http://schemas.microsoft.com/office/powerpoint/2010/main" val="269203048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2BC7567-D5EA-874F-8815-73DC5E77631E}" type="datetime1">
              <a:rPr lang="en-US" smtClean="0"/>
              <a:pPr/>
              <a:t>4/13/19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8DCC0E-7DBF-7C4A-B104-25FE08E3BB8F}" type="slidenum">
              <a:rPr lang="en-US" smtClean="0"/>
              <a:pPr/>
              <a:t>‹#›</a:t>
            </a:fld>
            <a:endParaRPr lang="en-US" dirty="0"/>
          </a:p>
        </p:txBody>
      </p:sp>
    </p:spTree>
    <p:extLst>
      <p:ext uri="{BB962C8B-B14F-4D97-AF65-F5344CB8AC3E}">
        <p14:creationId xmlns:p14="http://schemas.microsoft.com/office/powerpoint/2010/main" val="4260323438"/>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Table 1 in document Just PSC total</a:t>
            </a:r>
          </a:p>
        </p:txBody>
      </p:sp>
      <p:sp>
        <p:nvSpPr>
          <p:cNvPr id="4" name="Slide Number Placeholder 3"/>
          <p:cNvSpPr>
            <a:spLocks noGrp="1"/>
          </p:cNvSpPr>
          <p:nvPr>
            <p:ph type="sldNum" sz="quarter" idx="10"/>
          </p:nvPr>
        </p:nvSpPr>
        <p:spPr/>
        <p:txBody>
          <a:bodyPr/>
          <a:lstStyle/>
          <a:p>
            <a:fld id="{BB8DCC0E-7DBF-7C4A-B104-25FE08E3BB8F}" type="slidenum">
              <a:rPr lang="en-US" smtClean="0"/>
              <a:pPr/>
              <a:t>4</a:t>
            </a:fld>
            <a:endParaRPr lang="en-US" dirty="0"/>
          </a:p>
        </p:txBody>
      </p:sp>
    </p:spTree>
    <p:extLst>
      <p:ext uri="{BB962C8B-B14F-4D97-AF65-F5344CB8AC3E}">
        <p14:creationId xmlns:p14="http://schemas.microsoft.com/office/powerpoint/2010/main" val="42717345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shows individual time trends on same scale, shows that Coastal West Alaska stocks were highest, NOTE that the time series extends from 1994 through 2017—the genetics data are only from 2011-2016, the years where the information was unavailable were based on the average stock composition estimates (from years where data exist) and the inter-annual variability</a:t>
            </a:r>
          </a:p>
        </p:txBody>
      </p:sp>
      <p:sp>
        <p:nvSpPr>
          <p:cNvPr id="4" name="Slide Number Placeholder 3"/>
          <p:cNvSpPr>
            <a:spLocks noGrp="1"/>
          </p:cNvSpPr>
          <p:nvPr>
            <p:ph type="sldNum" sz="quarter" idx="10"/>
          </p:nvPr>
        </p:nvSpPr>
        <p:spPr/>
        <p:txBody>
          <a:bodyPr/>
          <a:lstStyle/>
          <a:p>
            <a:fld id="{BB8DCC0E-7DBF-7C4A-B104-25FE08E3BB8F}" type="slidenum">
              <a:rPr lang="en-US" smtClean="0"/>
              <a:pPr/>
              <a:t>18</a:t>
            </a:fld>
            <a:endParaRPr lang="en-US" dirty="0"/>
          </a:p>
        </p:txBody>
      </p:sp>
    </p:spTree>
    <p:extLst>
      <p:ext uri="{BB962C8B-B14F-4D97-AF65-F5344CB8AC3E}">
        <p14:creationId xmlns:p14="http://schemas.microsoft.com/office/powerpoint/2010/main" val="14790077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revised from previous version and is now posted to June 2018 council agenda</a:t>
            </a:r>
          </a:p>
        </p:txBody>
      </p:sp>
      <p:sp>
        <p:nvSpPr>
          <p:cNvPr id="4" name="Slide Number Placeholder 3"/>
          <p:cNvSpPr>
            <a:spLocks noGrp="1"/>
          </p:cNvSpPr>
          <p:nvPr>
            <p:ph type="sldNum" sz="quarter" idx="10"/>
          </p:nvPr>
        </p:nvSpPr>
        <p:spPr/>
        <p:txBody>
          <a:bodyPr/>
          <a:lstStyle/>
          <a:p>
            <a:fld id="{BB8DCC0E-7DBF-7C4A-B104-25FE08E3BB8F}" type="slidenum">
              <a:rPr lang="en-US" smtClean="0"/>
              <a:pPr/>
              <a:t>19</a:t>
            </a:fld>
            <a:endParaRPr lang="en-US" dirty="0"/>
          </a:p>
        </p:txBody>
      </p:sp>
    </p:spTree>
    <p:extLst>
      <p:ext uri="{BB962C8B-B14F-4D97-AF65-F5344CB8AC3E}">
        <p14:creationId xmlns:p14="http://schemas.microsoft.com/office/powerpoint/2010/main" val="18188738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2017</a:t>
            </a:r>
          </a:p>
        </p:txBody>
      </p:sp>
      <p:sp>
        <p:nvSpPr>
          <p:cNvPr id="4" name="Slide Number Placeholder 3"/>
          <p:cNvSpPr>
            <a:spLocks noGrp="1"/>
          </p:cNvSpPr>
          <p:nvPr>
            <p:ph type="sldNum" sz="quarter" idx="10"/>
          </p:nvPr>
        </p:nvSpPr>
        <p:spPr/>
        <p:txBody>
          <a:bodyPr/>
          <a:lstStyle/>
          <a:p>
            <a:fld id="{BB8DCC0E-7DBF-7C4A-B104-25FE08E3BB8F}" type="slidenum">
              <a:rPr lang="en-US" smtClean="0"/>
              <a:pPr/>
              <a:t>20</a:t>
            </a:fld>
            <a:endParaRPr lang="en-US" dirty="0"/>
          </a:p>
        </p:txBody>
      </p:sp>
    </p:spTree>
    <p:extLst>
      <p:ext uri="{BB962C8B-B14F-4D97-AF65-F5344CB8AC3E}">
        <p14:creationId xmlns:p14="http://schemas.microsoft.com/office/powerpoint/2010/main" val="42384228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8DCC0E-7DBF-7C4A-B104-25FE08E3BB8F}" type="slidenum">
              <a:rPr lang="en-US" smtClean="0"/>
              <a:pPr/>
              <a:t>22</a:t>
            </a:fld>
            <a:endParaRPr lang="en-US" dirty="0"/>
          </a:p>
        </p:txBody>
      </p:sp>
    </p:spTree>
    <p:extLst>
      <p:ext uri="{BB962C8B-B14F-4D97-AF65-F5344CB8AC3E}">
        <p14:creationId xmlns:p14="http://schemas.microsoft.com/office/powerpoint/2010/main" val="14087065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8DCC0E-7DBF-7C4A-B104-25FE08E3BB8F}" type="slidenum">
              <a:rPr lang="en-US" smtClean="0"/>
              <a:pPr/>
              <a:t>23</a:t>
            </a:fld>
            <a:endParaRPr lang="en-US" dirty="0"/>
          </a:p>
        </p:txBody>
      </p:sp>
    </p:spTree>
    <p:extLst>
      <p:ext uri="{BB962C8B-B14F-4D97-AF65-F5344CB8AC3E}">
        <p14:creationId xmlns:p14="http://schemas.microsoft.com/office/powerpoint/2010/main" val="37501816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8DCC0E-7DBF-7C4A-B104-25FE08E3BB8F}" type="slidenum">
              <a:rPr lang="en-US" smtClean="0"/>
              <a:pPr/>
              <a:t>28</a:t>
            </a:fld>
            <a:endParaRPr lang="en-US" dirty="0"/>
          </a:p>
        </p:txBody>
      </p:sp>
    </p:spTree>
    <p:extLst>
      <p:ext uri="{BB962C8B-B14F-4D97-AF65-F5344CB8AC3E}">
        <p14:creationId xmlns:p14="http://schemas.microsoft.com/office/powerpoint/2010/main" val="28581205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Season specific length frequencies sampled by observers</a:t>
            </a:r>
          </a:p>
        </p:txBody>
      </p:sp>
      <p:sp>
        <p:nvSpPr>
          <p:cNvPr id="4" name="Slide Number Placeholder 3"/>
          <p:cNvSpPr>
            <a:spLocks noGrp="1"/>
          </p:cNvSpPr>
          <p:nvPr>
            <p:ph type="sldNum" sz="quarter" idx="10"/>
          </p:nvPr>
        </p:nvSpPr>
        <p:spPr/>
        <p:txBody>
          <a:bodyPr/>
          <a:lstStyle/>
          <a:p>
            <a:fld id="{BB8DCC0E-7DBF-7C4A-B104-25FE08E3BB8F}" type="slidenum">
              <a:rPr lang="en-US" smtClean="0"/>
              <a:pPr/>
              <a:t>5</a:t>
            </a:fld>
            <a:endParaRPr lang="en-US" dirty="0"/>
          </a:p>
        </p:txBody>
      </p:sp>
    </p:spTree>
    <p:extLst>
      <p:ext uri="{BB962C8B-B14F-4D97-AF65-F5344CB8AC3E}">
        <p14:creationId xmlns:p14="http://schemas.microsoft.com/office/powerpoint/2010/main" val="17541385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Ohlberger</a:t>
            </a:r>
            <a:r>
              <a:rPr lang="en-US" dirty="0"/>
              <a:t> et al. 2018 suggest some changes over time</a:t>
            </a:r>
          </a:p>
        </p:txBody>
      </p:sp>
      <p:sp>
        <p:nvSpPr>
          <p:cNvPr id="4" name="Slide Number Placeholder 3"/>
          <p:cNvSpPr>
            <a:spLocks noGrp="1"/>
          </p:cNvSpPr>
          <p:nvPr>
            <p:ph type="sldNum" sz="quarter" idx="5"/>
          </p:nvPr>
        </p:nvSpPr>
        <p:spPr/>
        <p:txBody>
          <a:bodyPr/>
          <a:lstStyle/>
          <a:p>
            <a:fld id="{BB8DCC0E-7DBF-7C4A-B104-25FE08E3BB8F}" type="slidenum">
              <a:rPr lang="en-US" smtClean="0"/>
              <a:pPr/>
              <a:t>10</a:t>
            </a:fld>
            <a:endParaRPr lang="en-US" dirty="0"/>
          </a:p>
        </p:txBody>
      </p:sp>
    </p:spTree>
    <p:extLst>
      <p:ext uri="{BB962C8B-B14F-4D97-AF65-F5344CB8AC3E}">
        <p14:creationId xmlns:p14="http://schemas.microsoft.com/office/powerpoint/2010/main" val="16007907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8DCC0E-7DBF-7C4A-B104-25FE08E3BB8F}" type="slidenum">
              <a:rPr lang="en-US" smtClean="0"/>
              <a:pPr/>
              <a:t>11</a:t>
            </a:fld>
            <a:endParaRPr lang="en-US" dirty="0"/>
          </a:p>
        </p:txBody>
      </p:sp>
    </p:spTree>
    <p:extLst>
      <p:ext uri="{BB962C8B-B14F-4D97-AF65-F5344CB8AC3E}">
        <p14:creationId xmlns:p14="http://schemas.microsoft.com/office/powerpoint/2010/main" val="18063787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8DCC0E-7DBF-7C4A-B104-25FE08E3BB8F}" type="slidenum">
              <a:rPr lang="en-US" smtClean="0"/>
              <a:pPr/>
              <a:t>12</a:t>
            </a:fld>
            <a:endParaRPr lang="en-US" dirty="0"/>
          </a:p>
        </p:txBody>
      </p:sp>
    </p:spTree>
    <p:extLst>
      <p:ext uri="{BB962C8B-B14F-4D97-AF65-F5344CB8AC3E}">
        <p14:creationId xmlns:p14="http://schemas.microsoft.com/office/powerpoint/2010/main" val="18497706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8DCC0E-7DBF-7C4A-B104-25FE08E3BB8F}" type="slidenum">
              <a:rPr lang="en-US" smtClean="0"/>
              <a:pPr/>
              <a:t>13</a:t>
            </a:fld>
            <a:endParaRPr lang="en-US" dirty="0"/>
          </a:p>
        </p:txBody>
      </p:sp>
    </p:spTree>
    <p:extLst>
      <p:ext uri="{BB962C8B-B14F-4D97-AF65-F5344CB8AC3E}">
        <p14:creationId xmlns:p14="http://schemas.microsoft.com/office/powerpoint/2010/main" val="2863521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ABL, what Council has received </a:t>
            </a:r>
          </a:p>
        </p:txBody>
      </p:sp>
      <p:sp>
        <p:nvSpPr>
          <p:cNvPr id="4" name="Slide Number Placeholder 3"/>
          <p:cNvSpPr>
            <a:spLocks noGrp="1"/>
          </p:cNvSpPr>
          <p:nvPr>
            <p:ph type="sldNum" sz="quarter" idx="10"/>
          </p:nvPr>
        </p:nvSpPr>
        <p:spPr/>
        <p:txBody>
          <a:bodyPr/>
          <a:lstStyle/>
          <a:p>
            <a:fld id="{BB8DCC0E-7DBF-7C4A-B104-25FE08E3BB8F}" type="slidenum">
              <a:rPr lang="en-US" smtClean="0"/>
              <a:pPr/>
              <a:t>15</a:t>
            </a:fld>
            <a:endParaRPr lang="en-US" dirty="0"/>
          </a:p>
        </p:txBody>
      </p:sp>
    </p:spTree>
    <p:extLst>
      <p:ext uri="{BB962C8B-B14F-4D97-AF65-F5344CB8AC3E}">
        <p14:creationId xmlns:p14="http://schemas.microsoft.com/office/powerpoint/2010/main" val="33595271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shows individual time trends on same scale, shows that Coastal West Alaska stocks were highest, NOTE that the time series extends from 1994 through 2017—the genetics data are only from 2011-2016, the years where the information was unavailable were based on the average stock composition estimates (from years where data exist) and the inter-annual variability</a:t>
            </a:r>
          </a:p>
        </p:txBody>
      </p:sp>
      <p:sp>
        <p:nvSpPr>
          <p:cNvPr id="4" name="Slide Number Placeholder 3"/>
          <p:cNvSpPr>
            <a:spLocks noGrp="1"/>
          </p:cNvSpPr>
          <p:nvPr>
            <p:ph type="sldNum" sz="quarter" idx="10"/>
          </p:nvPr>
        </p:nvSpPr>
        <p:spPr/>
        <p:txBody>
          <a:bodyPr/>
          <a:lstStyle/>
          <a:p>
            <a:fld id="{BB8DCC0E-7DBF-7C4A-B104-25FE08E3BB8F}" type="slidenum">
              <a:rPr lang="en-US" smtClean="0"/>
              <a:pPr/>
              <a:t>16</a:t>
            </a:fld>
            <a:endParaRPr lang="en-US" dirty="0"/>
          </a:p>
        </p:txBody>
      </p:sp>
    </p:spTree>
    <p:extLst>
      <p:ext uri="{BB962C8B-B14F-4D97-AF65-F5344CB8AC3E}">
        <p14:creationId xmlns:p14="http://schemas.microsoft.com/office/powerpoint/2010/main" val="1746229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Scales vary here, to see how bycatch AEQ varies in patterns (instead of scale)</a:t>
            </a:r>
          </a:p>
        </p:txBody>
      </p:sp>
      <p:sp>
        <p:nvSpPr>
          <p:cNvPr id="4" name="Slide Number Placeholder 3"/>
          <p:cNvSpPr>
            <a:spLocks noGrp="1"/>
          </p:cNvSpPr>
          <p:nvPr>
            <p:ph type="sldNum" sz="quarter" idx="10"/>
          </p:nvPr>
        </p:nvSpPr>
        <p:spPr/>
        <p:txBody>
          <a:bodyPr/>
          <a:lstStyle/>
          <a:p>
            <a:fld id="{BB8DCC0E-7DBF-7C4A-B104-25FE08E3BB8F}" type="slidenum">
              <a:rPr lang="en-US" smtClean="0"/>
              <a:pPr/>
              <a:t>17</a:t>
            </a:fld>
            <a:endParaRPr lang="en-US" dirty="0"/>
          </a:p>
        </p:txBody>
      </p:sp>
    </p:spTree>
    <p:extLst>
      <p:ext uri="{BB962C8B-B14F-4D97-AF65-F5344CB8AC3E}">
        <p14:creationId xmlns:p14="http://schemas.microsoft.com/office/powerpoint/2010/main" val="9903167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vider">
    <p:bg>
      <p:bgPr>
        <a:solidFill>
          <a:srgbClr val="1E5C90"/>
        </a:solidFill>
        <a:effectLst/>
      </p:bgPr>
    </p:bg>
    <p:spTree>
      <p:nvGrpSpPr>
        <p:cNvPr id="1" name=""/>
        <p:cNvGrpSpPr/>
        <p:nvPr/>
      </p:nvGrpSpPr>
      <p:grpSpPr>
        <a:xfrm>
          <a:off x="0" y="0"/>
          <a:ext cx="0" cy="0"/>
          <a:chOff x="0" y="0"/>
          <a:chExt cx="0" cy="0"/>
        </a:xfrm>
      </p:grpSpPr>
      <p:sp>
        <p:nvSpPr>
          <p:cNvPr id="13" name="Freeform 12"/>
          <p:cNvSpPr/>
          <p:nvPr userDrawn="1"/>
        </p:nvSpPr>
        <p:spPr>
          <a:xfrm flipH="1" flipV="1">
            <a:off x="-1" y="-24487"/>
            <a:ext cx="9138586" cy="2515079"/>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 name="connsiteX0" fmla="*/ 2887 w 9170673"/>
              <a:gd name="connsiteY0" fmla="*/ 2375696 h 2508024"/>
              <a:gd name="connsiteX1" fmla="*/ 9170673 w 9170673"/>
              <a:gd name="connsiteY1" fmla="*/ 0 h 2508024"/>
              <a:gd name="connsiteX2" fmla="*/ 9169295 w 9170673"/>
              <a:gd name="connsiteY2" fmla="*/ 2508024 h 2508024"/>
              <a:gd name="connsiteX3" fmla="*/ 0 w 9170673"/>
              <a:gd name="connsiteY3" fmla="*/ 2457785 h 2508024"/>
              <a:gd name="connsiteX4" fmla="*/ 2887 w 9170673"/>
              <a:gd name="connsiteY4" fmla="*/ 2375696 h 2508024"/>
              <a:gd name="connsiteX0" fmla="*/ 0 w 9167786"/>
              <a:gd name="connsiteY0" fmla="*/ 2375696 h 2508024"/>
              <a:gd name="connsiteX1" fmla="*/ 9167786 w 9167786"/>
              <a:gd name="connsiteY1" fmla="*/ 0 h 2508024"/>
              <a:gd name="connsiteX2" fmla="*/ 9166408 w 9167786"/>
              <a:gd name="connsiteY2" fmla="*/ 2508024 h 2508024"/>
              <a:gd name="connsiteX3" fmla="*/ 4169 w 9167786"/>
              <a:gd name="connsiteY3" fmla="*/ 2500118 h 2508024"/>
              <a:gd name="connsiteX4" fmla="*/ 0 w 9167786"/>
              <a:gd name="connsiteY4" fmla="*/ 2375696 h 2508024"/>
              <a:gd name="connsiteX0" fmla="*/ 0 w 9166452"/>
              <a:gd name="connsiteY0" fmla="*/ 2375696 h 2508024"/>
              <a:gd name="connsiteX1" fmla="*/ 9061952 w 9166452"/>
              <a:gd name="connsiteY1" fmla="*/ 0 h 2508024"/>
              <a:gd name="connsiteX2" fmla="*/ 9166408 w 9166452"/>
              <a:gd name="connsiteY2" fmla="*/ 2508024 h 2508024"/>
              <a:gd name="connsiteX3" fmla="*/ 4169 w 9166452"/>
              <a:gd name="connsiteY3" fmla="*/ 2500118 h 2508024"/>
              <a:gd name="connsiteX4" fmla="*/ 0 w 9166452"/>
              <a:gd name="connsiteY4" fmla="*/ 2375696 h 2508024"/>
              <a:gd name="connsiteX0" fmla="*/ 0 w 9166808"/>
              <a:gd name="connsiteY0" fmla="*/ 2382751 h 2515079"/>
              <a:gd name="connsiteX1" fmla="*/ 9160729 w 9166808"/>
              <a:gd name="connsiteY1" fmla="*/ 0 h 2515079"/>
              <a:gd name="connsiteX2" fmla="*/ 9166408 w 9166808"/>
              <a:gd name="connsiteY2" fmla="*/ 2515079 h 2515079"/>
              <a:gd name="connsiteX3" fmla="*/ 4169 w 9166808"/>
              <a:gd name="connsiteY3" fmla="*/ 2507173 h 2515079"/>
              <a:gd name="connsiteX4" fmla="*/ 0 w 9166808"/>
              <a:gd name="connsiteY4" fmla="*/ 2382751 h 2515079"/>
              <a:gd name="connsiteX0" fmla="*/ 9943 w 9162640"/>
              <a:gd name="connsiteY0" fmla="*/ 2382751 h 2515079"/>
              <a:gd name="connsiteX1" fmla="*/ 9156561 w 9162640"/>
              <a:gd name="connsiteY1" fmla="*/ 0 h 2515079"/>
              <a:gd name="connsiteX2" fmla="*/ 9162240 w 9162640"/>
              <a:gd name="connsiteY2" fmla="*/ 2515079 h 2515079"/>
              <a:gd name="connsiteX3" fmla="*/ 1 w 9162640"/>
              <a:gd name="connsiteY3" fmla="*/ 2507173 h 2515079"/>
              <a:gd name="connsiteX4" fmla="*/ 9943 w 9162640"/>
              <a:gd name="connsiteY4" fmla="*/ 2382751 h 2515079"/>
              <a:gd name="connsiteX0" fmla="*/ 0 w 9152697"/>
              <a:gd name="connsiteY0" fmla="*/ 2382751 h 2515079"/>
              <a:gd name="connsiteX1" fmla="*/ 9146618 w 9152697"/>
              <a:gd name="connsiteY1" fmla="*/ 0 h 2515079"/>
              <a:gd name="connsiteX2" fmla="*/ 9152297 w 9152697"/>
              <a:gd name="connsiteY2" fmla="*/ 2515079 h 2515079"/>
              <a:gd name="connsiteX3" fmla="*/ 187614 w 9152697"/>
              <a:gd name="connsiteY3" fmla="*/ 2507173 h 2515079"/>
              <a:gd name="connsiteX4" fmla="*/ 0 w 9152697"/>
              <a:gd name="connsiteY4" fmla="*/ 2382751 h 2515079"/>
              <a:gd name="connsiteX0" fmla="*/ 0 w 9068030"/>
              <a:gd name="connsiteY0" fmla="*/ 2382751 h 2515079"/>
              <a:gd name="connsiteX1" fmla="*/ 9061951 w 9068030"/>
              <a:gd name="connsiteY1" fmla="*/ 0 h 2515079"/>
              <a:gd name="connsiteX2" fmla="*/ 9067630 w 9068030"/>
              <a:gd name="connsiteY2" fmla="*/ 2515079 h 2515079"/>
              <a:gd name="connsiteX3" fmla="*/ 102947 w 9068030"/>
              <a:gd name="connsiteY3" fmla="*/ 2507173 h 2515079"/>
              <a:gd name="connsiteX4" fmla="*/ 0 w 9068030"/>
              <a:gd name="connsiteY4" fmla="*/ 2382751 h 2515079"/>
              <a:gd name="connsiteX0" fmla="*/ 0 w 9138586"/>
              <a:gd name="connsiteY0" fmla="*/ 2382751 h 2515079"/>
              <a:gd name="connsiteX1" fmla="*/ 9132507 w 9138586"/>
              <a:gd name="connsiteY1" fmla="*/ 0 h 2515079"/>
              <a:gd name="connsiteX2" fmla="*/ 9138186 w 9138586"/>
              <a:gd name="connsiteY2" fmla="*/ 2515079 h 2515079"/>
              <a:gd name="connsiteX3" fmla="*/ 173503 w 9138586"/>
              <a:gd name="connsiteY3" fmla="*/ 2507173 h 2515079"/>
              <a:gd name="connsiteX4" fmla="*/ 0 w 9138586"/>
              <a:gd name="connsiteY4" fmla="*/ 2382751 h 2515079"/>
              <a:gd name="connsiteX0" fmla="*/ 0 w 9138586"/>
              <a:gd name="connsiteY0" fmla="*/ 2382751 h 2515079"/>
              <a:gd name="connsiteX1" fmla="*/ 9132507 w 9138586"/>
              <a:gd name="connsiteY1" fmla="*/ 0 h 2515079"/>
              <a:gd name="connsiteX2" fmla="*/ 9138186 w 9138586"/>
              <a:gd name="connsiteY2" fmla="*/ 2515079 h 2515079"/>
              <a:gd name="connsiteX3" fmla="*/ 4170 w 9138586"/>
              <a:gd name="connsiteY3" fmla="*/ 2507173 h 2515079"/>
              <a:gd name="connsiteX4" fmla="*/ 0 w 9138586"/>
              <a:gd name="connsiteY4" fmla="*/ 2382751 h 2515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8586" h="2515079">
                <a:moveTo>
                  <a:pt x="0" y="2382751"/>
                </a:moveTo>
                <a:cubicBezTo>
                  <a:pt x="20661" y="2379422"/>
                  <a:pt x="7306149" y="2502055"/>
                  <a:pt x="9132507" y="0"/>
                </a:cubicBezTo>
                <a:cubicBezTo>
                  <a:pt x="9129925" y="819774"/>
                  <a:pt x="9140768" y="1695305"/>
                  <a:pt x="9138186" y="2515079"/>
                </a:cubicBezTo>
                <a:lnTo>
                  <a:pt x="4170" y="2507173"/>
                </a:lnTo>
                <a:cubicBezTo>
                  <a:pt x="4169" y="2465011"/>
                  <a:pt x="1" y="2424913"/>
                  <a:pt x="0" y="2382751"/>
                </a:cubicBezTo>
                <a:close/>
              </a:path>
            </a:pathLst>
          </a:cu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1"/>
              </a:solidFill>
            </a:endParaRPr>
          </a:p>
        </p:txBody>
      </p:sp>
      <p:sp>
        <p:nvSpPr>
          <p:cNvPr id="2" name="Title 1"/>
          <p:cNvSpPr>
            <a:spLocks noGrp="1"/>
          </p:cNvSpPr>
          <p:nvPr>
            <p:ph type="title" hasCustomPrompt="1"/>
          </p:nvPr>
        </p:nvSpPr>
        <p:spPr>
          <a:xfrm>
            <a:off x="457199" y="457169"/>
            <a:ext cx="8229600" cy="772250"/>
          </a:xfrm>
        </p:spPr>
        <p:txBody>
          <a:bodyPr anchor="t"/>
          <a:lstStyle>
            <a:lvl1pPr algn="l">
              <a:defRPr sz="4000" b="1" cap="none">
                <a:solidFill>
                  <a:srgbClr val="FFFFFF"/>
                </a:solidFill>
              </a:defRPr>
            </a:lvl1pPr>
          </a:lstStyle>
          <a:p>
            <a:r>
              <a:rPr lang="en-US" dirty="0"/>
              <a:t>Click to edit master title style</a:t>
            </a:r>
          </a:p>
        </p:txBody>
      </p:sp>
      <p:sp>
        <p:nvSpPr>
          <p:cNvPr id="3" name="Text Placeholder 2"/>
          <p:cNvSpPr>
            <a:spLocks noGrp="1"/>
          </p:cNvSpPr>
          <p:nvPr>
            <p:ph type="body" idx="1"/>
          </p:nvPr>
        </p:nvSpPr>
        <p:spPr>
          <a:xfrm>
            <a:off x="457200" y="1415622"/>
            <a:ext cx="8229600" cy="1500187"/>
          </a:xfrm>
        </p:spPr>
        <p:txBody>
          <a:bodyPr anchor="t" anchorCtr="0"/>
          <a:lstStyle>
            <a:lvl1pPr marL="0" indent="0" algn="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Slide Number Placeholder 3"/>
          <p:cNvSpPr>
            <a:spLocks noGrp="1"/>
          </p:cNvSpPr>
          <p:nvPr>
            <p:ph type="sldNum" sz="quarter" idx="10"/>
          </p:nvPr>
        </p:nvSpPr>
        <p:spPr/>
        <p:txBody>
          <a:bodyPr/>
          <a:lstStyle>
            <a:lvl1pPr>
              <a:defRPr>
                <a:solidFill>
                  <a:srgbClr val="FFFFFF"/>
                </a:solidFill>
              </a:defRPr>
            </a:lvl1pPr>
          </a:lstStyle>
          <a:p>
            <a:r>
              <a:rPr lang="en-US" dirty="0"/>
              <a:t>U.S. Department of Commerce | National Oceanic and Atmospheric Administration | NOAA Fisheries | Page </a:t>
            </a:r>
            <a:fld id="{632D3AEB-7CBE-3049-91AC-335C6B4F5BF6}" type="slidenum">
              <a:rPr lang="en-US" smtClean="0"/>
              <a:pPr/>
              <a:t>‹#›</a:t>
            </a:fld>
            <a:endParaRPr lang="en-US" dirty="0"/>
          </a:p>
        </p:txBody>
      </p:sp>
    </p:spTree>
    <p:extLst>
      <p:ext uri="{BB962C8B-B14F-4D97-AF65-F5344CB8AC3E}">
        <p14:creationId xmlns:p14="http://schemas.microsoft.com/office/powerpoint/2010/main" val="7460483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 Fish">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a:t>Regional Unit</a:t>
            </a:r>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a:t>July 19, 2012</a:t>
            </a:r>
          </a:p>
        </p:txBody>
      </p:sp>
    </p:spTree>
    <p:extLst>
      <p:ext uri="{BB962C8B-B14F-4D97-AF65-F5344CB8AC3E}">
        <p14:creationId xmlns:p14="http://schemas.microsoft.com/office/powerpoint/2010/main" val="4105196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 Dark">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FFFFF"/>
                </a:solidFill>
              </a:defRPr>
            </a:lvl1pPr>
          </a:lstStyle>
          <a:p>
            <a:r>
              <a:rPr lang="en-US" dirty="0"/>
              <a:t>Click to edit Master title style</a:t>
            </a:r>
          </a:p>
        </p:txBody>
      </p:sp>
      <p:sp>
        <p:nvSpPr>
          <p:cNvPr id="4" name="Text Placeholder 3"/>
          <p:cNvSpPr>
            <a:spLocks noGrp="1"/>
          </p:cNvSpPr>
          <p:nvPr>
            <p:ph type="body" sz="quarter" idx="10"/>
          </p:nvPr>
        </p:nvSpPr>
        <p:spPr>
          <a:xfrm>
            <a:off x="3201988" y="2707457"/>
            <a:ext cx="5484812" cy="1224439"/>
          </a:xfrm>
        </p:spPr>
        <p:txBody>
          <a:bodyPr/>
          <a:lstStyle>
            <a:lvl1pPr>
              <a:defRPr>
                <a:solidFill>
                  <a:srgbClr val="FFFFFF"/>
                </a:solidFill>
              </a:defRPr>
            </a:lvl1pPr>
          </a:lstStyle>
          <a:p>
            <a:pPr lvl="0"/>
            <a:r>
              <a:rPr lang="en-US" dirty="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bg1"/>
                </a:solidFill>
              </a:defRPr>
            </a:lvl1pPr>
          </a:lstStyle>
          <a:p>
            <a:pPr lvl="0"/>
            <a:r>
              <a:rPr lang="en-US" dirty="0"/>
              <a:t>Regional Unit</a:t>
            </a:r>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solidFill>
                  <a:srgbClr val="FFFFFF"/>
                </a:solidFill>
              </a:defRPr>
            </a:lvl1pPr>
          </a:lstStyle>
          <a:p>
            <a:pPr lvl="0"/>
            <a:r>
              <a:rPr lang="en-US" dirty="0"/>
              <a:t>July 19, 2012</a:t>
            </a:r>
          </a:p>
        </p:txBody>
      </p:sp>
      <p:sp>
        <p:nvSpPr>
          <p:cNvPr id="7" name="Freeform 6"/>
          <p:cNvSpPr/>
          <p:nvPr userDrawn="1"/>
        </p:nvSpPr>
        <p:spPr>
          <a:xfrm>
            <a:off x="-9190" y="4417160"/>
            <a:ext cx="9170673" cy="2457785"/>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0673" h="2457785">
                <a:moveTo>
                  <a:pt x="2887" y="2375696"/>
                </a:moveTo>
                <a:cubicBezTo>
                  <a:pt x="23548" y="2372367"/>
                  <a:pt x="7344315" y="2502055"/>
                  <a:pt x="9170673" y="0"/>
                </a:cubicBezTo>
                <a:cubicBezTo>
                  <a:pt x="9168091" y="819774"/>
                  <a:pt x="9157766" y="1631806"/>
                  <a:pt x="9155184" y="2451580"/>
                </a:cubicBezTo>
                <a:lnTo>
                  <a:pt x="0" y="2457785"/>
                </a:lnTo>
                <a:cubicBezTo>
                  <a:pt x="-1" y="2415623"/>
                  <a:pt x="2888" y="2417858"/>
                  <a:pt x="2887" y="2375696"/>
                </a:cubicBezTo>
                <a:close/>
              </a:path>
            </a:pathLst>
          </a:cu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861079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fld id="{8629885E-BEC4-41BE-B1DE-3FE5C4F102FE}" type="datetime4">
              <a:rPr lang="en-US"/>
              <a:pPr>
                <a:defRPr/>
              </a:pPr>
              <a:t>April 13, 2019</a:t>
            </a:fld>
            <a:endParaRPr lang="en-US" dirty="0"/>
          </a:p>
        </p:txBody>
      </p:sp>
      <p:sp>
        <p:nvSpPr>
          <p:cNvPr id="6" name="Footer Placeholder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dirty="0"/>
          </a:p>
        </p:txBody>
      </p:sp>
      <p:sp>
        <p:nvSpPr>
          <p:cNvPr id="7" name="Slide Number Placeholder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E1DF7073-59C0-446F-A42F-696CE82F9ABF}"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fld id="{2B7C8726-8B21-4EA0-AF94-93043FE75F63}" type="datetime4">
              <a:rPr lang="en-US"/>
              <a:pPr>
                <a:defRPr/>
              </a:pPr>
              <a:t>April 13, 2019</a:t>
            </a:fld>
            <a:endParaRPr lang="en-US" dirty="0"/>
          </a:p>
        </p:txBody>
      </p:sp>
      <p:sp>
        <p:nvSpPr>
          <p:cNvPr id="7"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dirty="0"/>
          </a:p>
        </p:txBody>
      </p:sp>
      <p:sp>
        <p:nvSpPr>
          <p:cNvPr id="8"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F4ACC973-5584-4AE5-B3B3-BE7ECF42998C}" type="slidenum">
              <a:rPr lang="en-US"/>
              <a:pPr>
                <a:defRPr/>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9739F5FC-3554-4F20-B32C-BF4B12AE8AD6}" type="datetimeFigureOut">
              <a:rPr lang="en-US"/>
              <a:pPr>
                <a:defRPr/>
              </a:pPr>
              <a:t>4/13/19</a:t>
            </a:fld>
            <a:endParaRPr lang="en-US" dirty="0"/>
          </a:p>
        </p:txBody>
      </p:sp>
      <p:sp>
        <p:nvSpPr>
          <p:cNvPr id="3"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dirty="0"/>
          </a:p>
        </p:txBody>
      </p:sp>
      <p:sp>
        <p:nvSpPr>
          <p:cNvPr id="4"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37FF1F25-FB05-4FA4-ADAA-5A059D262683}" type="slidenum">
              <a:rPr lang="en-US"/>
              <a:pPr>
                <a:defRPr/>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dirty="0">
              <a:solidFill>
                <a:srgbClr val="000000"/>
              </a:solidFill>
            </a:endParaRPr>
          </a:p>
        </p:txBody>
      </p:sp>
      <p:sp>
        <p:nvSpPr>
          <p:cNvPr id="6" name="Footer Placeholder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dirty="0">
              <a:solidFill>
                <a:srgbClr val="000000"/>
              </a:solidFill>
            </a:endParaRPr>
          </a:p>
        </p:txBody>
      </p:sp>
      <p:sp>
        <p:nvSpPr>
          <p:cNvPr id="7" name="Slide Number Placeholder 6"/>
          <p:cNvSpPr>
            <a:spLocks noGrp="1" noChangeArrowheads="1"/>
          </p:cNvSpPr>
          <p:nvPr>
            <p:ph type="sldNum" sz="quarter" idx="12"/>
          </p:nvPr>
        </p:nvSpPr>
        <p:spPr>
          <a:xfrm>
            <a:off x="2285999" y="6355080"/>
            <a:ext cx="6400801" cy="502919"/>
          </a:xfrm>
          <a:prstGeom prst="rect">
            <a:avLst/>
          </a:prstGeom>
          <a:ln/>
        </p:spPr>
        <p:txBody>
          <a:bodyPr/>
          <a:lstStyle>
            <a:lvl1pPr>
              <a:defRPr/>
            </a:lvl1pPr>
          </a:lstStyle>
          <a:p>
            <a:pPr>
              <a:defRPr/>
            </a:pPr>
            <a:fld id="{56601243-61E6-445F-B119-A97CB41B6626}" type="slidenum">
              <a:rPr lang="en-US">
                <a:solidFill>
                  <a:srgbClr val="000000"/>
                </a:solidFill>
              </a:rPr>
              <a:pPr>
                <a:defRPr/>
              </a:pPr>
              <a:t>‹#›</a:t>
            </a:fld>
            <a:endParaRPr lang="en-US" dirty="0">
              <a:solidFill>
                <a:srgbClr val="000000"/>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1D6F686F-7DA6-4321-8E97-5BB7B4D230E3}" type="datetimeFigureOut">
              <a:rPr lang="en-US" smtClean="0"/>
              <a:pPr/>
              <a:t>4/13/19</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4572000" y="6381750"/>
            <a:ext cx="685800" cy="476250"/>
          </a:xfrm>
          <a:prstGeom prst="rect">
            <a:avLst/>
          </a:prstGeom>
        </p:spPr>
        <p:txBody>
          <a:bodyPr/>
          <a:lstStyle/>
          <a:p>
            <a:fld id="{CB02DD56-F069-4AF0-BAE8-27627CA30FDD}" type="slidenum">
              <a:rPr lang="en-US" smtClean="0"/>
              <a:pPr/>
              <a:t>‹#›</a:t>
            </a:fld>
            <a:endParaRPr lang="en-US"/>
          </a:p>
        </p:txBody>
      </p:sp>
    </p:spTree>
    <p:extLst>
      <p:ext uri="{BB962C8B-B14F-4D97-AF65-F5344CB8AC3E}">
        <p14:creationId xmlns:p14="http://schemas.microsoft.com/office/powerpoint/2010/main" val="18308491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D4966-3D99-F643-BD02-C69016E39302}"/>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0920553-2230-7E42-A3C0-CD1559FB495B}"/>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A8258E7E-2006-9C4F-ACBB-2E288E91A066}"/>
              </a:ext>
            </a:extLst>
          </p:cNvPr>
          <p:cNvSpPr>
            <a:spLocks noGrp="1"/>
          </p:cNvSpPr>
          <p:nvPr>
            <p:ph type="dt" sz="half" idx="10"/>
          </p:nvPr>
        </p:nvSpPr>
        <p:spPr/>
        <p:txBody>
          <a:bodyPr/>
          <a:lstStyle/>
          <a:p>
            <a:fld id="{B61BEF0D-F0BB-DE4B-95CE-6DB70DBA9567}" type="datetimeFigureOut">
              <a:rPr lang="en-US" smtClean="0"/>
              <a:pPr/>
              <a:t>4/14/19</a:t>
            </a:fld>
            <a:endParaRPr lang="en-US" dirty="0"/>
          </a:p>
        </p:txBody>
      </p:sp>
      <p:sp>
        <p:nvSpPr>
          <p:cNvPr id="5" name="Footer Placeholder 4">
            <a:extLst>
              <a:ext uri="{FF2B5EF4-FFF2-40B4-BE49-F238E27FC236}">
                <a16:creationId xmlns:a16="http://schemas.microsoft.com/office/drawing/2014/main" id="{3BB6D3F9-FF97-0A47-AFB7-CCBBABCD2B3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CEE6AA0-B626-8F47-A2DB-D9398BA356EA}"/>
              </a:ext>
            </a:extLst>
          </p:cNvPr>
          <p:cNvSpPr>
            <a:spLocks noGrp="1"/>
          </p:cNvSpPr>
          <p:nvPr>
            <p:ph type="sldNum" sz="quarter" idx="12"/>
          </p:nvPr>
        </p:nvSpPr>
        <p:spPr/>
        <p:txBody>
          <a:bodyPr/>
          <a:lstStyle/>
          <a:p>
            <a:r>
              <a:rPr lang="en-US"/>
              <a:t>U.S. Department of Commerce | National Oceanic and Atmospheric Administration | NOAA Fisheries | Page </a:t>
            </a:r>
            <a:fld id="{632D3AEB-7CBE-3049-91AC-335C6B4F5BF6}" type="slidenum">
              <a:rPr lang="en-US" smtClean="0"/>
              <a:pPr/>
              <a:t>‹#›</a:t>
            </a:fld>
            <a:endParaRPr lang="en-US" dirty="0"/>
          </a:p>
        </p:txBody>
      </p:sp>
    </p:spTree>
    <p:extLst>
      <p:ext uri="{BB962C8B-B14F-4D97-AF65-F5344CB8AC3E}">
        <p14:creationId xmlns:p14="http://schemas.microsoft.com/office/powerpoint/2010/main" val="3173643449"/>
      </p:ext>
    </p:extLst>
  </p:cSld>
  <p:clrMapOvr>
    <a:masterClrMapping/>
  </p:clrMapOvr>
  <p:hf hdr="0"/>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8DF94-1E8F-8B4D-9D3E-8131BDE401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0EF7AE-346D-1C41-9A3B-E4D148A9D9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3793BE-9863-3F4E-8159-EA82FA841ACA}"/>
              </a:ext>
            </a:extLst>
          </p:cNvPr>
          <p:cNvSpPr>
            <a:spLocks noGrp="1"/>
          </p:cNvSpPr>
          <p:nvPr>
            <p:ph type="dt" sz="half" idx="10"/>
          </p:nvPr>
        </p:nvSpPr>
        <p:spPr/>
        <p:txBody>
          <a:bodyPr/>
          <a:lstStyle/>
          <a:p>
            <a:fld id="{48A87A34-81AB-432B-8DAE-1953F412C126}" type="datetimeFigureOut">
              <a:rPr lang="en-US" smtClean="0"/>
              <a:pPr/>
              <a:t>4/14/19</a:t>
            </a:fld>
            <a:endParaRPr lang="en-US" dirty="0"/>
          </a:p>
        </p:txBody>
      </p:sp>
      <p:sp>
        <p:nvSpPr>
          <p:cNvPr id="5" name="Footer Placeholder 4">
            <a:extLst>
              <a:ext uri="{FF2B5EF4-FFF2-40B4-BE49-F238E27FC236}">
                <a16:creationId xmlns:a16="http://schemas.microsoft.com/office/drawing/2014/main" id="{F3B5DB21-E4D0-6B49-9133-82A251556D3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9BBE6EF-2406-9445-B792-83B0F0BF4F60}"/>
              </a:ext>
            </a:extLst>
          </p:cNvPr>
          <p:cNvSpPr>
            <a:spLocks noGrp="1"/>
          </p:cNvSpPr>
          <p:nvPr>
            <p:ph type="sldNum" sz="quarter" idx="12"/>
          </p:nvPr>
        </p:nvSpPr>
        <p:spPr/>
        <p:txBody>
          <a:bodyPr/>
          <a:lstStyle/>
          <a:p>
            <a:r>
              <a:rPr lang="en-US"/>
              <a:t>U.S. Department of Commerce | National Oceanic and Atmospheric Administration | NOAA Fisheries | Page </a:t>
            </a:r>
            <a:fld id="{632D3AEB-7CBE-3049-91AC-335C6B4F5BF6}" type="slidenum">
              <a:rPr lang="en-US" smtClean="0"/>
              <a:pPr/>
              <a:t>‹#›</a:t>
            </a:fld>
            <a:endParaRPr lang="en-US" dirty="0"/>
          </a:p>
        </p:txBody>
      </p:sp>
    </p:spTree>
    <p:extLst>
      <p:ext uri="{BB962C8B-B14F-4D97-AF65-F5344CB8AC3E}">
        <p14:creationId xmlns:p14="http://schemas.microsoft.com/office/powerpoint/2010/main" val="1474361884"/>
      </p:ext>
    </p:extLst>
  </p:cSld>
  <p:clrMapOvr>
    <a:masterClrMapping/>
  </p:clrMapOvr>
  <p:hf hdr="0"/>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1F114-E7BA-8249-9B35-388C5400FDA0}"/>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DCECC71F-4FC4-E944-8422-7477A7763BF4}"/>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3B8F73C-CF78-B149-9D8D-F5A94013140C}"/>
              </a:ext>
            </a:extLst>
          </p:cNvPr>
          <p:cNvSpPr>
            <a:spLocks noGrp="1"/>
          </p:cNvSpPr>
          <p:nvPr>
            <p:ph type="dt" sz="half" idx="10"/>
          </p:nvPr>
        </p:nvSpPr>
        <p:spPr/>
        <p:txBody>
          <a:bodyPr/>
          <a:lstStyle/>
          <a:p>
            <a:fld id="{B61BEF0D-F0BB-DE4B-95CE-6DB70DBA9567}" type="datetimeFigureOut">
              <a:rPr lang="en-US" smtClean="0"/>
              <a:pPr/>
              <a:t>4/14/19</a:t>
            </a:fld>
            <a:endParaRPr lang="en-US" dirty="0"/>
          </a:p>
        </p:txBody>
      </p:sp>
      <p:sp>
        <p:nvSpPr>
          <p:cNvPr id="5" name="Footer Placeholder 4">
            <a:extLst>
              <a:ext uri="{FF2B5EF4-FFF2-40B4-BE49-F238E27FC236}">
                <a16:creationId xmlns:a16="http://schemas.microsoft.com/office/drawing/2014/main" id="{795D3C92-13EE-EF4D-9382-18A8D439C42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A8D50BE-1EF2-A14A-993E-E2756DC9172F}"/>
              </a:ext>
            </a:extLst>
          </p:cNvPr>
          <p:cNvSpPr>
            <a:spLocks noGrp="1"/>
          </p:cNvSpPr>
          <p:nvPr>
            <p:ph type="sldNum" sz="quarter" idx="12"/>
          </p:nvPr>
        </p:nvSpPr>
        <p:spPr/>
        <p:txBody>
          <a:bodyPr/>
          <a:lstStyle/>
          <a:p>
            <a:r>
              <a:rPr lang="en-US"/>
              <a:t>U.S. Department of Commerce | National Oceanic and Atmospheric Administration | NOAA Fisheries | Page </a:t>
            </a:r>
            <a:fld id="{632D3AEB-7CBE-3049-91AC-335C6B4F5BF6}" type="slidenum">
              <a:rPr lang="en-US" smtClean="0"/>
              <a:pPr/>
              <a:t>‹#›</a:t>
            </a:fld>
            <a:endParaRPr lang="en-US" dirty="0"/>
          </a:p>
        </p:txBody>
      </p:sp>
    </p:spTree>
    <p:extLst>
      <p:ext uri="{BB962C8B-B14F-4D97-AF65-F5344CB8AC3E}">
        <p14:creationId xmlns:p14="http://schemas.microsoft.com/office/powerpoint/2010/main" val="1340938283"/>
      </p:ext>
    </p:extLst>
  </p:cSld>
  <p:clrMapOvr>
    <a:masterClrMapping/>
  </p:clrMapOvr>
  <p:hf hdr="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hoto Divider">
    <p:spTree>
      <p:nvGrpSpPr>
        <p:cNvPr id="1" name=""/>
        <p:cNvGrpSpPr/>
        <p:nvPr/>
      </p:nvGrpSpPr>
      <p:grpSpPr>
        <a:xfrm>
          <a:off x="0" y="0"/>
          <a:ext cx="0" cy="0"/>
          <a:chOff x="0" y="0"/>
          <a:chExt cx="0" cy="0"/>
        </a:xfrm>
      </p:grpSpPr>
      <p:sp>
        <p:nvSpPr>
          <p:cNvPr id="13" name="Freeform 12"/>
          <p:cNvSpPr/>
          <p:nvPr userDrawn="1"/>
        </p:nvSpPr>
        <p:spPr>
          <a:xfrm flipH="1" flipV="1">
            <a:off x="-19068" y="-30696"/>
            <a:ext cx="9170673" cy="2457785"/>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0673" h="2457785">
                <a:moveTo>
                  <a:pt x="2887" y="2375696"/>
                </a:moveTo>
                <a:cubicBezTo>
                  <a:pt x="23548" y="2372367"/>
                  <a:pt x="7344315" y="2502055"/>
                  <a:pt x="9170673" y="0"/>
                </a:cubicBezTo>
                <a:cubicBezTo>
                  <a:pt x="9168091" y="819774"/>
                  <a:pt x="9157766" y="1631806"/>
                  <a:pt x="9155184" y="2451580"/>
                </a:cubicBezTo>
                <a:lnTo>
                  <a:pt x="0" y="2457785"/>
                </a:lnTo>
                <a:cubicBezTo>
                  <a:pt x="-1" y="2415623"/>
                  <a:pt x="2888" y="2417858"/>
                  <a:pt x="2887" y="2375696"/>
                </a:cubicBezTo>
                <a:close/>
              </a:path>
            </a:pathLst>
          </a:custGeom>
          <a:solidFill>
            <a:schemeClr val="bg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1"/>
              </a:solidFill>
            </a:endParaRPr>
          </a:p>
        </p:txBody>
      </p:sp>
      <p:sp>
        <p:nvSpPr>
          <p:cNvPr id="2" name="Title 1"/>
          <p:cNvSpPr>
            <a:spLocks noGrp="1"/>
          </p:cNvSpPr>
          <p:nvPr>
            <p:ph type="title" hasCustomPrompt="1"/>
          </p:nvPr>
        </p:nvSpPr>
        <p:spPr>
          <a:xfrm>
            <a:off x="457199" y="457200"/>
            <a:ext cx="8229600" cy="772250"/>
          </a:xfrm>
          <a:effectLst>
            <a:outerShdw blurRad="50800" dist="38100" dir="2700000" algn="tl" rotWithShape="0">
              <a:prstClr val="black">
                <a:alpha val="40000"/>
              </a:prstClr>
            </a:outerShdw>
          </a:effectLst>
        </p:spPr>
        <p:txBody>
          <a:bodyPr anchor="t"/>
          <a:lstStyle>
            <a:lvl1pPr algn="l">
              <a:defRPr sz="4000" b="1" cap="none">
                <a:solidFill>
                  <a:srgbClr val="FFFFFF"/>
                </a:solidFill>
              </a:defRPr>
            </a:lvl1pPr>
          </a:lstStyle>
          <a:p>
            <a:r>
              <a:rPr lang="en-US" dirty="0"/>
              <a:t>Click to edit master title style</a:t>
            </a:r>
          </a:p>
        </p:txBody>
      </p:sp>
      <p:sp>
        <p:nvSpPr>
          <p:cNvPr id="3" name="Text Placeholder 2"/>
          <p:cNvSpPr>
            <a:spLocks noGrp="1"/>
          </p:cNvSpPr>
          <p:nvPr>
            <p:ph type="body" idx="1"/>
          </p:nvPr>
        </p:nvSpPr>
        <p:spPr>
          <a:xfrm>
            <a:off x="457200" y="1415653"/>
            <a:ext cx="8229600" cy="1500187"/>
          </a:xfrm>
          <a:effectLst>
            <a:outerShdw blurRad="50800" dist="38100" dir="2700000" algn="tl" rotWithShape="0">
              <a:prstClr val="black">
                <a:alpha val="40000"/>
              </a:prstClr>
            </a:outerShdw>
          </a:effectLst>
        </p:spPr>
        <p:txBody>
          <a:bodyPr anchor="t" anchorCtr="0"/>
          <a:lstStyle>
            <a:lvl1pPr marL="0" indent="0" algn="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Slide Number Placeholder 3"/>
          <p:cNvSpPr>
            <a:spLocks noGrp="1"/>
          </p:cNvSpPr>
          <p:nvPr>
            <p:ph type="sldNum" sz="quarter" idx="14"/>
          </p:nvPr>
        </p:nvSpPr>
        <p:spPr/>
        <p:txBody>
          <a:bodyPr/>
          <a:lstStyle>
            <a:lvl1pPr>
              <a:defRPr>
                <a:solidFill>
                  <a:schemeClr val="bg1"/>
                </a:solidFill>
              </a:defRPr>
            </a:lvl1pPr>
          </a:lstStyle>
          <a:p>
            <a:r>
              <a:rPr lang="en-US" dirty="0"/>
              <a:t>U.S. Department of Commerce | National Oceanic and Atmospheric Administration | NOAA Fisheries | Page </a:t>
            </a:r>
            <a:fld id="{632D3AEB-7CBE-3049-91AC-335C6B4F5BF6}" type="slidenum">
              <a:rPr lang="en-US" smtClean="0"/>
              <a:pPr/>
              <a:t>‹#›</a:t>
            </a:fld>
            <a:endParaRPr lang="en-US" dirty="0"/>
          </a:p>
        </p:txBody>
      </p:sp>
    </p:spTree>
    <p:extLst>
      <p:ext uri="{BB962C8B-B14F-4D97-AF65-F5344CB8AC3E}">
        <p14:creationId xmlns:p14="http://schemas.microsoft.com/office/powerpoint/2010/main" val="210913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CAEA2-8969-7E41-BECE-49615647E0D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3C3A5AE-FDA0-6A4E-A7DD-35BEF5876F3E}"/>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C08917B-00FC-FB4F-B9F7-012E4F48E863}"/>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6516C64-C872-3B44-8B7B-74E7BA85B753}"/>
              </a:ext>
            </a:extLst>
          </p:cNvPr>
          <p:cNvSpPr>
            <a:spLocks noGrp="1"/>
          </p:cNvSpPr>
          <p:nvPr>
            <p:ph type="dt" sz="half" idx="10"/>
          </p:nvPr>
        </p:nvSpPr>
        <p:spPr/>
        <p:txBody>
          <a:bodyPr/>
          <a:lstStyle/>
          <a:p>
            <a:fld id="{48A87A34-81AB-432B-8DAE-1953F412C126}" type="datetimeFigureOut">
              <a:rPr lang="en-US" smtClean="0"/>
              <a:pPr/>
              <a:t>4/14/19</a:t>
            </a:fld>
            <a:endParaRPr lang="en-US" dirty="0"/>
          </a:p>
        </p:txBody>
      </p:sp>
      <p:sp>
        <p:nvSpPr>
          <p:cNvPr id="6" name="Footer Placeholder 5">
            <a:extLst>
              <a:ext uri="{FF2B5EF4-FFF2-40B4-BE49-F238E27FC236}">
                <a16:creationId xmlns:a16="http://schemas.microsoft.com/office/drawing/2014/main" id="{4D32D100-8A7D-4E47-9671-05531CB32D0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6998679-4028-B344-8D01-74F403E430E4}"/>
              </a:ext>
            </a:extLst>
          </p:cNvPr>
          <p:cNvSpPr>
            <a:spLocks noGrp="1"/>
          </p:cNvSpPr>
          <p:nvPr>
            <p:ph type="sldNum" sz="quarter" idx="12"/>
          </p:nvPr>
        </p:nvSpPr>
        <p:spPr/>
        <p:txBody>
          <a:bodyPr/>
          <a:lstStyle/>
          <a:p>
            <a:r>
              <a:rPr lang="en-US"/>
              <a:t>U.S. Department of Commerce | National Oceanic and Atmospheric Administration | NOAA Fisheries | Page </a:t>
            </a:r>
            <a:fld id="{632D3AEB-7CBE-3049-91AC-335C6B4F5BF6}" type="slidenum">
              <a:rPr lang="en-US" smtClean="0"/>
              <a:pPr/>
              <a:t>‹#›</a:t>
            </a:fld>
            <a:endParaRPr lang="en-US" dirty="0"/>
          </a:p>
        </p:txBody>
      </p:sp>
    </p:spTree>
    <p:extLst>
      <p:ext uri="{BB962C8B-B14F-4D97-AF65-F5344CB8AC3E}">
        <p14:creationId xmlns:p14="http://schemas.microsoft.com/office/powerpoint/2010/main" val="633167648"/>
      </p:ext>
    </p:extLst>
  </p:cSld>
  <p:clrMapOvr>
    <a:masterClrMapping/>
  </p:clrMapOvr>
  <p:hf hdr="0"/>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9D80C-86FF-A141-8802-6AE67EA70446}"/>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F9DA74-1DAB-9D4A-93D9-CA422FDE3E69}"/>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A535843D-17E6-F840-A517-4D3CF5E14EB5}"/>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6CE1F22-4745-B940-B3AE-EA760AA25C2E}"/>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164179B2-D758-4947-B28E-8ED0E2822F0C}"/>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FC841E9-A8B2-2D4B-A51D-429D21134FE7}"/>
              </a:ext>
            </a:extLst>
          </p:cNvPr>
          <p:cNvSpPr>
            <a:spLocks noGrp="1"/>
          </p:cNvSpPr>
          <p:nvPr>
            <p:ph type="dt" sz="half" idx="10"/>
          </p:nvPr>
        </p:nvSpPr>
        <p:spPr/>
        <p:txBody>
          <a:bodyPr/>
          <a:lstStyle/>
          <a:p>
            <a:fld id="{48A87A34-81AB-432B-8DAE-1953F412C126}" type="datetimeFigureOut">
              <a:rPr lang="en-US" smtClean="0"/>
              <a:pPr/>
              <a:t>4/14/19</a:t>
            </a:fld>
            <a:endParaRPr lang="en-US" dirty="0"/>
          </a:p>
        </p:txBody>
      </p:sp>
      <p:sp>
        <p:nvSpPr>
          <p:cNvPr id="8" name="Footer Placeholder 7">
            <a:extLst>
              <a:ext uri="{FF2B5EF4-FFF2-40B4-BE49-F238E27FC236}">
                <a16:creationId xmlns:a16="http://schemas.microsoft.com/office/drawing/2014/main" id="{7010C132-3825-A346-8143-AF5D6C4E637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23F4209D-66FE-8240-89B7-C7FA05D6D169}"/>
              </a:ext>
            </a:extLst>
          </p:cNvPr>
          <p:cNvSpPr>
            <a:spLocks noGrp="1"/>
          </p:cNvSpPr>
          <p:nvPr>
            <p:ph type="sldNum" sz="quarter" idx="12"/>
          </p:nvPr>
        </p:nvSpPr>
        <p:spPr/>
        <p:txBody>
          <a:bodyPr/>
          <a:lstStyle/>
          <a:p>
            <a:r>
              <a:rPr lang="en-US"/>
              <a:t>U.S. Department of Commerce | National Oceanic and Atmospheric Administration | NOAA Fisheries | Page </a:t>
            </a:r>
            <a:fld id="{632D3AEB-7CBE-3049-91AC-335C6B4F5BF6}" type="slidenum">
              <a:rPr lang="en-US" smtClean="0"/>
              <a:pPr/>
              <a:t>‹#›</a:t>
            </a:fld>
            <a:endParaRPr lang="en-US" dirty="0"/>
          </a:p>
        </p:txBody>
      </p:sp>
    </p:spTree>
    <p:extLst>
      <p:ext uri="{BB962C8B-B14F-4D97-AF65-F5344CB8AC3E}">
        <p14:creationId xmlns:p14="http://schemas.microsoft.com/office/powerpoint/2010/main" val="130842027"/>
      </p:ext>
    </p:extLst>
  </p:cSld>
  <p:clrMapOvr>
    <a:masterClrMapping/>
  </p:clrMapOvr>
  <p:hf hdr="0"/>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B3322-0A6C-5D42-B610-0D2E1014AB5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71D3436-BA88-194A-831E-6FBDBCF3E984}"/>
              </a:ext>
            </a:extLst>
          </p:cNvPr>
          <p:cNvSpPr>
            <a:spLocks noGrp="1"/>
          </p:cNvSpPr>
          <p:nvPr>
            <p:ph type="dt" sz="half" idx="10"/>
          </p:nvPr>
        </p:nvSpPr>
        <p:spPr/>
        <p:txBody>
          <a:bodyPr/>
          <a:lstStyle/>
          <a:p>
            <a:fld id="{B61BEF0D-F0BB-DE4B-95CE-6DB70DBA9567}" type="datetimeFigureOut">
              <a:rPr lang="en-US" smtClean="0"/>
              <a:pPr/>
              <a:t>4/14/19</a:t>
            </a:fld>
            <a:endParaRPr lang="en-US" dirty="0"/>
          </a:p>
        </p:txBody>
      </p:sp>
      <p:sp>
        <p:nvSpPr>
          <p:cNvPr id="4" name="Footer Placeholder 3">
            <a:extLst>
              <a:ext uri="{FF2B5EF4-FFF2-40B4-BE49-F238E27FC236}">
                <a16:creationId xmlns:a16="http://schemas.microsoft.com/office/drawing/2014/main" id="{2770CB3E-013D-3645-B942-84D43D91F7F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8CC5F89-BE7D-8947-B674-5167094997C0}"/>
              </a:ext>
            </a:extLst>
          </p:cNvPr>
          <p:cNvSpPr>
            <a:spLocks noGrp="1"/>
          </p:cNvSpPr>
          <p:nvPr>
            <p:ph type="sldNum" sz="quarter" idx="12"/>
          </p:nvPr>
        </p:nvSpPr>
        <p:spPr/>
        <p:txBody>
          <a:bodyPr/>
          <a:lstStyle/>
          <a:p>
            <a:r>
              <a:rPr lang="en-US"/>
              <a:t>U.S. Department of Commerce | National Oceanic and Atmospheric Administration | NOAA Fisheries | Page </a:t>
            </a:r>
            <a:fld id="{632D3AEB-7CBE-3049-91AC-335C6B4F5BF6}" type="slidenum">
              <a:rPr lang="en-US" smtClean="0"/>
              <a:pPr/>
              <a:t>‹#›</a:t>
            </a:fld>
            <a:endParaRPr lang="en-US" dirty="0"/>
          </a:p>
        </p:txBody>
      </p:sp>
    </p:spTree>
    <p:extLst>
      <p:ext uri="{BB962C8B-B14F-4D97-AF65-F5344CB8AC3E}">
        <p14:creationId xmlns:p14="http://schemas.microsoft.com/office/powerpoint/2010/main" val="4193626595"/>
      </p:ext>
    </p:extLst>
  </p:cSld>
  <p:clrMapOvr>
    <a:masterClrMapping/>
  </p:clrMapOvr>
  <p:hf hdr="0"/>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CEEA86-0C0F-3F42-A1CF-29B8C93F4606}"/>
              </a:ext>
            </a:extLst>
          </p:cNvPr>
          <p:cNvSpPr>
            <a:spLocks noGrp="1"/>
          </p:cNvSpPr>
          <p:nvPr>
            <p:ph type="dt" sz="half" idx="10"/>
          </p:nvPr>
        </p:nvSpPr>
        <p:spPr/>
        <p:txBody>
          <a:bodyPr/>
          <a:lstStyle/>
          <a:p>
            <a:pPr>
              <a:defRPr/>
            </a:pPr>
            <a:fld id="{F607094B-2848-40D6-B3E3-7B01FDF83D27}" type="datetimeFigureOut">
              <a:rPr lang="en-US" smtClean="0"/>
              <a:pPr>
                <a:defRPr/>
              </a:pPr>
              <a:t>4/13/19</a:t>
            </a:fld>
            <a:endParaRPr lang="en-US" dirty="0"/>
          </a:p>
        </p:txBody>
      </p:sp>
      <p:sp>
        <p:nvSpPr>
          <p:cNvPr id="3" name="Footer Placeholder 2">
            <a:extLst>
              <a:ext uri="{FF2B5EF4-FFF2-40B4-BE49-F238E27FC236}">
                <a16:creationId xmlns:a16="http://schemas.microsoft.com/office/drawing/2014/main" id="{ACD79D37-E2A2-3D42-B897-7EDC863CC3A3}"/>
              </a:ext>
            </a:extLst>
          </p:cNvPr>
          <p:cNvSpPr>
            <a:spLocks noGrp="1"/>
          </p:cNvSpPr>
          <p:nvPr>
            <p:ph type="ftr" sz="quarter" idx="11"/>
          </p:nvPr>
        </p:nvSpPr>
        <p:spPr/>
        <p:txBody>
          <a:bodyPr/>
          <a:lstStyle/>
          <a:p>
            <a:pPr>
              <a:defRPr/>
            </a:pPr>
            <a:endParaRPr lang="en-US" dirty="0"/>
          </a:p>
        </p:txBody>
      </p:sp>
      <p:sp>
        <p:nvSpPr>
          <p:cNvPr id="4" name="Slide Number Placeholder 3">
            <a:extLst>
              <a:ext uri="{FF2B5EF4-FFF2-40B4-BE49-F238E27FC236}">
                <a16:creationId xmlns:a16="http://schemas.microsoft.com/office/drawing/2014/main" id="{2663BEF4-23A5-EC47-9439-1BD10E951726}"/>
              </a:ext>
            </a:extLst>
          </p:cNvPr>
          <p:cNvSpPr>
            <a:spLocks noGrp="1"/>
          </p:cNvSpPr>
          <p:nvPr>
            <p:ph type="sldNum" sz="quarter" idx="12"/>
          </p:nvPr>
        </p:nvSpPr>
        <p:spPr/>
        <p:txBody>
          <a:bodyPr/>
          <a:lstStyle/>
          <a:p>
            <a:pPr>
              <a:defRPr/>
            </a:pPr>
            <a:fld id="{601685CB-B3D0-4CB7-8999-868CD59EF38F}" type="slidenum">
              <a:rPr lang="en-US" smtClean="0"/>
              <a:pPr>
                <a:defRPr/>
              </a:pPr>
              <a:t>‹#›</a:t>
            </a:fld>
            <a:endParaRPr lang="en-US" dirty="0"/>
          </a:p>
        </p:txBody>
      </p:sp>
    </p:spTree>
    <p:extLst>
      <p:ext uri="{BB962C8B-B14F-4D97-AF65-F5344CB8AC3E}">
        <p14:creationId xmlns:p14="http://schemas.microsoft.com/office/powerpoint/2010/main" val="2492619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9102D-D3C1-FA44-AD21-E4C674556714}"/>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575C693C-A54E-E549-8C13-E2C63E327AEA}"/>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C717766-CC3D-B240-972F-A06CBF79F8F2}"/>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9825CDE9-8E33-164B-8700-BF8E53A17BBC}"/>
              </a:ext>
            </a:extLst>
          </p:cNvPr>
          <p:cNvSpPr>
            <a:spLocks noGrp="1"/>
          </p:cNvSpPr>
          <p:nvPr>
            <p:ph type="dt" sz="half" idx="10"/>
          </p:nvPr>
        </p:nvSpPr>
        <p:spPr/>
        <p:txBody>
          <a:bodyPr/>
          <a:lstStyle/>
          <a:p>
            <a:fld id="{48A87A34-81AB-432B-8DAE-1953F412C126}" type="datetimeFigureOut">
              <a:rPr lang="en-US" smtClean="0"/>
              <a:pPr/>
              <a:t>4/14/19</a:t>
            </a:fld>
            <a:endParaRPr lang="en-US" dirty="0"/>
          </a:p>
        </p:txBody>
      </p:sp>
      <p:sp>
        <p:nvSpPr>
          <p:cNvPr id="6" name="Footer Placeholder 5">
            <a:extLst>
              <a:ext uri="{FF2B5EF4-FFF2-40B4-BE49-F238E27FC236}">
                <a16:creationId xmlns:a16="http://schemas.microsoft.com/office/drawing/2014/main" id="{47CF0FFB-C396-924A-83AC-B9454ACE0DE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2D9CC37-EF37-184F-B411-9B40C2ECB574}"/>
              </a:ext>
            </a:extLst>
          </p:cNvPr>
          <p:cNvSpPr>
            <a:spLocks noGrp="1"/>
          </p:cNvSpPr>
          <p:nvPr>
            <p:ph type="sldNum" sz="quarter" idx="12"/>
          </p:nvPr>
        </p:nvSpPr>
        <p:spPr/>
        <p:txBody>
          <a:bodyPr/>
          <a:lstStyle/>
          <a:p>
            <a:r>
              <a:rPr lang="en-US"/>
              <a:t>U.S. Department of Commerce | National Oceanic and Atmospheric Administration | NOAA Fisheries | Page </a:t>
            </a:r>
            <a:fld id="{632D3AEB-7CBE-3049-91AC-335C6B4F5BF6}" type="slidenum">
              <a:rPr lang="en-US" smtClean="0"/>
              <a:pPr/>
              <a:t>‹#›</a:t>
            </a:fld>
            <a:endParaRPr lang="en-US" dirty="0"/>
          </a:p>
        </p:txBody>
      </p:sp>
    </p:spTree>
    <p:extLst>
      <p:ext uri="{BB962C8B-B14F-4D97-AF65-F5344CB8AC3E}">
        <p14:creationId xmlns:p14="http://schemas.microsoft.com/office/powerpoint/2010/main" val="3287288237"/>
      </p:ext>
    </p:extLst>
  </p:cSld>
  <p:clrMapOvr>
    <a:masterClrMapping/>
  </p:clrMapOvr>
  <p:hf hdr="0"/>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8429F-DA20-9649-9A69-89D2AAD4EB8C}"/>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7B031DF5-0671-B84A-8627-A0C69B4C611B}"/>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D8CC6318-F126-154F-89B1-71DBDAA1C642}"/>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EB995DB4-8814-F74B-A44F-55D1A4FEEB0B}"/>
              </a:ext>
            </a:extLst>
          </p:cNvPr>
          <p:cNvSpPr>
            <a:spLocks noGrp="1"/>
          </p:cNvSpPr>
          <p:nvPr>
            <p:ph type="dt" sz="half" idx="10"/>
          </p:nvPr>
        </p:nvSpPr>
        <p:spPr/>
        <p:txBody>
          <a:bodyPr/>
          <a:lstStyle/>
          <a:p>
            <a:fld id="{B61BEF0D-F0BB-DE4B-95CE-6DB70DBA9567}" type="datetimeFigureOut">
              <a:rPr lang="en-US" smtClean="0"/>
              <a:pPr/>
              <a:t>4/14/19</a:t>
            </a:fld>
            <a:endParaRPr lang="en-US" dirty="0"/>
          </a:p>
        </p:txBody>
      </p:sp>
      <p:sp>
        <p:nvSpPr>
          <p:cNvPr id="6" name="Footer Placeholder 5">
            <a:extLst>
              <a:ext uri="{FF2B5EF4-FFF2-40B4-BE49-F238E27FC236}">
                <a16:creationId xmlns:a16="http://schemas.microsoft.com/office/drawing/2014/main" id="{42980FB0-6AC8-D743-A14B-8E074CB36CD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5AF54BA-57CA-0344-AD34-9CAA98009925}"/>
              </a:ext>
            </a:extLst>
          </p:cNvPr>
          <p:cNvSpPr>
            <a:spLocks noGrp="1"/>
          </p:cNvSpPr>
          <p:nvPr>
            <p:ph type="sldNum" sz="quarter" idx="12"/>
          </p:nvPr>
        </p:nvSpPr>
        <p:spPr/>
        <p:txBody>
          <a:bodyPr/>
          <a:lstStyle/>
          <a:p>
            <a:r>
              <a:rPr lang="en-US"/>
              <a:t>U.S. Department of Commerce | National Oceanic and Atmospheric Administration | NOAA Fisheries | Page </a:t>
            </a:r>
            <a:fld id="{632D3AEB-7CBE-3049-91AC-335C6B4F5BF6}" type="slidenum">
              <a:rPr lang="en-US" smtClean="0"/>
              <a:pPr/>
              <a:t>‹#›</a:t>
            </a:fld>
            <a:endParaRPr lang="en-US" dirty="0"/>
          </a:p>
        </p:txBody>
      </p:sp>
    </p:spTree>
    <p:extLst>
      <p:ext uri="{BB962C8B-B14F-4D97-AF65-F5344CB8AC3E}">
        <p14:creationId xmlns:p14="http://schemas.microsoft.com/office/powerpoint/2010/main" val="1543258588"/>
      </p:ext>
    </p:extLst>
  </p:cSld>
  <p:clrMapOvr>
    <a:masterClrMapping/>
  </p:clrMapOvr>
  <p:hf hdr="0"/>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1046C-EEA3-5440-A9C6-6912CFB6466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0659A9-D68F-C847-AA7D-F412E33F825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55C1F5-ADE5-7147-BE79-468ADFE5CF44}"/>
              </a:ext>
            </a:extLst>
          </p:cNvPr>
          <p:cNvSpPr>
            <a:spLocks noGrp="1"/>
          </p:cNvSpPr>
          <p:nvPr>
            <p:ph type="dt" sz="half" idx="10"/>
          </p:nvPr>
        </p:nvSpPr>
        <p:spPr/>
        <p:txBody>
          <a:bodyPr/>
          <a:lstStyle/>
          <a:p>
            <a:fld id="{48A87A34-81AB-432B-8DAE-1953F412C126}" type="datetimeFigureOut">
              <a:rPr lang="en-US" smtClean="0"/>
              <a:pPr/>
              <a:t>4/14/19</a:t>
            </a:fld>
            <a:endParaRPr lang="en-US" dirty="0"/>
          </a:p>
        </p:txBody>
      </p:sp>
      <p:sp>
        <p:nvSpPr>
          <p:cNvPr id="5" name="Footer Placeholder 4">
            <a:extLst>
              <a:ext uri="{FF2B5EF4-FFF2-40B4-BE49-F238E27FC236}">
                <a16:creationId xmlns:a16="http://schemas.microsoft.com/office/drawing/2014/main" id="{0D44D6D6-73A2-4240-AA05-50D6EC5B51A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9605C7-7322-3446-8045-E12870662C0C}"/>
              </a:ext>
            </a:extLst>
          </p:cNvPr>
          <p:cNvSpPr>
            <a:spLocks noGrp="1"/>
          </p:cNvSpPr>
          <p:nvPr>
            <p:ph type="sldNum" sz="quarter" idx="12"/>
          </p:nvPr>
        </p:nvSpPr>
        <p:spPr/>
        <p:txBody>
          <a:bodyPr/>
          <a:lstStyle/>
          <a:p>
            <a:r>
              <a:rPr lang="en-US"/>
              <a:t>U.S. Department of Commerce | National Oceanic and Atmospheric Administration | NOAA Fisheries | Page </a:t>
            </a:r>
            <a:fld id="{632D3AEB-7CBE-3049-91AC-335C6B4F5BF6}" type="slidenum">
              <a:rPr lang="en-US" smtClean="0"/>
              <a:pPr/>
              <a:t>‹#›</a:t>
            </a:fld>
            <a:endParaRPr lang="en-US" dirty="0"/>
          </a:p>
        </p:txBody>
      </p:sp>
    </p:spTree>
    <p:extLst>
      <p:ext uri="{BB962C8B-B14F-4D97-AF65-F5344CB8AC3E}">
        <p14:creationId xmlns:p14="http://schemas.microsoft.com/office/powerpoint/2010/main" val="1975847343"/>
      </p:ext>
    </p:extLst>
  </p:cSld>
  <p:clrMapOvr>
    <a:masterClrMapping/>
  </p:clrMapOvr>
  <p:hf hdr="0"/>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B441DA-9612-BF45-A4B6-3F33C7D29092}"/>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6E25889-245D-5E48-A0A9-322938EB99EB}"/>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8CD2A4-F022-634A-B4D1-53EA88246386}"/>
              </a:ext>
            </a:extLst>
          </p:cNvPr>
          <p:cNvSpPr>
            <a:spLocks noGrp="1"/>
          </p:cNvSpPr>
          <p:nvPr>
            <p:ph type="dt" sz="half" idx="10"/>
          </p:nvPr>
        </p:nvSpPr>
        <p:spPr/>
        <p:txBody>
          <a:bodyPr/>
          <a:lstStyle/>
          <a:p>
            <a:fld id="{48A87A34-81AB-432B-8DAE-1953F412C126}" type="datetimeFigureOut">
              <a:rPr lang="en-US" smtClean="0"/>
              <a:pPr/>
              <a:t>4/14/19</a:t>
            </a:fld>
            <a:endParaRPr lang="en-US" dirty="0"/>
          </a:p>
        </p:txBody>
      </p:sp>
      <p:sp>
        <p:nvSpPr>
          <p:cNvPr id="5" name="Footer Placeholder 4">
            <a:extLst>
              <a:ext uri="{FF2B5EF4-FFF2-40B4-BE49-F238E27FC236}">
                <a16:creationId xmlns:a16="http://schemas.microsoft.com/office/drawing/2014/main" id="{A19C9745-7523-5A4F-874B-E01C73CDCC0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1AE4A4-8B54-9944-B486-B9E5142A0E72}"/>
              </a:ext>
            </a:extLst>
          </p:cNvPr>
          <p:cNvSpPr>
            <a:spLocks noGrp="1"/>
          </p:cNvSpPr>
          <p:nvPr>
            <p:ph type="sldNum" sz="quarter" idx="12"/>
          </p:nvPr>
        </p:nvSpPr>
        <p:spPr/>
        <p:txBody>
          <a:bodyPr/>
          <a:lstStyle/>
          <a:p>
            <a:r>
              <a:rPr lang="en-US"/>
              <a:t>U.S. Department of Commerce | National Oceanic and Atmospheric Administration | NOAA Fisheries | Page </a:t>
            </a:r>
            <a:fld id="{632D3AEB-7CBE-3049-91AC-335C6B4F5BF6}" type="slidenum">
              <a:rPr lang="en-US" smtClean="0"/>
              <a:pPr/>
              <a:t>‹#›</a:t>
            </a:fld>
            <a:endParaRPr lang="en-US" dirty="0"/>
          </a:p>
        </p:txBody>
      </p:sp>
    </p:spTree>
    <p:extLst>
      <p:ext uri="{BB962C8B-B14F-4D97-AF65-F5344CB8AC3E}">
        <p14:creationId xmlns:p14="http://schemas.microsoft.com/office/powerpoint/2010/main" val="3885152749"/>
      </p:ext>
    </p:extLst>
  </p:cSld>
  <p:clrMapOvr>
    <a:masterClrMapping/>
  </p:clrMapOvr>
  <p:hf hdr="0"/>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E61780-2E25-4081-A2D9-4C0805256F67}" type="datetimeFigureOut">
              <a:rPr lang="en-US" smtClean="0"/>
              <a:t>4/14/19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a:t>U.S. Department of Commerce | National Oceanic and Atmospheric Administration | NOAA Fisheries | Page </a:t>
            </a:r>
            <a:fld id="{632D3AEB-7CBE-3049-91AC-335C6B4F5BF6}" type="slidenum">
              <a:rPr lang="en-US" smtClean="0"/>
              <a:pPr/>
              <a:t>‹#›</a:t>
            </a:fld>
            <a:endParaRPr lang="en-US" dirty="0"/>
          </a:p>
        </p:txBody>
      </p:sp>
    </p:spTree>
    <p:extLst>
      <p:ext uri="{BB962C8B-B14F-4D97-AF65-F5344CB8AC3E}">
        <p14:creationId xmlns:p14="http://schemas.microsoft.com/office/powerpoint/2010/main" val="2007345698"/>
      </p:ext>
    </p:extLst>
  </p:cSld>
  <p:clrMapOvr>
    <a:masterClrMapping/>
  </p:clrMapOvr>
  <p:hf hdr="0"/>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Photo Divider">
    <p:spTree>
      <p:nvGrpSpPr>
        <p:cNvPr id="1" name=""/>
        <p:cNvGrpSpPr/>
        <p:nvPr/>
      </p:nvGrpSpPr>
      <p:grpSpPr>
        <a:xfrm>
          <a:off x="0" y="0"/>
          <a:ext cx="0" cy="0"/>
          <a:chOff x="0" y="0"/>
          <a:chExt cx="0" cy="0"/>
        </a:xfrm>
      </p:grpSpPr>
      <p:sp>
        <p:nvSpPr>
          <p:cNvPr id="13" name="Freeform 12"/>
          <p:cNvSpPr/>
          <p:nvPr userDrawn="1"/>
        </p:nvSpPr>
        <p:spPr>
          <a:xfrm flipH="1" flipV="1">
            <a:off x="-19068" y="-30696"/>
            <a:ext cx="9170673" cy="2457785"/>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0673" h="2457785">
                <a:moveTo>
                  <a:pt x="2887" y="2375696"/>
                </a:moveTo>
                <a:cubicBezTo>
                  <a:pt x="23548" y="2372367"/>
                  <a:pt x="7344315" y="2502055"/>
                  <a:pt x="9170673" y="0"/>
                </a:cubicBezTo>
                <a:cubicBezTo>
                  <a:pt x="9168091" y="819774"/>
                  <a:pt x="9157766" y="1631806"/>
                  <a:pt x="9155184" y="2451580"/>
                </a:cubicBezTo>
                <a:lnTo>
                  <a:pt x="0" y="2457785"/>
                </a:lnTo>
                <a:cubicBezTo>
                  <a:pt x="-1" y="2415623"/>
                  <a:pt x="2888" y="2417858"/>
                  <a:pt x="2887" y="2375696"/>
                </a:cubicBezTo>
                <a:close/>
              </a:path>
            </a:pathLst>
          </a:custGeom>
          <a:solidFill>
            <a:schemeClr val="bg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1"/>
              </a:solidFill>
            </a:endParaRPr>
          </a:p>
        </p:txBody>
      </p:sp>
      <p:sp>
        <p:nvSpPr>
          <p:cNvPr id="2" name="Title 1"/>
          <p:cNvSpPr>
            <a:spLocks noGrp="1"/>
          </p:cNvSpPr>
          <p:nvPr>
            <p:ph type="title" hasCustomPrompt="1"/>
          </p:nvPr>
        </p:nvSpPr>
        <p:spPr>
          <a:xfrm>
            <a:off x="457199" y="457200"/>
            <a:ext cx="8229600" cy="772250"/>
          </a:xfrm>
          <a:effectLst>
            <a:outerShdw blurRad="50800" dist="38100" dir="2700000" algn="tl" rotWithShape="0">
              <a:prstClr val="black">
                <a:alpha val="40000"/>
              </a:prstClr>
            </a:outerShdw>
          </a:effectLst>
        </p:spPr>
        <p:txBody>
          <a:bodyPr anchor="t"/>
          <a:lstStyle>
            <a:lvl1pPr algn="l">
              <a:defRPr sz="4000" b="1" cap="none">
                <a:solidFill>
                  <a:srgbClr val="FFFFFF"/>
                </a:solidFill>
              </a:defRPr>
            </a:lvl1pPr>
          </a:lstStyle>
          <a:p>
            <a:r>
              <a:rPr lang="en-US" dirty="0"/>
              <a:t>Click to edit master title style</a:t>
            </a:r>
          </a:p>
        </p:txBody>
      </p:sp>
      <p:sp>
        <p:nvSpPr>
          <p:cNvPr id="3" name="Text Placeholder 2"/>
          <p:cNvSpPr>
            <a:spLocks noGrp="1"/>
          </p:cNvSpPr>
          <p:nvPr>
            <p:ph type="body" idx="1"/>
          </p:nvPr>
        </p:nvSpPr>
        <p:spPr>
          <a:xfrm>
            <a:off x="457200" y="1415653"/>
            <a:ext cx="8229600" cy="1500187"/>
          </a:xfrm>
          <a:effectLst>
            <a:outerShdw blurRad="50800" dist="38100" dir="2700000" algn="tl" rotWithShape="0">
              <a:prstClr val="black">
                <a:alpha val="40000"/>
              </a:prstClr>
            </a:outerShdw>
          </a:effectLst>
        </p:spPr>
        <p:txBody>
          <a:bodyPr anchor="t" anchorCtr="0"/>
          <a:lstStyle>
            <a:lvl1pPr marL="0" indent="0" algn="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Slide Number Placeholder 3"/>
          <p:cNvSpPr>
            <a:spLocks noGrp="1"/>
          </p:cNvSpPr>
          <p:nvPr>
            <p:ph type="sldNum" sz="quarter" idx="14"/>
          </p:nvPr>
        </p:nvSpPr>
        <p:spPr/>
        <p:txBody>
          <a:bodyPr/>
          <a:lstStyle>
            <a:lvl1pPr>
              <a:defRPr>
                <a:solidFill>
                  <a:schemeClr val="bg1"/>
                </a:solidFill>
              </a:defRPr>
            </a:lvl1pPr>
          </a:lstStyle>
          <a:p>
            <a:r>
              <a:rPr lang="en-US" dirty="0"/>
              <a:t>U.S. Department of Commerce | National Oceanic and Atmospheric Administration | NOAA Fisheries | Page </a:t>
            </a:r>
            <a:fld id="{632D3AEB-7CBE-3049-91AC-335C6B4F5BF6}" type="slidenum">
              <a:rPr lang="en-US" smtClean="0"/>
              <a:pPr/>
              <a:t>‹#›</a:t>
            </a:fld>
            <a:endParaRPr lang="en-US" dirty="0"/>
          </a:p>
        </p:txBody>
      </p:sp>
    </p:spTree>
    <p:extLst>
      <p:ext uri="{BB962C8B-B14F-4D97-AF65-F5344CB8AC3E}">
        <p14:creationId xmlns:p14="http://schemas.microsoft.com/office/powerpoint/2010/main" val="2722582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 Dark">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FFFFF"/>
                </a:solidFill>
              </a:defRPr>
            </a:lvl1pPr>
          </a:lstStyle>
          <a:p>
            <a:r>
              <a:rPr lang="en-US" dirty="0"/>
              <a:t>Click to edit Master title style</a:t>
            </a:r>
          </a:p>
        </p:txBody>
      </p:sp>
      <p:sp>
        <p:nvSpPr>
          <p:cNvPr id="4" name="Text Placeholder 3"/>
          <p:cNvSpPr>
            <a:spLocks noGrp="1"/>
          </p:cNvSpPr>
          <p:nvPr>
            <p:ph type="body" sz="quarter" idx="10"/>
          </p:nvPr>
        </p:nvSpPr>
        <p:spPr>
          <a:xfrm>
            <a:off x="3201988" y="2707457"/>
            <a:ext cx="5484812" cy="1224439"/>
          </a:xfrm>
        </p:spPr>
        <p:txBody>
          <a:bodyPr/>
          <a:lstStyle>
            <a:lvl1pPr>
              <a:defRPr>
                <a:solidFill>
                  <a:srgbClr val="FFFFFF"/>
                </a:solidFill>
              </a:defRPr>
            </a:lvl1pPr>
          </a:lstStyle>
          <a:p>
            <a:pPr lvl="0"/>
            <a:r>
              <a:rPr lang="en-US" dirty="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bg1"/>
                </a:solidFill>
              </a:defRPr>
            </a:lvl1pPr>
          </a:lstStyle>
          <a:p>
            <a:pPr lvl="0"/>
            <a:r>
              <a:rPr lang="en-US" dirty="0"/>
              <a:t>Regional Unit</a:t>
            </a:r>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solidFill>
                  <a:srgbClr val="FFFFFF"/>
                </a:solidFill>
              </a:defRPr>
            </a:lvl1pPr>
          </a:lstStyle>
          <a:p>
            <a:pPr lvl="0"/>
            <a:r>
              <a:rPr lang="en-US" dirty="0"/>
              <a:t>July 19, 2012</a:t>
            </a:r>
          </a:p>
        </p:txBody>
      </p:sp>
      <p:sp>
        <p:nvSpPr>
          <p:cNvPr id="7" name="Freeform 6"/>
          <p:cNvSpPr/>
          <p:nvPr userDrawn="1"/>
        </p:nvSpPr>
        <p:spPr>
          <a:xfrm>
            <a:off x="-9190" y="4417160"/>
            <a:ext cx="9170673" cy="2457785"/>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0673" h="2457785">
                <a:moveTo>
                  <a:pt x="2887" y="2375696"/>
                </a:moveTo>
                <a:cubicBezTo>
                  <a:pt x="23548" y="2372367"/>
                  <a:pt x="7344315" y="2502055"/>
                  <a:pt x="9170673" y="0"/>
                </a:cubicBezTo>
                <a:cubicBezTo>
                  <a:pt x="9168091" y="819774"/>
                  <a:pt x="9157766" y="1631806"/>
                  <a:pt x="9155184" y="2451580"/>
                </a:cubicBezTo>
                <a:lnTo>
                  <a:pt x="0" y="2457785"/>
                </a:lnTo>
                <a:cubicBezTo>
                  <a:pt x="-1" y="2415623"/>
                  <a:pt x="2888" y="2417858"/>
                  <a:pt x="2887" y="2375696"/>
                </a:cubicBezTo>
                <a:close/>
              </a:path>
            </a:pathLst>
          </a:cu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861079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5562600" y="6400800"/>
            <a:ext cx="3002280" cy="274320"/>
          </a:xfrm>
          <a:prstGeom prst="rect">
            <a:avLst/>
          </a:prstGeom>
        </p:spPr>
        <p:txBody>
          <a:bodyPr/>
          <a:lstStyle/>
          <a:p>
            <a:pPr>
              <a:defRPr/>
            </a:pPr>
            <a:fld id="{F607094B-2848-40D6-B3E3-7B01FDF83D27}" type="datetimeFigureOut">
              <a:rPr lang="en-US" smtClean="0"/>
              <a:pPr>
                <a:defRPr/>
              </a:pPr>
              <a:t>4/13/19</a:t>
            </a:fld>
            <a:endParaRPr lang="en-US" dirty="0"/>
          </a:p>
        </p:txBody>
      </p:sp>
      <p:sp>
        <p:nvSpPr>
          <p:cNvPr id="3" name="Footer Placeholder 2"/>
          <p:cNvSpPr>
            <a:spLocks noGrp="1"/>
          </p:cNvSpPr>
          <p:nvPr>
            <p:ph type="ftr" sz="quarter" idx="11"/>
          </p:nvPr>
        </p:nvSpPr>
        <p:spPr>
          <a:xfrm>
            <a:off x="1295400" y="6400800"/>
            <a:ext cx="4212264" cy="274320"/>
          </a:xfrm>
          <a:prstGeom prst="rect">
            <a:avLst/>
          </a:prstGeom>
        </p:spPr>
        <p:txBody>
          <a:bodyPr/>
          <a:lstStyle/>
          <a:p>
            <a:pPr>
              <a:defRPr/>
            </a:pPr>
            <a:endParaRPr lang="en-US" dirty="0"/>
          </a:p>
        </p:txBody>
      </p:sp>
      <p:sp>
        <p:nvSpPr>
          <p:cNvPr id="4" name="Slide Number Placeholder 3"/>
          <p:cNvSpPr>
            <a:spLocks noGrp="1"/>
          </p:cNvSpPr>
          <p:nvPr>
            <p:ph type="sldNum" sz="quarter" idx="12"/>
          </p:nvPr>
        </p:nvSpPr>
        <p:spPr/>
        <p:txBody>
          <a:bodyPr/>
          <a:lstStyle/>
          <a:p>
            <a:pPr>
              <a:defRPr/>
            </a:pPr>
            <a:fld id="{601685CB-B3D0-4CB7-8999-868CD59EF38F}" type="slidenum">
              <a:rPr lang="en-US" smtClean="0"/>
              <a:pPr>
                <a:defRPr/>
              </a:pPr>
              <a:t>‹#›</a:t>
            </a:fld>
            <a:endParaRPr lang="en-US" dirty="0"/>
          </a:p>
        </p:txBody>
      </p:sp>
    </p:spTree>
    <p:extLst>
      <p:ext uri="{BB962C8B-B14F-4D97-AF65-F5344CB8AC3E}">
        <p14:creationId xmlns:p14="http://schemas.microsoft.com/office/powerpoint/2010/main" val="2111453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sldNum" sz="quarter" idx="10"/>
          </p:nvPr>
        </p:nvSpPr>
        <p:spPr>
          <a:ln/>
        </p:spPr>
        <p:txBody>
          <a:bodyPr/>
          <a:lstStyle>
            <a:lvl1pPr>
              <a:defRPr/>
            </a:lvl1pPr>
          </a:lstStyle>
          <a:p>
            <a:pPr>
              <a:defRPr/>
            </a:pPr>
            <a:fld id="{1333A0D9-FE9B-4CD1-8EC3-32A3D7387CCE}" type="slidenum">
              <a:rPr lang="en-US"/>
              <a:pPr>
                <a:defRPr/>
              </a:pPr>
              <a:t>‹#›</a:t>
            </a:fld>
            <a:endParaRPr lang="en-US"/>
          </a:p>
        </p:txBody>
      </p:sp>
    </p:spTree>
    <p:extLst>
      <p:ext uri="{BB962C8B-B14F-4D97-AF65-F5344CB8AC3E}">
        <p14:creationId xmlns:p14="http://schemas.microsoft.com/office/powerpoint/2010/main" val="12255667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No 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a:t>Regional Unit</a:t>
            </a:r>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a:t>July 19, 2012</a:t>
            </a:r>
          </a:p>
        </p:txBody>
      </p:sp>
    </p:spTree>
    <p:extLst>
      <p:ext uri="{BB962C8B-B14F-4D97-AF65-F5344CB8AC3E}">
        <p14:creationId xmlns:p14="http://schemas.microsoft.com/office/powerpoint/2010/main" val="2186107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 Boats">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a:t>Regional Unit</a:t>
            </a:r>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a:t>July 19, 2012</a:t>
            </a:r>
          </a:p>
        </p:txBody>
      </p:sp>
    </p:spTree>
    <p:extLst>
      <p:ext uri="{BB962C8B-B14F-4D97-AF65-F5344CB8AC3E}">
        <p14:creationId xmlns:p14="http://schemas.microsoft.com/office/powerpoint/2010/main" val="4155329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 Turtl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a:t>Regional Unit</a:t>
            </a:r>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a:t>July 19, 2012</a:t>
            </a:r>
          </a:p>
        </p:txBody>
      </p:sp>
    </p:spTree>
    <p:extLst>
      <p:ext uri="{BB962C8B-B14F-4D97-AF65-F5344CB8AC3E}">
        <p14:creationId xmlns:p14="http://schemas.microsoft.com/office/powerpoint/2010/main" val="2044555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 Seafoo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a:t>Regional Unit</a:t>
            </a:r>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a:t>July 19, 2012</a:t>
            </a:r>
          </a:p>
        </p:txBody>
      </p:sp>
    </p:spTree>
    <p:extLst>
      <p:ext uri="{BB962C8B-B14F-4D97-AF65-F5344CB8AC3E}">
        <p14:creationId xmlns:p14="http://schemas.microsoft.com/office/powerpoint/2010/main" val="281763847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image" Target="../media/image3.png"/><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image" Target="../media/image1.png"/><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355080"/>
            <a:ext cx="9144000" cy="5029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457200" y="457200"/>
            <a:ext cx="8229600" cy="676014"/>
          </a:xfrm>
          <a:prstGeom prst="rect">
            <a:avLst/>
          </a:prstGeom>
        </p:spPr>
        <p:txBody>
          <a:bodyPr vert="horz" lIns="91440" tIns="45720" rIns="91440" bIns="45720" rtlCol="0" anchor="t" anchorCtr="0">
            <a:normAutofit/>
          </a:bodyPr>
          <a:lstStyle/>
          <a:p>
            <a:r>
              <a:rPr lang="en-US" dirty="0"/>
              <a:t>Click to edit Master title style</a:t>
            </a:r>
          </a:p>
        </p:txBody>
      </p:sp>
      <p:sp>
        <p:nvSpPr>
          <p:cNvPr id="3" name="Text Placeholder 2"/>
          <p:cNvSpPr>
            <a:spLocks noGrp="1"/>
          </p:cNvSpPr>
          <p:nvPr>
            <p:ph type="body" idx="1"/>
          </p:nvPr>
        </p:nvSpPr>
        <p:spPr>
          <a:xfrm>
            <a:off x="457200" y="1207293"/>
            <a:ext cx="8229600" cy="4525963"/>
          </a:xfrm>
          <a:prstGeom prst="rect">
            <a:avLst/>
          </a:prstGeom>
        </p:spPr>
        <p:txBody>
          <a:bodyPr vert="horz" lIns="91440" tIns="45720" rIns="91440" bIns="45720" rtlCol="0">
            <a:normAutofit/>
          </a:bodyPr>
          <a:lstStyle/>
          <a:p>
            <a:pPr lvl="0"/>
            <a:r>
              <a:rPr lang="en-US" dirty="0"/>
              <a:t>Click to edit Master text styles</a:t>
            </a:r>
          </a:p>
        </p:txBody>
      </p:sp>
      <p:sp>
        <p:nvSpPr>
          <p:cNvPr id="6" name="Slide Number Placeholder 5"/>
          <p:cNvSpPr>
            <a:spLocks noGrp="1"/>
          </p:cNvSpPr>
          <p:nvPr>
            <p:ph type="sldNum" sz="quarter" idx="4"/>
          </p:nvPr>
        </p:nvSpPr>
        <p:spPr>
          <a:xfrm>
            <a:off x="2285999" y="6355080"/>
            <a:ext cx="6400801" cy="502919"/>
          </a:xfrm>
          <a:prstGeom prst="rect">
            <a:avLst/>
          </a:prstGeom>
        </p:spPr>
        <p:txBody>
          <a:bodyPr vert="horz" lIns="0" tIns="45720" rIns="0" bIns="45720" rtlCol="0" anchor="ctr"/>
          <a:lstStyle>
            <a:lvl1pPr algn="r">
              <a:defRPr sz="800">
                <a:solidFill>
                  <a:schemeClr val="bg1"/>
                </a:solidFill>
              </a:defRPr>
            </a:lvl1pPr>
          </a:lstStyle>
          <a:p>
            <a:r>
              <a:rPr lang="en-US" dirty="0"/>
              <a:t>U.S. Department of Commerce | National Oceanic and Atmospheric Administration | NOAA Fisheries | Page </a:t>
            </a:r>
            <a:fld id="{632D3AEB-7CBE-3049-91AC-335C6B4F5BF6}" type="slidenum">
              <a:rPr lang="en-US" smtClean="0"/>
              <a:pPr/>
              <a:t>‹#›</a:t>
            </a:fld>
            <a:endParaRPr lang="en-US" dirty="0"/>
          </a:p>
        </p:txBody>
      </p:sp>
      <p:pic>
        <p:nvPicPr>
          <p:cNvPr id="8" name="Picture 7"/>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444505" y="6419088"/>
            <a:ext cx="1643938" cy="388747"/>
          </a:xfrm>
          <a:prstGeom prst="rect">
            <a:avLst/>
          </a:prstGeom>
        </p:spPr>
      </p:pic>
    </p:spTree>
    <p:extLst>
      <p:ext uri="{BB962C8B-B14F-4D97-AF65-F5344CB8AC3E}">
        <p14:creationId xmlns:p14="http://schemas.microsoft.com/office/powerpoint/2010/main" val="303358688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800" r:id="rId3"/>
    <p:sldLayoutId id="2147483802" r:id="rId4"/>
    <p:sldLayoutId id="2147483804" r:id="rId5"/>
  </p:sldLayoutIdLst>
  <p:hf hdr="0"/>
  <p:txStyles>
    <p:titleStyle>
      <a:lvl1pPr algn="l" defTabSz="457200" rtl="0" eaLnBrk="1" latinLnBrk="0" hangingPunct="1">
        <a:spcBef>
          <a:spcPct val="0"/>
        </a:spcBef>
        <a:buNone/>
        <a:defRPr sz="3600" b="1" i="0" kern="1200">
          <a:solidFill>
            <a:srgbClr val="FFFFFF"/>
          </a:solidFill>
          <a:latin typeface="+mj-lt"/>
          <a:ea typeface="+mj-ea"/>
          <a:cs typeface="Arial Narrow Bold"/>
        </a:defRPr>
      </a:lvl1pPr>
    </p:titleStyle>
    <p:bodyStyle>
      <a:lvl1pPr marL="0" indent="0" algn="r" defTabSz="457200" rtl="0" eaLnBrk="1" latinLnBrk="0" hangingPunct="1">
        <a:spcBef>
          <a:spcPct val="20000"/>
        </a:spcBef>
        <a:buFont typeface="Arial"/>
        <a:buNone/>
        <a:defRPr sz="2000" kern="1200">
          <a:solidFill>
            <a:srgbClr val="FFFFFF"/>
          </a:solidFill>
          <a:latin typeface="+mn-lt"/>
          <a:ea typeface="+mn-ea"/>
          <a:cs typeface="+mn-cs"/>
        </a:defRPr>
      </a:lvl1pPr>
      <a:lvl2pPr marL="742950" indent="-285750" algn="l" defTabSz="457200" rtl="0" eaLnBrk="1" latinLnBrk="0" hangingPunct="1">
        <a:spcBef>
          <a:spcPct val="20000"/>
        </a:spcBef>
        <a:buFont typeface="Arial"/>
        <a:buChar char="•"/>
        <a:defRPr sz="3200" kern="1200">
          <a:solidFill>
            <a:schemeClr val="tx2"/>
          </a:solidFill>
          <a:latin typeface="+mn-lt"/>
          <a:ea typeface="+mn-ea"/>
          <a:cs typeface="+mn-cs"/>
        </a:defRPr>
      </a:lvl2pPr>
      <a:lvl3pPr marL="1143000" indent="-228600" algn="l" defTabSz="457200" rtl="0" eaLnBrk="1" latinLnBrk="0" hangingPunct="1">
        <a:spcBef>
          <a:spcPct val="20000"/>
        </a:spcBef>
        <a:buFont typeface="Arial"/>
        <a:buChar char="•"/>
        <a:defRPr sz="2800" kern="1200">
          <a:solidFill>
            <a:schemeClr val="tx2"/>
          </a:solidFill>
          <a:latin typeface="+mn-lt"/>
          <a:ea typeface="+mn-ea"/>
          <a:cs typeface="+mn-cs"/>
        </a:defRPr>
      </a:lvl3pPr>
      <a:lvl4pPr marL="1600200" indent="-228600" algn="l" defTabSz="457200" rtl="0" eaLnBrk="1" latinLnBrk="0" hangingPunct="1">
        <a:spcBef>
          <a:spcPct val="20000"/>
        </a:spcBef>
        <a:buFont typeface="Arial"/>
        <a:buChar char="•"/>
        <a:defRPr sz="2800" kern="1200">
          <a:solidFill>
            <a:schemeClr val="tx2"/>
          </a:solidFill>
          <a:latin typeface="+mn-lt"/>
          <a:ea typeface="+mn-ea"/>
          <a:cs typeface="+mn-cs"/>
        </a:defRPr>
      </a:lvl4pPr>
      <a:lvl5pPr marL="2057400" indent="-228600" algn="l" defTabSz="457200" rtl="0" eaLnBrk="1" latinLnBrk="0" hangingPunct="1">
        <a:spcBef>
          <a:spcPct val="20000"/>
        </a:spcBef>
        <a:buFont typeface="Arial"/>
        <a:buChar char="•"/>
        <a:defRPr sz="28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13"/>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201682" y="1141666"/>
            <a:ext cx="5485118" cy="1398472"/>
          </a:xfrm>
          <a:prstGeom prst="rect">
            <a:avLst/>
          </a:prstGeom>
        </p:spPr>
        <p:txBody>
          <a:bodyPr vert="horz" lIns="91440" tIns="45720" rIns="91440" bIns="45720" rtlCol="0" anchor="t" anchorCtr="0">
            <a:noAutofit/>
          </a:bodyPr>
          <a:lstStyle/>
          <a:p>
            <a:r>
              <a:rPr lang="en-US" dirty="0"/>
              <a:t>Click to edit Master title style</a:t>
            </a:r>
          </a:p>
        </p:txBody>
      </p:sp>
      <p:sp>
        <p:nvSpPr>
          <p:cNvPr id="3" name="Text Placeholder 2"/>
          <p:cNvSpPr>
            <a:spLocks noGrp="1"/>
          </p:cNvSpPr>
          <p:nvPr>
            <p:ph type="body" idx="1"/>
          </p:nvPr>
        </p:nvSpPr>
        <p:spPr>
          <a:xfrm>
            <a:off x="3201682" y="2631403"/>
            <a:ext cx="5485117" cy="1277675"/>
          </a:xfrm>
          <a:prstGeom prst="rect">
            <a:avLst/>
          </a:prstGeom>
        </p:spPr>
        <p:txBody>
          <a:bodyPr vert="horz" lIns="91440" tIns="45720" rIns="91440" bIns="45720" rtlCol="0">
            <a:normAutofit/>
          </a:bodyPr>
          <a:lstStyle/>
          <a:p>
            <a:pPr lvl="0"/>
            <a:r>
              <a:rPr lang="en-US" dirty="0"/>
              <a:t>Click to edit Master text styles</a:t>
            </a:r>
          </a:p>
        </p:txBody>
      </p:sp>
      <p:sp>
        <p:nvSpPr>
          <p:cNvPr id="7" name="Freeform 6"/>
          <p:cNvSpPr/>
          <p:nvPr userDrawn="1"/>
        </p:nvSpPr>
        <p:spPr>
          <a:xfrm>
            <a:off x="-9190" y="4417160"/>
            <a:ext cx="9170673" cy="2457785"/>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0673" h="2457785">
                <a:moveTo>
                  <a:pt x="2887" y="2375696"/>
                </a:moveTo>
                <a:cubicBezTo>
                  <a:pt x="23548" y="2372367"/>
                  <a:pt x="7344315" y="2502055"/>
                  <a:pt x="9170673" y="0"/>
                </a:cubicBezTo>
                <a:cubicBezTo>
                  <a:pt x="9168091" y="819774"/>
                  <a:pt x="9157766" y="1631806"/>
                  <a:pt x="9155184" y="2451580"/>
                </a:cubicBezTo>
                <a:lnTo>
                  <a:pt x="0" y="2457785"/>
                </a:lnTo>
                <a:cubicBezTo>
                  <a:pt x="-1" y="2415623"/>
                  <a:pt x="2888" y="2417858"/>
                  <a:pt x="2887" y="2375696"/>
                </a:cubicBezTo>
                <a:close/>
              </a:path>
            </a:pathLst>
          </a:cu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10462366"/>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8" r:id="rId6"/>
    <p:sldLayoutId id="2147483689" r:id="rId7"/>
    <p:sldLayoutId id="2147483690" r:id="rId8"/>
    <p:sldLayoutId id="2147483749" r:id="rId9"/>
    <p:sldLayoutId id="2147483750" r:id="rId10"/>
    <p:sldLayoutId id="2147483751" r:id="rId11"/>
  </p:sldLayoutIdLst>
  <p:hf hdr="0"/>
  <p:txStyles>
    <p:titleStyle>
      <a:lvl1pPr algn="r" defTabSz="457200" rtl="0" eaLnBrk="1" latinLnBrk="0" hangingPunct="1">
        <a:lnSpc>
          <a:spcPct val="80000"/>
        </a:lnSpc>
        <a:spcBef>
          <a:spcPct val="0"/>
        </a:spcBef>
        <a:buNone/>
        <a:defRPr sz="4400" b="1" i="0" kern="1200">
          <a:solidFill>
            <a:schemeClr val="accent1"/>
          </a:solidFill>
          <a:latin typeface="+mj-lt"/>
          <a:ea typeface="+mj-ea"/>
          <a:cs typeface="Arial Narrow Bold"/>
        </a:defRPr>
      </a:lvl1pPr>
    </p:titleStyle>
    <p:bodyStyle>
      <a:lvl1pPr marL="0" indent="0" algn="r" defTabSz="457200" rtl="0" eaLnBrk="1" latinLnBrk="0" hangingPunct="1">
        <a:spcBef>
          <a:spcPct val="20000"/>
        </a:spcBef>
        <a:buFont typeface="Arial"/>
        <a:buNone/>
        <a:defRPr sz="2400" kern="1200">
          <a:solidFill>
            <a:schemeClr val="tx2"/>
          </a:solidFill>
          <a:latin typeface="+mn-lt"/>
          <a:ea typeface="+mn-ea"/>
          <a:cs typeface="+mn-cs"/>
        </a:defRPr>
      </a:lvl1pPr>
      <a:lvl2pPr marL="742950" indent="-285750" algn="l" defTabSz="457200" rtl="0" eaLnBrk="1" latinLnBrk="0" hangingPunct="1">
        <a:spcBef>
          <a:spcPct val="20000"/>
        </a:spcBef>
        <a:buFont typeface="Arial"/>
        <a:buChar char="•"/>
        <a:defRPr sz="3200" kern="1200">
          <a:solidFill>
            <a:schemeClr val="tx2"/>
          </a:solidFill>
          <a:latin typeface="+mn-lt"/>
          <a:ea typeface="+mn-ea"/>
          <a:cs typeface="+mn-cs"/>
        </a:defRPr>
      </a:lvl2pPr>
      <a:lvl3pPr marL="1143000" indent="-228600" algn="l" defTabSz="457200" rtl="0" eaLnBrk="1" latinLnBrk="0" hangingPunct="1">
        <a:spcBef>
          <a:spcPct val="20000"/>
        </a:spcBef>
        <a:buFont typeface="Arial"/>
        <a:buChar char="•"/>
        <a:defRPr sz="2800" kern="1200">
          <a:solidFill>
            <a:schemeClr val="tx2"/>
          </a:solidFill>
          <a:latin typeface="+mn-lt"/>
          <a:ea typeface="+mn-ea"/>
          <a:cs typeface="+mn-cs"/>
        </a:defRPr>
      </a:lvl3pPr>
      <a:lvl4pPr marL="1600200" indent="-228600" algn="l" defTabSz="457200" rtl="0" eaLnBrk="1" latinLnBrk="0" hangingPunct="1">
        <a:spcBef>
          <a:spcPct val="20000"/>
        </a:spcBef>
        <a:buFont typeface="Arial"/>
        <a:buChar char="•"/>
        <a:defRPr sz="2800" kern="1200">
          <a:solidFill>
            <a:schemeClr val="tx2"/>
          </a:solidFill>
          <a:latin typeface="+mn-lt"/>
          <a:ea typeface="+mn-ea"/>
          <a:cs typeface="+mn-cs"/>
        </a:defRPr>
      </a:lvl4pPr>
      <a:lvl5pPr marL="2057400" indent="-228600" algn="l" defTabSz="457200" rtl="0" eaLnBrk="1" latinLnBrk="0" hangingPunct="1">
        <a:spcBef>
          <a:spcPct val="20000"/>
        </a:spcBef>
        <a:buFont typeface="Arial"/>
        <a:buChar char="•"/>
        <a:defRPr sz="28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436341-9C7A-F245-9DB3-7F70E63324BF}"/>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38BAA5-BF9E-0348-82F2-30752710469D}"/>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E183B3-DE4E-1241-9D1D-252DA8E534E0}"/>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6DD60DCF-9592-864F-BFF9-2E2DE1C6FFF1}" type="datetimeFigureOut">
              <a:rPr lang="en-US" smtClean="0"/>
              <a:t>4/14/19</a:t>
            </a:fld>
            <a:endParaRPr lang="en-US"/>
          </a:p>
        </p:txBody>
      </p:sp>
      <p:sp>
        <p:nvSpPr>
          <p:cNvPr id="5" name="Footer Placeholder 4">
            <a:extLst>
              <a:ext uri="{FF2B5EF4-FFF2-40B4-BE49-F238E27FC236}">
                <a16:creationId xmlns:a16="http://schemas.microsoft.com/office/drawing/2014/main" id="{2E6D6565-FF7E-4740-BCFF-1289D9B09F35}"/>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5A19274-7A73-F049-9BB4-EE9D97A9DF75}"/>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r>
              <a:rPr lang="en-US"/>
              <a:t>U.S. Department of Commerce | National Oceanic and Atmospheric Administration | NOAA Fisheries | Page </a:t>
            </a:r>
            <a:fld id="{632D3AEB-7CBE-3049-91AC-335C6B4F5BF6}" type="slidenum">
              <a:rPr lang="en-US" smtClean="0"/>
              <a:pPr/>
              <a:t>‹#›</a:t>
            </a:fld>
            <a:endParaRPr lang="en-US" dirty="0"/>
          </a:p>
        </p:txBody>
      </p:sp>
      <p:sp>
        <p:nvSpPr>
          <p:cNvPr id="7" name="Rectangle 6">
            <a:extLst>
              <a:ext uri="{FF2B5EF4-FFF2-40B4-BE49-F238E27FC236}">
                <a16:creationId xmlns:a16="http://schemas.microsoft.com/office/drawing/2014/main" id="{563D7753-F26D-7C42-9376-36F953F592D8}"/>
              </a:ext>
            </a:extLst>
          </p:cNvPr>
          <p:cNvSpPr/>
          <p:nvPr userDrawn="1"/>
        </p:nvSpPr>
        <p:spPr>
          <a:xfrm>
            <a:off x="0" y="6355080"/>
            <a:ext cx="9144000" cy="5029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40919404-83CA-5941-8524-595E637679E4}"/>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444505" y="6419088"/>
            <a:ext cx="1643938" cy="388747"/>
          </a:xfrm>
          <a:prstGeom prst="rect">
            <a:avLst/>
          </a:prstGeom>
        </p:spPr>
      </p:pic>
    </p:spTree>
    <p:extLst>
      <p:ext uri="{BB962C8B-B14F-4D97-AF65-F5344CB8AC3E}">
        <p14:creationId xmlns:p14="http://schemas.microsoft.com/office/powerpoint/2010/main" val="1082277751"/>
      </p:ext>
    </p:extLst>
  </p:cSld>
  <p:clrMap bg1="lt1" tx1="dk1" bg2="lt2" tx2="dk2" accent1="accent1" accent2="accent2" accent3="accent3" accent4="accent4" accent5="accent5" accent6="accent6" hlink="hlink" folHlink="folHlink"/>
  <p:sldLayoutIdLst>
    <p:sldLayoutId id="2147483948"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 id="2147483959" r:id="rId12"/>
    <p:sldLayoutId id="2147483946" r:id="rId13"/>
  </p:sldLayoutIdLst>
  <p:hf hdr="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8.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8.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EA8F9-7486-D74E-8D4A-3317A3464FEC}"/>
              </a:ext>
            </a:extLst>
          </p:cNvPr>
          <p:cNvSpPr>
            <a:spLocks noGrp="1"/>
          </p:cNvSpPr>
          <p:nvPr>
            <p:ph type="title"/>
          </p:nvPr>
        </p:nvSpPr>
        <p:spPr/>
        <p:txBody>
          <a:bodyPr>
            <a:normAutofit/>
          </a:bodyPr>
          <a:lstStyle/>
          <a:p>
            <a:r>
              <a:rPr lang="en-US" dirty="0"/>
              <a:t>Alternatives for updating AEQ analysis and prioritizing data needs </a:t>
            </a:r>
          </a:p>
        </p:txBody>
      </p:sp>
      <p:sp>
        <p:nvSpPr>
          <p:cNvPr id="4" name="Content Placeholder 3">
            <a:extLst>
              <a:ext uri="{FF2B5EF4-FFF2-40B4-BE49-F238E27FC236}">
                <a16:creationId xmlns:a16="http://schemas.microsoft.com/office/drawing/2014/main" id="{086837C7-AF9F-7544-AD46-358C61129B9C}"/>
              </a:ext>
            </a:extLst>
          </p:cNvPr>
          <p:cNvSpPr>
            <a:spLocks noGrp="1"/>
          </p:cNvSpPr>
          <p:nvPr>
            <p:ph sz="half" idx="2"/>
          </p:nvPr>
        </p:nvSpPr>
        <p:spPr/>
        <p:txBody>
          <a:bodyPr/>
          <a:lstStyle/>
          <a:p>
            <a:endParaRPr lang="en-US" dirty="0"/>
          </a:p>
        </p:txBody>
      </p:sp>
    </p:spTree>
    <p:extLst>
      <p:ext uri="{BB962C8B-B14F-4D97-AF65-F5344CB8AC3E}">
        <p14:creationId xmlns:p14="http://schemas.microsoft.com/office/powerpoint/2010/main" val="30639601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5DBD0-704A-F34D-8C79-62A308BBF22D}"/>
              </a:ext>
            </a:extLst>
          </p:cNvPr>
          <p:cNvSpPr>
            <a:spLocks noGrp="1"/>
          </p:cNvSpPr>
          <p:nvPr>
            <p:ph type="title"/>
          </p:nvPr>
        </p:nvSpPr>
        <p:spPr/>
        <p:txBody>
          <a:bodyPr/>
          <a:lstStyle/>
          <a:p>
            <a:r>
              <a:rPr lang="en-US" dirty="0"/>
              <a:t>What-if ages wrong…</a:t>
            </a:r>
            <a:br>
              <a:rPr lang="en-US" dirty="0"/>
            </a:br>
            <a:r>
              <a:rPr lang="en-US" dirty="0"/>
              <a:t>younger at size</a:t>
            </a:r>
          </a:p>
        </p:txBody>
      </p:sp>
      <p:sp>
        <p:nvSpPr>
          <p:cNvPr id="3" name="Content Placeholder 2">
            <a:extLst>
              <a:ext uri="{FF2B5EF4-FFF2-40B4-BE49-F238E27FC236}">
                <a16:creationId xmlns:a16="http://schemas.microsoft.com/office/drawing/2014/main" id="{4206C7A3-8AA9-C042-BDE5-BD2EFD20160F}"/>
              </a:ext>
            </a:extLst>
          </p:cNvPr>
          <p:cNvSpPr>
            <a:spLocks noGrp="1"/>
          </p:cNvSpPr>
          <p:nvPr>
            <p:ph sz="quarter" idx="13"/>
          </p:nvPr>
        </p:nvSpPr>
        <p:spPr/>
        <p:txBody>
          <a:bodyPr/>
          <a:lstStyle/>
          <a:p>
            <a:r>
              <a:rPr lang="en-US" dirty="0"/>
              <a:t>Modified 2008-2017 data to be on </a:t>
            </a:r>
            <a:br>
              <a:rPr lang="en-US" dirty="0"/>
            </a:br>
            <a:r>
              <a:rPr lang="en-US" dirty="0"/>
              <a:t>average a half year younger…for</a:t>
            </a:r>
            <a:br>
              <a:rPr lang="en-US" dirty="0"/>
            </a:br>
            <a:r>
              <a:rPr lang="en-US" dirty="0"/>
              <a:t>A-season</a:t>
            </a:r>
          </a:p>
        </p:txBody>
      </p:sp>
      <p:sp>
        <p:nvSpPr>
          <p:cNvPr id="4" name="Date Placeholder 3">
            <a:extLst>
              <a:ext uri="{FF2B5EF4-FFF2-40B4-BE49-F238E27FC236}">
                <a16:creationId xmlns:a16="http://schemas.microsoft.com/office/drawing/2014/main" id="{609A551C-8059-0049-9532-13B88726601E}"/>
              </a:ext>
            </a:extLst>
          </p:cNvPr>
          <p:cNvSpPr>
            <a:spLocks noGrp="1"/>
          </p:cNvSpPr>
          <p:nvPr>
            <p:ph type="dt" sz="half" idx="10"/>
          </p:nvPr>
        </p:nvSpPr>
        <p:spPr/>
        <p:txBody>
          <a:bodyPr/>
          <a:lstStyle/>
          <a:p>
            <a:fld id="{967C7B7C-6FE1-1646-A405-D0EE3B69FA3A}" type="datetime1">
              <a:rPr lang="en-US" smtClean="0"/>
              <a:t>4/14/19</a:t>
            </a:fld>
            <a:endParaRPr lang="en-US" dirty="0"/>
          </a:p>
        </p:txBody>
      </p:sp>
      <p:sp>
        <p:nvSpPr>
          <p:cNvPr id="5" name="Footer Placeholder 4">
            <a:extLst>
              <a:ext uri="{FF2B5EF4-FFF2-40B4-BE49-F238E27FC236}">
                <a16:creationId xmlns:a16="http://schemas.microsoft.com/office/drawing/2014/main" id="{87FC07B7-0263-214C-85CA-F4613AF7450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21ED929-2FE6-DA44-B31D-EA3E561091B3}"/>
              </a:ext>
            </a:extLst>
          </p:cNvPr>
          <p:cNvSpPr>
            <a:spLocks noGrp="1"/>
          </p:cNvSpPr>
          <p:nvPr>
            <p:ph type="sldNum" sz="quarter" idx="12"/>
          </p:nvPr>
        </p:nvSpPr>
        <p:spPr/>
        <p:txBody>
          <a:bodyPr/>
          <a:lstStyle/>
          <a:p>
            <a:r>
              <a:rPr lang="en-US"/>
              <a:t>U.S. Department of Commerce | National Oceanic and Atmospheric Administration | NOAA Fisheries | Page </a:t>
            </a:r>
            <a:fld id="{632D3AEB-7CBE-3049-91AC-335C6B4F5BF6}" type="slidenum">
              <a:rPr lang="en-US" smtClean="0"/>
              <a:pPr/>
              <a:t>10</a:t>
            </a:fld>
            <a:endParaRPr lang="en-US" dirty="0"/>
          </a:p>
        </p:txBody>
      </p:sp>
      <p:pic>
        <p:nvPicPr>
          <p:cNvPr id="7" name="Picture 6">
            <a:extLst>
              <a:ext uri="{FF2B5EF4-FFF2-40B4-BE49-F238E27FC236}">
                <a16:creationId xmlns:a16="http://schemas.microsoft.com/office/drawing/2014/main" id="{687E5316-B14F-544F-9332-19ABC710C782}"/>
              </a:ext>
            </a:extLst>
          </p:cNvPr>
          <p:cNvPicPr>
            <a:picLocks noChangeAspect="1"/>
          </p:cNvPicPr>
          <p:nvPr/>
        </p:nvPicPr>
        <p:blipFill>
          <a:blip r:embed="rId3"/>
          <a:stretch>
            <a:fillRect/>
          </a:stretch>
        </p:blipFill>
        <p:spPr>
          <a:xfrm>
            <a:off x="5088375" y="0"/>
            <a:ext cx="4034117" cy="6857999"/>
          </a:xfrm>
          <a:prstGeom prst="rect">
            <a:avLst/>
          </a:prstGeom>
        </p:spPr>
      </p:pic>
      <p:pic>
        <p:nvPicPr>
          <p:cNvPr id="9" name="Picture 8">
            <a:extLst>
              <a:ext uri="{FF2B5EF4-FFF2-40B4-BE49-F238E27FC236}">
                <a16:creationId xmlns:a16="http://schemas.microsoft.com/office/drawing/2014/main" id="{CC309E10-83CF-5243-9F13-D09F9A4CF180}"/>
              </a:ext>
            </a:extLst>
          </p:cNvPr>
          <p:cNvPicPr>
            <a:picLocks noChangeAspect="1"/>
          </p:cNvPicPr>
          <p:nvPr/>
        </p:nvPicPr>
        <p:blipFill>
          <a:blip r:embed="rId4"/>
          <a:stretch>
            <a:fillRect/>
          </a:stretch>
        </p:blipFill>
        <p:spPr>
          <a:xfrm>
            <a:off x="0" y="3429437"/>
            <a:ext cx="5043715" cy="3424107"/>
          </a:xfrm>
          <a:prstGeom prst="rect">
            <a:avLst/>
          </a:prstGeom>
        </p:spPr>
      </p:pic>
      <p:sp>
        <p:nvSpPr>
          <p:cNvPr id="10" name="Rectangle 9">
            <a:extLst>
              <a:ext uri="{FF2B5EF4-FFF2-40B4-BE49-F238E27FC236}">
                <a16:creationId xmlns:a16="http://schemas.microsoft.com/office/drawing/2014/main" id="{3D614746-7DE1-1947-9D46-4A3E96F949C3}"/>
              </a:ext>
            </a:extLst>
          </p:cNvPr>
          <p:cNvSpPr/>
          <p:nvPr/>
        </p:nvSpPr>
        <p:spPr>
          <a:xfrm>
            <a:off x="117962" y="1770635"/>
            <a:ext cx="5029200" cy="307777"/>
          </a:xfrm>
          <a:prstGeom prst="rect">
            <a:avLst/>
          </a:prstGeom>
        </p:spPr>
        <p:txBody>
          <a:bodyPr>
            <a:spAutoFit/>
          </a:bodyPr>
          <a:lstStyle/>
          <a:p>
            <a:r>
              <a:rPr lang="en-US" sz="1400" b="1" dirty="0" err="1"/>
              <a:t>Ohlberger</a:t>
            </a:r>
            <a:r>
              <a:rPr lang="en-US" sz="1400" b="1" dirty="0"/>
              <a:t> et al. 2018 suggest change over time</a:t>
            </a:r>
          </a:p>
        </p:txBody>
      </p:sp>
    </p:spTree>
    <p:extLst>
      <p:ext uri="{BB962C8B-B14F-4D97-AF65-F5344CB8AC3E}">
        <p14:creationId xmlns:p14="http://schemas.microsoft.com/office/powerpoint/2010/main" val="2134372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5DBD0-704A-F34D-8C79-62A308BBF22D}"/>
              </a:ext>
            </a:extLst>
          </p:cNvPr>
          <p:cNvSpPr>
            <a:spLocks noGrp="1"/>
          </p:cNvSpPr>
          <p:nvPr>
            <p:ph type="title"/>
          </p:nvPr>
        </p:nvSpPr>
        <p:spPr/>
        <p:txBody>
          <a:bodyPr/>
          <a:lstStyle/>
          <a:p>
            <a:r>
              <a:rPr lang="en-US" dirty="0"/>
              <a:t>What-if ages wrong…</a:t>
            </a:r>
            <a:br>
              <a:rPr lang="en-US" dirty="0"/>
            </a:br>
            <a:r>
              <a:rPr lang="en-US" dirty="0"/>
              <a:t>older at size</a:t>
            </a:r>
          </a:p>
        </p:txBody>
      </p:sp>
      <p:sp>
        <p:nvSpPr>
          <p:cNvPr id="3" name="Content Placeholder 2">
            <a:extLst>
              <a:ext uri="{FF2B5EF4-FFF2-40B4-BE49-F238E27FC236}">
                <a16:creationId xmlns:a16="http://schemas.microsoft.com/office/drawing/2014/main" id="{4206C7A3-8AA9-C042-BDE5-BD2EFD20160F}"/>
              </a:ext>
            </a:extLst>
          </p:cNvPr>
          <p:cNvSpPr>
            <a:spLocks noGrp="1"/>
          </p:cNvSpPr>
          <p:nvPr>
            <p:ph sz="quarter" idx="13"/>
          </p:nvPr>
        </p:nvSpPr>
        <p:spPr/>
        <p:txBody>
          <a:bodyPr/>
          <a:lstStyle/>
          <a:p>
            <a:r>
              <a:rPr lang="en-US" dirty="0"/>
              <a:t>Modified 2008-2017 data to be on </a:t>
            </a:r>
            <a:br>
              <a:rPr lang="en-US" dirty="0"/>
            </a:br>
            <a:r>
              <a:rPr lang="en-US" dirty="0"/>
              <a:t>average a half year older…for</a:t>
            </a:r>
            <a:br>
              <a:rPr lang="en-US" dirty="0"/>
            </a:br>
            <a:r>
              <a:rPr lang="en-US" dirty="0"/>
              <a:t>A-season</a:t>
            </a:r>
          </a:p>
        </p:txBody>
      </p:sp>
      <p:pic>
        <p:nvPicPr>
          <p:cNvPr id="8" name="Picture 7">
            <a:extLst>
              <a:ext uri="{FF2B5EF4-FFF2-40B4-BE49-F238E27FC236}">
                <a16:creationId xmlns:a16="http://schemas.microsoft.com/office/drawing/2014/main" id="{486B0A47-9277-4844-A63B-BBA182AB939F}"/>
              </a:ext>
            </a:extLst>
          </p:cNvPr>
          <p:cNvPicPr>
            <a:picLocks noChangeAspect="1"/>
          </p:cNvPicPr>
          <p:nvPr/>
        </p:nvPicPr>
        <p:blipFill>
          <a:blip r:embed="rId3"/>
          <a:stretch>
            <a:fillRect/>
          </a:stretch>
        </p:blipFill>
        <p:spPr>
          <a:xfrm>
            <a:off x="5043715" y="34837"/>
            <a:ext cx="4100285" cy="6871254"/>
          </a:xfrm>
          <a:prstGeom prst="rect">
            <a:avLst/>
          </a:prstGeom>
        </p:spPr>
      </p:pic>
      <p:pic>
        <p:nvPicPr>
          <p:cNvPr id="10" name="Picture 9">
            <a:extLst>
              <a:ext uri="{FF2B5EF4-FFF2-40B4-BE49-F238E27FC236}">
                <a16:creationId xmlns:a16="http://schemas.microsoft.com/office/drawing/2014/main" id="{D702FF4B-FA9E-6F47-8D30-97761F6435A6}"/>
              </a:ext>
            </a:extLst>
          </p:cNvPr>
          <p:cNvPicPr>
            <a:picLocks noChangeAspect="1"/>
          </p:cNvPicPr>
          <p:nvPr/>
        </p:nvPicPr>
        <p:blipFill>
          <a:blip r:embed="rId4"/>
          <a:stretch>
            <a:fillRect/>
          </a:stretch>
        </p:blipFill>
        <p:spPr>
          <a:xfrm>
            <a:off x="-470" y="3470464"/>
            <a:ext cx="5564176" cy="3424108"/>
          </a:xfrm>
          <a:prstGeom prst="rect">
            <a:avLst/>
          </a:prstGeom>
        </p:spPr>
      </p:pic>
    </p:spTree>
    <p:extLst>
      <p:ext uri="{BB962C8B-B14F-4D97-AF65-F5344CB8AC3E}">
        <p14:creationId xmlns:p14="http://schemas.microsoft.com/office/powerpoint/2010/main" val="35849970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21FF2-EB7B-B94D-93C4-DA679869F8EB}"/>
              </a:ext>
            </a:extLst>
          </p:cNvPr>
          <p:cNvSpPr>
            <a:spLocks noGrp="1"/>
          </p:cNvSpPr>
          <p:nvPr>
            <p:ph type="title"/>
          </p:nvPr>
        </p:nvSpPr>
        <p:spPr>
          <a:xfrm>
            <a:off x="628650" y="99654"/>
            <a:ext cx="7886700" cy="1325563"/>
          </a:xfrm>
        </p:spPr>
        <p:txBody>
          <a:bodyPr/>
          <a:lstStyle/>
          <a:p>
            <a:r>
              <a:rPr lang="en-US" dirty="0"/>
              <a:t>Time series of total Chinook salmon AEQ </a:t>
            </a:r>
          </a:p>
        </p:txBody>
      </p:sp>
      <p:sp>
        <p:nvSpPr>
          <p:cNvPr id="3" name="Content Placeholder 2">
            <a:extLst>
              <a:ext uri="{FF2B5EF4-FFF2-40B4-BE49-F238E27FC236}">
                <a16:creationId xmlns:a16="http://schemas.microsoft.com/office/drawing/2014/main" id="{D2AB5C92-A358-7A4D-8AEC-FEEB03FBDC69}"/>
              </a:ext>
            </a:extLst>
          </p:cNvPr>
          <p:cNvSpPr>
            <a:spLocks noGrp="1"/>
          </p:cNvSpPr>
          <p:nvPr>
            <p:ph sz="quarter" idx="13"/>
          </p:nvPr>
        </p:nvSpPr>
        <p:spPr>
          <a:xfrm>
            <a:off x="685330" y="2367093"/>
            <a:ext cx="7772870" cy="3424107"/>
          </a:xfrm>
        </p:spPr>
        <p:txBody>
          <a:bodyPr/>
          <a:lstStyle/>
          <a:p>
            <a:endParaRPr lang="en-US"/>
          </a:p>
        </p:txBody>
      </p:sp>
      <p:sp>
        <p:nvSpPr>
          <p:cNvPr id="4" name="Date Placeholder 3">
            <a:extLst>
              <a:ext uri="{FF2B5EF4-FFF2-40B4-BE49-F238E27FC236}">
                <a16:creationId xmlns:a16="http://schemas.microsoft.com/office/drawing/2014/main" id="{2C84745F-AAA8-6044-8F0F-FAC1A9722F1C}"/>
              </a:ext>
            </a:extLst>
          </p:cNvPr>
          <p:cNvSpPr>
            <a:spLocks noGrp="1"/>
          </p:cNvSpPr>
          <p:nvPr>
            <p:ph type="dt" sz="half" idx="10"/>
          </p:nvPr>
        </p:nvSpPr>
        <p:spPr>
          <a:xfrm>
            <a:off x="628650" y="6356351"/>
            <a:ext cx="2057400" cy="365125"/>
          </a:xfrm>
        </p:spPr>
        <p:txBody>
          <a:bodyPr/>
          <a:lstStyle/>
          <a:p>
            <a:fld id="{29559E5D-75FB-614B-9BC3-01FE839D4D11}" type="datetime1">
              <a:rPr lang="en-US" smtClean="0"/>
              <a:t>4/14/19</a:t>
            </a:fld>
            <a:endParaRPr lang="en-US" dirty="0"/>
          </a:p>
        </p:txBody>
      </p:sp>
      <p:sp>
        <p:nvSpPr>
          <p:cNvPr id="5" name="Footer Placeholder 4">
            <a:extLst>
              <a:ext uri="{FF2B5EF4-FFF2-40B4-BE49-F238E27FC236}">
                <a16:creationId xmlns:a16="http://schemas.microsoft.com/office/drawing/2014/main" id="{2C468383-506F-CF4C-8EAA-DDD75F630864}"/>
              </a:ext>
            </a:extLst>
          </p:cNvPr>
          <p:cNvSpPr>
            <a:spLocks noGrp="1"/>
          </p:cNvSpPr>
          <p:nvPr>
            <p:ph type="ftr" sz="quarter" idx="11"/>
          </p:nvPr>
        </p:nvSpPr>
        <p:spPr>
          <a:xfrm>
            <a:off x="3028950" y="6356351"/>
            <a:ext cx="3086100" cy="365125"/>
          </a:xfrm>
        </p:spPr>
        <p:txBody>
          <a:bodyPr/>
          <a:lstStyle/>
          <a:p>
            <a:endParaRPr lang="en-US" dirty="0"/>
          </a:p>
        </p:txBody>
      </p:sp>
      <p:sp>
        <p:nvSpPr>
          <p:cNvPr id="6" name="Slide Number Placeholder 5">
            <a:extLst>
              <a:ext uri="{FF2B5EF4-FFF2-40B4-BE49-F238E27FC236}">
                <a16:creationId xmlns:a16="http://schemas.microsoft.com/office/drawing/2014/main" id="{BDB233F6-C4ED-FB44-B8B5-BA24060736A3}"/>
              </a:ext>
            </a:extLst>
          </p:cNvPr>
          <p:cNvSpPr>
            <a:spLocks noGrp="1"/>
          </p:cNvSpPr>
          <p:nvPr>
            <p:ph type="sldNum" sz="quarter" idx="12"/>
          </p:nvPr>
        </p:nvSpPr>
        <p:spPr>
          <a:xfrm>
            <a:off x="6457950" y="6356351"/>
            <a:ext cx="2057400" cy="365125"/>
          </a:xfrm>
        </p:spPr>
        <p:txBody>
          <a:bodyPr/>
          <a:lstStyle/>
          <a:p>
            <a:r>
              <a:rPr lang="en-US"/>
              <a:t>U.S. Department of Commerce | National Oceanic and Atmospheric Administration | NOAA Fisheries | Page </a:t>
            </a:r>
            <a:fld id="{632D3AEB-7CBE-3049-91AC-335C6B4F5BF6}" type="slidenum">
              <a:rPr lang="en-US" smtClean="0"/>
              <a:pPr/>
              <a:t>11</a:t>
            </a:fld>
            <a:endParaRPr lang="en-US" dirty="0"/>
          </a:p>
        </p:txBody>
      </p:sp>
      <p:pic>
        <p:nvPicPr>
          <p:cNvPr id="7" name="Picture 6">
            <a:extLst>
              <a:ext uri="{FF2B5EF4-FFF2-40B4-BE49-F238E27FC236}">
                <a16:creationId xmlns:a16="http://schemas.microsoft.com/office/drawing/2014/main" id="{44C7F72A-3197-C842-8696-CD720E001F35}"/>
              </a:ext>
            </a:extLst>
          </p:cNvPr>
          <p:cNvPicPr>
            <a:picLocks noChangeAspect="1"/>
          </p:cNvPicPr>
          <p:nvPr/>
        </p:nvPicPr>
        <p:blipFill>
          <a:blip r:embed="rId3"/>
          <a:stretch>
            <a:fillRect/>
          </a:stretch>
        </p:blipFill>
        <p:spPr>
          <a:xfrm>
            <a:off x="-235" y="1152292"/>
            <a:ext cx="9144000" cy="4921483"/>
          </a:xfrm>
          <a:prstGeom prst="rect">
            <a:avLst/>
          </a:prstGeom>
        </p:spPr>
      </p:pic>
    </p:spTree>
    <p:extLst>
      <p:ext uri="{BB962C8B-B14F-4D97-AF65-F5344CB8AC3E}">
        <p14:creationId xmlns:p14="http://schemas.microsoft.com/office/powerpoint/2010/main" val="8502623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21FF2-EB7B-B94D-93C4-DA679869F8EB}"/>
              </a:ext>
            </a:extLst>
          </p:cNvPr>
          <p:cNvSpPr>
            <a:spLocks noGrp="1"/>
          </p:cNvSpPr>
          <p:nvPr>
            <p:ph type="title"/>
          </p:nvPr>
        </p:nvSpPr>
        <p:spPr>
          <a:xfrm>
            <a:off x="628650" y="99654"/>
            <a:ext cx="7886700" cy="1325563"/>
          </a:xfrm>
        </p:spPr>
        <p:txBody>
          <a:bodyPr/>
          <a:lstStyle/>
          <a:p>
            <a:r>
              <a:rPr lang="en-US" dirty="0"/>
              <a:t>Time series of total Chinook salmon AEQ </a:t>
            </a:r>
          </a:p>
        </p:txBody>
      </p:sp>
      <p:sp>
        <p:nvSpPr>
          <p:cNvPr id="3" name="Content Placeholder 2">
            <a:extLst>
              <a:ext uri="{FF2B5EF4-FFF2-40B4-BE49-F238E27FC236}">
                <a16:creationId xmlns:a16="http://schemas.microsoft.com/office/drawing/2014/main" id="{D2AB5C92-A358-7A4D-8AEC-FEEB03FBDC69}"/>
              </a:ext>
            </a:extLst>
          </p:cNvPr>
          <p:cNvSpPr>
            <a:spLocks noGrp="1"/>
          </p:cNvSpPr>
          <p:nvPr>
            <p:ph sz="quarter" idx="13"/>
          </p:nvPr>
        </p:nvSpPr>
        <p:spPr>
          <a:xfrm>
            <a:off x="685330" y="2367093"/>
            <a:ext cx="7772870" cy="3424107"/>
          </a:xfrm>
        </p:spPr>
        <p:txBody>
          <a:bodyPr/>
          <a:lstStyle/>
          <a:p>
            <a:endParaRPr lang="en-US"/>
          </a:p>
        </p:txBody>
      </p:sp>
      <p:sp>
        <p:nvSpPr>
          <p:cNvPr id="4" name="Date Placeholder 3">
            <a:extLst>
              <a:ext uri="{FF2B5EF4-FFF2-40B4-BE49-F238E27FC236}">
                <a16:creationId xmlns:a16="http://schemas.microsoft.com/office/drawing/2014/main" id="{2C84745F-AAA8-6044-8F0F-FAC1A9722F1C}"/>
              </a:ext>
            </a:extLst>
          </p:cNvPr>
          <p:cNvSpPr>
            <a:spLocks noGrp="1"/>
          </p:cNvSpPr>
          <p:nvPr>
            <p:ph type="dt" sz="half" idx="10"/>
          </p:nvPr>
        </p:nvSpPr>
        <p:spPr>
          <a:xfrm>
            <a:off x="628650" y="6356351"/>
            <a:ext cx="2057400" cy="365125"/>
          </a:xfrm>
        </p:spPr>
        <p:txBody>
          <a:bodyPr/>
          <a:lstStyle/>
          <a:p>
            <a:fld id="{29559E5D-75FB-614B-9BC3-01FE839D4D11}" type="datetime1">
              <a:rPr lang="en-US" smtClean="0"/>
              <a:t>4/14/19</a:t>
            </a:fld>
            <a:endParaRPr lang="en-US" dirty="0"/>
          </a:p>
        </p:txBody>
      </p:sp>
      <p:sp>
        <p:nvSpPr>
          <p:cNvPr id="5" name="Footer Placeholder 4">
            <a:extLst>
              <a:ext uri="{FF2B5EF4-FFF2-40B4-BE49-F238E27FC236}">
                <a16:creationId xmlns:a16="http://schemas.microsoft.com/office/drawing/2014/main" id="{2C468383-506F-CF4C-8EAA-DDD75F630864}"/>
              </a:ext>
            </a:extLst>
          </p:cNvPr>
          <p:cNvSpPr>
            <a:spLocks noGrp="1"/>
          </p:cNvSpPr>
          <p:nvPr>
            <p:ph type="ftr" sz="quarter" idx="11"/>
          </p:nvPr>
        </p:nvSpPr>
        <p:spPr>
          <a:xfrm>
            <a:off x="3028950" y="6356351"/>
            <a:ext cx="3086100" cy="365125"/>
          </a:xfrm>
        </p:spPr>
        <p:txBody>
          <a:bodyPr/>
          <a:lstStyle/>
          <a:p>
            <a:endParaRPr lang="en-US" dirty="0"/>
          </a:p>
        </p:txBody>
      </p:sp>
      <p:sp>
        <p:nvSpPr>
          <p:cNvPr id="6" name="Slide Number Placeholder 5">
            <a:extLst>
              <a:ext uri="{FF2B5EF4-FFF2-40B4-BE49-F238E27FC236}">
                <a16:creationId xmlns:a16="http://schemas.microsoft.com/office/drawing/2014/main" id="{BDB233F6-C4ED-FB44-B8B5-BA24060736A3}"/>
              </a:ext>
            </a:extLst>
          </p:cNvPr>
          <p:cNvSpPr>
            <a:spLocks noGrp="1"/>
          </p:cNvSpPr>
          <p:nvPr>
            <p:ph type="sldNum" sz="quarter" idx="12"/>
          </p:nvPr>
        </p:nvSpPr>
        <p:spPr>
          <a:xfrm>
            <a:off x="6457950" y="6356351"/>
            <a:ext cx="2057400" cy="365125"/>
          </a:xfrm>
        </p:spPr>
        <p:txBody>
          <a:bodyPr/>
          <a:lstStyle/>
          <a:p>
            <a:r>
              <a:rPr lang="en-US"/>
              <a:t>U.S. Department of Commerce | National Oceanic and Atmospheric Administration | NOAA Fisheries | Page </a:t>
            </a:r>
            <a:fld id="{632D3AEB-7CBE-3049-91AC-335C6B4F5BF6}" type="slidenum">
              <a:rPr lang="en-US" smtClean="0"/>
              <a:pPr/>
              <a:t>13</a:t>
            </a:fld>
            <a:endParaRPr lang="en-US" dirty="0"/>
          </a:p>
        </p:txBody>
      </p:sp>
      <p:pic>
        <p:nvPicPr>
          <p:cNvPr id="8" name="Picture 7">
            <a:extLst>
              <a:ext uri="{FF2B5EF4-FFF2-40B4-BE49-F238E27FC236}">
                <a16:creationId xmlns:a16="http://schemas.microsoft.com/office/drawing/2014/main" id="{B2523D2C-4D86-7B4E-829E-A78F28F5C34D}"/>
              </a:ext>
            </a:extLst>
          </p:cNvPr>
          <p:cNvPicPr>
            <a:picLocks noChangeAspect="1"/>
          </p:cNvPicPr>
          <p:nvPr/>
        </p:nvPicPr>
        <p:blipFill>
          <a:blip r:embed="rId3"/>
          <a:stretch>
            <a:fillRect/>
          </a:stretch>
        </p:blipFill>
        <p:spPr>
          <a:xfrm>
            <a:off x="1" y="1504038"/>
            <a:ext cx="9144000" cy="4852313"/>
          </a:xfrm>
          <a:prstGeom prst="rect">
            <a:avLst/>
          </a:prstGeom>
        </p:spPr>
      </p:pic>
    </p:spTree>
    <p:extLst>
      <p:ext uri="{BB962C8B-B14F-4D97-AF65-F5344CB8AC3E}">
        <p14:creationId xmlns:p14="http://schemas.microsoft.com/office/powerpoint/2010/main" val="14076578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5CCB5-C4B3-0C4B-899E-777A187591DB}"/>
              </a:ext>
            </a:extLst>
          </p:cNvPr>
          <p:cNvSpPr>
            <a:spLocks noGrp="1"/>
          </p:cNvSpPr>
          <p:nvPr>
            <p:ph type="title"/>
          </p:nvPr>
        </p:nvSpPr>
        <p:spPr/>
        <p:txBody>
          <a:bodyPr/>
          <a:lstStyle/>
          <a:p>
            <a:r>
              <a:rPr lang="en-US" dirty="0"/>
              <a:t>Applying genetics stock ID estimates…</a:t>
            </a:r>
          </a:p>
        </p:txBody>
      </p:sp>
      <p:sp>
        <p:nvSpPr>
          <p:cNvPr id="3" name="Content Placeholder 2">
            <a:extLst>
              <a:ext uri="{FF2B5EF4-FFF2-40B4-BE49-F238E27FC236}">
                <a16:creationId xmlns:a16="http://schemas.microsoft.com/office/drawing/2014/main" id="{C0B596B9-DF69-384D-B7FA-9493A5A0E1E7}"/>
              </a:ext>
            </a:extLst>
          </p:cNvPr>
          <p:cNvSpPr>
            <a:spLocks noGrp="1"/>
          </p:cNvSpPr>
          <p:nvPr>
            <p:ph sz="quarter" idx="13"/>
          </p:nvPr>
        </p:nvSpPr>
        <p:spPr/>
        <p:txBody>
          <a:bodyPr/>
          <a:lstStyle/>
          <a:p>
            <a:endParaRPr lang="en-US"/>
          </a:p>
        </p:txBody>
      </p:sp>
      <p:sp>
        <p:nvSpPr>
          <p:cNvPr id="4" name="Date Placeholder 3">
            <a:extLst>
              <a:ext uri="{FF2B5EF4-FFF2-40B4-BE49-F238E27FC236}">
                <a16:creationId xmlns:a16="http://schemas.microsoft.com/office/drawing/2014/main" id="{A2E114AC-7189-F540-AA54-FAC2503527EC}"/>
              </a:ext>
            </a:extLst>
          </p:cNvPr>
          <p:cNvSpPr>
            <a:spLocks noGrp="1"/>
          </p:cNvSpPr>
          <p:nvPr>
            <p:ph type="dt" sz="half" idx="10"/>
          </p:nvPr>
        </p:nvSpPr>
        <p:spPr/>
        <p:txBody>
          <a:bodyPr/>
          <a:lstStyle/>
          <a:p>
            <a:fld id="{78BF4261-31CD-684F-8292-48D15DFFD27C}" type="datetime1">
              <a:rPr lang="en-US" smtClean="0"/>
              <a:t>4/14/19</a:t>
            </a:fld>
            <a:endParaRPr lang="en-US" dirty="0"/>
          </a:p>
        </p:txBody>
      </p:sp>
      <p:sp>
        <p:nvSpPr>
          <p:cNvPr id="5" name="Footer Placeholder 4">
            <a:extLst>
              <a:ext uri="{FF2B5EF4-FFF2-40B4-BE49-F238E27FC236}">
                <a16:creationId xmlns:a16="http://schemas.microsoft.com/office/drawing/2014/main" id="{8313E085-5EDB-4B45-A9AE-E4DC1A8FA38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43114FE-BE45-4941-B18F-DCD1263B46BA}"/>
              </a:ext>
            </a:extLst>
          </p:cNvPr>
          <p:cNvSpPr>
            <a:spLocks noGrp="1"/>
          </p:cNvSpPr>
          <p:nvPr>
            <p:ph type="sldNum" sz="quarter" idx="12"/>
          </p:nvPr>
        </p:nvSpPr>
        <p:spPr/>
        <p:txBody>
          <a:bodyPr/>
          <a:lstStyle/>
          <a:p>
            <a:r>
              <a:rPr lang="en-US"/>
              <a:t>U.S. Department of Commerce | National Oceanic and Atmospheric Administration | NOAA Fisheries | Page </a:t>
            </a:r>
            <a:fld id="{632D3AEB-7CBE-3049-91AC-335C6B4F5BF6}" type="slidenum">
              <a:rPr lang="en-US" smtClean="0"/>
              <a:pPr/>
              <a:t>14</a:t>
            </a:fld>
            <a:endParaRPr lang="en-US" dirty="0"/>
          </a:p>
        </p:txBody>
      </p:sp>
    </p:spTree>
    <p:extLst>
      <p:ext uri="{BB962C8B-B14F-4D97-AF65-F5344CB8AC3E}">
        <p14:creationId xmlns:p14="http://schemas.microsoft.com/office/powerpoint/2010/main" val="9887170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1F197FBB-B4C8-F143-A255-B9061ACA74E5}"/>
              </a:ext>
            </a:extLst>
          </p:cNvPr>
          <p:cNvSpPr>
            <a:spLocks noGrp="1"/>
          </p:cNvSpPr>
          <p:nvPr>
            <p:ph type="dt" sz="half" idx="10"/>
          </p:nvPr>
        </p:nvSpPr>
        <p:spPr>
          <a:xfrm>
            <a:off x="-230661" y="97340"/>
            <a:ext cx="9422443" cy="274320"/>
          </a:xfrm>
        </p:spPr>
        <p:txBody>
          <a:bodyPr/>
          <a:lstStyle/>
          <a:p>
            <a:pPr algn="ctr">
              <a:defRPr/>
            </a:pPr>
            <a:r>
              <a:rPr lang="en-US" sz="2000" b="1" dirty="0"/>
              <a:t>Chinook salmon bycatch stock composition estimates (Source: ABL Publications)</a:t>
            </a:r>
          </a:p>
        </p:txBody>
      </p:sp>
      <p:pic>
        <p:nvPicPr>
          <p:cNvPr id="2" name="Picture 1">
            <a:extLst>
              <a:ext uri="{FF2B5EF4-FFF2-40B4-BE49-F238E27FC236}">
                <a16:creationId xmlns:a16="http://schemas.microsoft.com/office/drawing/2014/main" id="{098ED629-CAD7-7D40-89FB-D267CB2FB582}"/>
              </a:ext>
            </a:extLst>
          </p:cNvPr>
          <p:cNvPicPr>
            <a:picLocks noChangeAspect="1"/>
          </p:cNvPicPr>
          <p:nvPr/>
        </p:nvPicPr>
        <p:blipFill>
          <a:blip r:embed="rId3"/>
          <a:stretch>
            <a:fillRect/>
          </a:stretch>
        </p:blipFill>
        <p:spPr>
          <a:xfrm>
            <a:off x="220988" y="342385"/>
            <a:ext cx="8702025" cy="6173231"/>
          </a:xfrm>
          <a:prstGeom prst="rect">
            <a:avLst/>
          </a:prstGeom>
        </p:spPr>
      </p:pic>
    </p:spTree>
    <p:extLst>
      <p:ext uri="{BB962C8B-B14F-4D97-AF65-F5344CB8AC3E}">
        <p14:creationId xmlns:p14="http://schemas.microsoft.com/office/powerpoint/2010/main" val="30722280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7F3CFD4-99CE-F343-B1F3-39222831E2F0}"/>
              </a:ext>
            </a:extLst>
          </p:cNvPr>
          <p:cNvPicPr/>
          <p:nvPr/>
        </p:nvPicPr>
        <p:blipFill>
          <a:blip r:embed="rId3"/>
          <a:stretch>
            <a:fillRect/>
          </a:stretch>
        </p:blipFill>
        <p:spPr>
          <a:xfrm>
            <a:off x="220988" y="850002"/>
            <a:ext cx="8702025" cy="5157996"/>
          </a:xfrm>
          <a:prstGeom prst="rect">
            <a:avLst/>
          </a:prstGeom>
        </p:spPr>
      </p:pic>
      <p:sp>
        <p:nvSpPr>
          <p:cNvPr id="7" name="Date Placeholder 4">
            <a:extLst>
              <a:ext uri="{FF2B5EF4-FFF2-40B4-BE49-F238E27FC236}">
                <a16:creationId xmlns:a16="http://schemas.microsoft.com/office/drawing/2014/main" id="{88B41F32-F076-354D-96AA-E941EE0521F8}"/>
              </a:ext>
            </a:extLst>
          </p:cNvPr>
          <p:cNvSpPr txBox="1">
            <a:spLocks/>
          </p:cNvSpPr>
          <p:nvPr/>
        </p:nvSpPr>
        <p:spPr>
          <a:xfrm>
            <a:off x="220988" y="179133"/>
            <a:ext cx="8565857" cy="86093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sz="3200" b="1" dirty="0"/>
              <a:t>Chinook salmon AEQ estimates, 1994-2017</a:t>
            </a:r>
          </a:p>
        </p:txBody>
      </p:sp>
    </p:spTree>
    <p:extLst>
      <p:ext uri="{BB962C8B-B14F-4D97-AF65-F5344CB8AC3E}">
        <p14:creationId xmlns:p14="http://schemas.microsoft.com/office/powerpoint/2010/main" val="23728666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3C460ED-FF2A-7E43-A23E-8A49FF8B3D15}"/>
              </a:ext>
            </a:extLst>
          </p:cNvPr>
          <p:cNvPicPr/>
          <p:nvPr/>
        </p:nvPicPr>
        <p:blipFill>
          <a:blip r:embed="rId3"/>
          <a:stretch>
            <a:fillRect/>
          </a:stretch>
        </p:blipFill>
        <p:spPr>
          <a:xfrm>
            <a:off x="220988" y="850002"/>
            <a:ext cx="8702025" cy="5157996"/>
          </a:xfrm>
          <a:prstGeom prst="rect">
            <a:avLst/>
          </a:prstGeom>
        </p:spPr>
      </p:pic>
      <p:sp>
        <p:nvSpPr>
          <p:cNvPr id="6" name="Date Placeholder 4">
            <a:extLst>
              <a:ext uri="{FF2B5EF4-FFF2-40B4-BE49-F238E27FC236}">
                <a16:creationId xmlns:a16="http://schemas.microsoft.com/office/drawing/2014/main" id="{31A51E25-E6DF-DF4B-A6FB-9EB17F80505C}"/>
              </a:ext>
            </a:extLst>
          </p:cNvPr>
          <p:cNvSpPr txBox="1">
            <a:spLocks/>
          </p:cNvSpPr>
          <p:nvPr/>
        </p:nvSpPr>
        <p:spPr>
          <a:xfrm>
            <a:off x="148295" y="179133"/>
            <a:ext cx="9422443" cy="86093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sz="3200" b="1" dirty="0"/>
              <a:t>Chinook salmon AEQ estimates, 1994-2017 (rescaled)</a:t>
            </a:r>
          </a:p>
        </p:txBody>
      </p:sp>
    </p:spTree>
    <p:extLst>
      <p:ext uri="{BB962C8B-B14F-4D97-AF65-F5344CB8AC3E}">
        <p14:creationId xmlns:p14="http://schemas.microsoft.com/office/powerpoint/2010/main" val="1857556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4">
            <a:extLst>
              <a:ext uri="{FF2B5EF4-FFF2-40B4-BE49-F238E27FC236}">
                <a16:creationId xmlns:a16="http://schemas.microsoft.com/office/drawing/2014/main" id="{88B41F32-F076-354D-96AA-E941EE0521F8}"/>
              </a:ext>
            </a:extLst>
          </p:cNvPr>
          <p:cNvSpPr txBox="1">
            <a:spLocks/>
          </p:cNvSpPr>
          <p:nvPr/>
        </p:nvSpPr>
        <p:spPr>
          <a:xfrm>
            <a:off x="48334" y="70978"/>
            <a:ext cx="9422443" cy="86093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US" sz="2800" b="1" dirty="0"/>
              <a:t>Chinook salmon AEQ estimates, 1994-2017, growth shifts…</a:t>
            </a:r>
          </a:p>
        </p:txBody>
      </p:sp>
      <p:pic>
        <p:nvPicPr>
          <p:cNvPr id="2" name="Picture 1">
            <a:extLst>
              <a:ext uri="{FF2B5EF4-FFF2-40B4-BE49-F238E27FC236}">
                <a16:creationId xmlns:a16="http://schemas.microsoft.com/office/drawing/2014/main" id="{3CD3743C-6D3E-D244-8A91-06AD6C86BBB9}"/>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1643" y="850002"/>
            <a:ext cx="9144000" cy="4934706"/>
          </a:xfrm>
          <a:prstGeom prst="rect">
            <a:avLst/>
          </a:prstGeom>
        </p:spPr>
      </p:pic>
    </p:spTree>
    <p:extLst>
      <p:ext uri="{BB962C8B-B14F-4D97-AF65-F5344CB8AC3E}">
        <p14:creationId xmlns:p14="http://schemas.microsoft.com/office/powerpoint/2010/main" val="14030433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1F197FBB-B4C8-F143-A255-B9061ACA74E5}"/>
              </a:ext>
            </a:extLst>
          </p:cNvPr>
          <p:cNvSpPr>
            <a:spLocks noGrp="1"/>
          </p:cNvSpPr>
          <p:nvPr>
            <p:ph type="dt" sz="half" idx="10"/>
          </p:nvPr>
        </p:nvSpPr>
        <p:spPr>
          <a:xfrm>
            <a:off x="220988" y="483933"/>
            <a:ext cx="8565857" cy="860935"/>
          </a:xfrm>
        </p:spPr>
        <p:txBody>
          <a:bodyPr/>
          <a:lstStyle/>
          <a:p>
            <a:pPr algn="ctr">
              <a:defRPr/>
            </a:pPr>
            <a:r>
              <a:rPr lang="en-US" sz="3200" b="1" dirty="0"/>
              <a:t>Chinook salmon bycatch AEQ Estimates</a:t>
            </a:r>
          </a:p>
        </p:txBody>
      </p:sp>
      <p:pic>
        <p:nvPicPr>
          <p:cNvPr id="3" name="Picture 2">
            <a:extLst>
              <a:ext uri="{FF2B5EF4-FFF2-40B4-BE49-F238E27FC236}">
                <a16:creationId xmlns:a16="http://schemas.microsoft.com/office/drawing/2014/main" id="{F5897FB1-D28C-41FA-A5FD-788B88554656}"/>
              </a:ext>
            </a:extLst>
          </p:cNvPr>
          <p:cNvPicPr>
            <a:picLocks noChangeAspect="1"/>
          </p:cNvPicPr>
          <p:nvPr/>
        </p:nvPicPr>
        <p:blipFill>
          <a:blip r:embed="rId3"/>
          <a:stretch>
            <a:fillRect/>
          </a:stretch>
        </p:blipFill>
        <p:spPr>
          <a:xfrm>
            <a:off x="436418" y="1306632"/>
            <a:ext cx="7834746" cy="5096383"/>
          </a:xfrm>
          <a:prstGeom prst="rect">
            <a:avLst/>
          </a:prstGeom>
        </p:spPr>
      </p:pic>
    </p:spTree>
    <p:extLst>
      <p:ext uri="{BB962C8B-B14F-4D97-AF65-F5344CB8AC3E}">
        <p14:creationId xmlns:p14="http://schemas.microsoft.com/office/powerpoint/2010/main" val="105708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85E668-9EE1-234C-8B38-EC0BC2C5F8A2}"/>
              </a:ext>
            </a:extLst>
          </p:cNvPr>
          <p:cNvSpPr>
            <a:spLocks noGrp="1"/>
          </p:cNvSpPr>
          <p:nvPr>
            <p:ph type="title"/>
          </p:nvPr>
        </p:nvSpPr>
        <p:spPr>
          <a:xfrm>
            <a:off x="628650" y="-493857"/>
            <a:ext cx="7886700" cy="1325563"/>
          </a:xfrm>
        </p:spPr>
        <p:txBody>
          <a:bodyPr/>
          <a:lstStyle/>
          <a:p>
            <a:r>
              <a:rPr lang="en-US" dirty="0"/>
              <a:t>Bycatch history EBS pollock</a:t>
            </a:r>
          </a:p>
        </p:txBody>
      </p:sp>
      <p:pic>
        <p:nvPicPr>
          <p:cNvPr id="7" name="Picture 6">
            <a:extLst>
              <a:ext uri="{FF2B5EF4-FFF2-40B4-BE49-F238E27FC236}">
                <a16:creationId xmlns:a16="http://schemas.microsoft.com/office/drawing/2014/main" id="{177AEC5A-FD54-0E4B-AF1D-FA6C996CB75C}"/>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415637" y="440735"/>
            <a:ext cx="8312727" cy="5976532"/>
          </a:xfrm>
          <a:prstGeom prst="rect">
            <a:avLst/>
          </a:prstGeom>
        </p:spPr>
      </p:pic>
    </p:spTree>
    <p:extLst>
      <p:ext uri="{BB962C8B-B14F-4D97-AF65-F5344CB8AC3E}">
        <p14:creationId xmlns:p14="http://schemas.microsoft.com/office/powerpoint/2010/main" val="28546763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F14B9E-6EDC-D245-B260-467F3F65B99B}"/>
              </a:ext>
            </a:extLst>
          </p:cNvPr>
          <p:cNvSpPr>
            <a:spLocks noGrp="1"/>
          </p:cNvSpPr>
          <p:nvPr>
            <p:ph type="dt" sz="half" idx="10"/>
          </p:nvPr>
        </p:nvSpPr>
        <p:spPr/>
        <p:txBody>
          <a:bodyPr/>
          <a:lstStyle/>
          <a:p>
            <a:pPr>
              <a:defRPr/>
            </a:pPr>
            <a:fld id="{553BEF3E-E189-8C4B-BBF1-A7F680023A1F}" type="datetime1">
              <a:rPr lang="en-US" smtClean="0"/>
              <a:t>4/13/19</a:t>
            </a:fld>
            <a:endParaRPr lang="en-US" dirty="0"/>
          </a:p>
        </p:txBody>
      </p:sp>
      <p:sp>
        <p:nvSpPr>
          <p:cNvPr id="3" name="Footer Placeholder 2">
            <a:extLst>
              <a:ext uri="{FF2B5EF4-FFF2-40B4-BE49-F238E27FC236}">
                <a16:creationId xmlns:a16="http://schemas.microsoft.com/office/drawing/2014/main" id="{68A662AF-FB84-2D4F-9962-F61E3C8641FA}"/>
              </a:ext>
            </a:extLst>
          </p:cNvPr>
          <p:cNvSpPr>
            <a:spLocks noGrp="1"/>
          </p:cNvSpPr>
          <p:nvPr>
            <p:ph type="ftr" sz="quarter" idx="11"/>
          </p:nvPr>
        </p:nvSpPr>
        <p:spPr/>
        <p:txBody>
          <a:bodyPr/>
          <a:lstStyle/>
          <a:p>
            <a:pPr>
              <a:defRPr/>
            </a:pPr>
            <a:endParaRPr lang="en-US" dirty="0"/>
          </a:p>
        </p:txBody>
      </p:sp>
      <p:sp>
        <p:nvSpPr>
          <p:cNvPr id="4" name="Slide Number Placeholder 3">
            <a:extLst>
              <a:ext uri="{FF2B5EF4-FFF2-40B4-BE49-F238E27FC236}">
                <a16:creationId xmlns:a16="http://schemas.microsoft.com/office/drawing/2014/main" id="{651BD52B-4D27-3347-BB7D-C7444277DD1E}"/>
              </a:ext>
            </a:extLst>
          </p:cNvPr>
          <p:cNvSpPr>
            <a:spLocks noGrp="1"/>
          </p:cNvSpPr>
          <p:nvPr>
            <p:ph type="sldNum" sz="quarter" idx="12"/>
          </p:nvPr>
        </p:nvSpPr>
        <p:spPr/>
        <p:txBody>
          <a:bodyPr/>
          <a:lstStyle/>
          <a:p>
            <a:pPr>
              <a:defRPr/>
            </a:pPr>
            <a:fld id="{601685CB-B3D0-4CB7-8999-868CD59EF38F}" type="slidenum">
              <a:rPr lang="en-US" smtClean="0"/>
              <a:pPr>
                <a:defRPr/>
              </a:pPr>
              <a:t>20</a:t>
            </a:fld>
            <a:endParaRPr lang="en-US" dirty="0"/>
          </a:p>
        </p:txBody>
      </p:sp>
      <p:pic>
        <p:nvPicPr>
          <p:cNvPr id="5" name="Picture 4">
            <a:extLst>
              <a:ext uri="{FF2B5EF4-FFF2-40B4-BE49-F238E27FC236}">
                <a16:creationId xmlns:a16="http://schemas.microsoft.com/office/drawing/2014/main" id="{AD4147F0-158B-9047-9D66-E1434C4DF801}"/>
              </a:ext>
            </a:extLst>
          </p:cNvPr>
          <p:cNvPicPr/>
          <p:nvPr/>
        </p:nvPicPr>
        <p:blipFill>
          <a:blip r:embed="rId3"/>
          <a:stretch>
            <a:fillRect/>
          </a:stretch>
        </p:blipFill>
        <p:spPr>
          <a:xfrm>
            <a:off x="0" y="977900"/>
            <a:ext cx="9144000" cy="5849620"/>
          </a:xfrm>
          <a:prstGeom prst="rect">
            <a:avLst/>
          </a:prstGeom>
        </p:spPr>
      </p:pic>
      <p:sp>
        <p:nvSpPr>
          <p:cNvPr id="6" name="Date Placeholder 4">
            <a:extLst>
              <a:ext uri="{FF2B5EF4-FFF2-40B4-BE49-F238E27FC236}">
                <a16:creationId xmlns:a16="http://schemas.microsoft.com/office/drawing/2014/main" id="{B6593BEA-0B7B-3B4B-885A-CCDC06A6FE72}"/>
              </a:ext>
            </a:extLst>
          </p:cNvPr>
          <p:cNvSpPr txBox="1">
            <a:spLocks/>
          </p:cNvSpPr>
          <p:nvPr/>
        </p:nvSpPr>
        <p:spPr>
          <a:xfrm>
            <a:off x="220988" y="39433"/>
            <a:ext cx="8565857" cy="86093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defRPr/>
            </a:pPr>
            <a:r>
              <a:rPr lang="en-US" sz="3200" b="1" dirty="0"/>
              <a:t>Chinook salmon run-strength estimates </a:t>
            </a:r>
          </a:p>
          <a:p>
            <a:pPr algn="ctr">
              <a:defRPr/>
            </a:pPr>
            <a:r>
              <a:rPr lang="en-US" sz="2800" dirty="0"/>
              <a:t>(courtesy of ADFG)</a:t>
            </a:r>
            <a:endParaRPr lang="en-US" sz="2400" dirty="0"/>
          </a:p>
        </p:txBody>
      </p:sp>
      <p:sp>
        <p:nvSpPr>
          <p:cNvPr id="7" name="Rectangle 6">
            <a:extLst>
              <a:ext uri="{FF2B5EF4-FFF2-40B4-BE49-F238E27FC236}">
                <a16:creationId xmlns:a16="http://schemas.microsoft.com/office/drawing/2014/main" id="{5C190398-8EDB-4B4D-B89F-E9159FBC5EAD}"/>
              </a:ext>
            </a:extLst>
          </p:cNvPr>
          <p:cNvSpPr/>
          <p:nvPr/>
        </p:nvSpPr>
        <p:spPr>
          <a:xfrm>
            <a:off x="6947770" y="6400800"/>
            <a:ext cx="607859" cy="369332"/>
          </a:xfrm>
          <a:prstGeom prst="rect">
            <a:avLst/>
          </a:prstGeom>
        </p:spPr>
        <p:txBody>
          <a:bodyPr wrap="none">
            <a:spAutoFit/>
          </a:bodyPr>
          <a:lstStyle/>
          <a:p>
            <a:r>
              <a:rPr lang="en-US" dirty="0"/>
              <a:t>2017</a:t>
            </a:r>
          </a:p>
        </p:txBody>
      </p:sp>
    </p:spTree>
    <p:extLst>
      <p:ext uri="{BB962C8B-B14F-4D97-AF65-F5344CB8AC3E}">
        <p14:creationId xmlns:p14="http://schemas.microsoft.com/office/powerpoint/2010/main" val="34168220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8C7FC4F-7B75-764F-8136-D0366B083E2F}"/>
              </a:ext>
            </a:extLst>
          </p:cNvPr>
          <p:cNvPicPr>
            <a:picLocks noChangeAspect="1"/>
          </p:cNvPicPr>
          <p:nvPr/>
        </p:nvPicPr>
        <p:blipFill>
          <a:blip r:embed="rId2"/>
          <a:stretch>
            <a:fillRect/>
          </a:stretch>
        </p:blipFill>
        <p:spPr>
          <a:xfrm>
            <a:off x="0" y="1224886"/>
            <a:ext cx="9144000" cy="4934706"/>
          </a:xfrm>
          <a:prstGeom prst="rect">
            <a:avLst/>
          </a:prstGeom>
        </p:spPr>
      </p:pic>
      <p:sp>
        <p:nvSpPr>
          <p:cNvPr id="6" name="Title 5">
            <a:extLst>
              <a:ext uri="{FF2B5EF4-FFF2-40B4-BE49-F238E27FC236}">
                <a16:creationId xmlns:a16="http://schemas.microsoft.com/office/drawing/2014/main" id="{827AF631-18CE-EA40-98CD-590414B485C7}"/>
              </a:ext>
            </a:extLst>
          </p:cNvPr>
          <p:cNvSpPr>
            <a:spLocks noGrp="1"/>
          </p:cNvSpPr>
          <p:nvPr>
            <p:ph type="title"/>
          </p:nvPr>
        </p:nvSpPr>
        <p:spPr>
          <a:xfrm>
            <a:off x="628650" y="-64373"/>
            <a:ext cx="7886700" cy="1325563"/>
          </a:xfrm>
        </p:spPr>
        <p:txBody>
          <a:bodyPr/>
          <a:lstStyle/>
          <a:p>
            <a:r>
              <a:rPr lang="en-US" dirty="0"/>
              <a:t>Regional impact estimates </a:t>
            </a:r>
            <a:br>
              <a:rPr lang="en-US" dirty="0"/>
            </a:br>
            <a:r>
              <a:rPr lang="en-US" dirty="0"/>
              <a:t>(under different growth alternatives)</a:t>
            </a:r>
          </a:p>
        </p:txBody>
      </p:sp>
    </p:spTree>
    <p:extLst>
      <p:ext uri="{BB962C8B-B14F-4D97-AF65-F5344CB8AC3E}">
        <p14:creationId xmlns:p14="http://schemas.microsoft.com/office/powerpoint/2010/main" val="10231782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4">
            <a:extLst>
              <a:ext uri="{FF2B5EF4-FFF2-40B4-BE49-F238E27FC236}">
                <a16:creationId xmlns:a16="http://schemas.microsoft.com/office/drawing/2014/main" id="{F8B3AA04-CF1F-1441-AFCA-040E583A4CE0}"/>
              </a:ext>
            </a:extLst>
          </p:cNvPr>
          <p:cNvSpPr txBox="1">
            <a:spLocks/>
          </p:cNvSpPr>
          <p:nvPr/>
        </p:nvSpPr>
        <p:spPr>
          <a:xfrm>
            <a:off x="220988" y="483933"/>
            <a:ext cx="8565857" cy="86093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defRPr/>
            </a:pPr>
            <a:r>
              <a:rPr lang="en-US" sz="3200" b="1" dirty="0"/>
              <a:t>Chinook salmon AEQ / run strength</a:t>
            </a:r>
          </a:p>
        </p:txBody>
      </p:sp>
      <p:pic>
        <p:nvPicPr>
          <p:cNvPr id="5" name="Picture 4">
            <a:extLst>
              <a:ext uri="{FF2B5EF4-FFF2-40B4-BE49-F238E27FC236}">
                <a16:creationId xmlns:a16="http://schemas.microsoft.com/office/drawing/2014/main" id="{7820CF50-105C-0E42-93F3-26894B9E7233}"/>
              </a:ext>
            </a:extLst>
          </p:cNvPr>
          <p:cNvPicPr>
            <a:picLocks noChangeAspect="1"/>
          </p:cNvPicPr>
          <p:nvPr/>
        </p:nvPicPr>
        <p:blipFill>
          <a:blip r:embed="rId3"/>
          <a:stretch>
            <a:fillRect/>
          </a:stretch>
        </p:blipFill>
        <p:spPr>
          <a:xfrm>
            <a:off x="0" y="961647"/>
            <a:ext cx="9144000" cy="4934706"/>
          </a:xfrm>
          <a:prstGeom prst="rect">
            <a:avLst/>
          </a:prstGeom>
        </p:spPr>
      </p:pic>
    </p:spTree>
    <p:extLst>
      <p:ext uri="{BB962C8B-B14F-4D97-AF65-F5344CB8AC3E}">
        <p14:creationId xmlns:p14="http://schemas.microsoft.com/office/powerpoint/2010/main" val="12313465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4">
            <a:extLst>
              <a:ext uri="{FF2B5EF4-FFF2-40B4-BE49-F238E27FC236}">
                <a16:creationId xmlns:a16="http://schemas.microsoft.com/office/drawing/2014/main" id="{0A32F35C-97EE-8E48-8A94-602DD3B24573}"/>
              </a:ext>
            </a:extLst>
          </p:cNvPr>
          <p:cNvSpPr txBox="1">
            <a:spLocks/>
          </p:cNvSpPr>
          <p:nvPr/>
        </p:nvSpPr>
        <p:spPr>
          <a:xfrm>
            <a:off x="220988" y="483933"/>
            <a:ext cx="8565857" cy="86093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defRPr/>
            </a:pPr>
            <a:r>
              <a:rPr lang="en-US" sz="3200" b="1" dirty="0"/>
              <a:t>Chinook salmon AEQ / run strength</a:t>
            </a:r>
          </a:p>
        </p:txBody>
      </p:sp>
      <p:pic>
        <p:nvPicPr>
          <p:cNvPr id="2" name="Picture 1">
            <a:extLst>
              <a:ext uri="{FF2B5EF4-FFF2-40B4-BE49-F238E27FC236}">
                <a16:creationId xmlns:a16="http://schemas.microsoft.com/office/drawing/2014/main" id="{2DC062BC-DA58-E843-A28A-EDAF35893ACF}"/>
              </a:ext>
            </a:extLst>
          </p:cNvPr>
          <p:cNvPicPr>
            <a:picLocks noChangeAspect="1"/>
          </p:cNvPicPr>
          <p:nvPr/>
        </p:nvPicPr>
        <p:blipFill>
          <a:blip r:embed="rId3"/>
          <a:stretch>
            <a:fillRect/>
          </a:stretch>
        </p:blipFill>
        <p:spPr>
          <a:xfrm>
            <a:off x="0" y="1364770"/>
            <a:ext cx="9144000" cy="4934706"/>
          </a:xfrm>
          <a:prstGeom prst="rect">
            <a:avLst/>
          </a:prstGeom>
        </p:spPr>
      </p:pic>
    </p:spTree>
    <p:extLst>
      <p:ext uri="{BB962C8B-B14F-4D97-AF65-F5344CB8AC3E}">
        <p14:creationId xmlns:p14="http://schemas.microsoft.com/office/powerpoint/2010/main" val="20371851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1C45BD1-1453-A643-B77A-95F88A0CB632}"/>
              </a:ext>
            </a:extLst>
          </p:cNvPr>
          <p:cNvPicPr/>
          <p:nvPr/>
        </p:nvPicPr>
        <p:blipFill>
          <a:blip r:embed="rId2"/>
          <a:stretch>
            <a:fillRect/>
          </a:stretch>
        </p:blipFill>
        <p:spPr>
          <a:xfrm>
            <a:off x="127000" y="88900"/>
            <a:ext cx="8966200" cy="6252423"/>
          </a:xfrm>
          <a:prstGeom prst="rect">
            <a:avLst/>
          </a:prstGeom>
        </p:spPr>
      </p:pic>
    </p:spTree>
    <p:extLst>
      <p:ext uri="{BB962C8B-B14F-4D97-AF65-F5344CB8AC3E}">
        <p14:creationId xmlns:p14="http://schemas.microsoft.com/office/powerpoint/2010/main" val="9632787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34D30E-EFF7-BC4F-A27C-9CC0FA36A222}"/>
              </a:ext>
            </a:extLst>
          </p:cNvPr>
          <p:cNvSpPr>
            <a:spLocks noGrp="1"/>
          </p:cNvSpPr>
          <p:nvPr>
            <p:ph type="dt" sz="half" idx="10"/>
          </p:nvPr>
        </p:nvSpPr>
        <p:spPr/>
        <p:txBody>
          <a:bodyPr/>
          <a:lstStyle/>
          <a:p>
            <a:pPr>
              <a:defRPr/>
            </a:pPr>
            <a:fld id="{DD5111FB-E48B-7C4F-9B5F-A3529EC7F3B4}" type="datetime1">
              <a:rPr lang="en-US" smtClean="0"/>
              <a:t>4/15/19</a:t>
            </a:fld>
            <a:endParaRPr lang="en-US" dirty="0"/>
          </a:p>
        </p:txBody>
      </p:sp>
      <p:sp>
        <p:nvSpPr>
          <p:cNvPr id="3" name="Footer Placeholder 2">
            <a:extLst>
              <a:ext uri="{FF2B5EF4-FFF2-40B4-BE49-F238E27FC236}">
                <a16:creationId xmlns:a16="http://schemas.microsoft.com/office/drawing/2014/main" id="{36B530F5-BEB8-884B-816F-3CB160CAAA13}"/>
              </a:ext>
            </a:extLst>
          </p:cNvPr>
          <p:cNvSpPr>
            <a:spLocks noGrp="1"/>
          </p:cNvSpPr>
          <p:nvPr>
            <p:ph type="ftr" sz="quarter" idx="11"/>
          </p:nvPr>
        </p:nvSpPr>
        <p:spPr/>
        <p:txBody>
          <a:bodyPr/>
          <a:lstStyle/>
          <a:p>
            <a:pPr>
              <a:defRPr/>
            </a:pPr>
            <a:endParaRPr lang="en-US" dirty="0"/>
          </a:p>
        </p:txBody>
      </p:sp>
      <p:sp>
        <p:nvSpPr>
          <p:cNvPr id="4" name="Slide Number Placeholder 3">
            <a:extLst>
              <a:ext uri="{FF2B5EF4-FFF2-40B4-BE49-F238E27FC236}">
                <a16:creationId xmlns:a16="http://schemas.microsoft.com/office/drawing/2014/main" id="{AAF1C33D-D34C-BC47-8E6D-40CDB2290B9B}"/>
              </a:ext>
            </a:extLst>
          </p:cNvPr>
          <p:cNvSpPr>
            <a:spLocks noGrp="1"/>
          </p:cNvSpPr>
          <p:nvPr>
            <p:ph type="sldNum" sz="quarter" idx="12"/>
          </p:nvPr>
        </p:nvSpPr>
        <p:spPr/>
        <p:txBody>
          <a:bodyPr/>
          <a:lstStyle/>
          <a:p>
            <a:pPr>
              <a:defRPr/>
            </a:pPr>
            <a:fld id="{601685CB-B3D0-4CB7-8999-868CD59EF38F}" type="slidenum">
              <a:rPr lang="en-US" smtClean="0"/>
              <a:pPr>
                <a:defRPr/>
              </a:pPr>
              <a:t>25</a:t>
            </a:fld>
            <a:endParaRPr lang="en-US" dirty="0"/>
          </a:p>
        </p:txBody>
      </p:sp>
      <p:pic>
        <p:nvPicPr>
          <p:cNvPr id="5" name="Picture 4">
            <a:extLst>
              <a:ext uri="{FF2B5EF4-FFF2-40B4-BE49-F238E27FC236}">
                <a16:creationId xmlns:a16="http://schemas.microsoft.com/office/drawing/2014/main" id="{60AD9CB6-3886-C44B-A4B7-46DDFAC6D300}"/>
              </a:ext>
            </a:extLst>
          </p:cNvPr>
          <p:cNvPicPr>
            <a:picLocks noChangeAspect="1"/>
          </p:cNvPicPr>
          <p:nvPr/>
        </p:nvPicPr>
        <p:blipFill>
          <a:blip r:embed="rId2"/>
          <a:stretch>
            <a:fillRect/>
          </a:stretch>
        </p:blipFill>
        <p:spPr>
          <a:xfrm>
            <a:off x="0" y="961647"/>
            <a:ext cx="9144000" cy="4934706"/>
          </a:xfrm>
          <a:prstGeom prst="rect">
            <a:avLst/>
          </a:prstGeom>
        </p:spPr>
      </p:pic>
      <p:sp>
        <p:nvSpPr>
          <p:cNvPr id="6" name="Title 2">
            <a:extLst>
              <a:ext uri="{FF2B5EF4-FFF2-40B4-BE49-F238E27FC236}">
                <a16:creationId xmlns:a16="http://schemas.microsoft.com/office/drawing/2014/main" id="{44D35141-188C-C14D-9B9A-7B0FDB01CE20}"/>
              </a:ext>
            </a:extLst>
          </p:cNvPr>
          <p:cNvSpPr txBox="1">
            <a:spLocks/>
          </p:cNvSpPr>
          <p:nvPr/>
        </p:nvSpPr>
        <p:spPr>
          <a:xfrm>
            <a:off x="628650" y="88035"/>
            <a:ext cx="7886700" cy="1325563"/>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dirty="0"/>
              <a:t>Coastal western Alaska stocks</a:t>
            </a:r>
          </a:p>
        </p:txBody>
      </p:sp>
    </p:spTree>
    <p:extLst>
      <p:ext uri="{BB962C8B-B14F-4D97-AF65-F5344CB8AC3E}">
        <p14:creationId xmlns:p14="http://schemas.microsoft.com/office/powerpoint/2010/main" val="2024798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20B3CF1-5BA3-214C-8336-3FDEFCAA9E79}"/>
              </a:ext>
            </a:extLst>
          </p:cNvPr>
          <p:cNvPicPr>
            <a:picLocks noChangeAspect="1"/>
          </p:cNvPicPr>
          <p:nvPr/>
        </p:nvPicPr>
        <p:blipFill>
          <a:blip r:embed="rId2"/>
          <a:stretch>
            <a:fillRect/>
          </a:stretch>
        </p:blipFill>
        <p:spPr>
          <a:xfrm>
            <a:off x="0" y="961647"/>
            <a:ext cx="9144000" cy="4934706"/>
          </a:xfrm>
          <a:prstGeom prst="rect">
            <a:avLst/>
          </a:prstGeom>
        </p:spPr>
      </p:pic>
      <p:sp>
        <p:nvSpPr>
          <p:cNvPr id="3" name="Title 2">
            <a:extLst>
              <a:ext uri="{FF2B5EF4-FFF2-40B4-BE49-F238E27FC236}">
                <a16:creationId xmlns:a16="http://schemas.microsoft.com/office/drawing/2014/main" id="{10EDC546-434A-C448-8C18-B38B0AFB25A7}"/>
              </a:ext>
            </a:extLst>
          </p:cNvPr>
          <p:cNvSpPr>
            <a:spLocks noGrp="1"/>
          </p:cNvSpPr>
          <p:nvPr>
            <p:ph type="title"/>
          </p:nvPr>
        </p:nvSpPr>
        <p:spPr>
          <a:xfrm>
            <a:off x="628650" y="-133640"/>
            <a:ext cx="7886700" cy="1325563"/>
          </a:xfrm>
        </p:spPr>
        <p:txBody>
          <a:bodyPr/>
          <a:lstStyle/>
          <a:p>
            <a:r>
              <a:rPr lang="en-US" dirty="0"/>
              <a:t>Combined western Alaska stocks</a:t>
            </a:r>
          </a:p>
        </p:txBody>
      </p:sp>
    </p:spTree>
    <p:extLst>
      <p:ext uri="{BB962C8B-B14F-4D97-AF65-F5344CB8AC3E}">
        <p14:creationId xmlns:p14="http://schemas.microsoft.com/office/powerpoint/2010/main" val="29448524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B45A142-4255-493C-8284-5D566C121B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2663" y="321177"/>
            <a:ext cx="3249230" cy="6179552"/>
          </a:xfrm>
          <a:prstGeom prst="rect">
            <a:avLst/>
          </a:prstGeom>
          <a:solidFill>
            <a:srgbClr val="404040">
              <a:alpha val="89804"/>
            </a:srgbClr>
          </a:solidFill>
          <a:ln w="127000" cap="sq" cmpd="thinThick">
            <a:solidFill>
              <a:srgbClr val="595959">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085E668-9EE1-234C-8B38-EC0BC2C5F8A2}"/>
              </a:ext>
            </a:extLst>
          </p:cNvPr>
          <p:cNvSpPr>
            <a:spLocks noGrp="1"/>
          </p:cNvSpPr>
          <p:nvPr>
            <p:ph type="title"/>
          </p:nvPr>
        </p:nvSpPr>
        <p:spPr>
          <a:xfrm>
            <a:off x="505677" y="914400"/>
            <a:ext cx="2743200" cy="2887579"/>
          </a:xfrm>
        </p:spPr>
        <p:txBody>
          <a:bodyPr vert="horz" lIns="91440" tIns="45720" rIns="91440" bIns="45720" rtlCol="0" anchor="b">
            <a:normAutofit/>
          </a:bodyPr>
          <a:lstStyle/>
          <a:p>
            <a:pPr algn="ctr" defTabSz="914400"/>
            <a:r>
              <a:rPr lang="en-US" sz="4200" kern="1200">
                <a:solidFill>
                  <a:srgbClr val="FFFFFF"/>
                </a:solidFill>
                <a:latin typeface="+mj-lt"/>
                <a:ea typeface="+mj-ea"/>
                <a:cs typeface="+mj-cs"/>
              </a:rPr>
              <a:t>Chum salmon</a:t>
            </a:r>
          </a:p>
        </p:txBody>
      </p:sp>
      <p:cxnSp>
        <p:nvCxnSpPr>
          <p:cNvPr id="15" name="Straight Connector 14">
            <a:extLst>
              <a:ext uri="{FF2B5EF4-FFF2-40B4-BE49-F238E27FC236}">
                <a16:creationId xmlns:a16="http://schemas.microsoft.com/office/drawing/2014/main" id="{38FB9660-F42F-4313-BBC4-47C007FE484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3344" y="3910267"/>
            <a:ext cx="1940093"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9A00C2A4-77CF-DC4A-BEE0-47C3435306E6}"/>
              </a:ext>
            </a:extLst>
          </p:cNvPr>
          <p:cNvPicPr>
            <a:picLocks noChangeAspect="1"/>
          </p:cNvPicPr>
          <p:nvPr/>
        </p:nvPicPr>
        <p:blipFill>
          <a:blip r:embed="rId2"/>
          <a:stretch>
            <a:fillRect/>
          </a:stretch>
        </p:blipFill>
        <p:spPr>
          <a:xfrm>
            <a:off x="4017818" y="-237066"/>
            <a:ext cx="5126182" cy="7095066"/>
          </a:xfrm>
          <a:prstGeom prst="rect">
            <a:avLst/>
          </a:prstGeom>
        </p:spPr>
      </p:pic>
    </p:spTree>
    <p:extLst>
      <p:ext uri="{BB962C8B-B14F-4D97-AF65-F5344CB8AC3E}">
        <p14:creationId xmlns:p14="http://schemas.microsoft.com/office/powerpoint/2010/main" val="14654192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9144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085E668-9EE1-234C-8B38-EC0BC2C5F8A2}"/>
              </a:ext>
            </a:extLst>
          </p:cNvPr>
          <p:cNvSpPr>
            <a:spLocks noGrp="1"/>
          </p:cNvSpPr>
          <p:nvPr>
            <p:ph type="title"/>
          </p:nvPr>
        </p:nvSpPr>
        <p:spPr>
          <a:xfrm>
            <a:off x="417399" y="643467"/>
            <a:ext cx="8408193" cy="744836"/>
          </a:xfrm>
        </p:spPr>
        <p:txBody>
          <a:bodyPr vert="horz" lIns="91440" tIns="45720" rIns="91440" bIns="45720" rtlCol="0" anchor="ctr">
            <a:normAutofit/>
          </a:bodyPr>
          <a:lstStyle/>
          <a:p>
            <a:pPr algn="ctr" defTabSz="914400"/>
            <a:r>
              <a:rPr lang="en-US" sz="2800" kern="1200">
                <a:solidFill>
                  <a:schemeClr val="bg1"/>
                </a:solidFill>
                <a:latin typeface="+mj-lt"/>
                <a:ea typeface="+mj-ea"/>
                <a:cs typeface="+mj-cs"/>
              </a:rPr>
              <a:t>Chum salmon</a:t>
            </a:r>
          </a:p>
        </p:txBody>
      </p:sp>
      <p:pic>
        <p:nvPicPr>
          <p:cNvPr id="3" name="Picture 2">
            <a:extLst>
              <a:ext uri="{FF2B5EF4-FFF2-40B4-BE49-F238E27FC236}">
                <a16:creationId xmlns:a16="http://schemas.microsoft.com/office/drawing/2014/main" id="{27B39E84-7267-AB4C-B64C-A6ABE6468D39}"/>
              </a:ext>
            </a:extLst>
          </p:cNvPr>
          <p:cNvPicPr>
            <a:picLocks noChangeAspect="1"/>
          </p:cNvPicPr>
          <p:nvPr/>
        </p:nvPicPr>
        <p:blipFill>
          <a:blip r:embed="rId3"/>
          <a:stretch>
            <a:fillRect/>
          </a:stretch>
        </p:blipFill>
        <p:spPr>
          <a:xfrm>
            <a:off x="1042521" y="1675227"/>
            <a:ext cx="7058956" cy="4394199"/>
          </a:xfrm>
          <a:prstGeom prst="rect">
            <a:avLst/>
          </a:prstGeom>
        </p:spPr>
      </p:pic>
    </p:spTree>
    <p:extLst>
      <p:ext uri="{BB962C8B-B14F-4D97-AF65-F5344CB8AC3E}">
        <p14:creationId xmlns:p14="http://schemas.microsoft.com/office/powerpoint/2010/main" val="5638600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85E668-9EE1-234C-8B38-EC0BC2C5F8A2}"/>
              </a:ext>
            </a:extLst>
          </p:cNvPr>
          <p:cNvSpPr>
            <a:spLocks noGrp="1"/>
          </p:cNvSpPr>
          <p:nvPr>
            <p:ph type="title"/>
          </p:nvPr>
        </p:nvSpPr>
        <p:spPr>
          <a:xfrm>
            <a:off x="628650" y="-493857"/>
            <a:ext cx="7886700" cy="1325563"/>
          </a:xfrm>
        </p:spPr>
        <p:txBody>
          <a:bodyPr/>
          <a:lstStyle/>
          <a:p>
            <a:r>
              <a:rPr lang="en-US" dirty="0"/>
              <a:t>Chum salmon</a:t>
            </a:r>
          </a:p>
        </p:txBody>
      </p:sp>
      <p:pic>
        <p:nvPicPr>
          <p:cNvPr id="3" name="Picture 2">
            <a:extLst>
              <a:ext uri="{FF2B5EF4-FFF2-40B4-BE49-F238E27FC236}">
                <a16:creationId xmlns:a16="http://schemas.microsoft.com/office/drawing/2014/main" id="{42F857C8-FFA5-6B45-B38E-C200575BB70A}"/>
              </a:ext>
            </a:extLst>
          </p:cNvPr>
          <p:cNvPicPr>
            <a:picLocks noChangeAspect="1"/>
          </p:cNvPicPr>
          <p:nvPr/>
        </p:nvPicPr>
        <p:blipFill>
          <a:blip r:embed="rId2"/>
          <a:stretch>
            <a:fillRect/>
          </a:stretch>
        </p:blipFill>
        <p:spPr>
          <a:xfrm>
            <a:off x="0" y="805369"/>
            <a:ext cx="9144000" cy="5247262"/>
          </a:xfrm>
          <a:prstGeom prst="rect">
            <a:avLst/>
          </a:prstGeom>
        </p:spPr>
      </p:pic>
    </p:spTree>
    <p:extLst>
      <p:ext uri="{BB962C8B-B14F-4D97-AF65-F5344CB8AC3E}">
        <p14:creationId xmlns:p14="http://schemas.microsoft.com/office/powerpoint/2010/main" val="25367866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C68C1E7A-539D-B143-945E-C56298DF1E83}"/>
              </a:ext>
            </a:extLst>
          </p:cNvPr>
          <p:cNvSpPr>
            <a:spLocks noGrp="1"/>
          </p:cNvSpPr>
          <p:nvPr>
            <p:ph type="title"/>
          </p:nvPr>
        </p:nvSpPr>
        <p:spPr>
          <a:xfrm>
            <a:off x="487972" y="211318"/>
            <a:ext cx="5485118" cy="1398472"/>
          </a:xfrm>
        </p:spPr>
        <p:txBody>
          <a:bodyPr>
            <a:normAutofit/>
          </a:bodyPr>
          <a:lstStyle/>
          <a:p>
            <a:r>
              <a:rPr lang="en-US" dirty="0"/>
              <a:t>General steps</a:t>
            </a:r>
          </a:p>
        </p:txBody>
      </p:sp>
      <p:sp>
        <p:nvSpPr>
          <p:cNvPr id="10" name="Content Placeholder 9">
            <a:extLst>
              <a:ext uri="{FF2B5EF4-FFF2-40B4-BE49-F238E27FC236}">
                <a16:creationId xmlns:a16="http://schemas.microsoft.com/office/drawing/2014/main" id="{B32BD1FD-1573-D64A-898F-90912A1AD9CF}"/>
              </a:ext>
            </a:extLst>
          </p:cNvPr>
          <p:cNvSpPr>
            <a:spLocks noGrp="1"/>
          </p:cNvSpPr>
          <p:nvPr>
            <p:ph sz="half" idx="1"/>
          </p:nvPr>
        </p:nvSpPr>
        <p:spPr>
          <a:xfrm>
            <a:off x="1741444" y="1676831"/>
            <a:ext cx="7154628" cy="4525963"/>
          </a:xfrm>
        </p:spPr>
        <p:txBody>
          <a:bodyPr>
            <a:normAutofit/>
          </a:bodyPr>
          <a:lstStyle/>
          <a:p>
            <a:pPr marL="514350" indent="-514350" algn="l">
              <a:buFont typeface="+mj-lt"/>
              <a:buAutoNum type="arabicPeriod"/>
            </a:pPr>
            <a:r>
              <a:rPr lang="en-US" dirty="0"/>
              <a:t>Compile PSC statistics</a:t>
            </a:r>
          </a:p>
          <a:p>
            <a:pPr marL="457200" lvl="1" indent="0">
              <a:buNone/>
            </a:pPr>
            <a:r>
              <a:rPr lang="en-US" dirty="0"/>
              <a:t>a.	Total bycatch by season (Table 1)</a:t>
            </a:r>
          </a:p>
          <a:p>
            <a:pPr marL="457200" lvl="1" indent="0">
              <a:buNone/>
            </a:pPr>
            <a:r>
              <a:rPr lang="en-US" dirty="0"/>
              <a:t>b.	Length and sex composition of the bycatch</a:t>
            </a:r>
          </a:p>
          <a:p>
            <a:pPr marL="457200" lvl="1" indent="0">
              <a:buNone/>
            </a:pPr>
            <a:r>
              <a:rPr lang="en-US" dirty="0"/>
              <a:t>c.	Date and location </a:t>
            </a:r>
          </a:p>
          <a:p>
            <a:pPr marL="514350" indent="-514350" algn="l">
              <a:buFont typeface="+mj-lt"/>
              <a:buAutoNum type="arabicPeriod"/>
            </a:pPr>
            <a:r>
              <a:rPr lang="en-US" dirty="0"/>
              <a:t>Convert seasonal length compositions to PSC by age</a:t>
            </a:r>
          </a:p>
          <a:p>
            <a:pPr marL="514350" indent="-514350" algn="l">
              <a:buFont typeface="+mj-lt"/>
              <a:buAutoNum type="arabicPeriod"/>
            </a:pPr>
            <a:r>
              <a:rPr lang="en-US" dirty="0"/>
              <a:t>Apply oceanic survival and maturity-at-age</a:t>
            </a:r>
          </a:p>
          <a:p>
            <a:pPr marL="514350" indent="-514350" algn="l">
              <a:buFont typeface="+mj-lt"/>
              <a:buAutoNum type="arabicPeriod"/>
            </a:pPr>
            <a:r>
              <a:rPr lang="en-US" dirty="0"/>
              <a:t>Use genetic stock ID information (Table 5)</a:t>
            </a:r>
          </a:p>
          <a:p>
            <a:pPr marL="514350" indent="-514350" algn="l">
              <a:buFont typeface="+mj-lt"/>
              <a:buAutoNum type="arabicPeriod"/>
            </a:pPr>
            <a:r>
              <a:rPr lang="en-US" dirty="0"/>
              <a:t>Run the AEQ model (1994-2017) and summarize</a:t>
            </a:r>
          </a:p>
          <a:p>
            <a:pPr marL="514350" indent="-514350" algn="l">
              <a:buFont typeface="+mj-lt"/>
              <a:buAutoNum type="arabicPeriod"/>
            </a:pPr>
            <a:r>
              <a:rPr lang="en-US" dirty="0"/>
              <a:t>Compare subset with available run-strength estimates</a:t>
            </a:r>
          </a:p>
          <a:p>
            <a:pPr marL="0" indent="0" algn="l">
              <a:buNone/>
            </a:pPr>
            <a:r>
              <a:rPr lang="en-US" dirty="0">
                <a:solidFill>
                  <a:srgbClr val="FF0000"/>
                </a:solidFill>
              </a:rPr>
              <a:t>Modifications</a:t>
            </a:r>
          </a:p>
          <a:p>
            <a:pPr marL="457200" indent="-457200" algn="l">
              <a:buFont typeface="+mj-lt"/>
              <a:buAutoNum type="arabicPeriod"/>
            </a:pPr>
            <a:r>
              <a:rPr lang="en-US" dirty="0">
                <a:solidFill>
                  <a:srgbClr val="FF0000"/>
                </a:solidFill>
              </a:rPr>
              <a:t>Change effective growth assumption in recent period</a:t>
            </a:r>
          </a:p>
          <a:p>
            <a:pPr marL="514350" indent="-514350" algn="l">
              <a:buFont typeface="+mj-lt"/>
              <a:buAutoNum type="arabicPeriod"/>
            </a:pPr>
            <a:endParaRPr lang="en-US" dirty="0"/>
          </a:p>
          <a:p>
            <a:pPr marL="514350" indent="-514350" algn="l">
              <a:buFont typeface="+mj-lt"/>
              <a:buAutoNum type="arabicPeriod"/>
            </a:pPr>
            <a:endParaRPr lang="en-US" dirty="0"/>
          </a:p>
        </p:txBody>
      </p:sp>
    </p:spTree>
    <p:extLst>
      <p:ext uri="{BB962C8B-B14F-4D97-AF65-F5344CB8AC3E}">
        <p14:creationId xmlns:p14="http://schemas.microsoft.com/office/powerpoint/2010/main" val="23111291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85E668-9EE1-234C-8B38-EC0BC2C5F8A2}"/>
              </a:ext>
            </a:extLst>
          </p:cNvPr>
          <p:cNvSpPr>
            <a:spLocks noGrp="1"/>
          </p:cNvSpPr>
          <p:nvPr>
            <p:ph type="title"/>
          </p:nvPr>
        </p:nvSpPr>
        <p:spPr>
          <a:xfrm>
            <a:off x="628650" y="-493857"/>
            <a:ext cx="7886700" cy="1325563"/>
          </a:xfrm>
        </p:spPr>
        <p:txBody>
          <a:bodyPr/>
          <a:lstStyle/>
          <a:p>
            <a:r>
              <a:rPr lang="en-US" dirty="0"/>
              <a:t>Chum salmon</a:t>
            </a:r>
          </a:p>
        </p:txBody>
      </p:sp>
      <p:pic>
        <p:nvPicPr>
          <p:cNvPr id="4" name="Picture 3">
            <a:extLst>
              <a:ext uri="{FF2B5EF4-FFF2-40B4-BE49-F238E27FC236}">
                <a16:creationId xmlns:a16="http://schemas.microsoft.com/office/drawing/2014/main" id="{D44D479F-DF6E-7A4D-8EC7-05F883298CD3}"/>
              </a:ext>
            </a:extLst>
          </p:cNvPr>
          <p:cNvPicPr>
            <a:picLocks noChangeAspect="1"/>
          </p:cNvPicPr>
          <p:nvPr/>
        </p:nvPicPr>
        <p:blipFill>
          <a:blip r:embed="rId2"/>
          <a:stretch>
            <a:fillRect/>
          </a:stretch>
        </p:blipFill>
        <p:spPr>
          <a:xfrm>
            <a:off x="0" y="589971"/>
            <a:ext cx="9144000" cy="5678057"/>
          </a:xfrm>
          <a:prstGeom prst="rect">
            <a:avLst/>
          </a:prstGeom>
        </p:spPr>
      </p:pic>
    </p:spTree>
    <p:extLst>
      <p:ext uri="{BB962C8B-B14F-4D97-AF65-F5344CB8AC3E}">
        <p14:creationId xmlns:p14="http://schemas.microsoft.com/office/powerpoint/2010/main" val="41161548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0">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C58C9999-5999-AF44-9FD3-DD6EDB882513}"/>
              </a:ext>
            </a:extLst>
          </p:cNvPr>
          <p:cNvSpPr>
            <a:spLocks noGrp="1"/>
          </p:cNvSpPr>
          <p:nvPr>
            <p:ph type="title"/>
          </p:nvPr>
        </p:nvSpPr>
        <p:spPr>
          <a:xfrm>
            <a:off x="628650" y="963877"/>
            <a:ext cx="2620771" cy="4930246"/>
          </a:xfrm>
        </p:spPr>
        <p:txBody>
          <a:bodyPr>
            <a:normAutofit/>
          </a:bodyPr>
          <a:lstStyle/>
          <a:p>
            <a:pPr algn="r"/>
            <a:r>
              <a:rPr lang="en-US">
                <a:solidFill>
                  <a:schemeClr val="accent1"/>
                </a:solidFill>
              </a:rPr>
              <a:t>Summary AEQ</a:t>
            </a:r>
          </a:p>
        </p:txBody>
      </p:sp>
      <p:cxnSp>
        <p:nvCxnSpPr>
          <p:cNvPr id="18" name="Straight Connector 12">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6" name="Content Placeholder 5">
            <a:extLst>
              <a:ext uri="{FF2B5EF4-FFF2-40B4-BE49-F238E27FC236}">
                <a16:creationId xmlns:a16="http://schemas.microsoft.com/office/drawing/2014/main" id="{C047A600-FDA6-3646-BE8B-C3F3C5D46D85}"/>
              </a:ext>
            </a:extLst>
          </p:cNvPr>
          <p:cNvSpPr>
            <a:spLocks noGrp="1"/>
          </p:cNvSpPr>
          <p:nvPr>
            <p:ph idx="1"/>
          </p:nvPr>
        </p:nvSpPr>
        <p:spPr>
          <a:xfrm>
            <a:off x="3732023" y="963877"/>
            <a:ext cx="4783327" cy="4930246"/>
          </a:xfrm>
        </p:spPr>
        <p:txBody>
          <a:bodyPr anchor="ctr">
            <a:normAutofit/>
          </a:bodyPr>
          <a:lstStyle/>
          <a:p>
            <a:pPr marL="0" indent="0">
              <a:buNone/>
            </a:pPr>
            <a:r>
              <a:rPr lang="en-US" dirty="0"/>
              <a:t>Length frequency data:</a:t>
            </a:r>
          </a:p>
          <a:p>
            <a:pPr marL="685800" lvl="1" indent="-342900">
              <a:buFont typeface="+mj-lt"/>
              <a:buAutoNum type="arabicPeriod"/>
            </a:pPr>
            <a:r>
              <a:rPr lang="en-US" sz="2100" dirty="0"/>
              <a:t>Seems to be smaller in recent years</a:t>
            </a:r>
          </a:p>
          <a:p>
            <a:pPr marL="685800" lvl="1" indent="-342900">
              <a:buFont typeface="+mj-lt"/>
              <a:buAutoNum type="arabicPeriod"/>
            </a:pPr>
            <a:r>
              <a:rPr lang="en-US" sz="2100" dirty="0"/>
              <a:t>B-season generally smaller/younger Chinook salmon</a:t>
            </a:r>
          </a:p>
          <a:p>
            <a:pPr marL="685800" lvl="1" indent="-342900">
              <a:buFont typeface="+mj-lt"/>
              <a:buAutoNum type="arabicPeriod"/>
            </a:pPr>
            <a:r>
              <a:rPr lang="en-US" sz="2100" dirty="0"/>
              <a:t>Sample sizes of length measures much lower in EBS since census period</a:t>
            </a:r>
          </a:p>
          <a:p>
            <a:pPr marL="685800" lvl="1" indent="-342900">
              <a:buFont typeface="+mj-lt"/>
              <a:buAutoNum type="arabicPeriod"/>
            </a:pPr>
            <a:r>
              <a:rPr lang="en-US" sz="2100" dirty="0"/>
              <a:t>GOA sample sizes remain high (for length measurements)</a:t>
            </a:r>
          </a:p>
          <a:p>
            <a:pPr marL="0" indent="0">
              <a:buNone/>
            </a:pPr>
            <a:r>
              <a:rPr lang="en-US" dirty="0"/>
              <a:t>Growth changes affect results slightly</a:t>
            </a:r>
          </a:p>
          <a:p>
            <a:pPr lvl="1"/>
            <a:r>
              <a:rPr lang="en-US" sz="2100" dirty="0"/>
              <a:t>What-ifs based on </a:t>
            </a:r>
            <a:r>
              <a:rPr lang="en-US" sz="2100" dirty="0" err="1"/>
              <a:t>aassumed</a:t>
            </a:r>
            <a:r>
              <a:rPr lang="en-US" sz="2100" dirty="0"/>
              <a:t> growth changes </a:t>
            </a:r>
            <a:br>
              <a:rPr lang="en-US" sz="2100" dirty="0"/>
            </a:br>
            <a:r>
              <a:rPr lang="en-US" sz="2100" dirty="0"/>
              <a:t>(</a:t>
            </a:r>
            <a:r>
              <a:rPr lang="en-US" sz="2100" b="1" dirty="0"/>
              <a:t>no basis for actual values chosen!!)</a:t>
            </a:r>
          </a:p>
          <a:p>
            <a:pPr lvl="1"/>
            <a:r>
              <a:rPr lang="en-US" sz="2100" dirty="0"/>
              <a:t>The need to age samples would improve estimates</a:t>
            </a:r>
          </a:p>
          <a:p>
            <a:pPr lvl="1"/>
            <a:endParaRPr lang="en-US" sz="2100" dirty="0"/>
          </a:p>
          <a:p>
            <a:pPr lvl="1"/>
            <a:endParaRPr lang="en-US" sz="2100" b="1" dirty="0"/>
          </a:p>
        </p:txBody>
      </p:sp>
    </p:spTree>
    <p:extLst>
      <p:ext uri="{BB962C8B-B14F-4D97-AF65-F5344CB8AC3E}">
        <p14:creationId xmlns:p14="http://schemas.microsoft.com/office/powerpoint/2010/main" val="19164806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1F197FBB-B4C8-F143-A255-B9061ACA74E5}"/>
              </a:ext>
            </a:extLst>
          </p:cNvPr>
          <p:cNvSpPr>
            <a:spLocks noGrp="1"/>
          </p:cNvSpPr>
          <p:nvPr>
            <p:ph type="dt" sz="half" idx="10"/>
          </p:nvPr>
        </p:nvSpPr>
        <p:spPr>
          <a:xfrm>
            <a:off x="197632" y="-30480"/>
            <a:ext cx="8565857" cy="274320"/>
          </a:xfrm>
        </p:spPr>
        <p:txBody>
          <a:bodyPr/>
          <a:lstStyle/>
          <a:p>
            <a:pPr algn="ctr">
              <a:defRPr/>
            </a:pPr>
            <a:r>
              <a:rPr lang="en-US" sz="2000" b="1" dirty="0"/>
              <a:t>Chinook salmon bycatch by season and fleet category, pollock fishery</a:t>
            </a:r>
          </a:p>
        </p:txBody>
      </p:sp>
      <p:pic>
        <p:nvPicPr>
          <p:cNvPr id="9" name="Picture 8">
            <a:extLst>
              <a:ext uri="{FF2B5EF4-FFF2-40B4-BE49-F238E27FC236}">
                <a16:creationId xmlns:a16="http://schemas.microsoft.com/office/drawing/2014/main" id="{4A3CFC9D-DB46-874D-B675-6AAC98FAF1EE}"/>
              </a:ext>
            </a:extLst>
          </p:cNvPr>
          <p:cNvPicPr>
            <a:picLocks noChangeAspect="1"/>
          </p:cNvPicPr>
          <p:nvPr/>
        </p:nvPicPr>
        <p:blipFill>
          <a:blip r:embed="rId3"/>
          <a:stretch>
            <a:fillRect/>
          </a:stretch>
        </p:blipFill>
        <p:spPr>
          <a:xfrm>
            <a:off x="11052" y="351680"/>
            <a:ext cx="8911962" cy="6303119"/>
          </a:xfrm>
          <a:prstGeom prst="rect">
            <a:avLst/>
          </a:prstGeom>
        </p:spPr>
      </p:pic>
    </p:spTree>
    <p:extLst>
      <p:ext uri="{BB962C8B-B14F-4D97-AF65-F5344CB8AC3E}">
        <p14:creationId xmlns:p14="http://schemas.microsoft.com/office/powerpoint/2010/main" val="27058674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02EA574-D182-A544-A767-6AD9E3C5234E}"/>
              </a:ext>
            </a:extLst>
          </p:cNvPr>
          <p:cNvSpPr>
            <a:spLocks noGrp="1"/>
          </p:cNvSpPr>
          <p:nvPr>
            <p:ph type="title"/>
          </p:nvPr>
        </p:nvSpPr>
        <p:spPr>
          <a:xfrm>
            <a:off x="349766" y="629266"/>
            <a:ext cx="3012461" cy="1676603"/>
          </a:xfrm>
        </p:spPr>
        <p:txBody>
          <a:bodyPr>
            <a:normAutofit fontScale="90000"/>
          </a:bodyPr>
          <a:lstStyle/>
          <a:p>
            <a:r>
              <a:rPr lang="en-US" sz="3600" dirty="0"/>
              <a:t>Chinook salmon proportions</a:t>
            </a:r>
            <a:br>
              <a:rPr lang="en-US" sz="3600" dirty="0"/>
            </a:br>
            <a:r>
              <a:rPr lang="en-US" sz="3600" dirty="0"/>
              <a:t>at length</a:t>
            </a:r>
            <a:br>
              <a:rPr lang="en-US" sz="3600" dirty="0"/>
            </a:br>
            <a:endParaRPr lang="en-US" dirty="0"/>
          </a:p>
        </p:txBody>
      </p:sp>
      <p:sp>
        <p:nvSpPr>
          <p:cNvPr id="7" name="Content Placeholder 6">
            <a:extLst>
              <a:ext uri="{FF2B5EF4-FFF2-40B4-BE49-F238E27FC236}">
                <a16:creationId xmlns:a16="http://schemas.microsoft.com/office/drawing/2014/main" id="{6FAB55AA-943F-764F-BD59-E0F3854BA52F}"/>
              </a:ext>
            </a:extLst>
          </p:cNvPr>
          <p:cNvSpPr>
            <a:spLocks noGrp="1"/>
          </p:cNvSpPr>
          <p:nvPr>
            <p:ph idx="1"/>
          </p:nvPr>
        </p:nvSpPr>
        <p:spPr>
          <a:xfrm>
            <a:off x="486698" y="2438400"/>
            <a:ext cx="2738599" cy="3785419"/>
          </a:xfrm>
        </p:spPr>
        <p:txBody>
          <a:bodyPr>
            <a:normAutofit/>
          </a:bodyPr>
          <a:lstStyle/>
          <a:p>
            <a:pPr marL="0" indent="0">
              <a:buNone/>
            </a:pPr>
            <a:endParaRPr lang="en-US" sz="1600" dirty="0"/>
          </a:p>
        </p:txBody>
      </p:sp>
      <p:pic>
        <p:nvPicPr>
          <p:cNvPr id="5" name="Picture 4">
            <a:extLst>
              <a:ext uri="{FF2B5EF4-FFF2-40B4-BE49-F238E27FC236}">
                <a16:creationId xmlns:a16="http://schemas.microsoft.com/office/drawing/2014/main" id="{80989392-7FA1-1346-A6AC-3FA6150E6F64}"/>
              </a:ext>
            </a:extLst>
          </p:cNvPr>
          <p:cNvPicPr/>
          <p:nvPr/>
        </p:nvPicPr>
        <p:blipFill rotWithShape="1">
          <a:blip r:embed="rId3"/>
          <a:srcRect r="1667"/>
          <a:stretch/>
        </p:blipFill>
        <p:spPr>
          <a:xfrm>
            <a:off x="3479292" y="10"/>
            <a:ext cx="5664708" cy="6857990"/>
          </a:xfrm>
          <a:prstGeom prst="rect">
            <a:avLst/>
          </a:prstGeom>
          <a:effectLst/>
        </p:spPr>
      </p:pic>
      <p:sp>
        <p:nvSpPr>
          <p:cNvPr id="2" name="Date Placeholder 1">
            <a:extLst>
              <a:ext uri="{FF2B5EF4-FFF2-40B4-BE49-F238E27FC236}">
                <a16:creationId xmlns:a16="http://schemas.microsoft.com/office/drawing/2014/main" id="{9A5D456F-F4B0-6440-AD53-709F166CE841}"/>
              </a:ext>
            </a:extLst>
          </p:cNvPr>
          <p:cNvSpPr>
            <a:spLocks noGrp="1"/>
          </p:cNvSpPr>
          <p:nvPr>
            <p:ph type="dt" sz="half" idx="10"/>
          </p:nvPr>
        </p:nvSpPr>
        <p:spPr>
          <a:xfrm>
            <a:off x="5993892" y="6356350"/>
            <a:ext cx="1995678" cy="365125"/>
          </a:xfrm>
        </p:spPr>
        <p:txBody>
          <a:bodyPr>
            <a:normAutofit/>
          </a:bodyPr>
          <a:lstStyle/>
          <a:p>
            <a:pPr algn="r">
              <a:spcAft>
                <a:spcPts val="600"/>
              </a:spcAft>
              <a:defRPr/>
            </a:pPr>
            <a:fld id="{30A2CAF7-F39A-1D4C-8B84-C4B2987A71F2}" type="datetime1">
              <a:rPr lang="en-US">
                <a:solidFill>
                  <a:srgbClr val="FFFFFF"/>
                </a:solidFill>
              </a:rPr>
              <a:pPr algn="r">
                <a:spcAft>
                  <a:spcPts val="600"/>
                </a:spcAft>
                <a:defRPr/>
              </a:pPr>
              <a:t>4/14/19</a:t>
            </a:fld>
            <a:endParaRPr lang="en-US">
              <a:solidFill>
                <a:srgbClr val="FFFFFF"/>
              </a:solidFill>
            </a:endParaRPr>
          </a:p>
        </p:txBody>
      </p:sp>
      <p:sp>
        <p:nvSpPr>
          <p:cNvPr id="4" name="Slide Number Placeholder 3">
            <a:extLst>
              <a:ext uri="{FF2B5EF4-FFF2-40B4-BE49-F238E27FC236}">
                <a16:creationId xmlns:a16="http://schemas.microsoft.com/office/drawing/2014/main" id="{BAFB7A8B-8F66-0549-BC04-74388B2AA9FC}"/>
              </a:ext>
            </a:extLst>
          </p:cNvPr>
          <p:cNvSpPr>
            <a:spLocks noGrp="1"/>
          </p:cNvSpPr>
          <p:nvPr>
            <p:ph type="sldNum" sz="quarter" idx="12"/>
          </p:nvPr>
        </p:nvSpPr>
        <p:spPr>
          <a:xfrm>
            <a:off x="8140446" y="6356350"/>
            <a:ext cx="514350" cy="365125"/>
          </a:xfrm>
        </p:spPr>
        <p:txBody>
          <a:bodyPr>
            <a:normAutofit/>
          </a:bodyPr>
          <a:lstStyle/>
          <a:p>
            <a:pPr algn="l">
              <a:spcAft>
                <a:spcPts val="600"/>
              </a:spcAft>
              <a:defRPr/>
            </a:pPr>
            <a:fld id="{601685CB-B3D0-4CB7-8999-868CD59EF38F}" type="slidenum">
              <a:rPr lang="en-US">
                <a:solidFill>
                  <a:srgbClr val="FFFFFF"/>
                </a:solidFill>
              </a:rPr>
              <a:pPr algn="l">
                <a:spcAft>
                  <a:spcPts val="600"/>
                </a:spcAft>
                <a:defRPr/>
              </a:pPr>
              <a:t>5</a:t>
            </a:fld>
            <a:endParaRPr lang="en-US">
              <a:solidFill>
                <a:srgbClr val="FFFFFF"/>
              </a:solidFill>
            </a:endParaRPr>
          </a:p>
        </p:txBody>
      </p:sp>
    </p:spTree>
    <p:extLst>
      <p:ext uri="{BB962C8B-B14F-4D97-AF65-F5344CB8AC3E}">
        <p14:creationId xmlns:p14="http://schemas.microsoft.com/office/powerpoint/2010/main" val="3290225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1781791-DE75-BC49-87F7-7798004EA3DD}"/>
              </a:ext>
            </a:extLst>
          </p:cNvPr>
          <p:cNvPicPr>
            <a:picLocks noChangeAspect="1"/>
          </p:cNvPicPr>
          <p:nvPr/>
        </p:nvPicPr>
        <p:blipFill>
          <a:blip r:embed="rId2"/>
          <a:stretch>
            <a:fillRect/>
          </a:stretch>
        </p:blipFill>
        <p:spPr>
          <a:xfrm>
            <a:off x="2846066" y="14614"/>
            <a:ext cx="6299629" cy="6843386"/>
          </a:xfrm>
          <a:prstGeom prst="rect">
            <a:avLst/>
          </a:prstGeom>
        </p:spPr>
      </p:pic>
      <p:sp>
        <p:nvSpPr>
          <p:cNvPr id="7" name="Title 5">
            <a:extLst>
              <a:ext uri="{FF2B5EF4-FFF2-40B4-BE49-F238E27FC236}">
                <a16:creationId xmlns:a16="http://schemas.microsoft.com/office/drawing/2014/main" id="{00EDE5A1-F960-6342-AE4A-98BB4BA3BFB4}"/>
              </a:ext>
            </a:extLst>
          </p:cNvPr>
          <p:cNvSpPr txBox="1">
            <a:spLocks/>
          </p:cNvSpPr>
          <p:nvPr/>
        </p:nvSpPr>
        <p:spPr>
          <a:xfrm>
            <a:off x="349766" y="629266"/>
            <a:ext cx="3012461" cy="1676603"/>
          </a:xfrm>
          <a:prstGeom prst="rect">
            <a:avLst/>
          </a:prstGeom>
        </p:spPr>
        <p:txBody>
          <a:bodyPr>
            <a:normAutofit fontScale="90000" lnSpcReduction="1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3600"/>
              <a:t>Chinook salmon proportions</a:t>
            </a:r>
            <a:br>
              <a:rPr lang="en-US" sz="3600"/>
            </a:br>
            <a:r>
              <a:rPr lang="en-US" sz="3600"/>
              <a:t>at length</a:t>
            </a:r>
            <a:br>
              <a:rPr lang="en-US" sz="3600"/>
            </a:br>
            <a:endParaRPr lang="en-US" dirty="0"/>
          </a:p>
        </p:txBody>
      </p:sp>
    </p:spTree>
    <p:extLst>
      <p:ext uri="{BB962C8B-B14F-4D97-AF65-F5344CB8AC3E}">
        <p14:creationId xmlns:p14="http://schemas.microsoft.com/office/powerpoint/2010/main" val="1028914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4A1ABDA-F4F2-7243-B44B-D5713B2D92C8}"/>
              </a:ext>
            </a:extLst>
          </p:cNvPr>
          <p:cNvSpPr>
            <a:spLocks noGrp="1"/>
          </p:cNvSpPr>
          <p:nvPr>
            <p:ph type="title"/>
          </p:nvPr>
        </p:nvSpPr>
        <p:spPr>
          <a:xfrm>
            <a:off x="488480" y="640081"/>
            <a:ext cx="2532887" cy="3681976"/>
          </a:xfrm>
          <a:noFill/>
        </p:spPr>
        <p:txBody>
          <a:bodyPr vert="horz" lIns="91440" tIns="45720" rIns="91440" bIns="45720" rtlCol="0" anchor="b">
            <a:normAutofit/>
          </a:bodyPr>
          <a:lstStyle/>
          <a:p>
            <a:pPr defTabSz="914400"/>
            <a:r>
              <a:rPr lang="en-US" sz="3800"/>
              <a:t>	</a:t>
            </a:r>
          </a:p>
        </p:txBody>
      </p:sp>
      <p:sp>
        <p:nvSpPr>
          <p:cNvPr id="9" name="Content Placeholder 8">
            <a:extLst>
              <a:ext uri="{FF2B5EF4-FFF2-40B4-BE49-F238E27FC236}">
                <a16:creationId xmlns:a16="http://schemas.microsoft.com/office/drawing/2014/main" id="{13B37345-99AB-4E4B-8581-EB1EFE10EBD7}"/>
              </a:ext>
            </a:extLst>
          </p:cNvPr>
          <p:cNvSpPr>
            <a:spLocks noGrp="1"/>
          </p:cNvSpPr>
          <p:nvPr>
            <p:ph sz="quarter" idx="13"/>
          </p:nvPr>
        </p:nvSpPr>
        <p:spPr>
          <a:xfrm>
            <a:off x="488480" y="4460487"/>
            <a:ext cx="2532888" cy="1757433"/>
          </a:xfrm>
          <a:noFill/>
        </p:spPr>
        <p:txBody>
          <a:bodyPr vert="horz" lIns="91440" tIns="45720" rIns="91440" bIns="45720" rtlCol="0">
            <a:normAutofit/>
          </a:bodyPr>
          <a:lstStyle/>
          <a:p>
            <a:pPr marL="0" indent="0" defTabSz="914400">
              <a:spcBef>
                <a:spcPts val="1000"/>
              </a:spcBef>
              <a:buNone/>
            </a:pPr>
            <a:endParaRPr lang="en-US" sz="1900" dirty="0"/>
          </a:p>
        </p:txBody>
      </p:sp>
      <p:pic>
        <p:nvPicPr>
          <p:cNvPr id="6" name="Picture 5">
            <a:extLst>
              <a:ext uri="{FF2B5EF4-FFF2-40B4-BE49-F238E27FC236}">
                <a16:creationId xmlns:a16="http://schemas.microsoft.com/office/drawing/2014/main" id="{6F208955-5A07-8448-97BA-8254772237E0}"/>
              </a:ext>
            </a:extLst>
          </p:cNvPr>
          <p:cNvPicPr>
            <a:picLocks noChangeAspect="1"/>
          </p:cNvPicPr>
          <p:nvPr/>
        </p:nvPicPr>
        <p:blipFill rotWithShape="1">
          <a:blip r:embed="rId2"/>
          <a:srcRect l="564" r="10077"/>
          <a:stretch/>
        </p:blipFill>
        <p:spPr>
          <a:xfrm>
            <a:off x="3490722" y="10"/>
            <a:ext cx="5653278" cy="6857990"/>
          </a:xfrm>
          <a:prstGeom prst="rect">
            <a:avLst/>
          </a:prstGeom>
        </p:spPr>
      </p:pic>
      <p:sp>
        <p:nvSpPr>
          <p:cNvPr id="11" name="Title 5">
            <a:extLst>
              <a:ext uri="{FF2B5EF4-FFF2-40B4-BE49-F238E27FC236}">
                <a16:creationId xmlns:a16="http://schemas.microsoft.com/office/drawing/2014/main" id="{F245C721-A68C-AD4D-817C-5392772FEB48}"/>
              </a:ext>
            </a:extLst>
          </p:cNvPr>
          <p:cNvSpPr txBox="1">
            <a:spLocks/>
          </p:cNvSpPr>
          <p:nvPr/>
        </p:nvSpPr>
        <p:spPr>
          <a:xfrm>
            <a:off x="349766" y="629266"/>
            <a:ext cx="3012461" cy="1676603"/>
          </a:xfrm>
          <a:prstGeom prst="rect">
            <a:avLst/>
          </a:prstGeom>
        </p:spPr>
        <p:txBody>
          <a:bodyPr vert="horz" lIns="91440" tIns="45720" rIns="91440" bIns="45720" rtlCol="0" anchor="ctr">
            <a:normAutofit fontScale="90000" lnSpcReduction="1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3600" dirty="0"/>
              <a:t>Chinook salmon measurements…</a:t>
            </a:r>
          </a:p>
          <a:p>
            <a:r>
              <a:rPr lang="en-US" sz="3600" dirty="0"/>
              <a:t>EBS A and B</a:t>
            </a:r>
            <a:br>
              <a:rPr lang="en-US" sz="3600" dirty="0"/>
            </a:br>
            <a:endParaRPr lang="en-US" dirty="0"/>
          </a:p>
        </p:txBody>
      </p:sp>
    </p:spTree>
    <p:extLst>
      <p:ext uri="{BB962C8B-B14F-4D97-AF65-F5344CB8AC3E}">
        <p14:creationId xmlns:p14="http://schemas.microsoft.com/office/powerpoint/2010/main" val="18238589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4A1ABDA-F4F2-7243-B44B-D5713B2D92C8}"/>
              </a:ext>
            </a:extLst>
          </p:cNvPr>
          <p:cNvSpPr>
            <a:spLocks noGrp="1"/>
          </p:cNvSpPr>
          <p:nvPr>
            <p:ph type="title"/>
          </p:nvPr>
        </p:nvSpPr>
        <p:spPr>
          <a:xfrm>
            <a:off x="488480" y="640081"/>
            <a:ext cx="2532887" cy="3681976"/>
          </a:xfrm>
          <a:noFill/>
        </p:spPr>
        <p:txBody>
          <a:bodyPr vert="horz" lIns="91440" tIns="45720" rIns="91440" bIns="45720" rtlCol="0" anchor="b">
            <a:normAutofit/>
          </a:bodyPr>
          <a:lstStyle/>
          <a:p>
            <a:pPr defTabSz="914400"/>
            <a:r>
              <a:rPr lang="en-US" sz="3800"/>
              <a:t>	</a:t>
            </a:r>
          </a:p>
        </p:txBody>
      </p:sp>
      <p:sp>
        <p:nvSpPr>
          <p:cNvPr id="9" name="Content Placeholder 8">
            <a:extLst>
              <a:ext uri="{FF2B5EF4-FFF2-40B4-BE49-F238E27FC236}">
                <a16:creationId xmlns:a16="http://schemas.microsoft.com/office/drawing/2014/main" id="{13B37345-99AB-4E4B-8581-EB1EFE10EBD7}"/>
              </a:ext>
            </a:extLst>
          </p:cNvPr>
          <p:cNvSpPr>
            <a:spLocks noGrp="1"/>
          </p:cNvSpPr>
          <p:nvPr>
            <p:ph sz="quarter" idx="13"/>
          </p:nvPr>
        </p:nvSpPr>
        <p:spPr>
          <a:xfrm>
            <a:off x="488480" y="4460487"/>
            <a:ext cx="2532888" cy="1757433"/>
          </a:xfrm>
          <a:noFill/>
        </p:spPr>
        <p:txBody>
          <a:bodyPr vert="horz" lIns="91440" tIns="45720" rIns="91440" bIns="45720" rtlCol="0">
            <a:normAutofit/>
          </a:bodyPr>
          <a:lstStyle/>
          <a:p>
            <a:pPr marL="0" indent="0" defTabSz="914400">
              <a:spcBef>
                <a:spcPts val="1000"/>
              </a:spcBef>
              <a:buNone/>
            </a:pPr>
            <a:endParaRPr lang="en-US" sz="1900" dirty="0"/>
          </a:p>
        </p:txBody>
      </p:sp>
      <p:sp>
        <p:nvSpPr>
          <p:cNvPr id="11" name="Title 5">
            <a:extLst>
              <a:ext uri="{FF2B5EF4-FFF2-40B4-BE49-F238E27FC236}">
                <a16:creationId xmlns:a16="http://schemas.microsoft.com/office/drawing/2014/main" id="{F245C721-A68C-AD4D-817C-5392772FEB48}"/>
              </a:ext>
            </a:extLst>
          </p:cNvPr>
          <p:cNvSpPr txBox="1">
            <a:spLocks/>
          </p:cNvSpPr>
          <p:nvPr/>
        </p:nvSpPr>
        <p:spPr>
          <a:xfrm>
            <a:off x="35133" y="245806"/>
            <a:ext cx="3012461" cy="1676603"/>
          </a:xfrm>
          <a:prstGeom prst="rect">
            <a:avLst/>
          </a:prstGeom>
        </p:spPr>
        <p:txBody>
          <a:bodyPr vert="horz" lIns="91440" tIns="45720" rIns="91440" bIns="45720" rtlCol="0" anchor="ctr">
            <a:normAutofit fontScale="90000" lnSpcReduction="1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3600" dirty="0"/>
              <a:t>EBS vs GOA</a:t>
            </a:r>
            <a:br>
              <a:rPr lang="en-US" sz="3600" dirty="0"/>
            </a:br>
            <a:r>
              <a:rPr lang="en-US" sz="3600" dirty="0"/>
              <a:t>Chinook salmon proportions…</a:t>
            </a:r>
            <a:br>
              <a:rPr lang="en-US" sz="3600" dirty="0"/>
            </a:br>
            <a:endParaRPr lang="en-US" dirty="0"/>
          </a:p>
        </p:txBody>
      </p:sp>
      <p:pic>
        <p:nvPicPr>
          <p:cNvPr id="3" name="Picture 2">
            <a:extLst>
              <a:ext uri="{FF2B5EF4-FFF2-40B4-BE49-F238E27FC236}">
                <a16:creationId xmlns:a16="http://schemas.microsoft.com/office/drawing/2014/main" id="{E92089DA-EF39-8A43-BE90-C7D5DCF041A8}"/>
              </a:ext>
            </a:extLst>
          </p:cNvPr>
          <p:cNvPicPr>
            <a:picLocks noChangeAspect="1"/>
          </p:cNvPicPr>
          <p:nvPr/>
        </p:nvPicPr>
        <p:blipFill>
          <a:blip r:embed="rId2"/>
          <a:stretch>
            <a:fillRect/>
          </a:stretch>
        </p:blipFill>
        <p:spPr>
          <a:xfrm>
            <a:off x="2803135" y="-38418"/>
            <a:ext cx="6348446" cy="6896418"/>
          </a:xfrm>
          <a:prstGeom prst="rect">
            <a:avLst/>
          </a:prstGeom>
        </p:spPr>
      </p:pic>
      <p:pic>
        <p:nvPicPr>
          <p:cNvPr id="2" name="Picture 1">
            <a:extLst>
              <a:ext uri="{FF2B5EF4-FFF2-40B4-BE49-F238E27FC236}">
                <a16:creationId xmlns:a16="http://schemas.microsoft.com/office/drawing/2014/main" id="{4FB8E3D1-CA40-DD4A-8B76-7507775B498D}"/>
              </a:ext>
            </a:extLst>
          </p:cNvPr>
          <p:cNvPicPr>
            <a:picLocks noChangeAspect="1"/>
          </p:cNvPicPr>
          <p:nvPr/>
        </p:nvPicPr>
        <p:blipFill>
          <a:blip r:embed="rId3"/>
          <a:stretch>
            <a:fillRect/>
          </a:stretch>
        </p:blipFill>
        <p:spPr>
          <a:xfrm>
            <a:off x="2803136" y="-48387"/>
            <a:ext cx="6357622" cy="6906386"/>
          </a:xfrm>
          <a:prstGeom prst="rect">
            <a:avLst/>
          </a:prstGeom>
        </p:spPr>
      </p:pic>
    </p:spTree>
    <p:extLst>
      <p:ext uri="{BB962C8B-B14F-4D97-AF65-F5344CB8AC3E}">
        <p14:creationId xmlns:p14="http://schemas.microsoft.com/office/powerpoint/2010/main" val="16793314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4A1ABDA-F4F2-7243-B44B-D5713B2D92C8}"/>
              </a:ext>
            </a:extLst>
          </p:cNvPr>
          <p:cNvSpPr>
            <a:spLocks noGrp="1"/>
          </p:cNvSpPr>
          <p:nvPr>
            <p:ph type="title"/>
          </p:nvPr>
        </p:nvSpPr>
        <p:spPr>
          <a:xfrm>
            <a:off x="488480" y="640081"/>
            <a:ext cx="2532887" cy="3681976"/>
          </a:xfrm>
          <a:noFill/>
        </p:spPr>
        <p:txBody>
          <a:bodyPr vert="horz" lIns="91440" tIns="45720" rIns="91440" bIns="45720" rtlCol="0" anchor="b">
            <a:normAutofit/>
          </a:bodyPr>
          <a:lstStyle/>
          <a:p>
            <a:pPr defTabSz="914400"/>
            <a:r>
              <a:rPr lang="en-US" sz="3800"/>
              <a:t>	</a:t>
            </a:r>
          </a:p>
        </p:txBody>
      </p:sp>
      <p:sp>
        <p:nvSpPr>
          <p:cNvPr id="9" name="Content Placeholder 8">
            <a:extLst>
              <a:ext uri="{FF2B5EF4-FFF2-40B4-BE49-F238E27FC236}">
                <a16:creationId xmlns:a16="http://schemas.microsoft.com/office/drawing/2014/main" id="{13B37345-99AB-4E4B-8581-EB1EFE10EBD7}"/>
              </a:ext>
            </a:extLst>
          </p:cNvPr>
          <p:cNvSpPr>
            <a:spLocks noGrp="1"/>
          </p:cNvSpPr>
          <p:nvPr>
            <p:ph sz="quarter" idx="13"/>
          </p:nvPr>
        </p:nvSpPr>
        <p:spPr>
          <a:xfrm>
            <a:off x="488480" y="4460487"/>
            <a:ext cx="2532888" cy="1757433"/>
          </a:xfrm>
          <a:noFill/>
        </p:spPr>
        <p:txBody>
          <a:bodyPr vert="horz" lIns="91440" tIns="45720" rIns="91440" bIns="45720" rtlCol="0">
            <a:normAutofit/>
          </a:bodyPr>
          <a:lstStyle/>
          <a:p>
            <a:pPr marL="0" indent="0" defTabSz="914400">
              <a:spcBef>
                <a:spcPts val="1000"/>
              </a:spcBef>
              <a:buNone/>
            </a:pPr>
            <a:endParaRPr lang="en-US" sz="1900" dirty="0"/>
          </a:p>
        </p:txBody>
      </p:sp>
      <p:pic>
        <p:nvPicPr>
          <p:cNvPr id="6" name="Picture 5">
            <a:extLst>
              <a:ext uri="{FF2B5EF4-FFF2-40B4-BE49-F238E27FC236}">
                <a16:creationId xmlns:a16="http://schemas.microsoft.com/office/drawing/2014/main" id="{6F208955-5A07-8448-97BA-8254772237E0}"/>
              </a:ext>
            </a:extLst>
          </p:cNvPr>
          <p:cNvPicPr>
            <a:picLocks noChangeAspect="1"/>
          </p:cNvPicPr>
          <p:nvPr/>
        </p:nvPicPr>
        <p:blipFill rotWithShape="1">
          <a:blip r:embed="rId2"/>
          <a:srcRect l="564" r="10077"/>
          <a:stretch/>
        </p:blipFill>
        <p:spPr>
          <a:xfrm>
            <a:off x="3490722" y="10"/>
            <a:ext cx="5653278" cy="6857990"/>
          </a:xfrm>
          <a:prstGeom prst="rect">
            <a:avLst/>
          </a:prstGeom>
        </p:spPr>
      </p:pic>
      <p:sp>
        <p:nvSpPr>
          <p:cNvPr id="11" name="Title 5">
            <a:extLst>
              <a:ext uri="{FF2B5EF4-FFF2-40B4-BE49-F238E27FC236}">
                <a16:creationId xmlns:a16="http://schemas.microsoft.com/office/drawing/2014/main" id="{F245C721-A68C-AD4D-817C-5392772FEB48}"/>
              </a:ext>
            </a:extLst>
          </p:cNvPr>
          <p:cNvSpPr txBox="1">
            <a:spLocks/>
          </p:cNvSpPr>
          <p:nvPr/>
        </p:nvSpPr>
        <p:spPr>
          <a:xfrm>
            <a:off x="35133" y="245806"/>
            <a:ext cx="3012461" cy="1676603"/>
          </a:xfrm>
          <a:prstGeom prst="rect">
            <a:avLst/>
          </a:prstGeom>
        </p:spPr>
        <p:txBody>
          <a:bodyPr vert="horz" lIns="91440" tIns="45720" rIns="91440" bIns="45720" rtlCol="0" anchor="ctr">
            <a:normAutofit fontScale="90000" lnSpcReduction="1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3600" dirty="0"/>
              <a:t>EBS vs GOA</a:t>
            </a:r>
            <a:br>
              <a:rPr lang="en-US" sz="3600" dirty="0"/>
            </a:br>
            <a:r>
              <a:rPr lang="en-US" sz="3600" dirty="0"/>
              <a:t>Chinook salmon measurements…</a:t>
            </a:r>
            <a:br>
              <a:rPr lang="en-US" sz="3600" dirty="0"/>
            </a:br>
            <a:endParaRPr lang="en-US" dirty="0"/>
          </a:p>
        </p:txBody>
      </p:sp>
      <p:pic>
        <p:nvPicPr>
          <p:cNvPr id="3" name="Picture 2">
            <a:extLst>
              <a:ext uri="{FF2B5EF4-FFF2-40B4-BE49-F238E27FC236}">
                <a16:creationId xmlns:a16="http://schemas.microsoft.com/office/drawing/2014/main" id="{E92089DA-EF39-8A43-BE90-C7D5DCF041A8}"/>
              </a:ext>
            </a:extLst>
          </p:cNvPr>
          <p:cNvPicPr>
            <a:picLocks noChangeAspect="1"/>
          </p:cNvPicPr>
          <p:nvPr/>
        </p:nvPicPr>
        <p:blipFill>
          <a:blip r:embed="rId3"/>
          <a:stretch>
            <a:fillRect/>
          </a:stretch>
        </p:blipFill>
        <p:spPr>
          <a:xfrm>
            <a:off x="2803135" y="-38418"/>
            <a:ext cx="6348446" cy="6896418"/>
          </a:xfrm>
          <a:prstGeom prst="rect">
            <a:avLst/>
          </a:prstGeom>
        </p:spPr>
      </p:pic>
    </p:spTree>
    <p:extLst>
      <p:ext uri="{BB962C8B-B14F-4D97-AF65-F5344CB8AC3E}">
        <p14:creationId xmlns:p14="http://schemas.microsoft.com/office/powerpoint/2010/main" val="2066080486"/>
      </p:ext>
    </p:extLst>
  </p:cSld>
  <p:clrMapOvr>
    <a:masterClrMapping/>
  </p:clrMapOvr>
</p:sld>
</file>

<file path=ppt/theme/theme1.xml><?xml version="1.0" encoding="utf-8"?>
<a:theme xmlns:a="http://schemas.openxmlformats.org/drawingml/2006/main" name="NOAA Divider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NOAA Title Options">
  <a:themeElements>
    <a:clrScheme name="Custom 11">
      <a:dk1>
        <a:sysClr val="windowText" lastClr="000000"/>
      </a:dk1>
      <a:lt1>
        <a:sysClr val="window" lastClr="FFFFFF"/>
      </a:lt1>
      <a:dk2>
        <a:srgbClr val="00467F"/>
      </a:dk2>
      <a:lt2>
        <a:srgbClr val="CCE7EA"/>
      </a:lt2>
      <a:accent1>
        <a:srgbClr val="008998"/>
      </a:accent1>
      <a:accent2>
        <a:srgbClr val="CC9C4A"/>
      </a:accent2>
      <a:accent3>
        <a:srgbClr val="EA7125"/>
      </a:accent3>
      <a:accent4>
        <a:srgbClr val="738539"/>
      </a:accent4>
      <a:accent5>
        <a:srgbClr val="9C552D"/>
      </a:accent5>
      <a:accent6>
        <a:srgbClr val="C0311A"/>
      </a:accent6>
      <a:hlink>
        <a:srgbClr val="0000FF"/>
      </a:hlink>
      <a:folHlink>
        <a:srgbClr val="800080"/>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TotalTime>
  <Words>479</Words>
  <Application>Microsoft Macintosh PowerPoint</Application>
  <PresentationFormat>On-screen Show (4:3)</PresentationFormat>
  <Paragraphs>96</Paragraphs>
  <Slides>31</Slides>
  <Notes>15</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31</vt:i4>
      </vt:variant>
    </vt:vector>
  </HeadingPairs>
  <TitlesOfParts>
    <vt:vector size="38" baseType="lpstr">
      <vt:lpstr>Arial</vt:lpstr>
      <vt:lpstr>Arial Narrow</vt:lpstr>
      <vt:lpstr>Calibri</vt:lpstr>
      <vt:lpstr>Calibri Light</vt:lpstr>
      <vt:lpstr>NOAA Divider Slides</vt:lpstr>
      <vt:lpstr>NOAA Title Options</vt:lpstr>
      <vt:lpstr>Office Theme</vt:lpstr>
      <vt:lpstr>Alternatives for updating AEQ analysis and prioritizing data needs </vt:lpstr>
      <vt:lpstr>Bycatch history EBS pollock</vt:lpstr>
      <vt:lpstr>General steps</vt:lpstr>
      <vt:lpstr>PowerPoint Presentation</vt:lpstr>
      <vt:lpstr>Chinook salmon proportions at length </vt:lpstr>
      <vt:lpstr>PowerPoint Presentation</vt:lpstr>
      <vt:lpstr> </vt:lpstr>
      <vt:lpstr> </vt:lpstr>
      <vt:lpstr> </vt:lpstr>
      <vt:lpstr>What-if ages wrong… younger at size</vt:lpstr>
      <vt:lpstr>What-if ages wrong… older at size</vt:lpstr>
      <vt:lpstr>Time series of total Chinook salmon AEQ </vt:lpstr>
      <vt:lpstr>Time series of total Chinook salmon AEQ </vt:lpstr>
      <vt:lpstr>Applying genetics stock ID estimates…</vt:lpstr>
      <vt:lpstr>PowerPoint Presentation</vt:lpstr>
      <vt:lpstr>PowerPoint Presentation</vt:lpstr>
      <vt:lpstr>PowerPoint Presentation</vt:lpstr>
      <vt:lpstr>PowerPoint Presentation</vt:lpstr>
      <vt:lpstr>PowerPoint Presentation</vt:lpstr>
      <vt:lpstr>PowerPoint Presentation</vt:lpstr>
      <vt:lpstr>Regional impact estimates  (under different growth alternatives)</vt:lpstr>
      <vt:lpstr>PowerPoint Presentation</vt:lpstr>
      <vt:lpstr>PowerPoint Presentation</vt:lpstr>
      <vt:lpstr>PowerPoint Presentation</vt:lpstr>
      <vt:lpstr>PowerPoint Presentation</vt:lpstr>
      <vt:lpstr>Combined western Alaska stocks</vt:lpstr>
      <vt:lpstr>Chum salmon</vt:lpstr>
      <vt:lpstr>Chum salmon</vt:lpstr>
      <vt:lpstr>Chum salmon</vt:lpstr>
      <vt:lpstr>Chum salmon</vt:lpstr>
      <vt:lpstr>Summary AEQ</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Alternatives for updating AEQ analysis and prioritizing data needs </dc:title>
  <dc:creator>Jim Ianelli</dc:creator>
  <cp:lastModifiedBy>Jim Ianelli</cp:lastModifiedBy>
  <cp:revision>3</cp:revision>
  <dcterms:created xsi:type="dcterms:W3CDTF">2019-04-15T18:21:33Z</dcterms:created>
  <dcterms:modified xsi:type="dcterms:W3CDTF">2019-04-15T18:23:54Z</dcterms:modified>
</cp:coreProperties>
</file>