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7" r:id="rId3"/>
    <p:sldId id="258" r:id="rId4"/>
    <p:sldId id="268" r:id="rId5"/>
    <p:sldId id="269" r:id="rId6"/>
    <p:sldId id="270" r:id="rId7"/>
    <p:sldId id="271" r:id="rId8"/>
    <p:sldId id="273" r:id="rId9"/>
    <p:sldId id="294" r:id="rId10"/>
    <p:sldId id="335" r:id="rId11"/>
    <p:sldId id="336" r:id="rId12"/>
    <p:sldId id="291" r:id="rId13"/>
    <p:sldId id="272" r:id="rId14"/>
    <p:sldId id="327" r:id="rId15"/>
    <p:sldId id="274" r:id="rId16"/>
    <p:sldId id="293" r:id="rId17"/>
    <p:sldId id="319" r:id="rId18"/>
    <p:sldId id="292" r:id="rId19"/>
    <p:sldId id="275" r:id="rId20"/>
    <p:sldId id="276" r:id="rId21"/>
    <p:sldId id="282" r:id="rId22"/>
    <p:sldId id="283" r:id="rId23"/>
    <p:sldId id="284" r:id="rId24"/>
    <p:sldId id="285" r:id="rId25"/>
    <p:sldId id="286" r:id="rId26"/>
    <p:sldId id="287" r:id="rId27"/>
    <p:sldId id="288" r:id="rId28"/>
    <p:sldId id="289" r:id="rId29"/>
    <p:sldId id="290" r:id="rId30"/>
    <p:sldId id="331" r:id="rId31"/>
    <p:sldId id="297" r:id="rId32"/>
    <p:sldId id="298" r:id="rId33"/>
    <p:sldId id="299" r:id="rId34"/>
    <p:sldId id="300" r:id="rId35"/>
    <p:sldId id="301" r:id="rId36"/>
    <p:sldId id="302" r:id="rId37"/>
    <p:sldId id="303" r:id="rId38"/>
    <p:sldId id="304" r:id="rId39"/>
    <p:sldId id="305" r:id="rId40"/>
    <p:sldId id="306" r:id="rId41"/>
    <p:sldId id="308" r:id="rId42"/>
    <p:sldId id="307" r:id="rId43"/>
    <p:sldId id="309" r:id="rId44"/>
    <p:sldId id="323" r:id="rId45"/>
    <p:sldId id="310" r:id="rId46"/>
    <p:sldId id="322" r:id="rId47"/>
    <p:sldId id="311" r:id="rId48"/>
    <p:sldId id="312" r:id="rId49"/>
    <p:sldId id="313" r:id="rId50"/>
    <p:sldId id="316" r:id="rId51"/>
    <p:sldId id="326" r:id="rId52"/>
    <p:sldId id="325" r:id="rId53"/>
    <p:sldId id="315" r:id="rId54"/>
    <p:sldId id="295" r:id="rId55"/>
    <p:sldId id="328" r:id="rId56"/>
    <p:sldId id="329" r:id="rId57"/>
    <p:sldId id="330" r:id="rId58"/>
    <p:sldId id="296" r:id="rId59"/>
    <p:sldId id="333" r:id="rId60"/>
    <p:sldId id="332" r:id="rId61"/>
    <p:sldId id="334" r:id="rId62"/>
    <p:sldId id="262" r:id="rId63"/>
    <p:sldId id="267" r:id="rId64"/>
    <p:sldId id="263" r:id="rId65"/>
    <p:sldId id="264" r:id="rId66"/>
    <p:sldId id="265" r:id="rId67"/>
    <p:sldId id="26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5" autoAdjust="0"/>
    <p:restoredTop sz="94660"/>
  </p:normalViewPr>
  <p:slideViewPr>
    <p:cSldViewPr snapToGrid="0">
      <p:cViewPr varScale="1">
        <p:scale>
          <a:sx n="104" d="100"/>
          <a:sy n="104" d="100"/>
        </p:scale>
        <p:origin x="16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25E1F-C8BF-4418-91B6-915DECDA5557}"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7DEE5-73D2-41A6-8D78-5719B0FBD2AF}" type="slidenum">
              <a:rPr lang="en-US" smtClean="0"/>
              <a:t>‹#›</a:t>
            </a:fld>
            <a:endParaRPr lang="en-US"/>
          </a:p>
        </p:txBody>
      </p:sp>
    </p:spTree>
    <p:extLst>
      <p:ext uri="{BB962C8B-B14F-4D97-AF65-F5344CB8AC3E}">
        <p14:creationId xmlns:p14="http://schemas.microsoft.com/office/powerpoint/2010/main" val="112332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69B6C93D-F016-41FD-B620-B290F7F2C7C4}" type="slidenum">
              <a:rPr lang="en-US" altLang="en-US">
                <a:solidFill>
                  <a:srgbClr val="000000"/>
                </a:solidFill>
                <a:latin typeface="Times New Roman" panose="02020603050405020304" pitchFamily="18" charset="0"/>
              </a:rPr>
              <a:pPr eaLnBrk="1"/>
              <a:t>21</a:t>
            </a:fld>
            <a:endParaRPr lang="en-US" altLang="en-US">
              <a:solidFill>
                <a:srgbClr val="000000"/>
              </a:solidFill>
              <a:latin typeface="Times New Roman" panose="02020603050405020304" pitchFamily="18" charset="0"/>
            </a:endParaRPr>
          </a:p>
        </p:txBody>
      </p:sp>
      <p:sp>
        <p:nvSpPr>
          <p:cNvPr id="98307"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1916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2F7293A2-39A5-4FF4-ADFC-EDAD8B880AE9}" type="slidenum">
              <a:rPr lang="en-US" altLang="en-US">
                <a:solidFill>
                  <a:srgbClr val="000000"/>
                </a:solidFill>
                <a:latin typeface="Times New Roman" panose="02020603050405020304" pitchFamily="18" charset="0"/>
              </a:rPr>
              <a:pPr eaLnBrk="1"/>
              <a:t>22</a:t>
            </a:fld>
            <a:endParaRPr lang="en-US" altLang="en-US">
              <a:solidFill>
                <a:srgbClr val="000000"/>
              </a:solidFill>
              <a:latin typeface="Times New Roman" panose="02020603050405020304" pitchFamily="18" charset="0"/>
            </a:endParaRPr>
          </a:p>
        </p:txBody>
      </p:sp>
      <p:sp>
        <p:nvSpPr>
          <p:cNvPr id="99331"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0815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C44EFB3B-4F62-4D18-9725-1FBFD5DD3B1F}" type="slidenum">
              <a:rPr lang="en-US" altLang="en-US">
                <a:solidFill>
                  <a:srgbClr val="000000"/>
                </a:solidFill>
                <a:latin typeface="Times New Roman" panose="02020603050405020304" pitchFamily="18" charset="0"/>
              </a:rPr>
              <a:pPr eaLnBrk="1"/>
              <a:t>23</a:t>
            </a:fld>
            <a:endParaRPr lang="en-US" altLang="en-US">
              <a:solidFill>
                <a:srgbClr val="000000"/>
              </a:solidFill>
              <a:latin typeface="Times New Roman" panose="02020603050405020304" pitchFamily="18" charset="0"/>
            </a:endParaRPr>
          </a:p>
        </p:txBody>
      </p:sp>
      <p:sp>
        <p:nvSpPr>
          <p:cNvPr id="100355"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272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FC56409F-56DC-42A2-819F-2328993256DC}" type="slidenum">
              <a:rPr lang="en-US" altLang="en-US">
                <a:solidFill>
                  <a:srgbClr val="000000"/>
                </a:solidFill>
                <a:latin typeface="Times New Roman" panose="02020603050405020304" pitchFamily="18" charset="0"/>
              </a:rPr>
              <a:pPr eaLnBrk="1"/>
              <a:t>24</a:t>
            </a:fld>
            <a:endParaRPr lang="en-US" altLang="en-US">
              <a:solidFill>
                <a:srgbClr val="000000"/>
              </a:solidFill>
              <a:latin typeface="Times New Roman" panose="02020603050405020304" pitchFamily="18" charset="0"/>
            </a:endParaRPr>
          </a:p>
        </p:txBody>
      </p:sp>
      <p:sp>
        <p:nvSpPr>
          <p:cNvPr id="101379"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2864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CBAF71B9-C14F-4CB1-A418-C77DA8098866}" type="slidenum">
              <a:rPr lang="en-US" altLang="en-US">
                <a:solidFill>
                  <a:srgbClr val="000000"/>
                </a:solidFill>
                <a:latin typeface="Times New Roman" panose="02020603050405020304" pitchFamily="18" charset="0"/>
              </a:rPr>
              <a:pPr eaLnBrk="1"/>
              <a:t>25</a:t>
            </a:fld>
            <a:endParaRPr lang="en-US" altLang="en-US">
              <a:solidFill>
                <a:srgbClr val="000000"/>
              </a:solidFill>
              <a:latin typeface="Times New Roman" panose="02020603050405020304" pitchFamily="18" charset="0"/>
            </a:endParaRPr>
          </a:p>
        </p:txBody>
      </p:sp>
      <p:sp>
        <p:nvSpPr>
          <p:cNvPr id="102403"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420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0AFBE079-0D03-41CC-8322-FD4D08AF9998}" type="slidenum">
              <a:rPr lang="en-US" altLang="en-US">
                <a:solidFill>
                  <a:srgbClr val="000000"/>
                </a:solidFill>
                <a:latin typeface="Times New Roman" panose="02020603050405020304" pitchFamily="18" charset="0"/>
              </a:rPr>
              <a:pPr eaLnBrk="1"/>
              <a:t>26</a:t>
            </a:fld>
            <a:endParaRPr lang="en-US" altLang="en-US">
              <a:solidFill>
                <a:srgbClr val="000000"/>
              </a:solidFill>
              <a:latin typeface="Times New Roman" panose="02020603050405020304" pitchFamily="18" charset="0"/>
            </a:endParaRPr>
          </a:p>
        </p:txBody>
      </p:sp>
      <p:sp>
        <p:nvSpPr>
          <p:cNvPr id="103427"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4813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fld id="{A3302BAC-8B03-4DDC-AB58-F027BC345E07}" type="slidenum">
              <a:rPr lang="en-US" altLang="en-US">
                <a:solidFill>
                  <a:srgbClr val="000000"/>
                </a:solidFill>
                <a:latin typeface="Times New Roman" panose="02020603050405020304" pitchFamily="18" charset="0"/>
              </a:rPr>
              <a:pPr eaLnBrk="1"/>
              <a:t>27</a:t>
            </a:fld>
            <a:endParaRPr lang="en-US" altLang="en-US">
              <a:solidFill>
                <a:srgbClr val="000000"/>
              </a:solidFill>
              <a:latin typeface="Times New Roman" panose="02020603050405020304" pitchFamily="18" charset="0"/>
            </a:endParaRPr>
          </a:p>
        </p:txBody>
      </p:sp>
      <p:sp>
        <p:nvSpPr>
          <p:cNvPr id="104451" name="Rectangle 1"/>
          <p:cNvSpPr txBox="1">
            <a:spLocks noGrp="1" noRot="1" noChangeAspect="1" noChangeArrowheads="1" noTextEdit="1"/>
          </p:cNvSpPr>
          <p:nvPr>
            <p:ph type="sldImg"/>
          </p:nvPr>
        </p:nvSpPr>
        <p:spPr>
          <a:xfrm>
            <a:off x="534988" y="763588"/>
            <a:ext cx="6699250"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txBox="1">
            <a:spLocks noGrp="1" noChangeArrowheads="1"/>
          </p:cNvSpPr>
          <p:nvPr>
            <p:ph type="body" idx="1"/>
          </p:nvPr>
        </p:nvSpPr>
        <p:spPr>
          <a:xfrm>
            <a:off x="777875" y="4776788"/>
            <a:ext cx="6215063" cy="4522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0172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6DD82-6BF4-4259-9FF0-74FC75A82CD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303791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6DD82-6BF4-4259-9FF0-74FC75A82CD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171976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6DD82-6BF4-4259-9FF0-74FC75A82CD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58452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2" y="273629"/>
            <a:ext cx="10965119" cy="114060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fld id="{61CD33E2-D258-4F68-9182-36345505A523}" type="slidenum">
              <a:rPr lang="en-US" altLang="en-US"/>
              <a:pPr/>
              <a:t>‹#›</a:t>
            </a:fld>
            <a:endParaRPr lang="en-US" altLang="en-US"/>
          </a:p>
        </p:txBody>
      </p:sp>
    </p:spTree>
    <p:extLst>
      <p:ext uri="{BB962C8B-B14F-4D97-AF65-F5344CB8AC3E}">
        <p14:creationId xmlns:p14="http://schemas.microsoft.com/office/powerpoint/2010/main" val="2154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6DD82-6BF4-4259-9FF0-74FC75A82CD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174392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06DD82-6BF4-4259-9FF0-74FC75A82CD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71318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6DD82-6BF4-4259-9FF0-74FC75A82CD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48616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06DD82-6BF4-4259-9FF0-74FC75A82CD2}"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415044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6DD82-6BF4-4259-9FF0-74FC75A82CD2}"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229686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6DD82-6BF4-4259-9FF0-74FC75A82CD2}"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72514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06DD82-6BF4-4259-9FF0-74FC75A82CD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209552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06DD82-6BF4-4259-9FF0-74FC75A82CD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083F1-8096-45F5-B5C3-8D81A0DE77E1}" type="slidenum">
              <a:rPr lang="en-US" smtClean="0"/>
              <a:t>‹#›</a:t>
            </a:fld>
            <a:endParaRPr lang="en-US"/>
          </a:p>
        </p:txBody>
      </p:sp>
    </p:spTree>
    <p:extLst>
      <p:ext uri="{BB962C8B-B14F-4D97-AF65-F5344CB8AC3E}">
        <p14:creationId xmlns:p14="http://schemas.microsoft.com/office/powerpoint/2010/main" val="70834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6DD82-6BF4-4259-9FF0-74FC75A82CD2}"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083F1-8096-45F5-B5C3-8D81A0DE77E1}" type="slidenum">
              <a:rPr lang="en-US" smtClean="0"/>
              <a:t>‹#›</a:t>
            </a:fld>
            <a:endParaRPr lang="en-US"/>
          </a:p>
        </p:txBody>
      </p:sp>
    </p:spTree>
    <p:extLst>
      <p:ext uri="{BB962C8B-B14F-4D97-AF65-F5344CB8AC3E}">
        <p14:creationId xmlns:p14="http://schemas.microsoft.com/office/powerpoint/2010/main" val="8165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2021 assessment for eastern Bering Sea snow crab</a:t>
            </a:r>
            <a:endParaRPr lang="en-US" dirty="0"/>
          </a:p>
        </p:txBody>
      </p:sp>
      <p:sp>
        <p:nvSpPr>
          <p:cNvPr id="3" name="Subtitle 2"/>
          <p:cNvSpPr>
            <a:spLocks noGrp="1"/>
          </p:cNvSpPr>
          <p:nvPr>
            <p:ph type="subTitle" idx="1"/>
          </p:nvPr>
        </p:nvSpPr>
        <p:spPr/>
        <p:txBody>
          <a:bodyPr/>
          <a:lstStyle/>
          <a:p>
            <a:r>
              <a:rPr lang="en-US" dirty="0" smtClean="0"/>
              <a:t>September 13, 2021</a:t>
            </a:r>
            <a:endParaRPr lang="en-US" dirty="0"/>
          </a:p>
        </p:txBody>
      </p:sp>
    </p:spTree>
    <p:extLst>
      <p:ext uri="{BB962C8B-B14F-4D97-AF65-F5344CB8AC3E}">
        <p14:creationId xmlns:p14="http://schemas.microsoft.com/office/powerpoint/2010/main" val="196452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alendar&#10;&#10;Description automatically generated">
            <a:extLst>
              <a:ext uri="{FF2B5EF4-FFF2-40B4-BE49-F238E27FC236}">
                <a16:creationId xmlns:a16="http://schemas.microsoft.com/office/drawing/2014/main" id="{D5DCB6F3-E26F-4DD6-94CA-DF3A68F16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93" y="102568"/>
            <a:ext cx="12066601" cy="6755432"/>
          </a:xfrm>
          <a:prstGeom prst="rect">
            <a:avLst/>
          </a:prstGeom>
        </p:spPr>
      </p:pic>
    </p:spTree>
    <p:extLst>
      <p:ext uri="{BB962C8B-B14F-4D97-AF65-F5344CB8AC3E}">
        <p14:creationId xmlns:p14="http://schemas.microsoft.com/office/powerpoint/2010/main" val="82297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csMap&#10;&#10;Description automatically generated">
            <a:extLst>
              <a:ext uri="{FF2B5EF4-FFF2-40B4-BE49-F238E27FC236}">
                <a16:creationId xmlns:a16="http://schemas.microsoft.com/office/drawing/2014/main" id="{33F16F5E-DC55-428E-A00F-358E5FF09ABF}"/>
              </a:ext>
            </a:extLst>
          </p:cNvPr>
          <p:cNvPicPr>
            <a:picLocks noChangeAspect="1"/>
          </p:cNvPicPr>
          <p:nvPr/>
        </p:nvPicPr>
        <p:blipFill rotWithShape="1">
          <a:blip r:embed="rId2">
            <a:extLst>
              <a:ext uri="{28A0092B-C50C-407E-A947-70E740481C1C}">
                <a14:useLocalDpi xmlns:a14="http://schemas.microsoft.com/office/drawing/2010/main" val="0"/>
              </a:ext>
            </a:extLst>
          </a:blip>
          <a:srcRect t="10819" b="10066"/>
          <a:stretch/>
        </p:blipFill>
        <p:spPr>
          <a:xfrm>
            <a:off x="1534260" y="0"/>
            <a:ext cx="9225180" cy="7298549"/>
          </a:xfrm>
          <a:prstGeom prst="rect">
            <a:avLst/>
          </a:prstGeom>
        </p:spPr>
      </p:pic>
    </p:spTree>
    <p:extLst>
      <p:ext uri="{BB962C8B-B14F-4D97-AF65-F5344CB8AC3E}">
        <p14:creationId xmlns:p14="http://schemas.microsoft.com/office/powerpoint/2010/main" val="3858242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200" y="2209555"/>
            <a:ext cx="5038969" cy="1325563"/>
          </a:xfrm>
        </p:spPr>
        <p:txBody>
          <a:bodyPr/>
          <a:lstStyle/>
          <a:p>
            <a:r>
              <a:rPr lang="en-US" dirty="0" smtClean="0"/>
              <a:t>Models considered</a:t>
            </a:r>
            <a:endParaRPr lang="en-US" dirty="0"/>
          </a:p>
        </p:txBody>
      </p:sp>
    </p:spTree>
    <p:extLst>
      <p:ext uri="{BB962C8B-B14F-4D97-AF65-F5344CB8AC3E}">
        <p14:creationId xmlns:p14="http://schemas.microsoft.com/office/powerpoint/2010/main" val="791805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4433" y="3706707"/>
            <a:ext cx="11523134" cy="3352800"/>
          </a:xfrm>
        </p:spPr>
        <p:txBody>
          <a:bodyPr>
            <a:normAutofit/>
          </a:bodyPr>
          <a:lstStyle/>
          <a:p>
            <a:r>
              <a:rPr lang="en-US" dirty="0" smtClean="0"/>
              <a:t>Status quo model with updated data did not converge</a:t>
            </a:r>
          </a:p>
          <a:p>
            <a:r>
              <a:rPr lang="en-US" dirty="0" smtClean="0"/>
              <a:t>Availability and natural mortality parameters had large gradients</a:t>
            </a:r>
          </a:p>
          <a:p>
            <a:r>
              <a:rPr lang="en-US" dirty="0" smtClean="0"/>
              <a:t>Size composition re-weighting was recommended by CPT, SSC, CIE</a:t>
            </a:r>
          </a:p>
          <a:p>
            <a:pPr lvl="1"/>
            <a:r>
              <a:rPr lang="en-US" dirty="0" smtClean="0"/>
              <a:t>Tried both McAllister-</a:t>
            </a:r>
            <a:r>
              <a:rPr lang="en-US" dirty="0" err="1" smtClean="0"/>
              <a:t>Ianelli</a:t>
            </a:r>
            <a:r>
              <a:rPr lang="en-US" dirty="0" smtClean="0"/>
              <a:t> (1998) and Francis (2011) reweighting for size composition, but neither produced viable models (for slightly different reasons)</a:t>
            </a:r>
          </a:p>
          <a:p>
            <a:r>
              <a:rPr lang="en-US" dirty="0" smtClean="0"/>
              <a:t>No GMACS model—time-varying M doesn’t work with terminal molt yet</a:t>
            </a:r>
          </a:p>
          <a:p>
            <a:endParaRPr lang="en-US" dirty="0"/>
          </a:p>
        </p:txBody>
      </p:sp>
      <p:pic>
        <p:nvPicPr>
          <p:cNvPr id="6" name="Picture 5"/>
          <p:cNvPicPr>
            <a:picLocks noChangeAspect="1"/>
          </p:cNvPicPr>
          <p:nvPr/>
        </p:nvPicPr>
        <p:blipFill>
          <a:blip r:embed="rId2"/>
          <a:stretch>
            <a:fillRect/>
          </a:stretch>
        </p:blipFill>
        <p:spPr>
          <a:xfrm>
            <a:off x="0" y="316097"/>
            <a:ext cx="12206520" cy="2749182"/>
          </a:xfrm>
          <a:prstGeom prst="rect">
            <a:avLst/>
          </a:prstGeom>
        </p:spPr>
      </p:pic>
    </p:spTree>
    <p:extLst>
      <p:ext uri="{BB962C8B-B14F-4D97-AF65-F5344CB8AC3E}">
        <p14:creationId xmlns:p14="http://schemas.microsoft.com/office/powerpoint/2010/main" val="269124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346577"/>
            <a:ext cx="12206520" cy="2749182"/>
          </a:xfrm>
          <a:prstGeom prst="rect">
            <a:avLst/>
          </a:prstGeom>
        </p:spPr>
      </p:pic>
      <p:sp>
        <p:nvSpPr>
          <p:cNvPr id="5" name="Rectangle 4"/>
          <p:cNvSpPr/>
          <p:nvPr/>
        </p:nvSpPr>
        <p:spPr>
          <a:xfrm>
            <a:off x="224790" y="365125"/>
            <a:ext cx="10629900" cy="723900"/>
          </a:xfrm>
          <a:prstGeom prst="rect">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790" y="1316198"/>
            <a:ext cx="10629900" cy="675322"/>
          </a:xfrm>
          <a:prstGeom prst="rect">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34433" y="3706707"/>
            <a:ext cx="11523134" cy="3352800"/>
          </a:xfrm>
        </p:spPr>
        <p:txBody>
          <a:bodyPr>
            <a:normAutofit/>
          </a:bodyPr>
          <a:lstStyle/>
          <a:p>
            <a:r>
              <a:rPr lang="en-US" dirty="0" smtClean="0"/>
              <a:t>Status quo model with updated data did not converge</a:t>
            </a:r>
          </a:p>
          <a:p>
            <a:r>
              <a:rPr lang="en-US" dirty="0" smtClean="0"/>
              <a:t>Availability and natural mortality parameters had large gradients</a:t>
            </a:r>
          </a:p>
          <a:p>
            <a:r>
              <a:rPr lang="en-US" dirty="0" smtClean="0"/>
              <a:t>Size composition re-weighting was recommended by CPT, SSC, CIE</a:t>
            </a:r>
          </a:p>
          <a:p>
            <a:pPr lvl="1"/>
            <a:r>
              <a:rPr lang="en-US" dirty="0" smtClean="0"/>
              <a:t>Tried both McAllister-</a:t>
            </a:r>
            <a:r>
              <a:rPr lang="en-US" dirty="0" err="1" smtClean="0"/>
              <a:t>Ianelli</a:t>
            </a:r>
            <a:r>
              <a:rPr lang="en-US" dirty="0" smtClean="0"/>
              <a:t> (1998) and Francis (2011) reweighting for size composition, but neither produced viable models (for slightly different reasons)</a:t>
            </a:r>
          </a:p>
          <a:p>
            <a:r>
              <a:rPr lang="en-US" dirty="0" smtClean="0"/>
              <a:t>No GMACS model—time-varying M doesn’t work with terminal molt yet</a:t>
            </a:r>
          </a:p>
          <a:p>
            <a:endParaRPr lang="en-US" dirty="0"/>
          </a:p>
        </p:txBody>
      </p:sp>
    </p:spTree>
    <p:extLst>
      <p:ext uri="{BB962C8B-B14F-4D97-AF65-F5344CB8AC3E}">
        <p14:creationId xmlns:p14="http://schemas.microsoft.com/office/powerpoint/2010/main" val="418018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5468" cy="1325563"/>
          </a:xfrm>
        </p:spPr>
        <p:txBody>
          <a:bodyPr/>
          <a:lstStyle/>
          <a:p>
            <a:r>
              <a:rPr lang="en-US" dirty="0" smtClean="0"/>
              <a:t>Empirical availability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6302" y="-147698"/>
            <a:ext cx="7005698" cy="7005698"/>
          </a:xfrm>
        </p:spPr>
      </p:pic>
      <mc:AlternateContent xmlns:mc="http://schemas.openxmlformats.org/markup-compatibility/2006" xmlns:a14="http://schemas.microsoft.com/office/drawing/2010/main">
        <mc:Choice Requires="a14">
          <p:sp>
            <p:nvSpPr>
              <p:cNvPr id="5" name="TextBox 4"/>
              <p:cNvSpPr txBox="1"/>
              <p:nvPr/>
            </p:nvSpPr>
            <p:spPr>
              <a:xfrm>
                <a:off x="222637" y="1547412"/>
                <a:ext cx="4762831" cy="4851200"/>
              </a:xfrm>
              <a:prstGeom prst="rect">
                <a:avLst/>
              </a:prstGeom>
              <a:noFill/>
            </p:spPr>
            <p:txBody>
              <a:bodyPr wrap="square" rtlCol="0">
                <a:spAutoFit/>
              </a:bodyPr>
              <a:lstStyle/>
              <a:p>
                <a:r>
                  <a:rPr lang="en-US" dirty="0" smtClean="0"/>
                  <a:t>To use the BSFRF data to inform survey selectivity, we need to know what portion of the NMFS survey data in the same year to compare it to—the ‘availability’ of the crab to the BSFRF surveys.</a:t>
                </a:r>
              </a:p>
              <a:p>
                <a:endParaRPr lang="en-US" dirty="0"/>
              </a:p>
              <a:p>
                <a:r>
                  <a:rPr lang="en-US" dirty="0" smtClean="0"/>
                  <a:t>The status quo model estimated availabilities for males and females in 2009 and 2010.</a:t>
                </a:r>
              </a:p>
              <a:p>
                <a:endParaRPr lang="en-US" dirty="0"/>
              </a:p>
              <a:p>
                <a:r>
                  <a:rPr lang="en-US" dirty="0" smtClean="0"/>
                  <a:t>However, we have the information to calculate the availabilities—the size compositions from the total NMFS survey and the size compositions from the NMFS survey that occurred in the BSFRF study areas in a given year.</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𝑁𝑀𝐹𝑆</m:t>
                              </m:r>
                              <m:r>
                                <a:rPr lang="en-US" b="0" i="1" smtClean="0">
                                  <a:latin typeface="Cambria Math" panose="02040503050406030204" pitchFamily="18" charset="0"/>
                                </a:rPr>
                                <m:t>_</m:t>
                              </m:r>
                              <m:r>
                                <a:rPr lang="en-US" b="0" i="1" smtClean="0">
                                  <a:latin typeface="Cambria Math" panose="02040503050406030204" pitchFamily="18" charset="0"/>
                                </a:rPr>
                                <m:t>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𝑁𝑀𝐹𝑆</m:t>
                              </m:r>
                              <m:r>
                                <a:rPr lang="en-US" b="0" i="1" smtClean="0">
                                  <a:latin typeface="Cambria Math" panose="02040503050406030204" pitchFamily="18" charset="0"/>
                                </a:rPr>
                                <m:t>_</m:t>
                              </m:r>
                              <m:r>
                                <a:rPr lang="en-US" b="0" i="1" smtClean="0">
                                  <a:latin typeface="Cambria Math" panose="02040503050406030204" pitchFamily="18" charset="0"/>
                                </a:rPr>
                                <m:t>𝑡𝑜𝑡</m:t>
                              </m:r>
                            </m:sub>
                          </m:sSub>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2637" y="1547412"/>
                <a:ext cx="4762831" cy="4851200"/>
              </a:xfrm>
              <a:prstGeom prst="rect">
                <a:avLst/>
              </a:prstGeom>
              <a:blipFill>
                <a:blip r:embed="rId3"/>
                <a:stretch>
                  <a:fillRect l="-1152" t="-754" r="-1921"/>
                </a:stretch>
              </a:blipFill>
            </p:spPr>
            <p:txBody>
              <a:bodyPr/>
              <a:lstStyle/>
              <a:p>
                <a:r>
                  <a:rPr lang="en-US">
                    <a:noFill/>
                  </a:rPr>
                  <a:t> </a:t>
                </a:r>
              </a:p>
            </p:txBody>
          </p:sp>
        </mc:Fallback>
      </mc:AlternateContent>
    </p:spTree>
    <p:extLst>
      <p:ext uri="{BB962C8B-B14F-4D97-AF65-F5344CB8AC3E}">
        <p14:creationId xmlns:p14="http://schemas.microsoft.com/office/powerpoint/2010/main" val="4016837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Empirical selectivity</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112" y="0"/>
            <a:ext cx="4664888" cy="6766560"/>
          </a:xfrm>
          <a:prstGeom prst="rect">
            <a:avLst/>
          </a:prstGeom>
        </p:spPr>
      </p:pic>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3133" y="1325563"/>
                <a:ext cx="7535334" cy="5142970"/>
              </a:xfrm>
            </p:spPr>
            <p:txBody>
              <a:bodyPr/>
              <a:lstStyle/>
              <a:p>
                <a:r>
                  <a:rPr lang="en-US" dirty="0" smtClean="0"/>
                  <a:t>“Empirical selectivity” is the estimate of the proportion of crab caught in the BSFRF study area in a given year, based on estimates of numbers at size in both surveys</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𝑁𝑀𝐹𝑆</m:t>
                              </m:r>
                              <m:r>
                                <a:rPr lang="en-US" b="0" i="1" smtClean="0">
                                  <a:latin typeface="Cambria Math" panose="02040503050406030204" pitchFamily="18" charset="0"/>
                                </a:rPr>
                                <m:t>_</m:t>
                              </m:r>
                              <m:r>
                                <a:rPr lang="en-US" b="0" i="1" smtClean="0">
                                  <a:latin typeface="Cambria Math" panose="02040503050406030204" pitchFamily="18" charset="0"/>
                                </a:rPr>
                                <m:t>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𝐵𝑆𝐹𝑅𝐹</m:t>
                              </m:r>
                            </m:sub>
                          </m:sSub>
                        </m:den>
                      </m:f>
                    </m:oMath>
                  </m:oMathPara>
                </a14:m>
                <a:endParaRPr lang="en-US" b="0" dirty="0" smtClean="0"/>
              </a:p>
              <a:p>
                <a:pPr marL="0" indent="0">
                  <a:buNone/>
                </a:pPr>
                <a:endParaRPr lang="en-US" dirty="0" smtClean="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sub>
                    </m:sSub>
                  </m:oMath>
                </a14:m>
                <a:r>
                  <a:rPr lang="en-US" dirty="0" smtClean="0"/>
                  <a:t> was used as a prior for non-parametric selectivity in some models</a:t>
                </a:r>
                <a:r>
                  <a:rPr lang="en-US" dirty="0" smtClean="0"/>
                  <a:t>.</a:t>
                </a:r>
              </a:p>
              <a:p>
                <a:endParaRPr lang="en-US" dirty="0" smtClean="0"/>
              </a:p>
              <a:p>
                <a:endParaRPr lang="en-US" dirty="0" smtClean="0"/>
              </a:p>
              <a:p>
                <a:pPr marL="0" indent="0">
                  <a:buNone/>
                </a:pP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3133" y="1325563"/>
                <a:ext cx="7535334" cy="5142970"/>
              </a:xfrm>
              <a:blipFill>
                <a:blip r:embed="rId3"/>
                <a:stretch>
                  <a:fillRect l="-1456" t="-1896"/>
                </a:stretch>
              </a:blipFill>
            </p:spPr>
            <p:txBody>
              <a:bodyPr/>
              <a:lstStyle/>
              <a:p>
                <a:r>
                  <a:rPr lang="en-US">
                    <a:noFill/>
                  </a:rPr>
                  <a:t> </a:t>
                </a:r>
              </a:p>
            </p:txBody>
          </p:sp>
        </mc:Fallback>
      </mc:AlternateContent>
    </p:spTree>
    <p:extLst>
      <p:ext uri="{BB962C8B-B14F-4D97-AF65-F5344CB8AC3E}">
        <p14:creationId xmlns:p14="http://schemas.microsoft.com/office/powerpoint/2010/main" val="3964755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Empirical selectivity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261" y="1612004"/>
            <a:ext cx="6824590" cy="4351338"/>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12" y="0"/>
            <a:ext cx="4664888" cy="6766560"/>
          </a:xfrm>
          <a:prstGeom prst="rect">
            <a:avLst/>
          </a:prstGeom>
        </p:spPr>
      </p:pic>
    </p:spTree>
    <p:extLst>
      <p:ext uri="{BB962C8B-B14F-4D97-AF65-F5344CB8AC3E}">
        <p14:creationId xmlns:p14="http://schemas.microsoft.com/office/powerpoint/2010/main" val="1659514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64067" y="1478491"/>
                <a:ext cx="8034866" cy="4939241"/>
              </a:xfrm>
            </p:spPr>
            <p:txBody>
              <a:bodyPr/>
              <a:lstStyle/>
              <a:p>
                <a:r>
                  <a:rPr lang="en-US" dirty="0" smtClean="0"/>
                  <a:t>Consistency across experiments</a:t>
                </a:r>
              </a:p>
              <a:p>
                <a:r>
                  <a:rPr lang="en-US" dirty="0" smtClean="0"/>
                  <a:t>Methods for developing a prior:</a:t>
                </a:r>
              </a:p>
              <a:p>
                <a:pPr lvl="1"/>
                <a:r>
                  <a:rPr lang="en-US" dirty="0" smtClean="0"/>
                  <a:t>Mean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sub>
                    </m:sSub>
                  </m:oMath>
                </a14:m>
                <a:r>
                  <a:rPr lang="en-US" dirty="0" smtClean="0"/>
                  <a:t> across 2009, 2010, 2016, 2017, 2018, weighted by sample size </a:t>
                </a:r>
              </a:p>
              <a:p>
                <a:pPr lvl="1"/>
                <a:r>
                  <a:rPr lang="en-US" dirty="0" smtClean="0"/>
                  <a:t>Fit a generalized additive model to data, use predicted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𝑦</m:t>
                        </m:r>
                      </m:sub>
                    </m:sSub>
                  </m:oMath>
                </a14:m>
                <a:r>
                  <a:rPr lang="en-US" dirty="0" smtClean="0"/>
                  <a:t> and estimated SE</a:t>
                </a:r>
              </a:p>
              <a:p>
                <a:r>
                  <a:rPr lang="en-US" dirty="0" smtClean="0"/>
                  <a:t>Outcomes are similar, but not identical</a:t>
                </a:r>
              </a:p>
              <a:p>
                <a:r>
                  <a:rPr lang="en-US" dirty="0" smtClean="0"/>
                  <a:t>Additional exploration probably useful</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64067" y="1478491"/>
                <a:ext cx="8034866" cy="4939241"/>
              </a:xfrm>
              <a:blipFill>
                <a:blip r:embed="rId2"/>
                <a:stretch>
                  <a:fillRect l="-1366" t="-2099"/>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8621261" y="-36761"/>
            <a:ext cx="3570739" cy="6894761"/>
          </a:xfrm>
          <a:prstGeom prst="rect">
            <a:avLst/>
          </a:prstGeom>
        </p:spPr>
      </p:pic>
      <p:sp>
        <p:nvSpPr>
          <p:cNvPr id="7" name="Title 1"/>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Empirical selectivity</a:t>
            </a:r>
            <a:endParaRPr lang="en-US" dirty="0"/>
          </a:p>
        </p:txBody>
      </p:sp>
    </p:spTree>
    <p:extLst>
      <p:ext uri="{BB962C8B-B14F-4D97-AF65-F5344CB8AC3E}">
        <p14:creationId xmlns:p14="http://schemas.microsoft.com/office/powerpoint/2010/main" val="3044901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Size composition reweighting</a:t>
            </a:r>
            <a:endParaRPr lang="en-US" dirty="0"/>
          </a:p>
        </p:txBody>
      </p:sp>
      <p:pic>
        <p:nvPicPr>
          <p:cNvPr id="4" name="Content Placeholder 3"/>
          <p:cNvPicPr>
            <a:picLocks noGrp="1" noChangeAspect="1"/>
          </p:cNvPicPr>
          <p:nvPr>
            <p:ph idx="1"/>
          </p:nvPr>
        </p:nvPicPr>
        <p:blipFill>
          <a:blip r:embed="rId2"/>
          <a:stretch>
            <a:fillRect/>
          </a:stretch>
        </p:blipFill>
        <p:spPr>
          <a:xfrm>
            <a:off x="5774267" y="1800091"/>
            <a:ext cx="6740782" cy="3767667"/>
          </a:xfrm>
          <a:prstGeom prst="rect">
            <a:avLst/>
          </a:prstGeom>
        </p:spPr>
      </p:pic>
      <p:sp>
        <p:nvSpPr>
          <p:cNvPr id="6" name="TextBox 5"/>
          <p:cNvSpPr txBox="1"/>
          <p:nvPr/>
        </p:nvSpPr>
        <p:spPr>
          <a:xfrm>
            <a:off x="76200" y="1253067"/>
            <a:ext cx="6070600" cy="5262979"/>
          </a:xfrm>
          <a:prstGeom prst="rect">
            <a:avLst/>
          </a:prstGeom>
          <a:noFill/>
        </p:spPr>
        <p:txBody>
          <a:bodyPr wrap="square" rtlCol="0">
            <a:spAutoFit/>
          </a:bodyPr>
          <a:lstStyle/>
          <a:p>
            <a:r>
              <a:rPr lang="en-US" sz="2400" dirty="0" smtClean="0"/>
              <a:t>Size composition reweighting ‘balances’ the contribution of size composition data in the model.</a:t>
            </a:r>
          </a:p>
          <a:p>
            <a:endParaRPr lang="en-US" sz="2400" dirty="0"/>
          </a:p>
          <a:p>
            <a:r>
              <a:rPr lang="en-US" sz="2400" dirty="0" smtClean="0"/>
              <a:t>Francis and McAllister-</a:t>
            </a:r>
            <a:r>
              <a:rPr lang="en-US" sz="2400" dirty="0" err="1" smtClean="0"/>
              <a:t>Ianelli</a:t>
            </a:r>
            <a:r>
              <a:rPr lang="en-US" sz="2400" dirty="0" smtClean="0"/>
              <a:t> methods attempted</a:t>
            </a:r>
          </a:p>
          <a:p>
            <a:endParaRPr lang="en-US" sz="2400" dirty="0"/>
          </a:p>
          <a:p>
            <a:r>
              <a:rPr lang="en-US" sz="2400" dirty="0" smtClean="0"/>
              <a:t>M-I converged to stable weightings, but the models ran with those weights did not converge (max gradient &gt;&gt;0.01)</a:t>
            </a:r>
          </a:p>
          <a:p>
            <a:endParaRPr lang="en-US" sz="2400" dirty="0"/>
          </a:p>
          <a:p>
            <a:r>
              <a:rPr lang="en-US" sz="2400" dirty="0" smtClean="0"/>
              <a:t>Francis did not converge to stable weightings, the size composition data were essentially removed from the objective function.</a:t>
            </a:r>
            <a:endParaRPr lang="en-US" sz="2400" dirty="0"/>
          </a:p>
        </p:txBody>
      </p:sp>
    </p:spTree>
    <p:extLst>
      <p:ext uri="{BB962C8B-B14F-4D97-AF65-F5344CB8AC3E}">
        <p14:creationId xmlns:p14="http://schemas.microsoft.com/office/powerpoint/2010/main" val="2422745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SAFE</a:t>
            </a:r>
            <a:endParaRPr lang="en-US" dirty="0"/>
          </a:p>
        </p:txBody>
      </p:sp>
      <p:sp>
        <p:nvSpPr>
          <p:cNvPr id="3" name="Content Placeholder 2"/>
          <p:cNvSpPr>
            <a:spLocks noGrp="1"/>
          </p:cNvSpPr>
          <p:nvPr>
            <p:ph idx="1"/>
          </p:nvPr>
        </p:nvSpPr>
        <p:spPr/>
        <p:txBody>
          <a:bodyPr/>
          <a:lstStyle/>
          <a:p>
            <a:r>
              <a:rPr lang="en-US" dirty="0" smtClean="0"/>
              <a:t>Typos—mostly years</a:t>
            </a:r>
          </a:p>
          <a:p>
            <a:r>
              <a:rPr lang="en-US" dirty="0" smtClean="0"/>
              <a:t>Clarification on status and MMB in Table 10</a:t>
            </a:r>
          </a:p>
          <a:p>
            <a:r>
              <a:rPr lang="en-US" dirty="0" smtClean="0"/>
              <a:t>Revision of last row of table 11</a:t>
            </a:r>
          </a:p>
          <a:p>
            <a:endParaRPr lang="en-US" dirty="0"/>
          </a:p>
        </p:txBody>
      </p:sp>
    </p:spTree>
    <p:extLst>
      <p:ext uri="{BB962C8B-B14F-4D97-AF65-F5344CB8AC3E}">
        <p14:creationId xmlns:p14="http://schemas.microsoft.com/office/powerpoint/2010/main" val="1787619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7"/>
            <a:ext cx="10515600" cy="1325563"/>
          </a:xfrm>
        </p:spPr>
        <p:txBody>
          <a:bodyPr/>
          <a:lstStyle/>
          <a:p>
            <a:r>
              <a:rPr lang="en-US" dirty="0" smtClean="0"/>
              <a:t>Mortality events</a:t>
            </a:r>
            <a:endParaRPr lang="en-US" dirty="0"/>
          </a:p>
        </p:txBody>
      </p:sp>
      <p:sp>
        <p:nvSpPr>
          <p:cNvPr id="3" name="Content Placeholder 2"/>
          <p:cNvSpPr>
            <a:spLocks noGrp="1"/>
          </p:cNvSpPr>
          <p:nvPr>
            <p:ph idx="1"/>
          </p:nvPr>
        </p:nvSpPr>
        <p:spPr>
          <a:xfrm>
            <a:off x="198120" y="1222851"/>
            <a:ext cx="5509260" cy="4351338"/>
          </a:xfrm>
        </p:spPr>
        <p:txBody>
          <a:bodyPr>
            <a:normAutofit fontScale="92500" lnSpcReduction="10000"/>
          </a:bodyPr>
          <a:lstStyle/>
          <a:p>
            <a:r>
              <a:rPr lang="en-US" dirty="0" smtClean="0"/>
              <a:t>Transformed M to an array with dimensions for sex, maturity, and year</a:t>
            </a:r>
          </a:p>
          <a:p>
            <a:r>
              <a:rPr lang="en-US" dirty="0" smtClean="0"/>
              <a:t>Specify years for mortality (2018, 2019)</a:t>
            </a:r>
          </a:p>
          <a:p>
            <a:r>
              <a:rPr lang="en-US" dirty="0" smtClean="0"/>
              <a:t>All classes of M allow additional mortality in those year </a:t>
            </a:r>
          </a:p>
          <a:p>
            <a:pPr lvl="1"/>
            <a:r>
              <a:rPr lang="en-US" dirty="0" smtClean="0"/>
              <a:t>Immature </a:t>
            </a:r>
          </a:p>
          <a:p>
            <a:pPr lvl="1"/>
            <a:r>
              <a:rPr lang="en-US" dirty="0" smtClean="0"/>
              <a:t>Mature female </a:t>
            </a:r>
          </a:p>
          <a:p>
            <a:pPr lvl="1"/>
            <a:r>
              <a:rPr lang="en-US" dirty="0" smtClean="0"/>
              <a:t>Mature male</a:t>
            </a:r>
          </a:p>
          <a:p>
            <a:r>
              <a:rPr lang="en-US" dirty="0" smtClean="0"/>
              <a:t>Estimated as bounded numbers between 0 and 4</a:t>
            </a:r>
            <a:endParaRPr lang="en-US" dirty="0"/>
          </a:p>
        </p:txBody>
      </p:sp>
      <p:sp>
        <p:nvSpPr>
          <p:cNvPr id="4" name="Rectangle 3"/>
          <p:cNvSpPr/>
          <p:nvPr/>
        </p:nvSpPr>
        <p:spPr>
          <a:xfrm>
            <a:off x="5966460" y="481728"/>
            <a:ext cx="6096000" cy="5355312"/>
          </a:xfrm>
          <a:prstGeom prst="rect">
            <a:avLst/>
          </a:prstGeom>
        </p:spPr>
        <p:txBody>
          <a:bodyPr>
            <a:spAutoFit/>
          </a:bodyPr>
          <a:lstStyle/>
          <a:p>
            <a:r>
              <a:rPr lang="en-US" dirty="0" smtClean="0"/>
              <a:t>############################</a:t>
            </a:r>
          </a:p>
          <a:p>
            <a:r>
              <a:rPr lang="en-US" dirty="0" smtClean="0"/>
              <a:t>## time-varying natural mortality specs</a:t>
            </a:r>
          </a:p>
          <a:p>
            <a:r>
              <a:rPr lang="en-US" dirty="0" smtClean="0"/>
              <a:t>#############################</a:t>
            </a:r>
          </a:p>
          <a:p>
            <a:r>
              <a:rPr lang="en-US" dirty="0" smtClean="0"/>
              <a:t># </a:t>
            </a:r>
            <a:r>
              <a:rPr lang="en-US" dirty="0" err="1" smtClean="0"/>
              <a:t>use_extra_m_imm</a:t>
            </a:r>
            <a:r>
              <a:rPr lang="en-US" dirty="0" smtClean="0"/>
              <a:t> : extra immature mortality added?</a:t>
            </a:r>
          </a:p>
          <a:p>
            <a:r>
              <a:rPr lang="en-US" dirty="0" smtClean="0"/>
              <a:t>1</a:t>
            </a:r>
          </a:p>
          <a:p>
            <a:r>
              <a:rPr lang="en-US" dirty="0" smtClean="0"/>
              <a:t># </a:t>
            </a:r>
            <a:r>
              <a:rPr lang="en-US" dirty="0" err="1" smtClean="0"/>
              <a:t>extra_m_phase_imm</a:t>
            </a:r>
            <a:r>
              <a:rPr lang="en-US" dirty="0" smtClean="0"/>
              <a:t> : phase</a:t>
            </a:r>
          </a:p>
          <a:p>
            <a:r>
              <a:rPr lang="en-US" dirty="0" smtClean="0"/>
              <a:t>5</a:t>
            </a:r>
          </a:p>
          <a:p>
            <a:r>
              <a:rPr lang="en-US" dirty="0" smtClean="0"/>
              <a:t># </a:t>
            </a:r>
            <a:r>
              <a:rPr lang="en-US" dirty="0" err="1" smtClean="0"/>
              <a:t>extra_m_len_imm_n</a:t>
            </a:r>
            <a:r>
              <a:rPr lang="en-US" dirty="0" smtClean="0"/>
              <a:t> : number of years of extra </a:t>
            </a:r>
            <a:r>
              <a:rPr lang="en-US" dirty="0" err="1" smtClean="0"/>
              <a:t>imm</a:t>
            </a:r>
            <a:endParaRPr lang="en-US" dirty="0" smtClean="0"/>
          </a:p>
          <a:p>
            <a:r>
              <a:rPr lang="en-US" dirty="0" smtClean="0"/>
              <a:t>2</a:t>
            </a:r>
          </a:p>
          <a:p>
            <a:r>
              <a:rPr lang="en-US" dirty="0" smtClean="0"/>
              <a:t># </a:t>
            </a:r>
            <a:r>
              <a:rPr lang="en-US" dirty="0" err="1" smtClean="0"/>
              <a:t>extra_m_yr_imm</a:t>
            </a:r>
            <a:r>
              <a:rPr lang="en-US" dirty="0" smtClean="0"/>
              <a:t> : what years have extra mortality? </a:t>
            </a:r>
          </a:p>
          <a:p>
            <a:r>
              <a:rPr lang="en-US" dirty="0" smtClean="0"/>
              <a:t>2018 2019</a:t>
            </a:r>
          </a:p>
          <a:p>
            <a:r>
              <a:rPr lang="en-US" dirty="0" smtClean="0"/>
              <a:t># </a:t>
            </a:r>
            <a:r>
              <a:rPr lang="en-US" dirty="0" err="1" smtClean="0"/>
              <a:t>use_extra_m_mat</a:t>
            </a:r>
            <a:r>
              <a:rPr lang="en-US" dirty="0" smtClean="0"/>
              <a:t> : extra mature mortality added?</a:t>
            </a:r>
          </a:p>
          <a:p>
            <a:r>
              <a:rPr lang="en-US" dirty="0" smtClean="0"/>
              <a:t>1</a:t>
            </a:r>
          </a:p>
          <a:p>
            <a:r>
              <a:rPr lang="en-US" dirty="0" smtClean="0"/>
              <a:t># </a:t>
            </a:r>
            <a:r>
              <a:rPr lang="en-US" dirty="0" err="1" smtClean="0"/>
              <a:t>extra_m_phase_mat</a:t>
            </a:r>
            <a:r>
              <a:rPr lang="en-US" dirty="0" smtClean="0"/>
              <a:t> : phase</a:t>
            </a:r>
          </a:p>
          <a:p>
            <a:r>
              <a:rPr lang="en-US" dirty="0" smtClean="0"/>
              <a:t>5</a:t>
            </a:r>
          </a:p>
          <a:p>
            <a:r>
              <a:rPr lang="en-US" dirty="0" smtClean="0"/>
              <a:t># </a:t>
            </a:r>
            <a:r>
              <a:rPr lang="en-US" dirty="0" err="1" smtClean="0"/>
              <a:t>extra_m_len_mat_n</a:t>
            </a:r>
            <a:r>
              <a:rPr lang="en-US" dirty="0" smtClean="0"/>
              <a:t> : number of years of extra mature m</a:t>
            </a:r>
          </a:p>
          <a:p>
            <a:r>
              <a:rPr lang="en-US" dirty="0" smtClean="0"/>
              <a:t>2</a:t>
            </a:r>
          </a:p>
          <a:p>
            <a:r>
              <a:rPr lang="en-US" dirty="0" smtClean="0"/>
              <a:t># </a:t>
            </a:r>
            <a:r>
              <a:rPr lang="en-US" dirty="0" err="1" smtClean="0"/>
              <a:t>extra_m_yr_mat</a:t>
            </a:r>
            <a:r>
              <a:rPr lang="en-US" dirty="0" smtClean="0"/>
              <a:t> : what years have extra mortality? </a:t>
            </a:r>
          </a:p>
          <a:p>
            <a:r>
              <a:rPr lang="en-US" dirty="0" smtClean="0"/>
              <a:t>2018 2019</a:t>
            </a:r>
            <a:endParaRPr lang="en-US" dirty="0"/>
          </a:p>
        </p:txBody>
      </p:sp>
    </p:spTree>
    <p:extLst>
      <p:ext uri="{BB962C8B-B14F-4D97-AF65-F5344CB8AC3E}">
        <p14:creationId xmlns:p14="http://schemas.microsoft.com/office/powerpoint/2010/main" val="657734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27660" name="TextBox 20"/>
          <p:cNvSpPr txBox="1">
            <a:spLocks noChangeArrowheads="1"/>
          </p:cNvSpPr>
          <p:nvPr/>
        </p:nvSpPr>
        <p:spPr bwMode="auto">
          <a:xfrm>
            <a:off x="6437317" y="871293"/>
            <a:ext cx="5632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a:solidFill>
                  <a:schemeClr val="tx1"/>
                </a:solidFill>
              </a:rPr>
              <a:t>Logistic selectivity in </a:t>
            </a:r>
            <a:r>
              <a:rPr lang="en-US" altLang="en-US" sz="2400" dirty="0" smtClean="0">
                <a:solidFill>
                  <a:schemeClr val="tx1"/>
                </a:solidFill>
              </a:rPr>
              <a:t>2 </a:t>
            </a:r>
            <a:r>
              <a:rPr lang="en-US" altLang="en-US" sz="2400" dirty="0">
                <a:solidFill>
                  <a:schemeClr val="tx1"/>
                </a:solidFill>
              </a:rPr>
              <a:t>‘eras’</a:t>
            </a:r>
          </a:p>
          <a:p>
            <a:pPr eaLnBrk="1">
              <a:buFont typeface="Arial" panose="020B0604020202020204" pitchFamily="34" charset="0"/>
              <a:buAutoNum type="arabicPeriod"/>
            </a:pPr>
            <a:r>
              <a:rPr lang="en-US" altLang="en-US" sz="2400" dirty="0">
                <a:solidFill>
                  <a:schemeClr val="tx1"/>
                </a:solidFill>
              </a:rPr>
              <a:t>Linked to BSFRF data </a:t>
            </a:r>
          </a:p>
          <a:p>
            <a:pPr eaLnBrk="1">
              <a:buFont typeface="Arial" panose="020B0604020202020204" pitchFamily="34" charset="0"/>
              <a:buAutoNum type="arabicPeriod"/>
            </a:pPr>
            <a:r>
              <a:rPr lang="en-US" altLang="en-US" sz="2400" dirty="0" smtClean="0">
                <a:solidFill>
                  <a:schemeClr val="tx1"/>
                </a:solidFill>
              </a:rPr>
              <a:t>Size </a:t>
            </a:r>
            <a:r>
              <a:rPr lang="en-US" altLang="en-US" sz="2400" dirty="0">
                <a:solidFill>
                  <a:schemeClr val="tx1"/>
                </a:solidFill>
              </a:rPr>
              <a:t>composition and biomass index</a:t>
            </a: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
        <p:nvSpPr>
          <p:cNvPr id="2" name="TextBox 1"/>
          <p:cNvSpPr txBox="1"/>
          <p:nvPr/>
        </p:nvSpPr>
        <p:spPr>
          <a:xfrm>
            <a:off x="4294372" y="487680"/>
            <a:ext cx="2142945" cy="383613"/>
          </a:xfrm>
          <a:prstGeom prst="rect">
            <a:avLst/>
          </a:prstGeom>
          <a:noFill/>
        </p:spPr>
        <p:txBody>
          <a:bodyPr wrap="square" rtlCol="0">
            <a:spAutoFit/>
          </a:bodyPr>
          <a:lstStyle/>
          <a:p>
            <a:r>
              <a:rPr lang="en-US" dirty="0" smtClean="0"/>
              <a:t>July 1</a:t>
            </a:r>
            <a:endParaRPr lang="en-US" dirty="0"/>
          </a:p>
        </p:txBody>
      </p:sp>
    </p:spTree>
    <p:extLst>
      <p:ext uri="{BB962C8B-B14F-4D97-AF65-F5344CB8AC3E}">
        <p14:creationId xmlns:p14="http://schemas.microsoft.com/office/powerpoint/2010/main" val="1152551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28684" name="TextBox 20"/>
          <p:cNvSpPr txBox="1">
            <a:spLocks noChangeArrowheads="1"/>
          </p:cNvSpPr>
          <p:nvPr/>
        </p:nvSpPr>
        <p:spPr bwMode="auto">
          <a:xfrm>
            <a:off x="6412835" y="1373905"/>
            <a:ext cx="51390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a:solidFill>
                  <a:schemeClr val="tx1"/>
                </a:solidFill>
              </a:rPr>
              <a:t>Mature males, </a:t>
            </a:r>
            <a:r>
              <a:rPr lang="en-US" altLang="en-US" sz="2400" dirty="0" smtClean="0">
                <a:solidFill>
                  <a:schemeClr val="tx1"/>
                </a:solidFill>
              </a:rPr>
              <a:t>immature </a:t>
            </a:r>
            <a:r>
              <a:rPr lang="en-US" altLang="en-US" sz="2400" dirty="0">
                <a:solidFill>
                  <a:schemeClr val="tx1"/>
                </a:solidFill>
              </a:rPr>
              <a:t>for both </a:t>
            </a:r>
            <a:r>
              <a:rPr lang="en-US" altLang="en-US" sz="2400" dirty="0" smtClean="0">
                <a:solidFill>
                  <a:schemeClr val="tx1"/>
                </a:solidFill>
              </a:rPr>
              <a:t>sexes, mature females </a:t>
            </a:r>
          </a:p>
          <a:p>
            <a:pPr eaLnBrk="1">
              <a:buFont typeface="Arial" panose="020B0604020202020204" pitchFamily="34" charset="0"/>
              <a:buAutoNum type="arabicPeriod"/>
            </a:pPr>
            <a:r>
              <a:rPr lang="en-US" altLang="en-US" sz="2400" dirty="0" smtClean="0">
                <a:solidFill>
                  <a:schemeClr val="tx1"/>
                </a:solidFill>
              </a:rPr>
              <a:t>Estimated </a:t>
            </a:r>
            <a:r>
              <a:rPr lang="en-US" altLang="en-US" sz="2400" dirty="0">
                <a:solidFill>
                  <a:schemeClr val="tx1"/>
                </a:solidFill>
              </a:rPr>
              <a:t>with a prior</a:t>
            </a:r>
          </a:p>
          <a:p>
            <a:pPr eaLnBrk="1">
              <a:buFont typeface="Arial" panose="020B0604020202020204" pitchFamily="34" charset="0"/>
              <a:buAutoNum type="arabicPeriod"/>
            </a:pPr>
            <a:endParaRPr lang="en-US" altLang="en-US" sz="2400" dirty="0">
              <a:solidFill>
                <a:schemeClr val="tx1"/>
              </a:solidFill>
            </a:endParaRP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Tree>
    <p:extLst>
      <p:ext uri="{BB962C8B-B14F-4D97-AF65-F5344CB8AC3E}">
        <p14:creationId xmlns:p14="http://schemas.microsoft.com/office/powerpoint/2010/main" val="39876953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29708" name="TextBox 20"/>
          <p:cNvSpPr txBox="1">
            <a:spLocks noChangeArrowheads="1"/>
          </p:cNvSpPr>
          <p:nvPr/>
        </p:nvSpPr>
        <p:spPr bwMode="auto">
          <a:xfrm>
            <a:off x="6434436" y="1977329"/>
            <a:ext cx="644336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a:solidFill>
                  <a:schemeClr val="tx1"/>
                </a:solidFill>
              </a:rPr>
              <a:t>Logistic selectivity </a:t>
            </a:r>
          </a:p>
          <a:p>
            <a:pPr eaLnBrk="1">
              <a:buFont typeface="Arial" panose="020B0604020202020204" pitchFamily="34" charset="0"/>
              <a:buAutoNum type="arabicPeriod"/>
            </a:pPr>
            <a:r>
              <a:rPr lang="en-US" altLang="en-US" sz="2400" dirty="0">
                <a:solidFill>
                  <a:schemeClr val="tx1"/>
                </a:solidFill>
              </a:rPr>
              <a:t>Retention selectivity</a:t>
            </a:r>
          </a:p>
          <a:p>
            <a:pPr eaLnBrk="1">
              <a:buFont typeface="Arial" panose="020B0604020202020204" pitchFamily="34" charset="0"/>
              <a:buAutoNum type="arabicPeriod"/>
            </a:pPr>
            <a:r>
              <a:rPr lang="en-US" altLang="en-US" sz="2400" dirty="0">
                <a:solidFill>
                  <a:schemeClr val="tx1"/>
                </a:solidFill>
              </a:rPr>
              <a:t>Discard mortality equal to 30</a:t>
            </a:r>
            <a:r>
              <a:rPr lang="en-US" altLang="en-US" sz="2400" dirty="0" smtClean="0">
                <a:solidFill>
                  <a:schemeClr val="tx1"/>
                </a:solidFill>
              </a:rPr>
              <a:t>%</a:t>
            </a:r>
          </a:p>
          <a:p>
            <a:pPr eaLnBrk="1">
              <a:buFont typeface="Arial" panose="020B0604020202020204" pitchFamily="34" charset="0"/>
              <a:buAutoNum type="arabicPeriod"/>
            </a:pPr>
            <a:endParaRPr lang="en-US" altLang="en-US" sz="2400" dirty="0">
              <a:solidFill>
                <a:schemeClr val="tx1"/>
              </a:solidFill>
            </a:endParaRPr>
          </a:p>
          <a:p>
            <a:pPr marL="0" indent="0" eaLnBrk="1"/>
            <a:r>
              <a:rPr lang="en-US" altLang="en-US" sz="2400" dirty="0" smtClean="0">
                <a:solidFill>
                  <a:schemeClr val="tx1"/>
                </a:solidFill>
              </a:rPr>
              <a:t>Fit to:</a:t>
            </a:r>
          </a:p>
          <a:p>
            <a:pPr marL="0" indent="0" eaLnBrk="1"/>
            <a:r>
              <a:rPr lang="en-US" altLang="en-US" sz="2400" dirty="0">
                <a:solidFill>
                  <a:schemeClr val="tx1"/>
                </a:solidFill>
              </a:rPr>
              <a:t> </a:t>
            </a:r>
            <a:r>
              <a:rPr lang="en-US" altLang="en-US" sz="2400" dirty="0" smtClean="0">
                <a:solidFill>
                  <a:schemeClr val="tx1"/>
                </a:solidFill>
              </a:rPr>
              <a:t>Retained length comps</a:t>
            </a:r>
          </a:p>
          <a:p>
            <a:pPr marL="0" indent="0" eaLnBrk="1"/>
            <a:r>
              <a:rPr lang="en-US" altLang="en-US" sz="2400" dirty="0">
                <a:solidFill>
                  <a:schemeClr val="tx1"/>
                </a:solidFill>
              </a:rPr>
              <a:t> </a:t>
            </a:r>
            <a:r>
              <a:rPr lang="en-US" altLang="en-US" sz="2400" dirty="0" smtClean="0">
                <a:solidFill>
                  <a:schemeClr val="tx1"/>
                </a:solidFill>
              </a:rPr>
              <a:t>Total length comps</a:t>
            </a:r>
          </a:p>
          <a:p>
            <a:pPr marL="0" indent="0" eaLnBrk="1"/>
            <a:r>
              <a:rPr lang="en-US" altLang="en-US" sz="2400" dirty="0">
                <a:solidFill>
                  <a:schemeClr val="tx1"/>
                </a:solidFill>
              </a:rPr>
              <a:t> </a:t>
            </a:r>
            <a:r>
              <a:rPr lang="en-US" altLang="en-US" sz="2400" dirty="0" smtClean="0">
                <a:solidFill>
                  <a:schemeClr val="tx1"/>
                </a:solidFill>
              </a:rPr>
              <a:t>Retained biomass</a:t>
            </a:r>
          </a:p>
          <a:p>
            <a:pPr marL="0" indent="0" eaLnBrk="1"/>
            <a:r>
              <a:rPr lang="en-US" altLang="en-US" sz="2400" dirty="0">
                <a:solidFill>
                  <a:schemeClr val="tx1"/>
                </a:solidFill>
              </a:rPr>
              <a:t> </a:t>
            </a:r>
            <a:r>
              <a:rPr lang="en-US" altLang="en-US" sz="2400" dirty="0" smtClean="0">
                <a:solidFill>
                  <a:schemeClr val="tx1"/>
                </a:solidFill>
              </a:rPr>
              <a:t>Male and female discard biomass</a:t>
            </a:r>
          </a:p>
          <a:p>
            <a:pPr marL="0" indent="0" eaLnBrk="1"/>
            <a:r>
              <a:rPr lang="en-US" altLang="en-US" sz="2400" dirty="0" smtClean="0">
                <a:solidFill>
                  <a:schemeClr val="tx1"/>
                </a:solidFill>
              </a:rPr>
              <a:t>   </a:t>
            </a:r>
          </a:p>
          <a:p>
            <a:pPr marL="0" indent="0" eaLnBrk="1"/>
            <a:endParaRPr lang="en-US" altLang="en-US" sz="2400" dirty="0">
              <a:solidFill>
                <a:schemeClr val="tx1"/>
              </a:solidFill>
            </a:endParaRPr>
          </a:p>
          <a:p>
            <a:pPr marL="0" indent="0" eaLnBrk="1"/>
            <a:endParaRPr lang="en-US" altLang="en-US" sz="2400" dirty="0" smtClean="0">
              <a:solidFill>
                <a:schemeClr val="tx1"/>
              </a:solidFill>
            </a:endParaRPr>
          </a:p>
          <a:p>
            <a:pPr marL="0" indent="0" eaLnBrk="1"/>
            <a:endParaRPr lang="en-US" altLang="en-US" sz="2400" dirty="0">
              <a:solidFill>
                <a:schemeClr val="tx1"/>
              </a:solidFill>
            </a:endParaRP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Tree>
    <p:extLst>
      <p:ext uri="{BB962C8B-B14F-4D97-AF65-F5344CB8AC3E}">
        <p14:creationId xmlns:p14="http://schemas.microsoft.com/office/powerpoint/2010/main" val="3652432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30732" name="TextBox 20"/>
          <p:cNvSpPr txBox="1">
            <a:spLocks noChangeArrowheads="1"/>
          </p:cNvSpPr>
          <p:nvPr/>
        </p:nvSpPr>
        <p:spPr bwMode="auto">
          <a:xfrm>
            <a:off x="6430118" y="2599475"/>
            <a:ext cx="51748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a:solidFill>
                  <a:schemeClr val="tx1"/>
                </a:solidFill>
              </a:rPr>
              <a:t>Logistic selectivity </a:t>
            </a:r>
          </a:p>
          <a:p>
            <a:pPr eaLnBrk="1">
              <a:buFont typeface="Arial" panose="020B0604020202020204" pitchFamily="34" charset="0"/>
              <a:buAutoNum type="arabicPeriod"/>
            </a:pPr>
            <a:r>
              <a:rPr lang="en-US" altLang="en-US" sz="2400" dirty="0">
                <a:solidFill>
                  <a:schemeClr val="tx1"/>
                </a:solidFill>
              </a:rPr>
              <a:t>Discard mortality equal to 80%</a:t>
            </a: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Tree>
    <p:extLst>
      <p:ext uri="{BB962C8B-B14F-4D97-AF65-F5344CB8AC3E}">
        <p14:creationId xmlns:p14="http://schemas.microsoft.com/office/powerpoint/2010/main" val="54802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31756" name="TextBox 20"/>
          <p:cNvSpPr txBox="1">
            <a:spLocks noChangeArrowheads="1"/>
          </p:cNvSpPr>
          <p:nvPr/>
        </p:nvSpPr>
        <p:spPr bwMode="auto">
          <a:xfrm>
            <a:off x="6430117" y="3153934"/>
            <a:ext cx="5243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a:solidFill>
                  <a:schemeClr val="tx1"/>
                </a:solidFill>
              </a:rPr>
              <a:t>Freely estimated </a:t>
            </a:r>
            <a:r>
              <a:rPr lang="en-US" altLang="en-US" sz="2400" dirty="0" smtClean="0">
                <a:solidFill>
                  <a:schemeClr val="tx1"/>
                </a:solidFill>
              </a:rPr>
              <a:t>maturity curves</a:t>
            </a:r>
            <a:endParaRPr lang="en-US" altLang="en-US" sz="2400" dirty="0">
              <a:solidFill>
                <a:schemeClr val="tx1"/>
              </a:solidFill>
            </a:endParaRPr>
          </a:p>
          <a:p>
            <a:pPr eaLnBrk="1">
              <a:buFont typeface="Arial" panose="020B0604020202020204" pitchFamily="34" charset="0"/>
              <a:buAutoNum type="arabicPeriod"/>
            </a:pPr>
            <a:r>
              <a:rPr lang="en-US" altLang="en-US" sz="2400" dirty="0" smtClean="0">
                <a:solidFill>
                  <a:schemeClr val="tx1"/>
                </a:solidFill>
              </a:rPr>
              <a:t>February 15</a:t>
            </a:r>
            <a:endParaRPr lang="en-US" altLang="en-US" sz="2400" dirty="0">
              <a:solidFill>
                <a:schemeClr val="tx1"/>
              </a:solidFill>
            </a:endParaRP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Tree>
    <p:extLst>
      <p:ext uri="{BB962C8B-B14F-4D97-AF65-F5344CB8AC3E}">
        <p14:creationId xmlns:p14="http://schemas.microsoft.com/office/powerpoint/2010/main" val="812567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32780" name="TextBox 20"/>
          <p:cNvSpPr txBox="1">
            <a:spLocks noChangeArrowheads="1"/>
          </p:cNvSpPr>
          <p:nvPr/>
        </p:nvSpPr>
        <p:spPr bwMode="auto">
          <a:xfrm>
            <a:off x="6398434" y="4190842"/>
            <a:ext cx="52906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a:solidFill>
                  <a:schemeClr val="tx1"/>
                </a:solidFill>
              </a:rPr>
              <a:t>All immature crab assumed to molt</a:t>
            </a:r>
          </a:p>
          <a:p>
            <a:pPr eaLnBrk="1">
              <a:buFont typeface="Arial" panose="020B0604020202020204" pitchFamily="34" charset="0"/>
              <a:buAutoNum type="arabicPeriod"/>
            </a:pPr>
            <a:r>
              <a:rPr lang="en-US" altLang="en-US" sz="2400" dirty="0">
                <a:solidFill>
                  <a:schemeClr val="tx1"/>
                </a:solidFill>
              </a:rPr>
              <a:t>Terminal molt to maturity</a:t>
            </a: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Tree>
    <p:extLst>
      <p:ext uri="{BB962C8B-B14F-4D97-AF65-F5344CB8AC3E}">
        <p14:creationId xmlns:p14="http://schemas.microsoft.com/office/powerpoint/2010/main" val="3628822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3530" y="871293"/>
            <a:ext cx="3110727" cy="69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3265" dirty="0"/>
              <a:t>Survey</a:t>
            </a:r>
            <a:endParaRPr lang="en-US" sz="2903" dirty="0"/>
          </a:p>
        </p:txBody>
      </p:sp>
      <p:sp>
        <p:nvSpPr>
          <p:cNvPr id="7" name="Rectangle 6"/>
          <p:cNvSpPr/>
          <p:nvPr/>
        </p:nvSpPr>
        <p:spPr>
          <a:xfrm>
            <a:off x="3123530" y="1977329"/>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Directed fishery</a:t>
            </a:r>
          </a:p>
        </p:txBody>
      </p:sp>
      <p:sp>
        <p:nvSpPr>
          <p:cNvPr id="8" name="Down Arrow 7"/>
          <p:cNvSpPr/>
          <p:nvPr/>
        </p:nvSpPr>
        <p:spPr>
          <a:xfrm>
            <a:off x="3607420" y="1631693"/>
            <a:ext cx="2212072"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7.5/12 M</a:t>
            </a:r>
          </a:p>
        </p:txBody>
      </p:sp>
      <p:sp>
        <p:nvSpPr>
          <p:cNvPr id="9" name="Rectangle 8"/>
          <p:cNvSpPr/>
          <p:nvPr/>
        </p:nvSpPr>
        <p:spPr>
          <a:xfrm>
            <a:off x="3123530" y="2599473"/>
            <a:ext cx="3041599" cy="55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177" dirty="0"/>
              <a:t>Non-directed fishery</a:t>
            </a:r>
          </a:p>
        </p:txBody>
      </p:sp>
      <p:sp>
        <p:nvSpPr>
          <p:cNvPr id="10" name="Rectangle 9"/>
          <p:cNvSpPr/>
          <p:nvPr/>
        </p:nvSpPr>
        <p:spPr>
          <a:xfrm>
            <a:off x="3261784" y="4189401"/>
            <a:ext cx="2765091" cy="5530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Molting</a:t>
            </a:r>
          </a:p>
        </p:txBody>
      </p:sp>
      <p:sp>
        <p:nvSpPr>
          <p:cNvPr id="11" name="Rectangle 10"/>
          <p:cNvSpPr/>
          <p:nvPr/>
        </p:nvSpPr>
        <p:spPr>
          <a:xfrm>
            <a:off x="3261784" y="4811547"/>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Growth</a:t>
            </a:r>
          </a:p>
        </p:txBody>
      </p:sp>
      <p:sp>
        <p:nvSpPr>
          <p:cNvPr id="12" name="Rectangle 11"/>
          <p:cNvSpPr/>
          <p:nvPr/>
        </p:nvSpPr>
        <p:spPr>
          <a:xfrm>
            <a:off x="3261784" y="5364565"/>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Recruitment</a:t>
            </a:r>
          </a:p>
        </p:txBody>
      </p:sp>
      <p:cxnSp>
        <p:nvCxnSpPr>
          <p:cNvPr id="14" name="Curved Connector 13"/>
          <p:cNvCxnSpPr>
            <a:stCxn id="12" idx="1"/>
            <a:endCxn id="6" idx="1"/>
          </p:cNvCxnSpPr>
          <p:nvPr/>
        </p:nvCxnSpPr>
        <p:spPr>
          <a:xfrm rot="10800000">
            <a:off x="3123530" y="1216930"/>
            <a:ext cx="138255" cy="4389581"/>
          </a:xfrm>
          <a:prstGeom prst="curvedConnector3">
            <a:avLst>
              <a:gd name="adj1" fmla="val 1329984"/>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61784" y="3221620"/>
            <a:ext cx="2765091" cy="4838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903" dirty="0"/>
              <a:t>Mating</a:t>
            </a:r>
          </a:p>
        </p:txBody>
      </p:sp>
      <p:sp>
        <p:nvSpPr>
          <p:cNvPr id="16" name="Down Arrow 15"/>
          <p:cNvSpPr/>
          <p:nvPr/>
        </p:nvSpPr>
        <p:spPr>
          <a:xfrm>
            <a:off x="3676547" y="3774638"/>
            <a:ext cx="2004691" cy="3456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1633" dirty="0"/>
              <a:t>4.5/12 M</a:t>
            </a:r>
          </a:p>
        </p:txBody>
      </p:sp>
      <p:sp>
        <p:nvSpPr>
          <p:cNvPr id="33804" name="TextBox 20"/>
          <p:cNvSpPr txBox="1">
            <a:spLocks noChangeArrowheads="1"/>
          </p:cNvSpPr>
          <p:nvPr/>
        </p:nvSpPr>
        <p:spPr bwMode="auto">
          <a:xfrm>
            <a:off x="6398434" y="4743861"/>
            <a:ext cx="55040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a:defRPr>
                <a:solidFill>
                  <a:schemeClr val="bg1"/>
                </a:solidFill>
                <a:latin typeface="Arial" panose="020B0604020202020204" pitchFamily="34" charset="0"/>
                <a:ea typeface="Microsoft YaHei" panose="020B0503020204020204" pitchFamily="34" charset="-122"/>
              </a:defRPr>
            </a:lvl1pPr>
            <a:lvl2pPr eaLnBrk="0">
              <a:defRPr>
                <a:solidFill>
                  <a:schemeClr val="bg1"/>
                </a:solidFill>
                <a:latin typeface="Arial" panose="020B0604020202020204" pitchFamily="34" charset="0"/>
                <a:ea typeface="Microsoft YaHei" panose="020B0503020204020204" pitchFamily="34" charset="-122"/>
              </a:defRPr>
            </a:lvl2pPr>
            <a:lvl3pPr eaLnBrk="0">
              <a:defRPr>
                <a:solidFill>
                  <a:schemeClr val="bg1"/>
                </a:solidFill>
                <a:latin typeface="Arial" panose="020B0604020202020204" pitchFamily="34" charset="0"/>
                <a:ea typeface="Microsoft YaHei" panose="020B0503020204020204" pitchFamily="34" charset="-122"/>
              </a:defRPr>
            </a:lvl3pPr>
            <a:lvl4pPr eaLnBrk="0">
              <a:defRPr>
                <a:solidFill>
                  <a:schemeClr val="bg1"/>
                </a:solidFill>
                <a:latin typeface="Arial" panose="020B0604020202020204" pitchFamily="34" charset="0"/>
                <a:ea typeface="Microsoft YaHei" panose="020B0503020204020204" pitchFamily="34" charset="-122"/>
              </a:defRPr>
            </a:lvl4pPr>
            <a:lvl5pPr eaLnBrk="0">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a:buFont typeface="Arial" panose="020B0604020202020204" pitchFamily="34" charset="0"/>
              <a:buAutoNum type="arabicPeriod"/>
            </a:pPr>
            <a:r>
              <a:rPr lang="en-US" altLang="en-US" sz="2400" dirty="0" smtClean="0">
                <a:solidFill>
                  <a:schemeClr val="tx1"/>
                </a:solidFill>
              </a:rPr>
              <a:t>Linear growth estimated outside of the model for both sexes</a:t>
            </a:r>
          </a:p>
          <a:p>
            <a:pPr marL="0" indent="0" eaLnBrk="1"/>
            <a:endParaRPr lang="en-US" altLang="en-US" sz="2400" dirty="0">
              <a:solidFill>
                <a:schemeClr val="tx1"/>
              </a:solidFill>
            </a:endParaRPr>
          </a:p>
        </p:txBody>
      </p:sp>
      <p:sp>
        <p:nvSpPr>
          <p:cNvPr id="17" name="Title 1"/>
          <p:cNvSpPr txBox="1">
            <a:spLocks/>
          </p:cNvSpPr>
          <p:nvPr/>
        </p:nvSpPr>
        <p:spPr>
          <a:xfrm>
            <a:off x="0" y="-1828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u="sng" dirty="0"/>
              <a:t>Model overview</a:t>
            </a:r>
            <a:endParaRPr lang="en-US" b="1" u="sng" dirty="0"/>
          </a:p>
        </p:txBody>
      </p:sp>
    </p:spTree>
    <p:extLst>
      <p:ext uri="{BB962C8B-B14F-4D97-AF65-F5344CB8AC3E}">
        <p14:creationId xmlns:p14="http://schemas.microsoft.com/office/powerpoint/2010/main" val="3452025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616571922"/>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pic>
        <p:nvPicPr>
          <p:cNvPr id="4" name="Picture 3"/>
          <p:cNvPicPr>
            <a:picLocks noChangeAspect="1"/>
          </p:cNvPicPr>
          <p:nvPr/>
        </p:nvPicPr>
        <p:blipFill>
          <a:blip r:embed="rId2"/>
          <a:stretch>
            <a:fillRect/>
          </a:stretch>
        </p:blipFill>
        <p:spPr>
          <a:xfrm>
            <a:off x="-1" y="442931"/>
            <a:ext cx="7452999" cy="6415066"/>
          </a:xfrm>
          <a:prstGeom prst="rect">
            <a:avLst/>
          </a:prstGeom>
        </p:spPr>
      </p:pic>
    </p:spTree>
    <p:extLst>
      <p:ext uri="{BB962C8B-B14F-4D97-AF65-F5344CB8AC3E}">
        <p14:creationId xmlns:p14="http://schemas.microsoft.com/office/powerpoint/2010/main" val="1402018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3390066833"/>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
        <p:nvSpPr>
          <p:cNvPr id="4" name="Rectangle 3"/>
          <p:cNvSpPr/>
          <p:nvPr/>
        </p:nvSpPr>
        <p:spPr>
          <a:xfrm>
            <a:off x="407670" y="5672235"/>
            <a:ext cx="6652260" cy="369332"/>
          </a:xfrm>
          <a:prstGeom prst="rect">
            <a:avLst/>
          </a:prstGeom>
        </p:spPr>
        <p:txBody>
          <a:bodyPr wrap="square">
            <a:spAutoFit/>
          </a:bodyPr>
          <a:lstStyle/>
          <a:p>
            <a:r>
              <a:rPr lang="en-US" dirty="0" smtClean="0"/>
              <a:t>Model estimates of MMB are lower than the observed…why is that?</a:t>
            </a:r>
          </a:p>
        </p:txBody>
      </p:sp>
      <p:pic>
        <p:nvPicPr>
          <p:cNvPr id="11" name="Picture 10"/>
          <p:cNvPicPr>
            <a:picLocks noChangeAspect="1"/>
          </p:cNvPicPr>
          <p:nvPr/>
        </p:nvPicPr>
        <p:blipFill>
          <a:blip r:embed="rId2"/>
          <a:stretch>
            <a:fillRect/>
          </a:stretch>
        </p:blipFill>
        <p:spPr>
          <a:xfrm>
            <a:off x="0" y="1165049"/>
            <a:ext cx="7434652" cy="4008931"/>
          </a:xfrm>
          <a:prstGeom prst="rect">
            <a:avLst/>
          </a:prstGeom>
        </p:spPr>
      </p:pic>
    </p:spTree>
    <p:extLst>
      <p:ext uri="{BB962C8B-B14F-4D97-AF65-F5344CB8AC3E}">
        <p14:creationId xmlns:p14="http://schemas.microsoft.com/office/powerpoint/2010/main" val="1541509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131639" y="2268747"/>
            <a:ext cx="6522648" cy="209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The drop in observed numbers of male crab at size from 2018 to 2019 was even more severe in 2021.</a:t>
            </a:r>
            <a:endParaRPr lang="en-US" sz="3600" dirty="0"/>
          </a:p>
        </p:txBody>
      </p:sp>
      <p:pic>
        <p:nvPicPr>
          <p:cNvPr id="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7970" y="506263"/>
            <a:ext cx="4234491" cy="6351737"/>
          </a:xfrm>
        </p:spPr>
      </p:pic>
      <p:sp>
        <p:nvSpPr>
          <p:cNvPr id="11" name="Title 1"/>
          <p:cNvSpPr txBox="1">
            <a:spLocks/>
          </p:cNvSpPr>
          <p:nvPr/>
        </p:nvSpPr>
        <p:spPr>
          <a:xfrm>
            <a:off x="258792" y="-198407"/>
            <a:ext cx="11714672" cy="1095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B050"/>
                </a:solidFill>
              </a:rPr>
              <a:t>Record lows</a:t>
            </a:r>
            <a:r>
              <a:rPr lang="en-US" dirty="0" smtClean="0"/>
              <a:t>		    Maturity	   	What happened?</a:t>
            </a:r>
            <a:endParaRPr lang="en-US" dirty="0"/>
          </a:p>
        </p:txBody>
      </p:sp>
    </p:spTree>
    <p:extLst>
      <p:ext uri="{BB962C8B-B14F-4D97-AF65-F5344CB8AC3E}">
        <p14:creationId xmlns:p14="http://schemas.microsoft.com/office/powerpoint/2010/main" val="489281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80111" y="102816"/>
            <a:ext cx="9825049" cy="6461559"/>
          </a:xfrm>
          <a:prstGeom prst="rect">
            <a:avLst/>
          </a:prstGeom>
        </p:spPr>
      </p:pic>
      <p:sp>
        <p:nvSpPr>
          <p:cNvPr id="5" name="TextBox 4"/>
          <p:cNvSpPr txBox="1"/>
          <p:nvPr/>
        </p:nvSpPr>
        <p:spPr>
          <a:xfrm>
            <a:off x="3314700" y="2094548"/>
            <a:ext cx="1821180" cy="707886"/>
          </a:xfrm>
          <a:prstGeom prst="rect">
            <a:avLst/>
          </a:prstGeom>
          <a:noFill/>
        </p:spPr>
        <p:txBody>
          <a:bodyPr wrap="square" rtlCol="0">
            <a:spAutoFit/>
          </a:bodyPr>
          <a:lstStyle/>
          <a:p>
            <a:r>
              <a:rPr lang="en-US" sz="4000" dirty="0" smtClean="0"/>
              <a:t>2021</a:t>
            </a:r>
            <a:endParaRPr lang="en-US" dirty="0"/>
          </a:p>
        </p:txBody>
      </p:sp>
      <p:cxnSp>
        <p:nvCxnSpPr>
          <p:cNvPr id="7" name="Straight Arrow Connector 6"/>
          <p:cNvCxnSpPr/>
          <p:nvPr/>
        </p:nvCxnSpPr>
        <p:spPr>
          <a:xfrm>
            <a:off x="4023360" y="2667000"/>
            <a:ext cx="419100" cy="3733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4646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783702" y="527187"/>
            <a:ext cx="5608631" cy="626149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82401723"/>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4286245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1124279" y="500245"/>
            <a:ext cx="5276522" cy="635775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39276024"/>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360946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5" name="Picture 4"/>
          <p:cNvPicPr>
            <a:picLocks noChangeAspect="1"/>
          </p:cNvPicPr>
          <p:nvPr/>
        </p:nvPicPr>
        <p:blipFill>
          <a:blip r:embed="rId2"/>
          <a:stretch>
            <a:fillRect/>
          </a:stretch>
        </p:blipFill>
        <p:spPr>
          <a:xfrm>
            <a:off x="401154" y="435776"/>
            <a:ext cx="6357330" cy="631215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029641503"/>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3947764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739224" y="387137"/>
            <a:ext cx="5362463" cy="647086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14327344"/>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127443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1312334" y="470122"/>
            <a:ext cx="5207000" cy="638787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61639726"/>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13909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415582" y="524213"/>
            <a:ext cx="6222285" cy="628319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23541152"/>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1125874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1666061" y="430899"/>
            <a:ext cx="4582338" cy="642710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11079521"/>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923117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1455669" y="425138"/>
            <a:ext cx="4698895" cy="643286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3525341"/>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1893336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4" name="Picture 3"/>
          <p:cNvPicPr>
            <a:picLocks noChangeAspect="1"/>
          </p:cNvPicPr>
          <p:nvPr/>
        </p:nvPicPr>
        <p:blipFill>
          <a:blip r:embed="rId2"/>
          <a:stretch>
            <a:fillRect/>
          </a:stretch>
        </p:blipFill>
        <p:spPr>
          <a:xfrm>
            <a:off x="1364326" y="389470"/>
            <a:ext cx="4656532" cy="646853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36259358"/>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111027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58265" y="1265389"/>
            <a:ext cx="7085942" cy="3683585"/>
          </a:xfrm>
        </p:spPr>
        <p:txBody>
          <a:bodyPr/>
          <a:lstStyle/>
          <a:p>
            <a:pPr marL="0" indent="0">
              <a:buNone/>
            </a:pPr>
            <a:r>
              <a:rPr lang="en-US" dirty="0" smtClean="0"/>
              <a:t>Nearly every size grouping is at all time lows.</a:t>
            </a:r>
          </a:p>
        </p:txBody>
      </p:sp>
      <p:graphicFrame>
        <p:nvGraphicFramePr>
          <p:cNvPr id="7" name="Table 6"/>
          <p:cNvGraphicFramePr>
            <a:graphicFrameLocks noGrp="1"/>
          </p:cNvGraphicFramePr>
          <p:nvPr>
            <p:extLst>
              <p:ext uri="{D42A27DB-BD31-4B8C-83A1-F6EECF244321}">
                <p14:modId xmlns:p14="http://schemas.microsoft.com/office/powerpoint/2010/main" val="2044921644"/>
              </p:ext>
            </p:extLst>
          </p:nvPr>
        </p:nvGraphicFramePr>
        <p:xfrm>
          <a:off x="5073553" y="2073413"/>
          <a:ext cx="5931000" cy="4085272"/>
        </p:xfrm>
        <a:graphic>
          <a:graphicData uri="http://schemas.openxmlformats.org/drawingml/2006/table">
            <a:tbl>
              <a:tblPr firstRow="1" bandRow="1">
                <a:tableStyleId>{5A111915-BE36-4E01-A7E5-04B1672EAD32}</a:tableStyleId>
              </a:tblPr>
              <a:tblGrid>
                <a:gridCol w="1482750">
                  <a:extLst>
                    <a:ext uri="{9D8B030D-6E8A-4147-A177-3AD203B41FA5}">
                      <a16:colId xmlns:a16="http://schemas.microsoft.com/office/drawing/2014/main" val="1682781144"/>
                    </a:ext>
                  </a:extLst>
                </a:gridCol>
                <a:gridCol w="1482750">
                  <a:extLst>
                    <a:ext uri="{9D8B030D-6E8A-4147-A177-3AD203B41FA5}">
                      <a16:colId xmlns:a16="http://schemas.microsoft.com/office/drawing/2014/main" val="841471966"/>
                    </a:ext>
                  </a:extLst>
                </a:gridCol>
                <a:gridCol w="1482750">
                  <a:extLst>
                    <a:ext uri="{9D8B030D-6E8A-4147-A177-3AD203B41FA5}">
                      <a16:colId xmlns:a16="http://schemas.microsoft.com/office/drawing/2014/main" val="3557273538"/>
                    </a:ext>
                  </a:extLst>
                </a:gridCol>
                <a:gridCol w="1482750">
                  <a:extLst>
                    <a:ext uri="{9D8B030D-6E8A-4147-A177-3AD203B41FA5}">
                      <a16:colId xmlns:a16="http://schemas.microsoft.com/office/drawing/2014/main" val="2997584247"/>
                    </a:ext>
                  </a:extLst>
                </a:gridCol>
              </a:tblGrid>
              <a:tr h="792718">
                <a:tc>
                  <a:txBody>
                    <a:bodyPr/>
                    <a:lstStyle/>
                    <a:p>
                      <a:pPr algn="ctr"/>
                      <a:r>
                        <a:rPr lang="en-US" dirty="0" smtClean="0"/>
                        <a:t>Size group</a:t>
                      </a:r>
                      <a:endParaRPr lang="en-US" dirty="0"/>
                    </a:p>
                  </a:txBody>
                  <a:tcPr anchor="ctr"/>
                </a:tc>
                <a:tc>
                  <a:txBody>
                    <a:bodyPr/>
                    <a:lstStyle/>
                    <a:p>
                      <a:pPr algn="ctr"/>
                      <a:r>
                        <a:rPr lang="en-US" dirty="0" smtClean="0"/>
                        <a:t>Current biomass (</a:t>
                      </a:r>
                      <a:r>
                        <a:rPr lang="en-US" dirty="0" err="1" smtClean="0"/>
                        <a:t>kt</a:t>
                      </a:r>
                      <a:r>
                        <a:rPr lang="en-US" dirty="0" smtClean="0"/>
                        <a:t>)</a:t>
                      </a:r>
                      <a:endParaRPr lang="en-US" dirty="0"/>
                    </a:p>
                  </a:txBody>
                  <a:tcPr anchor="ctr"/>
                </a:tc>
                <a:tc>
                  <a:txBody>
                    <a:bodyPr/>
                    <a:lstStyle/>
                    <a:p>
                      <a:pPr algn="ctr"/>
                      <a:r>
                        <a:rPr lang="en-US" dirty="0" smtClean="0"/>
                        <a:t>Previous low (</a:t>
                      </a:r>
                      <a:r>
                        <a:rPr lang="en-US" dirty="0" err="1" smtClean="0"/>
                        <a:t>kt</a:t>
                      </a:r>
                      <a:r>
                        <a:rPr lang="en-US" dirty="0" smtClean="0"/>
                        <a:t>)</a:t>
                      </a:r>
                      <a:endParaRPr lang="en-US" dirty="0"/>
                    </a:p>
                  </a:txBody>
                  <a:tcPr anchor="ctr"/>
                </a:tc>
                <a:tc>
                  <a:txBody>
                    <a:bodyPr/>
                    <a:lstStyle/>
                    <a:p>
                      <a:pPr algn="ctr"/>
                      <a:r>
                        <a:rPr lang="en-US" dirty="0" smtClean="0"/>
                        <a:t>Overfished</a:t>
                      </a:r>
                      <a:r>
                        <a:rPr lang="en-US" baseline="0" dirty="0" smtClean="0"/>
                        <a:t> declaration (1999)</a:t>
                      </a:r>
                      <a:endParaRPr lang="en-US" dirty="0"/>
                    </a:p>
                  </a:txBody>
                  <a:tcPr anchor="ctr"/>
                </a:tc>
                <a:extLst>
                  <a:ext uri="{0D108BD9-81ED-4DB2-BD59-A6C34878D82A}">
                    <a16:rowId xmlns:a16="http://schemas.microsoft.com/office/drawing/2014/main" val="249317595"/>
                  </a:ext>
                </a:extLst>
              </a:tr>
              <a:tr h="792718">
                <a:tc>
                  <a:txBody>
                    <a:bodyPr/>
                    <a:lstStyle/>
                    <a:p>
                      <a:pPr algn="ctr"/>
                      <a:r>
                        <a:rPr lang="en-US" sz="2000" dirty="0" smtClean="0"/>
                        <a:t>&gt;101 mm</a:t>
                      </a:r>
                      <a:endParaRPr lang="en-US" sz="2000" dirty="0"/>
                    </a:p>
                  </a:txBody>
                  <a:tcPr anchor="ctr"/>
                </a:tc>
                <a:tc>
                  <a:txBody>
                    <a:bodyPr/>
                    <a:lstStyle/>
                    <a:p>
                      <a:pPr algn="ctr"/>
                      <a:r>
                        <a:rPr lang="en-US" sz="2000" dirty="0" smtClean="0"/>
                        <a:t>12.4 </a:t>
                      </a:r>
                      <a:endParaRPr lang="en-US" sz="2000" dirty="0"/>
                    </a:p>
                  </a:txBody>
                  <a:tcPr anchor="ctr"/>
                </a:tc>
                <a:tc>
                  <a:txBody>
                    <a:bodyPr/>
                    <a:lstStyle/>
                    <a:p>
                      <a:pPr algn="ctr"/>
                      <a:r>
                        <a:rPr lang="en-US" sz="2000" dirty="0" smtClean="0"/>
                        <a:t>20.7 (2016)</a:t>
                      </a:r>
                      <a:endParaRPr lang="en-US" sz="2000" dirty="0"/>
                    </a:p>
                  </a:txBody>
                  <a:tcPr anchor="ctr"/>
                </a:tc>
                <a:tc>
                  <a:txBody>
                    <a:bodyPr/>
                    <a:lstStyle/>
                    <a:p>
                      <a:pPr algn="ctr"/>
                      <a:r>
                        <a:rPr lang="en-US" sz="2000" dirty="0" smtClean="0"/>
                        <a:t>52.0</a:t>
                      </a:r>
                      <a:endParaRPr lang="en-US" sz="2000" dirty="0"/>
                    </a:p>
                  </a:txBody>
                  <a:tcPr anchor="ctr"/>
                </a:tc>
                <a:extLst>
                  <a:ext uri="{0D108BD9-81ED-4DB2-BD59-A6C34878D82A}">
                    <a16:rowId xmlns:a16="http://schemas.microsoft.com/office/drawing/2014/main" val="1990193709"/>
                  </a:ext>
                </a:extLst>
              </a:tr>
              <a:tr h="792718">
                <a:tc>
                  <a:txBody>
                    <a:bodyPr/>
                    <a:lstStyle/>
                    <a:p>
                      <a:pPr algn="ctr"/>
                      <a:r>
                        <a:rPr lang="en-US" sz="2000" dirty="0" smtClean="0"/>
                        <a:t>&gt;24 mm</a:t>
                      </a:r>
                      <a:endParaRPr lang="en-US" sz="2000" dirty="0"/>
                    </a:p>
                  </a:txBody>
                  <a:tcPr anchor="ctr"/>
                </a:tc>
                <a:tc>
                  <a:txBody>
                    <a:bodyPr/>
                    <a:lstStyle/>
                    <a:p>
                      <a:pPr algn="ctr"/>
                      <a:r>
                        <a:rPr lang="en-US" sz="2000" dirty="0" smtClean="0"/>
                        <a:t>73.5</a:t>
                      </a:r>
                      <a:endParaRPr lang="en-US" sz="2000" dirty="0"/>
                    </a:p>
                  </a:txBody>
                  <a:tcPr anchor="ctr"/>
                </a:tc>
                <a:tc>
                  <a:txBody>
                    <a:bodyPr/>
                    <a:lstStyle/>
                    <a:p>
                      <a:pPr algn="ctr"/>
                      <a:r>
                        <a:rPr lang="en-US" sz="2000" dirty="0" smtClean="0"/>
                        <a:t>99.8 (1985)</a:t>
                      </a:r>
                      <a:endParaRPr lang="en-US" sz="2000" dirty="0"/>
                    </a:p>
                  </a:txBody>
                  <a:tcPr anchor="ctr"/>
                </a:tc>
                <a:tc>
                  <a:txBody>
                    <a:bodyPr/>
                    <a:lstStyle/>
                    <a:p>
                      <a:pPr algn="ctr"/>
                      <a:r>
                        <a:rPr lang="en-US" sz="2000" dirty="0" smtClean="0"/>
                        <a:t>111.5</a:t>
                      </a:r>
                      <a:endParaRPr lang="en-US" sz="2000" dirty="0"/>
                    </a:p>
                  </a:txBody>
                  <a:tcPr anchor="ctr"/>
                </a:tc>
                <a:extLst>
                  <a:ext uri="{0D108BD9-81ED-4DB2-BD59-A6C34878D82A}">
                    <a16:rowId xmlns:a16="http://schemas.microsoft.com/office/drawing/2014/main" val="1155492703"/>
                  </a:ext>
                </a:extLst>
              </a:tr>
              <a:tr h="792718">
                <a:tc>
                  <a:txBody>
                    <a:bodyPr/>
                    <a:lstStyle/>
                    <a:p>
                      <a:pPr algn="ctr"/>
                      <a:r>
                        <a:rPr lang="en-US" sz="2000" dirty="0" smtClean="0"/>
                        <a:t>&gt;77 mm</a:t>
                      </a:r>
                      <a:endParaRPr lang="en-US" sz="2000" dirty="0"/>
                    </a:p>
                  </a:txBody>
                  <a:tcPr anchor="ctr"/>
                </a:tc>
                <a:tc>
                  <a:txBody>
                    <a:bodyPr/>
                    <a:lstStyle/>
                    <a:p>
                      <a:pPr algn="ctr"/>
                      <a:r>
                        <a:rPr lang="en-US" sz="2000" dirty="0" smtClean="0"/>
                        <a:t>60.1</a:t>
                      </a:r>
                      <a:endParaRPr lang="en-US" sz="2000" dirty="0"/>
                    </a:p>
                  </a:txBody>
                  <a:tcPr anchor="ctr"/>
                </a:tc>
                <a:tc>
                  <a:txBody>
                    <a:bodyPr/>
                    <a:lstStyle/>
                    <a:p>
                      <a:pPr algn="ctr"/>
                      <a:r>
                        <a:rPr lang="en-US" sz="2000" dirty="0" smtClean="0"/>
                        <a:t>51.7 (2016)</a:t>
                      </a:r>
                      <a:endParaRPr lang="en-US" sz="2000" dirty="0"/>
                    </a:p>
                  </a:txBody>
                  <a:tcPr anchor="ctr"/>
                </a:tc>
                <a:tc>
                  <a:txBody>
                    <a:bodyPr/>
                    <a:lstStyle/>
                    <a:p>
                      <a:pPr algn="ctr"/>
                      <a:r>
                        <a:rPr lang="en-US" sz="2000" dirty="0" smtClean="0"/>
                        <a:t>87.1</a:t>
                      </a:r>
                      <a:endParaRPr lang="en-US" sz="2000" dirty="0"/>
                    </a:p>
                  </a:txBody>
                  <a:tcPr anchor="ctr"/>
                </a:tc>
                <a:extLst>
                  <a:ext uri="{0D108BD9-81ED-4DB2-BD59-A6C34878D82A}">
                    <a16:rowId xmlns:a16="http://schemas.microsoft.com/office/drawing/2014/main" val="3707383265"/>
                  </a:ext>
                </a:extLst>
              </a:tr>
              <a:tr h="792718">
                <a:tc>
                  <a:txBody>
                    <a:bodyPr/>
                    <a:lstStyle/>
                    <a:p>
                      <a:pPr algn="ctr"/>
                      <a:r>
                        <a:rPr lang="en-US" sz="2000" dirty="0" smtClean="0"/>
                        <a:t>&gt;94 mm</a:t>
                      </a:r>
                      <a:endParaRPr lang="en-US" sz="2000" dirty="0"/>
                    </a:p>
                  </a:txBody>
                  <a:tcPr anchor="ctr"/>
                </a:tc>
                <a:tc>
                  <a:txBody>
                    <a:bodyPr/>
                    <a:lstStyle/>
                    <a:p>
                      <a:pPr algn="ctr"/>
                      <a:r>
                        <a:rPr lang="en-US" sz="2000" dirty="0" smtClean="0"/>
                        <a:t>24.4</a:t>
                      </a:r>
                      <a:endParaRPr lang="en-US" sz="2000" dirty="0"/>
                    </a:p>
                  </a:txBody>
                  <a:tcPr anchor="ctr"/>
                </a:tc>
                <a:tc>
                  <a:txBody>
                    <a:bodyPr/>
                    <a:lstStyle/>
                    <a:p>
                      <a:pPr algn="ctr"/>
                      <a:r>
                        <a:rPr lang="en-US" sz="2000" dirty="0" smtClean="0"/>
                        <a:t>29.4 (2016)</a:t>
                      </a:r>
                      <a:endParaRPr lang="en-US" sz="2000" dirty="0"/>
                    </a:p>
                  </a:txBody>
                  <a:tcPr anchor="ctr"/>
                </a:tc>
                <a:tc>
                  <a:txBody>
                    <a:bodyPr/>
                    <a:lstStyle/>
                    <a:p>
                      <a:pPr algn="ctr"/>
                      <a:r>
                        <a:rPr lang="en-US" sz="2000" dirty="0" smtClean="0"/>
                        <a:t>67.4</a:t>
                      </a:r>
                      <a:endParaRPr lang="en-US" sz="2000" dirty="0"/>
                    </a:p>
                  </a:txBody>
                  <a:tcPr anchor="ctr"/>
                </a:tc>
                <a:extLst>
                  <a:ext uri="{0D108BD9-81ED-4DB2-BD59-A6C34878D82A}">
                    <a16:rowId xmlns:a16="http://schemas.microsoft.com/office/drawing/2014/main" val="2207616966"/>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89" y="478954"/>
            <a:ext cx="3189523" cy="6379045"/>
          </a:xfrm>
          <a:prstGeom prst="rect">
            <a:avLst/>
          </a:prstGeom>
        </p:spPr>
      </p:pic>
      <p:sp>
        <p:nvSpPr>
          <p:cNvPr id="11" name="Title 1"/>
          <p:cNvSpPr txBox="1">
            <a:spLocks/>
          </p:cNvSpPr>
          <p:nvPr/>
        </p:nvSpPr>
        <p:spPr>
          <a:xfrm>
            <a:off x="258792" y="-198407"/>
            <a:ext cx="11714672" cy="1095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B050"/>
                </a:solidFill>
              </a:rPr>
              <a:t>Record lows</a:t>
            </a:r>
            <a:r>
              <a:rPr lang="en-US" dirty="0" smtClean="0"/>
              <a:t>		    Maturity	   	What happened?</a:t>
            </a:r>
            <a:endParaRPr lang="en-US" dirty="0"/>
          </a:p>
        </p:txBody>
      </p:sp>
    </p:spTree>
    <p:extLst>
      <p:ext uri="{BB962C8B-B14F-4D97-AF65-F5344CB8AC3E}">
        <p14:creationId xmlns:p14="http://schemas.microsoft.com/office/powerpoint/2010/main" val="370570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972800" cy="1143000"/>
          </a:xfrm>
        </p:spPr>
        <p:txBody>
          <a:bodyPr/>
          <a:lstStyle/>
          <a:p>
            <a:pPr algn="l"/>
            <a:r>
              <a:rPr lang="en-US" b="1" dirty="0" smtClean="0"/>
              <a:t>Fits to data</a:t>
            </a:r>
            <a:endParaRPr lang="en-US" b="1" dirty="0"/>
          </a:p>
        </p:txBody>
      </p:sp>
      <p:pic>
        <p:nvPicPr>
          <p:cNvPr id="6" name="Picture 5"/>
          <p:cNvPicPr>
            <a:picLocks noChangeAspect="1"/>
          </p:cNvPicPr>
          <p:nvPr/>
        </p:nvPicPr>
        <p:blipFill>
          <a:blip r:embed="rId2"/>
          <a:stretch>
            <a:fillRect/>
          </a:stretch>
        </p:blipFill>
        <p:spPr>
          <a:xfrm>
            <a:off x="1267317" y="392508"/>
            <a:ext cx="4932965" cy="646549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36434746"/>
              </p:ext>
            </p:extLst>
          </p:nvPr>
        </p:nvGraphicFramePr>
        <p:xfrm>
          <a:off x="7467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2332475638"/>
                  </a:ext>
                </a:extLst>
              </a:tr>
            </a:tbl>
          </a:graphicData>
        </a:graphic>
      </p:graphicFrame>
    </p:spTree>
    <p:extLst>
      <p:ext uri="{BB962C8B-B14F-4D97-AF65-F5344CB8AC3E}">
        <p14:creationId xmlns:p14="http://schemas.microsoft.com/office/powerpoint/2010/main" val="2922115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2214" y="0"/>
            <a:ext cx="6107962" cy="6858000"/>
          </a:xfrm>
          <a:prstGeom prst="rect">
            <a:avLst/>
          </a:prstGeom>
        </p:spPr>
      </p:pic>
      <p:pic>
        <p:nvPicPr>
          <p:cNvPr id="5" name="Picture 4"/>
          <p:cNvPicPr>
            <a:picLocks noChangeAspect="1"/>
          </p:cNvPicPr>
          <p:nvPr/>
        </p:nvPicPr>
        <p:blipFill>
          <a:blip r:embed="rId3"/>
          <a:stretch>
            <a:fillRect/>
          </a:stretch>
        </p:blipFill>
        <p:spPr>
          <a:xfrm>
            <a:off x="6096001" y="93133"/>
            <a:ext cx="5684228" cy="6764868"/>
          </a:xfrm>
          <a:prstGeom prst="rect">
            <a:avLst/>
          </a:prstGeom>
        </p:spPr>
      </p:pic>
    </p:spTree>
    <p:extLst>
      <p:ext uri="{BB962C8B-B14F-4D97-AF65-F5344CB8AC3E}">
        <p14:creationId xmlns:p14="http://schemas.microsoft.com/office/powerpoint/2010/main" val="4132079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graphicFrame>
        <p:nvGraphicFramePr>
          <p:cNvPr id="6" name="Table 5"/>
          <p:cNvGraphicFramePr>
            <a:graphicFrameLocks noGrp="1"/>
          </p:cNvGraphicFramePr>
          <p:nvPr>
            <p:extLst>
              <p:ext uri="{D42A27DB-BD31-4B8C-83A1-F6EECF244321}">
                <p14:modId xmlns:p14="http://schemas.microsoft.com/office/powerpoint/2010/main" val="1871292787"/>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800" dirty="0">
                        <a:solidFill>
                          <a:srgbClr val="00B050"/>
                        </a:solidFill>
                      </a:endParaRPr>
                    </a:p>
                  </a:txBody>
                  <a:tcPr/>
                </a:tc>
                <a:tc>
                  <a:txBody>
                    <a:bodyPr/>
                    <a:lstStyle/>
                    <a:p>
                      <a:pPr algn="ctr"/>
                      <a:endParaRPr lang="en-US" sz="2800" dirty="0">
                        <a:solidFill>
                          <a:srgbClr val="00B050"/>
                        </a:solidFill>
                      </a:endParaRPr>
                    </a:p>
                  </a:txBody>
                  <a:tcPr/>
                </a:tc>
                <a:tc>
                  <a:txBody>
                    <a:bodyPr/>
                    <a:lstStyle/>
                    <a:p>
                      <a:endParaRPr lang="en-US" dirty="0"/>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800" dirty="0">
                        <a:solidFill>
                          <a:srgbClr val="00B050"/>
                        </a:solidFill>
                      </a:endParaRPr>
                    </a:p>
                  </a:txBody>
                  <a:tcPr/>
                </a:tc>
                <a:tc>
                  <a:txBody>
                    <a:bodyPr/>
                    <a:lstStyle/>
                    <a:p>
                      <a:pPr algn="ctr"/>
                      <a:endParaRPr lang="en-US" sz="2800" dirty="0">
                        <a:solidFill>
                          <a:srgbClr val="00B050"/>
                        </a:solidFill>
                      </a:endParaRPr>
                    </a:p>
                  </a:txBody>
                  <a:tcPr/>
                </a:tc>
                <a:tc>
                  <a:txBody>
                    <a:bodyPr/>
                    <a:lstStyle/>
                    <a:p>
                      <a:pPr algn="ctr"/>
                      <a:endParaRPr lang="en-US" sz="2800" dirty="0">
                        <a:solidFill>
                          <a:srgbClr val="00B050"/>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62409858"/>
                  </a:ext>
                </a:extLst>
              </a:tr>
            </a:tbl>
          </a:graphicData>
        </a:graphic>
      </p:graphicFrame>
      <p:pic>
        <p:nvPicPr>
          <p:cNvPr id="5" name="Picture 4"/>
          <p:cNvPicPr>
            <a:picLocks noChangeAspect="1"/>
          </p:cNvPicPr>
          <p:nvPr/>
        </p:nvPicPr>
        <p:blipFill>
          <a:blip r:embed="rId2"/>
          <a:stretch>
            <a:fillRect/>
          </a:stretch>
        </p:blipFill>
        <p:spPr>
          <a:xfrm>
            <a:off x="158697" y="550694"/>
            <a:ext cx="6597756" cy="3648774"/>
          </a:xfrm>
          <a:prstGeom prst="rect">
            <a:avLst/>
          </a:prstGeom>
        </p:spPr>
      </p:pic>
    </p:spTree>
    <p:extLst>
      <p:ext uri="{BB962C8B-B14F-4D97-AF65-F5344CB8AC3E}">
        <p14:creationId xmlns:p14="http://schemas.microsoft.com/office/powerpoint/2010/main" val="2463374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sp>
        <p:nvSpPr>
          <p:cNvPr id="3" name="TextBox 2"/>
          <p:cNvSpPr txBox="1"/>
          <p:nvPr/>
        </p:nvSpPr>
        <p:spPr>
          <a:xfrm>
            <a:off x="6324600" y="5054600"/>
            <a:ext cx="57277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Next cycle, exclude the first era (this was done in the GMACS models prepared for this cycle…which then couldn’t be used because of the lack of time-variation in M)</a:t>
            </a:r>
            <a:endParaRPr lang="en-US" dirty="0"/>
          </a:p>
        </p:txBody>
      </p:sp>
      <p:pic>
        <p:nvPicPr>
          <p:cNvPr id="4" name="Picture 3"/>
          <p:cNvPicPr>
            <a:picLocks noChangeAspect="1"/>
          </p:cNvPicPr>
          <p:nvPr/>
        </p:nvPicPr>
        <p:blipFill>
          <a:blip r:embed="rId2"/>
          <a:stretch>
            <a:fillRect/>
          </a:stretch>
        </p:blipFill>
        <p:spPr>
          <a:xfrm>
            <a:off x="675215" y="550265"/>
            <a:ext cx="5158318" cy="631714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78689800"/>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spTree>
    <p:extLst>
      <p:ext uri="{BB962C8B-B14F-4D97-AF65-F5344CB8AC3E}">
        <p14:creationId xmlns:p14="http://schemas.microsoft.com/office/powerpoint/2010/main" val="990818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sp>
        <p:nvSpPr>
          <p:cNvPr id="3" name="TextBox 2"/>
          <p:cNvSpPr txBox="1"/>
          <p:nvPr/>
        </p:nvSpPr>
        <p:spPr>
          <a:xfrm>
            <a:off x="6324600" y="5054600"/>
            <a:ext cx="57277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Size-comp reweighting gives fits similar to the logistic curve estimated in Somerton and Otto (1998)</a:t>
            </a:r>
          </a:p>
          <a:p>
            <a:pPr marL="285750" indent="-285750">
              <a:buFont typeface="Arial" panose="020B0604020202020204" pitchFamily="34" charset="0"/>
              <a:buChar char="•"/>
            </a:pPr>
            <a:r>
              <a:rPr lang="en-US" dirty="0" smtClean="0"/>
              <a:t>Free selectivity ‘wants’ higher selection around 50 mm carapace width than in the BSFRF data</a:t>
            </a:r>
          </a:p>
          <a:p>
            <a:pPr marL="285750" indent="-285750">
              <a:buFont typeface="Arial" panose="020B0604020202020204" pitchFamily="34" charset="0"/>
              <a:buChar char="•"/>
            </a:pPr>
            <a:r>
              <a:rPr lang="en-US" dirty="0" smtClean="0"/>
              <a:t>Remarkably consistent pattern in experimental data</a:t>
            </a:r>
            <a:endParaRPr lang="en-US" dirty="0"/>
          </a:p>
        </p:txBody>
      </p:sp>
      <p:pic>
        <p:nvPicPr>
          <p:cNvPr id="4" name="Picture 3"/>
          <p:cNvPicPr>
            <a:picLocks noChangeAspect="1"/>
          </p:cNvPicPr>
          <p:nvPr/>
        </p:nvPicPr>
        <p:blipFill rotWithShape="1">
          <a:blip r:embed="rId2"/>
          <a:srcRect l="52944" t="-1072" r="656" b="1072"/>
          <a:stretch/>
        </p:blipFill>
        <p:spPr>
          <a:xfrm>
            <a:off x="220132" y="481587"/>
            <a:ext cx="2393467" cy="6317146"/>
          </a:xfrm>
          <a:prstGeom prst="rect">
            <a:avLst/>
          </a:prstGeom>
        </p:spPr>
      </p:pic>
      <p:pic>
        <p:nvPicPr>
          <p:cNvPr id="6" name="Picture 5"/>
          <p:cNvPicPr>
            <a:picLocks noChangeAspect="1"/>
          </p:cNvPicPr>
          <p:nvPr/>
        </p:nvPicPr>
        <p:blipFill>
          <a:blip r:embed="rId3"/>
          <a:stretch>
            <a:fillRect/>
          </a:stretch>
        </p:blipFill>
        <p:spPr>
          <a:xfrm>
            <a:off x="2625241" y="649990"/>
            <a:ext cx="3199826" cy="617856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13554764"/>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spTree>
    <p:extLst>
      <p:ext uri="{BB962C8B-B14F-4D97-AF65-F5344CB8AC3E}">
        <p14:creationId xmlns:p14="http://schemas.microsoft.com/office/powerpoint/2010/main" val="138020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sp>
        <p:nvSpPr>
          <p:cNvPr id="3" name="TextBox 2"/>
          <p:cNvSpPr txBox="1"/>
          <p:nvPr/>
        </p:nvSpPr>
        <p:spPr>
          <a:xfrm>
            <a:off x="6559381" y="5063067"/>
            <a:ext cx="5632619"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Reweighting the size composition data produced much higher probabilities of terminal molt than all other models.</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02316" y="613924"/>
            <a:ext cx="6354750" cy="473700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21637614"/>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spTree>
    <p:extLst>
      <p:ext uri="{BB962C8B-B14F-4D97-AF65-F5344CB8AC3E}">
        <p14:creationId xmlns:p14="http://schemas.microsoft.com/office/powerpoint/2010/main" val="3988234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sp>
        <p:nvSpPr>
          <p:cNvPr id="3" name="TextBox 2"/>
          <p:cNvSpPr txBox="1"/>
          <p:nvPr/>
        </p:nvSpPr>
        <p:spPr>
          <a:xfrm>
            <a:off x="6559381" y="5063067"/>
            <a:ext cx="563261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Bold blue is size composition reweighting</a:t>
            </a:r>
            <a:endParaRPr lang="en-US" i="1" dirty="0" smtClean="0"/>
          </a:p>
          <a:p>
            <a:pPr marL="285750" indent="-285750">
              <a:buFont typeface="Arial" panose="020B0604020202020204" pitchFamily="34" charset="0"/>
              <a:buChar char="•"/>
            </a:pPr>
            <a:r>
              <a:rPr lang="en-US" dirty="0" smtClean="0"/>
              <a:t>Purple is 21.3; green is 21.2, red is 21.1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48085561"/>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pic>
        <p:nvPicPr>
          <p:cNvPr id="6" name="Picture 5"/>
          <p:cNvPicPr>
            <a:picLocks noChangeAspect="1"/>
          </p:cNvPicPr>
          <p:nvPr/>
        </p:nvPicPr>
        <p:blipFill>
          <a:blip r:embed="rId2"/>
          <a:stretch>
            <a:fillRect/>
          </a:stretch>
        </p:blipFill>
        <p:spPr>
          <a:xfrm>
            <a:off x="233351" y="636217"/>
            <a:ext cx="6473717" cy="4257516"/>
          </a:xfrm>
          <a:prstGeom prst="rect">
            <a:avLst/>
          </a:prstGeom>
        </p:spPr>
      </p:pic>
    </p:spTree>
    <p:extLst>
      <p:ext uri="{BB962C8B-B14F-4D97-AF65-F5344CB8AC3E}">
        <p14:creationId xmlns:p14="http://schemas.microsoft.com/office/powerpoint/2010/main" val="2278399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sp>
        <p:nvSpPr>
          <p:cNvPr id="3" name="TextBox 2"/>
          <p:cNvSpPr txBox="1"/>
          <p:nvPr/>
        </p:nvSpPr>
        <p:spPr>
          <a:xfrm>
            <a:off x="6324600" y="5054600"/>
            <a:ext cx="57277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Considerable jumps in estimated F in recent years with the updated data </a:t>
            </a:r>
            <a:endParaRPr lang="en-US" dirty="0"/>
          </a:p>
        </p:txBody>
      </p:sp>
      <p:pic>
        <p:nvPicPr>
          <p:cNvPr id="4" name="Picture 3"/>
          <p:cNvPicPr>
            <a:picLocks noChangeAspect="1"/>
          </p:cNvPicPr>
          <p:nvPr/>
        </p:nvPicPr>
        <p:blipFill>
          <a:blip r:embed="rId2"/>
          <a:stretch>
            <a:fillRect/>
          </a:stretch>
        </p:blipFill>
        <p:spPr>
          <a:xfrm>
            <a:off x="423333" y="508541"/>
            <a:ext cx="5520267" cy="628174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21637614"/>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spTree>
    <p:extLst>
      <p:ext uri="{BB962C8B-B14F-4D97-AF65-F5344CB8AC3E}">
        <p14:creationId xmlns:p14="http://schemas.microsoft.com/office/powerpoint/2010/main" val="1516801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sp>
        <p:nvSpPr>
          <p:cNvPr id="3" name="TextBox 2"/>
          <p:cNvSpPr txBox="1"/>
          <p:nvPr/>
        </p:nvSpPr>
        <p:spPr>
          <a:xfrm>
            <a:off x="6777990" y="5054600"/>
            <a:ext cx="527431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Model 21.2 and 21.3 were able to estimate the large recruitment pulse in 2015, 21.1a was not</a:t>
            </a:r>
          </a:p>
          <a:p>
            <a:pPr marL="285750" indent="-285750">
              <a:buFont typeface="Arial" panose="020B0604020202020204" pitchFamily="34" charset="0"/>
              <a:buChar char="•"/>
            </a:pPr>
            <a:endParaRPr lang="en-US" i="1" dirty="0" smtClean="0"/>
          </a:p>
        </p:txBody>
      </p:sp>
      <p:pic>
        <p:nvPicPr>
          <p:cNvPr id="4" name="Picture 3"/>
          <p:cNvPicPr>
            <a:picLocks noChangeAspect="1"/>
          </p:cNvPicPr>
          <p:nvPr/>
        </p:nvPicPr>
        <p:blipFill>
          <a:blip r:embed="rId2"/>
          <a:stretch>
            <a:fillRect/>
          </a:stretch>
        </p:blipFill>
        <p:spPr>
          <a:xfrm>
            <a:off x="67375" y="552135"/>
            <a:ext cx="6710615" cy="604339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094174"/>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spTree>
    <p:extLst>
      <p:ext uri="{BB962C8B-B14F-4D97-AF65-F5344CB8AC3E}">
        <p14:creationId xmlns:p14="http://schemas.microsoft.com/office/powerpoint/2010/main" val="3902256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972800" cy="1143000"/>
          </a:xfrm>
        </p:spPr>
        <p:txBody>
          <a:bodyPr>
            <a:normAutofit/>
          </a:bodyPr>
          <a:lstStyle/>
          <a:p>
            <a:pPr algn="l"/>
            <a:r>
              <a:rPr lang="en-US" sz="4000" b="1" dirty="0" smtClean="0"/>
              <a:t>Estimated population processes</a:t>
            </a:r>
            <a:endParaRPr lang="en-US" sz="4000" b="1" dirty="0"/>
          </a:p>
        </p:txBody>
      </p:sp>
      <p:pic>
        <p:nvPicPr>
          <p:cNvPr id="4" name="Picture 3"/>
          <p:cNvPicPr>
            <a:picLocks noChangeAspect="1"/>
          </p:cNvPicPr>
          <p:nvPr/>
        </p:nvPicPr>
        <p:blipFill>
          <a:blip r:embed="rId2"/>
          <a:stretch>
            <a:fillRect/>
          </a:stretch>
        </p:blipFill>
        <p:spPr>
          <a:xfrm>
            <a:off x="0" y="812800"/>
            <a:ext cx="6660463" cy="3759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6208243"/>
              </p:ext>
            </p:extLst>
          </p:nvPr>
        </p:nvGraphicFramePr>
        <p:xfrm>
          <a:off x="194731" y="4570246"/>
          <a:ext cx="6129869" cy="2086308"/>
        </p:xfrm>
        <a:graphic>
          <a:graphicData uri="http://schemas.openxmlformats.org/drawingml/2006/table">
            <a:tbl>
              <a:tblPr firstRow="1" bandRow="1">
                <a:tableStyleId>{616DA210-FB5B-4158-B5E0-FEB733F419BA}</a:tableStyleId>
              </a:tblPr>
              <a:tblGrid>
                <a:gridCol w="1225973">
                  <a:extLst>
                    <a:ext uri="{9D8B030D-6E8A-4147-A177-3AD203B41FA5}">
                      <a16:colId xmlns:a16="http://schemas.microsoft.com/office/drawing/2014/main" val="3082967025"/>
                    </a:ext>
                  </a:extLst>
                </a:gridCol>
                <a:gridCol w="612987">
                  <a:extLst>
                    <a:ext uri="{9D8B030D-6E8A-4147-A177-3AD203B41FA5}">
                      <a16:colId xmlns:a16="http://schemas.microsoft.com/office/drawing/2014/main" val="2076557268"/>
                    </a:ext>
                  </a:extLst>
                </a:gridCol>
                <a:gridCol w="612987">
                  <a:extLst>
                    <a:ext uri="{9D8B030D-6E8A-4147-A177-3AD203B41FA5}">
                      <a16:colId xmlns:a16="http://schemas.microsoft.com/office/drawing/2014/main" val="2260570844"/>
                    </a:ext>
                  </a:extLst>
                </a:gridCol>
                <a:gridCol w="612987">
                  <a:extLst>
                    <a:ext uri="{9D8B030D-6E8A-4147-A177-3AD203B41FA5}">
                      <a16:colId xmlns:a16="http://schemas.microsoft.com/office/drawing/2014/main" val="2693035752"/>
                    </a:ext>
                  </a:extLst>
                </a:gridCol>
                <a:gridCol w="612987">
                  <a:extLst>
                    <a:ext uri="{9D8B030D-6E8A-4147-A177-3AD203B41FA5}">
                      <a16:colId xmlns:a16="http://schemas.microsoft.com/office/drawing/2014/main" val="3576935041"/>
                    </a:ext>
                  </a:extLst>
                </a:gridCol>
                <a:gridCol w="612987">
                  <a:extLst>
                    <a:ext uri="{9D8B030D-6E8A-4147-A177-3AD203B41FA5}">
                      <a16:colId xmlns:a16="http://schemas.microsoft.com/office/drawing/2014/main" val="2969440733"/>
                    </a:ext>
                  </a:extLst>
                </a:gridCol>
                <a:gridCol w="612987">
                  <a:extLst>
                    <a:ext uri="{9D8B030D-6E8A-4147-A177-3AD203B41FA5}">
                      <a16:colId xmlns:a16="http://schemas.microsoft.com/office/drawing/2014/main" val="3134108584"/>
                    </a:ext>
                  </a:extLst>
                </a:gridCol>
                <a:gridCol w="612987">
                  <a:extLst>
                    <a:ext uri="{9D8B030D-6E8A-4147-A177-3AD203B41FA5}">
                      <a16:colId xmlns:a16="http://schemas.microsoft.com/office/drawing/2014/main" val="2663664571"/>
                    </a:ext>
                  </a:extLst>
                </a:gridCol>
                <a:gridCol w="612987">
                  <a:extLst>
                    <a:ext uri="{9D8B030D-6E8A-4147-A177-3AD203B41FA5}">
                      <a16:colId xmlns:a16="http://schemas.microsoft.com/office/drawing/2014/main" val="1926741400"/>
                    </a:ext>
                  </a:extLst>
                </a:gridCol>
              </a:tblGrid>
              <a:tr h="482076">
                <a:tc>
                  <a:txBody>
                    <a:bodyPr/>
                    <a:lstStyle/>
                    <a:p>
                      <a:pPr algn="ctr"/>
                      <a:r>
                        <a:rPr lang="en-US" dirty="0" smtClean="0"/>
                        <a:t>Model</a:t>
                      </a:r>
                      <a:endParaRPr lang="en-US" dirty="0"/>
                    </a:p>
                  </a:txBody>
                  <a:tcPr/>
                </a:tc>
                <a:tc gridSpan="2">
                  <a:txBody>
                    <a:bodyPr/>
                    <a:lstStyle/>
                    <a:p>
                      <a:pPr algn="ctr"/>
                      <a:r>
                        <a:rPr lang="en-US" dirty="0" smtClean="0"/>
                        <a:t>Immature</a:t>
                      </a:r>
                      <a:r>
                        <a:rPr lang="en-US" baseline="0" dirty="0" smtClean="0"/>
                        <a:t> males</a:t>
                      </a:r>
                      <a:endParaRPr lang="en-US" dirty="0"/>
                    </a:p>
                  </a:txBody>
                  <a:tcPr/>
                </a:tc>
                <a:tc hMerge="1">
                  <a:txBody>
                    <a:bodyPr/>
                    <a:lstStyle/>
                    <a:p>
                      <a:endParaRPr lang="en-US"/>
                    </a:p>
                  </a:txBody>
                  <a:tcPr/>
                </a:tc>
                <a:tc gridSpan="2">
                  <a:txBody>
                    <a:bodyPr/>
                    <a:lstStyle/>
                    <a:p>
                      <a:pPr algn="ctr"/>
                      <a:r>
                        <a:rPr lang="en-US" dirty="0" smtClean="0"/>
                        <a:t>Immature females</a:t>
                      </a:r>
                      <a:endParaRPr lang="en-US" dirty="0"/>
                    </a:p>
                  </a:txBody>
                  <a:tcPr/>
                </a:tc>
                <a:tc hMerge="1">
                  <a:txBody>
                    <a:bodyPr/>
                    <a:lstStyle/>
                    <a:p>
                      <a:endParaRPr lang="en-US"/>
                    </a:p>
                  </a:txBody>
                  <a:tcPr/>
                </a:tc>
                <a:tc gridSpan="2">
                  <a:txBody>
                    <a:bodyPr/>
                    <a:lstStyle/>
                    <a:p>
                      <a:pPr algn="ctr"/>
                      <a:r>
                        <a:rPr lang="en-US" dirty="0" smtClean="0"/>
                        <a:t>Mature males</a:t>
                      </a:r>
                      <a:endParaRPr lang="en-US" dirty="0"/>
                    </a:p>
                  </a:txBody>
                  <a:tcPr/>
                </a:tc>
                <a:tc hMerge="1">
                  <a:txBody>
                    <a:bodyPr/>
                    <a:lstStyle/>
                    <a:p>
                      <a:endParaRPr lang="en-US"/>
                    </a:p>
                  </a:txBody>
                  <a:tcPr/>
                </a:tc>
                <a:tc gridSpan="2">
                  <a:txBody>
                    <a:bodyPr/>
                    <a:lstStyle/>
                    <a:p>
                      <a:pPr algn="ctr"/>
                      <a:r>
                        <a:rPr lang="en-US" dirty="0" smtClean="0"/>
                        <a:t>Mature females</a:t>
                      </a:r>
                      <a:endParaRPr lang="en-US" dirty="0"/>
                    </a:p>
                  </a:txBody>
                  <a:tcPr/>
                </a:tc>
                <a:tc hMerge="1">
                  <a:txBody>
                    <a:bodyPr/>
                    <a:lstStyle/>
                    <a:p>
                      <a:endParaRPr lang="en-US"/>
                    </a:p>
                  </a:txBody>
                  <a:tcPr/>
                </a:tc>
                <a:extLst>
                  <a:ext uri="{0D108BD9-81ED-4DB2-BD59-A6C34878D82A}">
                    <a16:rowId xmlns:a16="http://schemas.microsoft.com/office/drawing/2014/main" val="3091508285"/>
                  </a:ext>
                </a:extLst>
              </a:tr>
              <a:tr h="482076">
                <a:tc>
                  <a:txBody>
                    <a:bodyPr/>
                    <a:lstStyle/>
                    <a:p>
                      <a:pPr algn="ct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extLst>
                  <a:ext uri="{0D108BD9-81ED-4DB2-BD59-A6C34878D82A}">
                    <a16:rowId xmlns:a16="http://schemas.microsoft.com/office/drawing/2014/main" val="4161991470"/>
                  </a:ext>
                </a:extLst>
              </a:tr>
              <a:tr h="482076">
                <a:tc>
                  <a:txBody>
                    <a:bodyPr/>
                    <a:lstStyle/>
                    <a:p>
                      <a:pPr algn="ctr"/>
                      <a:r>
                        <a:rPr lang="en-US" dirty="0" smtClean="0"/>
                        <a:t>21.2</a:t>
                      </a:r>
                      <a:endParaRPr lang="en-US" dirty="0"/>
                    </a:p>
                  </a:txBody>
                  <a:tcPr/>
                </a:tc>
                <a:tc>
                  <a:txBody>
                    <a:bodyPr/>
                    <a:lstStyle/>
                    <a:p>
                      <a:pPr algn="ctr"/>
                      <a:r>
                        <a:rPr lang="en-US" dirty="0" smtClean="0"/>
                        <a:t>0.45</a:t>
                      </a:r>
                      <a:endParaRPr lang="en-US" dirty="0"/>
                    </a:p>
                  </a:txBody>
                  <a:tcPr/>
                </a:tc>
                <a:tc>
                  <a:txBody>
                    <a:bodyPr/>
                    <a:lstStyle/>
                    <a:p>
                      <a:pPr algn="ctr"/>
                      <a:r>
                        <a:rPr lang="en-US" dirty="0" smtClean="0"/>
                        <a:t>1.69</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1.14</a:t>
                      </a:r>
                      <a:endParaRPr lang="en-US" dirty="0"/>
                    </a:p>
                  </a:txBody>
                  <a:tcPr/>
                </a:tc>
                <a:tc>
                  <a:txBody>
                    <a:bodyPr/>
                    <a:lstStyle/>
                    <a:p>
                      <a:pPr algn="ctr"/>
                      <a:r>
                        <a:rPr lang="en-US" dirty="0" smtClean="0"/>
                        <a:t>1.87</a:t>
                      </a:r>
                      <a:endParaRPr lang="en-US" dirty="0"/>
                    </a:p>
                  </a:txBody>
                  <a:tcPr/>
                </a:tc>
                <a:tc>
                  <a:txBody>
                    <a:bodyPr/>
                    <a:lstStyle/>
                    <a:p>
                      <a:pPr algn="ctr"/>
                      <a:r>
                        <a:rPr lang="en-US" dirty="0" smtClean="0"/>
                        <a:t>0.31</a:t>
                      </a:r>
                      <a:endParaRPr lang="en-US" dirty="0"/>
                    </a:p>
                  </a:txBody>
                  <a:tcPr/>
                </a:tc>
                <a:tc>
                  <a:txBody>
                    <a:bodyPr/>
                    <a:lstStyle/>
                    <a:p>
                      <a:pPr algn="ctr"/>
                      <a:r>
                        <a:rPr lang="en-US" dirty="0" smtClean="0"/>
                        <a:t>0.65</a:t>
                      </a:r>
                      <a:endParaRPr lang="en-US" dirty="0"/>
                    </a:p>
                  </a:txBody>
                  <a:tcPr/>
                </a:tc>
                <a:extLst>
                  <a:ext uri="{0D108BD9-81ED-4DB2-BD59-A6C34878D82A}">
                    <a16:rowId xmlns:a16="http://schemas.microsoft.com/office/drawing/2014/main" val="2553470130"/>
                  </a:ext>
                </a:extLst>
              </a:tr>
              <a:tr h="482076">
                <a:tc>
                  <a:txBody>
                    <a:bodyPr/>
                    <a:lstStyle/>
                    <a:p>
                      <a:pPr algn="ctr"/>
                      <a:r>
                        <a:rPr lang="en-US" dirty="0" smtClean="0"/>
                        <a:t>21.3</a:t>
                      </a:r>
                      <a:endParaRPr lang="en-US" dirty="0"/>
                    </a:p>
                  </a:txBody>
                  <a:tcPr/>
                </a:tc>
                <a:tc>
                  <a:txBody>
                    <a:bodyPr/>
                    <a:lstStyle/>
                    <a:p>
                      <a:pPr algn="ctr"/>
                      <a:r>
                        <a:rPr lang="en-US" dirty="0" smtClean="0"/>
                        <a:t>0.35</a:t>
                      </a:r>
                      <a:endParaRPr lang="en-US" dirty="0"/>
                    </a:p>
                  </a:txBody>
                  <a:tcPr/>
                </a:tc>
                <a:tc>
                  <a:txBody>
                    <a:bodyPr/>
                    <a:lstStyle/>
                    <a:p>
                      <a:pPr algn="ctr"/>
                      <a:r>
                        <a:rPr lang="en-US" dirty="0" smtClean="0"/>
                        <a:t>1.85</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1.22</a:t>
                      </a:r>
                      <a:endParaRPr lang="en-US" dirty="0"/>
                    </a:p>
                  </a:txBody>
                  <a:tcPr/>
                </a:tc>
                <a:tc>
                  <a:txBody>
                    <a:bodyPr/>
                    <a:lstStyle/>
                    <a:p>
                      <a:pPr algn="ctr"/>
                      <a:r>
                        <a:rPr lang="en-US" dirty="0" smtClean="0"/>
                        <a:t>1.96</a:t>
                      </a:r>
                      <a:endParaRPr lang="en-US" dirty="0"/>
                    </a:p>
                  </a:txBody>
                  <a:tcPr/>
                </a:tc>
                <a:tc>
                  <a:txBody>
                    <a:bodyPr/>
                    <a:lstStyle/>
                    <a:p>
                      <a:pPr algn="ctr"/>
                      <a:r>
                        <a:rPr lang="en-US" dirty="0" smtClean="0"/>
                        <a:t>0.25</a:t>
                      </a:r>
                      <a:endParaRPr lang="en-US" dirty="0"/>
                    </a:p>
                  </a:txBody>
                  <a:tcPr/>
                </a:tc>
                <a:tc>
                  <a:txBody>
                    <a:bodyPr/>
                    <a:lstStyle/>
                    <a:p>
                      <a:pPr algn="ctr"/>
                      <a:r>
                        <a:rPr lang="en-US" dirty="0" smtClean="0"/>
                        <a:t>0.63</a:t>
                      </a:r>
                      <a:endParaRPr lang="en-US" dirty="0"/>
                    </a:p>
                  </a:txBody>
                  <a:tcPr/>
                </a:tc>
                <a:extLst>
                  <a:ext uri="{0D108BD9-81ED-4DB2-BD59-A6C34878D82A}">
                    <a16:rowId xmlns:a16="http://schemas.microsoft.com/office/drawing/2014/main" val="133980137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6293032"/>
              </p:ext>
            </p:extLst>
          </p:nvPr>
        </p:nvGraphicFramePr>
        <p:xfrm>
          <a:off x="6915150" y="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11755702"/>
              </p:ext>
            </p:extLst>
          </p:nvPr>
        </p:nvGraphicFramePr>
        <p:xfrm>
          <a:off x="6519331" y="5270500"/>
          <a:ext cx="5500536" cy="825500"/>
        </p:xfrm>
        <a:graphic>
          <a:graphicData uri="http://schemas.openxmlformats.org/drawingml/2006/table">
            <a:tbl>
              <a:tblPr firstRow="1" bandRow="1">
                <a:tableStyleId>{5C22544A-7EE6-4342-B048-85BDC9FD1C3A}</a:tableStyleId>
              </a:tblPr>
              <a:tblGrid>
                <a:gridCol w="916756">
                  <a:extLst>
                    <a:ext uri="{9D8B030D-6E8A-4147-A177-3AD203B41FA5}">
                      <a16:colId xmlns:a16="http://schemas.microsoft.com/office/drawing/2014/main" val="3424315310"/>
                    </a:ext>
                  </a:extLst>
                </a:gridCol>
                <a:gridCol w="916756">
                  <a:extLst>
                    <a:ext uri="{9D8B030D-6E8A-4147-A177-3AD203B41FA5}">
                      <a16:colId xmlns:a16="http://schemas.microsoft.com/office/drawing/2014/main" val="2648819853"/>
                    </a:ext>
                  </a:extLst>
                </a:gridCol>
                <a:gridCol w="916756">
                  <a:extLst>
                    <a:ext uri="{9D8B030D-6E8A-4147-A177-3AD203B41FA5}">
                      <a16:colId xmlns:a16="http://schemas.microsoft.com/office/drawing/2014/main" val="3433569222"/>
                    </a:ext>
                  </a:extLst>
                </a:gridCol>
                <a:gridCol w="916756">
                  <a:extLst>
                    <a:ext uri="{9D8B030D-6E8A-4147-A177-3AD203B41FA5}">
                      <a16:colId xmlns:a16="http://schemas.microsoft.com/office/drawing/2014/main" val="1251031669"/>
                    </a:ext>
                  </a:extLst>
                </a:gridCol>
                <a:gridCol w="916756">
                  <a:extLst>
                    <a:ext uri="{9D8B030D-6E8A-4147-A177-3AD203B41FA5}">
                      <a16:colId xmlns:a16="http://schemas.microsoft.com/office/drawing/2014/main" val="2876655715"/>
                    </a:ext>
                  </a:extLst>
                </a:gridCol>
                <a:gridCol w="916756">
                  <a:extLst>
                    <a:ext uri="{9D8B030D-6E8A-4147-A177-3AD203B41FA5}">
                      <a16:colId xmlns:a16="http://schemas.microsoft.com/office/drawing/2014/main" val="117591331"/>
                    </a:ext>
                  </a:extLst>
                </a:gridCol>
              </a:tblGrid>
              <a:tr h="412750">
                <a:tc>
                  <a:txBody>
                    <a:bodyPr/>
                    <a:lstStyle/>
                    <a:p>
                      <a:r>
                        <a:rPr lang="en-US" dirty="0" smtClean="0"/>
                        <a:t>M</a:t>
                      </a:r>
                      <a:endParaRPr lang="en-US" dirty="0"/>
                    </a:p>
                  </a:txBody>
                  <a:tcPr/>
                </a:tc>
                <a:tc>
                  <a:txBody>
                    <a:bodyPr/>
                    <a:lstStyle/>
                    <a:p>
                      <a:r>
                        <a:rPr lang="en-US" dirty="0" smtClean="0"/>
                        <a:t>0.5</a:t>
                      </a:r>
                      <a:endParaRPr lang="en-US" dirty="0"/>
                    </a:p>
                  </a:txBody>
                  <a:tcPr/>
                </a:tc>
                <a:tc>
                  <a:txBody>
                    <a:bodyPr/>
                    <a:lstStyle/>
                    <a:p>
                      <a:r>
                        <a:rPr lang="en-US" dirty="0" smtClean="0"/>
                        <a:t>1.0</a:t>
                      </a:r>
                      <a:endParaRPr lang="en-US" dirty="0"/>
                    </a:p>
                  </a:txBody>
                  <a:tcPr/>
                </a:tc>
                <a:tc>
                  <a:txBody>
                    <a:bodyPr/>
                    <a:lstStyle/>
                    <a:p>
                      <a:r>
                        <a:rPr lang="en-US" dirty="0" smtClean="0"/>
                        <a:t>1.5</a:t>
                      </a:r>
                      <a:endParaRPr lang="en-US" dirty="0"/>
                    </a:p>
                  </a:txBody>
                  <a:tcPr/>
                </a:tc>
                <a:tc>
                  <a:txBody>
                    <a:bodyPr/>
                    <a:lstStyle/>
                    <a:p>
                      <a:r>
                        <a:rPr lang="en-US" dirty="0" smtClean="0"/>
                        <a:t>2.0</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530309921"/>
                  </a:ext>
                </a:extLst>
              </a:tr>
              <a:tr h="412750">
                <a:tc>
                  <a:txBody>
                    <a:bodyPr/>
                    <a:lstStyle/>
                    <a:p>
                      <a:r>
                        <a:rPr lang="en-US" dirty="0" smtClean="0"/>
                        <a:t>Survival</a:t>
                      </a:r>
                      <a:endParaRPr lang="en-US" dirty="0"/>
                    </a:p>
                  </a:txBody>
                  <a:tcPr/>
                </a:tc>
                <a:tc>
                  <a:txBody>
                    <a:bodyPr/>
                    <a:lstStyle/>
                    <a:p>
                      <a:r>
                        <a:rPr lang="en-US" dirty="0" smtClean="0"/>
                        <a:t>60%</a:t>
                      </a:r>
                      <a:endParaRPr lang="en-US" dirty="0"/>
                    </a:p>
                  </a:txBody>
                  <a:tcPr/>
                </a:tc>
                <a:tc>
                  <a:txBody>
                    <a:bodyPr/>
                    <a:lstStyle/>
                    <a:p>
                      <a:r>
                        <a:rPr lang="en-US" dirty="0" smtClean="0"/>
                        <a:t>36%</a:t>
                      </a:r>
                      <a:endParaRPr lang="en-US" dirty="0"/>
                    </a:p>
                  </a:txBody>
                  <a:tcPr/>
                </a:tc>
                <a:tc>
                  <a:txBody>
                    <a:bodyPr/>
                    <a:lstStyle/>
                    <a:p>
                      <a:r>
                        <a:rPr lang="en-US" dirty="0" smtClean="0"/>
                        <a:t>22%</a:t>
                      </a:r>
                      <a:endParaRPr lang="en-US" dirty="0"/>
                    </a:p>
                  </a:txBody>
                  <a:tcPr/>
                </a:tc>
                <a:tc>
                  <a:txBody>
                    <a:bodyPr/>
                    <a:lstStyle/>
                    <a:p>
                      <a:r>
                        <a:rPr lang="en-US" dirty="0" smtClean="0"/>
                        <a:t>13%</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3007107171"/>
                  </a:ext>
                </a:extLst>
              </a:tr>
            </a:tbl>
          </a:graphicData>
        </a:graphic>
      </p:graphicFrame>
    </p:spTree>
    <p:extLst>
      <p:ext uri="{BB962C8B-B14F-4D97-AF65-F5344CB8AC3E}">
        <p14:creationId xmlns:p14="http://schemas.microsoft.com/office/powerpoint/2010/main" val="393596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198407"/>
            <a:ext cx="11714672" cy="1095554"/>
          </a:xfrm>
        </p:spPr>
        <p:txBody>
          <a:bodyPr>
            <a:normAutofit/>
          </a:bodyPr>
          <a:lstStyle/>
          <a:p>
            <a:r>
              <a:rPr lang="en-US" dirty="0" smtClean="0"/>
              <a:t>Record lows		    </a:t>
            </a:r>
            <a:r>
              <a:rPr lang="en-US" dirty="0" smtClean="0">
                <a:solidFill>
                  <a:srgbClr val="00B050"/>
                </a:solidFill>
              </a:rPr>
              <a:t>Maturity</a:t>
            </a:r>
            <a:r>
              <a:rPr lang="en-US" dirty="0" smtClean="0"/>
              <a:t>	   	What happened?</a:t>
            </a:r>
            <a:endParaRPr lang="en-US" dirty="0"/>
          </a:p>
        </p:txBody>
      </p:sp>
      <p:pic>
        <p:nvPicPr>
          <p:cNvPr id="4" name="Picture 3"/>
          <p:cNvPicPr>
            <a:picLocks noChangeAspect="1"/>
          </p:cNvPicPr>
          <p:nvPr/>
        </p:nvPicPr>
        <p:blipFill>
          <a:blip r:embed="rId2"/>
          <a:stretch>
            <a:fillRect/>
          </a:stretch>
        </p:blipFill>
        <p:spPr>
          <a:xfrm>
            <a:off x="1020752" y="2583550"/>
            <a:ext cx="6224014" cy="4093296"/>
          </a:xfrm>
          <a:prstGeom prst="rect">
            <a:avLst/>
          </a:prstGeom>
        </p:spPr>
      </p:pic>
      <p:pic>
        <p:nvPicPr>
          <p:cNvPr id="5" name="Picture 4"/>
          <p:cNvPicPr>
            <a:picLocks noChangeAspect="1"/>
          </p:cNvPicPr>
          <p:nvPr/>
        </p:nvPicPr>
        <p:blipFill>
          <a:blip r:embed="rId3"/>
          <a:stretch>
            <a:fillRect/>
          </a:stretch>
        </p:blipFill>
        <p:spPr>
          <a:xfrm>
            <a:off x="8468710" y="877662"/>
            <a:ext cx="3097167" cy="5980338"/>
          </a:xfrm>
          <a:prstGeom prst="rect">
            <a:avLst/>
          </a:prstGeom>
        </p:spPr>
      </p:pic>
      <p:sp>
        <p:nvSpPr>
          <p:cNvPr id="10" name="Content Placeholder 2"/>
          <p:cNvSpPr>
            <a:spLocks noGrp="1"/>
          </p:cNvSpPr>
          <p:nvPr>
            <p:ph idx="1"/>
          </p:nvPr>
        </p:nvSpPr>
        <p:spPr>
          <a:xfrm>
            <a:off x="386974" y="1041503"/>
            <a:ext cx="7953554" cy="1636937"/>
          </a:xfrm>
        </p:spPr>
        <p:txBody>
          <a:bodyPr/>
          <a:lstStyle/>
          <a:p>
            <a:pPr marL="0" indent="0" algn="ctr">
              <a:buNone/>
            </a:pPr>
            <a:r>
              <a:rPr lang="en-US" dirty="0" smtClean="0"/>
              <a:t>Allowing for a more flexible survey selectivity produces probabilities of maturing more similar to observed…but reference points are impacted.</a:t>
            </a:r>
          </a:p>
        </p:txBody>
      </p:sp>
    </p:spTree>
    <p:extLst>
      <p:ext uri="{BB962C8B-B14F-4D97-AF65-F5344CB8AC3E}">
        <p14:creationId xmlns:p14="http://schemas.microsoft.com/office/powerpoint/2010/main" val="3318401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260" y="2155825"/>
            <a:ext cx="10515600" cy="1325563"/>
          </a:xfrm>
        </p:spPr>
        <p:txBody>
          <a:bodyPr/>
          <a:lstStyle/>
          <a:p>
            <a:r>
              <a:rPr lang="en-US" dirty="0" smtClean="0"/>
              <a:t>What model to choose?</a:t>
            </a:r>
            <a:endParaRPr lang="en-US" dirty="0"/>
          </a:p>
        </p:txBody>
      </p:sp>
    </p:spTree>
    <p:extLst>
      <p:ext uri="{BB962C8B-B14F-4D97-AF65-F5344CB8AC3E}">
        <p14:creationId xmlns:p14="http://schemas.microsoft.com/office/powerpoint/2010/main" val="3213373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864267"/>
              </p:ext>
            </p:extLst>
          </p:nvPr>
        </p:nvGraphicFramePr>
        <p:xfrm>
          <a:off x="1123950" y="213360"/>
          <a:ext cx="5276851" cy="4572000"/>
        </p:xfrm>
        <a:graphic>
          <a:graphicData uri="http://schemas.openxmlformats.org/drawingml/2006/table">
            <a:tbl>
              <a:tblPr firstRow="1" bandRow="1">
                <a:tableStyleId>{616DA210-FB5B-4158-B5E0-FEB733F419BA}</a:tableStyleId>
              </a:tblPr>
              <a:tblGrid>
                <a:gridCol w="2739044">
                  <a:extLst>
                    <a:ext uri="{9D8B030D-6E8A-4147-A177-3AD203B41FA5}">
                      <a16:colId xmlns:a16="http://schemas.microsoft.com/office/drawing/2014/main" val="2404413497"/>
                    </a:ext>
                  </a:extLst>
                </a:gridCol>
                <a:gridCol w="844473">
                  <a:extLst>
                    <a:ext uri="{9D8B030D-6E8A-4147-A177-3AD203B41FA5}">
                      <a16:colId xmlns:a16="http://schemas.microsoft.com/office/drawing/2014/main" val="3275954061"/>
                    </a:ext>
                  </a:extLst>
                </a:gridCol>
                <a:gridCol w="778933">
                  <a:extLst>
                    <a:ext uri="{9D8B030D-6E8A-4147-A177-3AD203B41FA5}">
                      <a16:colId xmlns:a16="http://schemas.microsoft.com/office/drawing/2014/main" val="2897643073"/>
                    </a:ext>
                  </a:extLst>
                </a:gridCol>
                <a:gridCol w="914401">
                  <a:extLst>
                    <a:ext uri="{9D8B030D-6E8A-4147-A177-3AD203B41FA5}">
                      <a16:colId xmlns:a16="http://schemas.microsoft.com/office/drawing/2014/main" val="1334403918"/>
                    </a:ext>
                  </a:extLst>
                </a:gridCol>
              </a:tblGrid>
              <a:tr h="571500">
                <a:tc>
                  <a:txBody>
                    <a:bodyPr/>
                    <a:lstStyle/>
                    <a:p>
                      <a:pPr algn="ctr"/>
                      <a:r>
                        <a:rPr lang="en-US" sz="2400" dirty="0" smtClean="0"/>
                        <a:t>Population process</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71500">
                <a:tc>
                  <a:txBody>
                    <a:bodyPr/>
                    <a:lstStyle/>
                    <a:p>
                      <a:r>
                        <a:rPr lang="en-US" dirty="0" smtClean="0"/>
                        <a:t>Mature male</a:t>
                      </a:r>
                      <a:r>
                        <a:rPr lang="en-US" baseline="0" dirty="0" smtClean="0"/>
                        <a:t> biomass</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endParaRPr lang="en-US" sz="2400" dirty="0">
                        <a:solidFill>
                          <a:schemeClr val="tx1"/>
                        </a:solidFill>
                      </a:endParaRPr>
                    </a:p>
                  </a:txBody>
                  <a:tcPr/>
                </a:tc>
                <a:extLst>
                  <a:ext uri="{0D108BD9-81ED-4DB2-BD59-A6C34878D82A}">
                    <a16:rowId xmlns:a16="http://schemas.microsoft.com/office/drawing/2014/main" val="2403134372"/>
                  </a:ext>
                </a:extLst>
              </a:tr>
              <a:tr h="571500">
                <a:tc>
                  <a:txBody>
                    <a:bodyPr/>
                    <a:lstStyle/>
                    <a:p>
                      <a:r>
                        <a:rPr lang="en-US" dirty="0" smtClean="0"/>
                        <a:t>Survey selectivity</a:t>
                      </a:r>
                      <a:endParaRPr lang="en-US" dirty="0"/>
                    </a:p>
                  </a:txBody>
                  <a:tcPr/>
                </a:tc>
                <a:tc>
                  <a:txBody>
                    <a:bodyPr/>
                    <a:lstStyle/>
                    <a:p>
                      <a:pPr algn="ctr"/>
                      <a:endParaRPr lang="en-US" sz="2400" dirty="0">
                        <a:solidFill>
                          <a:schemeClr val="tx1"/>
                        </a:solidFill>
                      </a:endParaRPr>
                    </a:p>
                  </a:txBody>
                  <a:tcPr/>
                </a:tc>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a:t>
                      </a:r>
                      <a:endParaRPr lang="en-US" sz="2400" dirty="0">
                        <a:solidFill>
                          <a:schemeClr val="tx1"/>
                        </a:solidFill>
                      </a:endParaRPr>
                    </a:p>
                  </a:txBody>
                  <a:tcPr/>
                </a:tc>
                <a:extLst>
                  <a:ext uri="{0D108BD9-81ED-4DB2-BD59-A6C34878D82A}">
                    <a16:rowId xmlns:a16="http://schemas.microsoft.com/office/drawing/2014/main" val="1735731066"/>
                  </a:ext>
                </a:extLst>
              </a:tr>
              <a:tr h="571500">
                <a:tc>
                  <a:txBody>
                    <a:bodyPr/>
                    <a:lstStyle/>
                    <a:p>
                      <a:r>
                        <a:rPr lang="en-US" dirty="0" smtClean="0"/>
                        <a:t>Probability of maturing</a:t>
                      </a:r>
                      <a:endParaRPr lang="en-US" dirty="0"/>
                    </a:p>
                  </a:txBody>
                  <a:tcP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167417164"/>
                  </a:ext>
                </a:extLst>
              </a:tr>
              <a:tr h="571500">
                <a:tc>
                  <a:txBody>
                    <a:bodyPr/>
                    <a:lstStyle/>
                    <a:p>
                      <a:r>
                        <a:rPr lang="en-US" dirty="0" smtClean="0"/>
                        <a:t>Fishing mortality</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990454975"/>
                  </a:ext>
                </a:extLst>
              </a:tr>
              <a:tr h="571500">
                <a:tc>
                  <a:txBody>
                    <a:bodyPr/>
                    <a:lstStyle/>
                    <a:p>
                      <a:r>
                        <a:rPr lang="en-US" dirty="0" smtClean="0"/>
                        <a:t>Recruitment</a:t>
                      </a:r>
                      <a:endParaRPr lang="en-US" dirty="0"/>
                    </a:p>
                  </a:txBody>
                  <a:tcPr/>
                </a:tc>
                <a:tc>
                  <a:txBody>
                    <a:bodyPr/>
                    <a:lstStyle/>
                    <a:p>
                      <a:pPr algn="ct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627343391"/>
                  </a:ext>
                </a:extLst>
              </a:tr>
              <a:tr h="571500">
                <a:tc>
                  <a:txBody>
                    <a:bodyPr/>
                    <a:lstStyle/>
                    <a:p>
                      <a:r>
                        <a:rPr lang="en-US" dirty="0" smtClean="0"/>
                        <a:t>Natural mortality</a:t>
                      </a:r>
                      <a:endParaRPr lang="en-US" dirty="0"/>
                    </a:p>
                  </a:txBody>
                  <a:tcPr/>
                </a:tc>
                <a:tc>
                  <a:txBody>
                    <a:bodyPr/>
                    <a:lstStyle/>
                    <a:p>
                      <a:pPr algn="ctr"/>
                      <a:endParaRPr lang="en-US" sz="240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tc>
                  <a:txBody>
                    <a:bodyPr/>
                    <a:lstStyle/>
                    <a:p>
                      <a:pPr algn="ctr"/>
                      <a:r>
                        <a:rPr lang="en-US" sz="2400" dirty="0" smtClean="0">
                          <a:solidFill>
                            <a:schemeClr val="tx1"/>
                          </a:solidFill>
                        </a:rPr>
                        <a:t>~</a:t>
                      </a:r>
                      <a:endParaRPr lang="en-US" sz="2400" dirty="0">
                        <a:solidFill>
                          <a:schemeClr val="tx1"/>
                        </a:solidFill>
                      </a:endParaRPr>
                    </a:p>
                  </a:txBody>
                  <a:tcPr anchor="ctr"/>
                </a:tc>
                <a:extLst>
                  <a:ext uri="{0D108BD9-81ED-4DB2-BD59-A6C34878D82A}">
                    <a16:rowId xmlns:a16="http://schemas.microsoft.com/office/drawing/2014/main" val="3932744178"/>
                  </a:ext>
                </a:extLst>
              </a:tr>
              <a:tr h="571500">
                <a:tc>
                  <a:txBody>
                    <a:bodyPr/>
                    <a:lstStyle/>
                    <a:p>
                      <a:r>
                        <a:rPr lang="en-US" dirty="0" smtClean="0"/>
                        <a:t>Status</a:t>
                      </a:r>
                      <a:endParaRPr lang="en-US" dirty="0"/>
                    </a:p>
                  </a:txBody>
                  <a:tcPr/>
                </a:tc>
                <a:tc>
                  <a:txBody>
                    <a:bodyPr/>
                    <a:lstStyle/>
                    <a:p>
                      <a:pPr algn="ctr"/>
                      <a:endParaRPr lang="en-US" sz="240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extLst>
                  <a:ext uri="{0D108BD9-81ED-4DB2-BD59-A6C34878D82A}">
                    <a16:rowId xmlns:a16="http://schemas.microsoft.com/office/drawing/2014/main" val="276240985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4709321"/>
              </p:ext>
            </p:extLst>
          </p:nvPr>
        </p:nvGraphicFramePr>
        <p:xfrm>
          <a:off x="7086599" y="0"/>
          <a:ext cx="4724401" cy="6857997"/>
        </p:xfrm>
        <a:graphic>
          <a:graphicData uri="http://schemas.openxmlformats.org/drawingml/2006/table">
            <a:tbl>
              <a:tblPr firstRow="1" bandRow="1">
                <a:tableStyleId>{616DA210-FB5B-4158-B5E0-FEB733F419BA}</a:tableStyleId>
              </a:tblPr>
              <a:tblGrid>
                <a:gridCol w="2423340">
                  <a:extLst>
                    <a:ext uri="{9D8B030D-6E8A-4147-A177-3AD203B41FA5}">
                      <a16:colId xmlns:a16="http://schemas.microsoft.com/office/drawing/2014/main" val="2404413497"/>
                    </a:ext>
                  </a:extLst>
                </a:gridCol>
                <a:gridCol w="785528">
                  <a:extLst>
                    <a:ext uri="{9D8B030D-6E8A-4147-A177-3AD203B41FA5}">
                      <a16:colId xmlns:a16="http://schemas.microsoft.com/office/drawing/2014/main" val="3275954061"/>
                    </a:ext>
                  </a:extLst>
                </a:gridCol>
                <a:gridCol w="702733">
                  <a:extLst>
                    <a:ext uri="{9D8B030D-6E8A-4147-A177-3AD203B41FA5}">
                      <a16:colId xmlns:a16="http://schemas.microsoft.com/office/drawing/2014/main" val="2897643073"/>
                    </a:ext>
                  </a:extLst>
                </a:gridCol>
                <a:gridCol w="812800">
                  <a:extLst>
                    <a:ext uri="{9D8B030D-6E8A-4147-A177-3AD203B41FA5}">
                      <a16:colId xmlns:a16="http://schemas.microsoft.com/office/drawing/2014/main" val="1390916394"/>
                    </a:ext>
                  </a:extLst>
                </a:gridCol>
              </a:tblGrid>
              <a:tr h="554854">
                <a:tc>
                  <a:txBody>
                    <a:bodyPr/>
                    <a:lstStyle/>
                    <a:p>
                      <a:pPr algn="ctr"/>
                      <a:r>
                        <a:rPr lang="en-US" sz="2400" dirty="0" smtClean="0"/>
                        <a:t>Data source</a:t>
                      </a:r>
                      <a:endParaRPr lang="en-US" sz="2400" dirty="0"/>
                    </a:p>
                  </a:txBody>
                  <a:tcPr/>
                </a:tc>
                <a:tc>
                  <a:txBody>
                    <a:bodyPr/>
                    <a:lstStyle/>
                    <a:p>
                      <a:pPr algn="ctr"/>
                      <a:r>
                        <a:rPr lang="en-US" sz="2000" dirty="0" smtClean="0"/>
                        <a:t>21.1a</a:t>
                      </a:r>
                      <a:endParaRPr lang="en-US" sz="2000" dirty="0"/>
                    </a:p>
                  </a:txBody>
                  <a:tcPr/>
                </a:tc>
                <a:tc>
                  <a:txBody>
                    <a:bodyPr/>
                    <a:lstStyle/>
                    <a:p>
                      <a:pPr algn="ctr"/>
                      <a:r>
                        <a:rPr lang="en-US" sz="2000" dirty="0" smtClean="0"/>
                        <a:t>21.2</a:t>
                      </a:r>
                      <a:endParaRPr lang="en-US" sz="2000" dirty="0"/>
                    </a:p>
                  </a:txBody>
                  <a:tcPr/>
                </a:tc>
                <a:tc>
                  <a:txBody>
                    <a:bodyPr/>
                    <a:lstStyle/>
                    <a:p>
                      <a:pPr algn="ctr"/>
                      <a:r>
                        <a:rPr lang="en-US" sz="2000" dirty="0" smtClean="0"/>
                        <a:t>21.3</a:t>
                      </a:r>
                      <a:endParaRPr lang="en-US" sz="2000" dirty="0"/>
                    </a:p>
                  </a:txBody>
                  <a:tcPr/>
                </a:tc>
                <a:extLst>
                  <a:ext uri="{0D108BD9-81ED-4DB2-BD59-A6C34878D82A}">
                    <a16:rowId xmlns:a16="http://schemas.microsoft.com/office/drawing/2014/main" val="2304761823"/>
                  </a:ext>
                </a:extLst>
              </a:tr>
              <a:tr h="554854">
                <a:tc>
                  <a:txBody>
                    <a:bodyPr/>
                    <a:lstStyle/>
                    <a:p>
                      <a:r>
                        <a:rPr lang="en-US" sz="1600" dirty="0" smtClean="0"/>
                        <a:t>Survey biomass</a:t>
                      </a:r>
                      <a:endParaRPr lang="en-US" sz="1600" dirty="0"/>
                    </a:p>
                  </a:txBody>
                  <a:tcPr/>
                </a:tc>
                <a:tc>
                  <a:txBody>
                    <a:bodyPr/>
                    <a:lstStyle/>
                    <a:p>
                      <a:pPr algn="ctr"/>
                      <a:endParaRPr lang="en-US" sz="2400" dirty="0"/>
                    </a:p>
                  </a:txBody>
                  <a:tcPr anchor="ctr"/>
                </a:tc>
                <a:tc>
                  <a:txBody>
                    <a:bodyPr/>
                    <a:lstStyle/>
                    <a:p>
                      <a:pPr algn="ctr"/>
                      <a:r>
                        <a:rPr lang="en-US" sz="2400" dirty="0" smtClean="0">
                          <a:solidFill>
                            <a:srgbClr val="00B050"/>
                          </a:solidFill>
                        </a:rPr>
                        <a:t>X</a:t>
                      </a:r>
                      <a:endParaRPr lang="en-US" sz="2400"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50"/>
                          </a:solidFill>
                        </a:rPr>
                        <a:t>X</a:t>
                      </a:r>
                    </a:p>
                  </a:txBody>
                  <a:tcPr anchor="ctr"/>
                </a:tc>
                <a:extLst>
                  <a:ext uri="{0D108BD9-81ED-4DB2-BD59-A6C34878D82A}">
                    <a16:rowId xmlns:a16="http://schemas.microsoft.com/office/drawing/2014/main" val="2403134372"/>
                  </a:ext>
                </a:extLst>
              </a:tr>
              <a:tr h="554854">
                <a:tc>
                  <a:txBody>
                    <a:bodyPr/>
                    <a:lstStyle/>
                    <a:p>
                      <a:r>
                        <a:rPr lang="en-US" sz="1600" dirty="0" smtClean="0"/>
                        <a:t>Growth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735731066"/>
                  </a:ext>
                </a:extLst>
              </a:tr>
              <a:tr h="554854">
                <a:tc>
                  <a:txBody>
                    <a:bodyPr/>
                    <a:lstStyle/>
                    <a:p>
                      <a:r>
                        <a:rPr lang="en-US" sz="1600" dirty="0" smtClean="0"/>
                        <a:t>Catch</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167417164"/>
                  </a:ext>
                </a:extLst>
              </a:tr>
              <a:tr h="554854">
                <a:tc>
                  <a:txBody>
                    <a:bodyPr/>
                    <a:lstStyle/>
                    <a:p>
                      <a:r>
                        <a:rPr lang="en-US" sz="1600" dirty="0" smtClean="0"/>
                        <a:t>Retained</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990454975"/>
                  </a:ext>
                </a:extLst>
              </a:tr>
              <a:tr h="554854">
                <a:tc>
                  <a:txBody>
                    <a:bodyPr/>
                    <a:lstStyle/>
                    <a:p>
                      <a:r>
                        <a:rPr lang="en-US" sz="1600" dirty="0" smtClean="0"/>
                        <a:t>Total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627343391"/>
                  </a:ext>
                </a:extLst>
              </a:tr>
              <a:tr h="554854">
                <a:tc>
                  <a:txBody>
                    <a:bodyPr/>
                    <a:lstStyle/>
                    <a:p>
                      <a:r>
                        <a:rPr lang="en-US" sz="1600" dirty="0" smtClean="0"/>
                        <a:t>Bycatch</a:t>
                      </a:r>
                      <a:r>
                        <a:rPr lang="en-US" sz="1600" baseline="0" dirty="0" smtClean="0"/>
                        <a:t>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932744178"/>
                  </a:ext>
                </a:extLst>
              </a:tr>
              <a:tr h="554854">
                <a:tc>
                  <a:txBody>
                    <a:bodyPr/>
                    <a:lstStyle/>
                    <a:p>
                      <a:r>
                        <a:rPr lang="en-US" sz="1600" dirty="0" smtClean="0"/>
                        <a:t>BSFRF size comp</a:t>
                      </a:r>
                      <a:endParaRPr lang="en-US" sz="1600" dirty="0"/>
                    </a:p>
                  </a:txBody>
                  <a:tcPr/>
                </a:tc>
                <a:tc>
                  <a:txBody>
                    <a:bodyPr/>
                    <a:lstStyle/>
                    <a:p>
                      <a:pPr algn="ctr"/>
                      <a:r>
                        <a:rPr lang="en-US" sz="2400" dirty="0" smtClean="0"/>
                        <a: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2762409858"/>
                  </a:ext>
                </a:extLst>
              </a:tr>
              <a:tr h="621437">
                <a:tc>
                  <a:txBody>
                    <a:bodyPr/>
                    <a:lstStyle/>
                    <a:p>
                      <a:r>
                        <a:rPr lang="en-US" sz="1600" dirty="0" smtClean="0"/>
                        <a:t>Survey size comp (</a:t>
                      </a:r>
                      <a:r>
                        <a:rPr lang="en-US" sz="1600" dirty="0" err="1" smtClean="0"/>
                        <a:t>imm</a:t>
                      </a:r>
                      <a:r>
                        <a:rPr lang="en-US" sz="1600" dirty="0" smtClean="0"/>
                        <a:t> M)</a:t>
                      </a:r>
                      <a:endParaRPr lang="en-US" sz="16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382422370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a:t>
                      </a:r>
                      <a:r>
                        <a:rPr lang="en-US" sz="1600" dirty="0" err="1" smtClean="0"/>
                        <a:t>imm</a:t>
                      </a:r>
                      <a:r>
                        <a:rPr lang="en-US" sz="1600" dirty="0" smtClean="0"/>
                        <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3873450720"/>
                  </a:ext>
                </a:extLst>
              </a:tr>
              <a:tr h="6214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M)</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4289589328"/>
                  </a:ext>
                </a:extLst>
              </a:tr>
              <a:tr h="5548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Survey size comp (mat F)</a:t>
                      </a:r>
                    </a:p>
                  </a:txBody>
                  <a:tcPr/>
                </a:tc>
                <a:tc>
                  <a:txBody>
                    <a:bodyPr/>
                    <a:lstStyle/>
                    <a:p>
                      <a:pPr algn="ctr"/>
                      <a:endParaRPr lang="en-US" sz="2400"/>
                    </a:p>
                  </a:txBody>
                  <a:tcPr anchor="ctr"/>
                </a:tc>
                <a:tc>
                  <a:txBody>
                    <a:bodyPr/>
                    <a:lstStyle/>
                    <a:p>
                      <a:pPr algn="ctr"/>
                      <a:endParaRPr lang="en-US" sz="2400" dirty="0"/>
                    </a:p>
                  </a:txBody>
                  <a:tcPr anchor="ctr"/>
                </a:tc>
                <a:tc>
                  <a:txBody>
                    <a:bodyPr/>
                    <a:lstStyle/>
                    <a:p>
                      <a:pPr algn="ctr"/>
                      <a:r>
                        <a:rPr lang="en-US" sz="2400" dirty="0" smtClean="0"/>
                        <a:t>~</a:t>
                      </a:r>
                      <a:endParaRPr lang="en-US" sz="2400" dirty="0"/>
                    </a:p>
                  </a:txBody>
                  <a:tcPr anchor="ctr"/>
                </a:tc>
                <a:extLst>
                  <a:ext uri="{0D108BD9-81ED-4DB2-BD59-A6C34878D82A}">
                    <a16:rowId xmlns:a16="http://schemas.microsoft.com/office/drawing/2014/main" val="2332475638"/>
                  </a:ext>
                </a:extLst>
              </a:tr>
            </a:tbl>
          </a:graphicData>
        </a:graphic>
      </p:graphicFrame>
      <p:sp>
        <p:nvSpPr>
          <p:cNvPr id="6" name="TextBox 5"/>
          <p:cNvSpPr txBox="1"/>
          <p:nvPr/>
        </p:nvSpPr>
        <p:spPr>
          <a:xfrm>
            <a:off x="539115" y="5364480"/>
            <a:ext cx="6446520" cy="830997"/>
          </a:xfrm>
          <a:prstGeom prst="rect">
            <a:avLst/>
          </a:prstGeom>
          <a:noFill/>
        </p:spPr>
        <p:txBody>
          <a:bodyPr wrap="square" rtlCol="0">
            <a:spAutoFit/>
          </a:bodyPr>
          <a:lstStyle/>
          <a:p>
            <a:pPr algn="ctr"/>
            <a:r>
              <a:rPr lang="en-US" sz="2400" dirty="0" smtClean="0"/>
              <a:t>In terms of fits to data and population processes, model 21.3 is a clear winner in my opinion.</a:t>
            </a:r>
            <a:endParaRPr lang="en-US" sz="2400" dirty="0"/>
          </a:p>
        </p:txBody>
      </p:sp>
    </p:spTree>
    <p:extLst>
      <p:ext uri="{BB962C8B-B14F-4D97-AF65-F5344CB8AC3E}">
        <p14:creationId xmlns:p14="http://schemas.microsoft.com/office/powerpoint/2010/main" val="1094078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335915"/>
            <a:ext cx="11750040" cy="1325563"/>
          </a:xfrm>
        </p:spPr>
        <p:txBody>
          <a:bodyPr>
            <a:normAutofit/>
          </a:bodyPr>
          <a:lstStyle/>
          <a:p>
            <a:r>
              <a:rPr lang="en-US" sz="3200" dirty="0" smtClean="0"/>
              <a:t>Estimated population processes are a clear improvement in 21.3</a:t>
            </a:r>
            <a:endParaRPr lang="en-US" sz="3200" dirty="0"/>
          </a:p>
        </p:txBody>
      </p:sp>
      <p:pic>
        <p:nvPicPr>
          <p:cNvPr id="4" name="Picture 3"/>
          <p:cNvPicPr>
            <a:picLocks noChangeAspect="1"/>
          </p:cNvPicPr>
          <p:nvPr/>
        </p:nvPicPr>
        <p:blipFill>
          <a:blip r:embed="rId2"/>
          <a:stretch>
            <a:fillRect/>
          </a:stretch>
        </p:blipFill>
        <p:spPr>
          <a:xfrm>
            <a:off x="0" y="697865"/>
            <a:ext cx="8648359" cy="5687695"/>
          </a:xfrm>
          <a:prstGeom prst="rect">
            <a:avLst/>
          </a:prstGeom>
        </p:spPr>
      </p:pic>
      <p:pic>
        <p:nvPicPr>
          <p:cNvPr id="5" name="Content Placeholder 4"/>
          <p:cNvPicPr>
            <a:picLocks noGrp="1" noChangeAspect="1"/>
          </p:cNvPicPr>
          <p:nvPr>
            <p:ph idx="1"/>
          </p:nvPr>
        </p:nvPicPr>
        <p:blipFill>
          <a:blip r:embed="rId3"/>
          <a:stretch>
            <a:fillRect/>
          </a:stretch>
        </p:blipFill>
        <p:spPr>
          <a:xfrm>
            <a:off x="8916399" y="553085"/>
            <a:ext cx="3222261" cy="6221884"/>
          </a:xfrm>
          <a:prstGeom prst="rect">
            <a:avLst/>
          </a:prstGeom>
        </p:spPr>
      </p:pic>
    </p:spTree>
    <p:extLst>
      <p:ext uri="{BB962C8B-B14F-4D97-AF65-F5344CB8AC3E}">
        <p14:creationId xmlns:p14="http://schemas.microsoft.com/office/powerpoint/2010/main" val="2143868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879" y="1054742"/>
            <a:ext cx="12285415" cy="4401178"/>
          </a:xfrm>
          <a:prstGeom prst="rect">
            <a:avLst/>
          </a:prstGeom>
        </p:spPr>
      </p:pic>
      <p:sp>
        <p:nvSpPr>
          <p:cNvPr id="8" name="Rectangle 7"/>
          <p:cNvSpPr/>
          <p:nvPr/>
        </p:nvSpPr>
        <p:spPr>
          <a:xfrm>
            <a:off x="331470" y="1871076"/>
            <a:ext cx="11403330" cy="723900"/>
          </a:xfrm>
          <a:prstGeom prst="rect">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1470" y="3132186"/>
            <a:ext cx="11403330" cy="723900"/>
          </a:xfrm>
          <a:prstGeom prst="rect">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87240" y="4206423"/>
            <a:ext cx="922020" cy="487497"/>
          </a:xfrm>
          <a:prstGeom prst="rect">
            <a:avLst/>
          </a:prstGeom>
          <a:solidFill>
            <a:srgbClr val="FF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287625"/>
            <a:ext cx="12192000" cy="1569660"/>
          </a:xfrm>
          <a:prstGeom prst="rect">
            <a:avLst/>
          </a:prstGeom>
          <a:noFill/>
        </p:spPr>
        <p:txBody>
          <a:bodyPr wrap="square" rtlCol="0">
            <a:spAutoFit/>
          </a:bodyPr>
          <a:lstStyle/>
          <a:p>
            <a:pPr algn="ctr"/>
            <a:r>
              <a:rPr lang="en-US" sz="2800" dirty="0" smtClean="0"/>
              <a:t>Target fishing mortality (F35) of 4.76 translates to an exploitation rate of 99.2%</a:t>
            </a:r>
          </a:p>
          <a:p>
            <a:pPr algn="ctr"/>
            <a:r>
              <a:rPr lang="en-US" sz="2000" dirty="0" smtClean="0"/>
              <a:t>(F35 = 1.43 is 76%)</a:t>
            </a:r>
          </a:p>
          <a:p>
            <a:pPr algn="ctr"/>
            <a:endParaRPr lang="en-US" sz="2000" dirty="0"/>
          </a:p>
          <a:p>
            <a:pPr algn="ctr"/>
            <a:r>
              <a:rPr lang="en-US" sz="2800" dirty="0" smtClean="0"/>
              <a:t>This means that almost all males &gt;101mm could be harvested in a given year.</a:t>
            </a:r>
            <a:endParaRPr lang="en-US" sz="2800" dirty="0"/>
          </a:p>
        </p:txBody>
      </p:sp>
    </p:spTree>
    <p:extLst>
      <p:ext uri="{BB962C8B-B14F-4D97-AF65-F5344CB8AC3E}">
        <p14:creationId xmlns:p14="http://schemas.microsoft.com/office/powerpoint/2010/main" val="2295893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Morphometric maturity as currency of management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8500" y="1174404"/>
            <a:ext cx="7901599" cy="5196580"/>
          </a:xfrm>
          <a:prstGeom prst="rect">
            <a:avLst/>
          </a:prstGeom>
        </p:spPr>
      </p:pic>
    </p:spTree>
    <p:extLst>
      <p:ext uri="{BB962C8B-B14F-4D97-AF65-F5344CB8AC3E}">
        <p14:creationId xmlns:p14="http://schemas.microsoft.com/office/powerpoint/2010/main" val="3591701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Maybe a high F35% is appropriate?</a:t>
            </a:r>
            <a:endParaRPr lang="en-US" dirty="0"/>
          </a:p>
        </p:txBody>
      </p:sp>
      <p:sp>
        <p:nvSpPr>
          <p:cNvPr id="3" name="Content Placeholder 2"/>
          <p:cNvSpPr>
            <a:spLocks noGrp="1"/>
          </p:cNvSpPr>
          <p:nvPr>
            <p:ph idx="1"/>
          </p:nvPr>
        </p:nvSpPr>
        <p:spPr>
          <a:xfrm>
            <a:off x="361950" y="1306648"/>
            <a:ext cx="5545160" cy="4351338"/>
          </a:xfrm>
        </p:spPr>
        <p:txBody>
          <a:bodyPr/>
          <a:lstStyle/>
          <a:p>
            <a:r>
              <a:rPr lang="en-US" dirty="0" smtClean="0"/>
              <a:t>Dungeness crab seem to do ok with high Fs, given size limits and seasons are appropriate (Richardson, 2020)</a:t>
            </a:r>
          </a:p>
          <a:p>
            <a:r>
              <a:rPr lang="en-US" dirty="0" smtClean="0"/>
              <a:t>Laboratory studies show small males can fertilize females (e.g. Watson, 1972 in which a 61 mm male successfully mated with a female that molted from 64 mm to 74 mm).</a:t>
            </a:r>
          </a:p>
        </p:txBody>
      </p:sp>
      <p:pic>
        <p:nvPicPr>
          <p:cNvPr id="4" name="Picture 3"/>
          <p:cNvPicPr>
            <a:picLocks noChangeAspect="1"/>
          </p:cNvPicPr>
          <p:nvPr/>
        </p:nvPicPr>
        <p:blipFill>
          <a:blip r:embed="rId2"/>
          <a:stretch>
            <a:fillRect/>
          </a:stretch>
        </p:blipFill>
        <p:spPr>
          <a:xfrm>
            <a:off x="5907110" y="1306648"/>
            <a:ext cx="6284890" cy="4870315"/>
          </a:xfrm>
          <a:prstGeom prst="rect">
            <a:avLst/>
          </a:prstGeom>
        </p:spPr>
      </p:pic>
      <p:sp>
        <p:nvSpPr>
          <p:cNvPr id="5" name="TextBox 4"/>
          <p:cNvSpPr txBox="1"/>
          <p:nvPr/>
        </p:nvSpPr>
        <p:spPr>
          <a:xfrm>
            <a:off x="361950" y="6176963"/>
            <a:ext cx="10991850" cy="369332"/>
          </a:xfrm>
          <a:prstGeom prst="rect">
            <a:avLst/>
          </a:prstGeom>
          <a:noFill/>
        </p:spPr>
        <p:txBody>
          <a:bodyPr wrap="square" rtlCol="0">
            <a:spAutoFit/>
          </a:bodyPr>
          <a:lstStyle/>
          <a:p>
            <a:r>
              <a:rPr lang="en-US" dirty="0" err="1" smtClean="0"/>
              <a:t>Richerson</a:t>
            </a:r>
            <a:r>
              <a:rPr lang="en-US" dirty="0" smtClean="0"/>
              <a:t>, K. et al. 2020. Nearly half a century of high but sustainable exploitation in the Dungeness crab fishery. </a:t>
            </a:r>
            <a:endParaRPr lang="en-US" dirty="0"/>
          </a:p>
        </p:txBody>
      </p:sp>
    </p:spTree>
    <p:extLst>
      <p:ext uri="{BB962C8B-B14F-4D97-AF65-F5344CB8AC3E}">
        <p14:creationId xmlns:p14="http://schemas.microsoft.com/office/powerpoint/2010/main" val="3058017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Maybe F35% isn’t appropriate?</a:t>
            </a:r>
            <a:endParaRPr lang="en-US" dirty="0"/>
          </a:p>
        </p:txBody>
      </p:sp>
      <p:sp>
        <p:nvSpPr>
          <p:cNvPr id="3" name="Content Placeholder 2"/>
          <p:cNvSpPr>
            <a:spLocks noGrp="1"/>
          </p:cNvSpPr>
          <p:nvPr>
            <p:ph idx="1"/>
          </p:nvPr>
        </p:nvSpPr>
        <p:spPr>
          <a:xfrm>
            <a:off x="323850" y="1323182"/>
            <a:ext cx="5676900" cy="5281612"/>
          </a:xfrm>
        </p:spPr>
        <p:txBody>
          <a:bodyPr/>
          <a:lstStyle/>
          <a:p>
            <a:r>
              <a:rPr lang="en-US" dirty="0" smtClean="0"/>
              <a:t>Other productive snow crab fisheries have somewhat lower Fs (see Gulf of St Lawrence </a:t>
            </a:r>
            <a:r>
              <a:rPr lang="en-US" dirty="0" smtClean="0">
                <a:sym typeface="Wingdings" panose="05000000000000000000" pitchFamily="2" charset="2"/>
              </a:rPr>
              <a:t>)</a:t>
            </a:r>
            <a:endParaRPr lang="en-US" dirty="0" smtClean="0"/>
          </a:p>
          <a:p>
            <a:r>
              <a:rPr lang="en-US" dirty="0" smtClean="0"/>
              <a:t>Functional maturity in situ appears to be &gt;95mm carapace width (Conan and </a:t>
            </a:r>
            <a:r>
              <a:rPr lang="en-US" dirty="0" err="1" smtClean="0"/>
              <a:t>Comeau</a:t>
            </a:r>
            <a:r>
              <a:rPr lang="en-US" dirty="0" smtClean="0"/>
              <a:t>, 1986; Ennis et al., 1988)</a:t>
            </a:r>
            <a:endParaRPr lang="en-US" dirty="0"/>
          </a:p>
        </p:txBody>
      </p:sp>
      <p:pic>
        <p:nvPicPr>
          <p:cNvPr id="4" name="Picture 3"/>
          <p:cNvPicPr>
            <a:picLocks noChangeAspect="1"/>
          </p:cNvPicPr>
          <p:nvPr/>
        </p:nvPicPr>
        <p:blipFill rotWithShape="1">
          <a:blip r:embed="rId2"/>
          <a:srcRect l="10944" t="38260" r="64278" b="13592"/>
          <a:stretch/>
        </p:blipFill>
        <p:spPr>
          <a:xfrm>
            <a:off x="5691700" y="1323182"/>
            <a:ext cx="6633650" cy="3867150"/>
          </a:xfrm>
          <a:prstGeom prst="rect">
            <a:avLst/>
          </a:prstGeom>
        </p:spPr>
      </p:pic>
    </p:spTree>
    <p:extLst>
      <p:ext uri="{BB962C8B-B14F-4D97-AF65-F5344CB8AC3E}">
        <p14:creationId xmlns:p14="http://schemas.microsoft.com/office/powerpoint/2010/main" val="437021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Model 21.3a</a:t>
            </a:r>
            <a:endParaRPr lang="en-US" dirty="0"/>
          </a:p>
        </p:txBody>
      </p:sp>
      <p:sp>
        <p:nvSpPr>
          <p:cNvPr id="3" name="Content Placeholder 2"/>
          <p:cNvSpPr>
            <a:spLocks noGrp="1"/>
          </p:cNvSpPr>
          <p:nvPr>
            <p:ph idx="1"/>
          </p:nvPr>
        </p:nvSpPr>
        <p:spPr>
          <a:xfrm>
            <a:off x="266700" y="1325564"/>
            <a:ext cx="11087100" cy="4851400"/>
          </a:xfrm>
        </p:spPr>
        <p:txBody>
          <a:bodyPr>
            <a:normAutofit/>
          </a:bodyPr>
          <a:lstStyle/>
          <a:p>
            <a:r>
              <a:rPr lang="en-US" dirty="0" smtClean="0"/>
              <a:t>Model 21.3a uses the same model as 21.3, but substitutes M for the FMSY proxy, similar to tier 4 stocks.</a:t>
            </a:r>
          </a:p>
          <a:p>
            <a:endParaRPr lang="en-US" dirty="0" smtClean="0"/>
          </a:p>
          <a:p>
            <a:r>
              <a:rPr lang="en-US" dirty="0" smtClean="0"/>
              <a:t>Tier 4 is for stocks where essential life-history, recruitment information, and understanding are insufficient to achieve Tier 3. </a:t>
            </a:r>
          </a:p>
          <a:p>
            <a:r>
              <a:rPr lang="en-US" dirty="0" smtClean="0"/>
              <a:t>In Tier 4, a default value of natural mortality rate (M) or an M proxy, and a scalar, γ, are used in the calculation of the FOFL. </a:t>
            </a:r>
          </a:p>
          <a:p>
            <a:endParaRPr lang="en-US" dirty="0"/>
          </a:p>
          <a:p>
            <a:r>
              <a:rPr lang="en-US" dirty="0" smtClean="0"/>
              <a:t>Somewhat unsatisfying because we have all the information listed above.</a:t>
            </a:r>
          </a:p>
          <a:p>
            <a:endParaRPr lang="en-US" dirty="0"/>
          </a:p>
          <a:p>
            <a:endParaRPr lang="en-US" dirty="0"/>
          </a:p>
        </p:txBody>
      </p:sp>
    </p:spTree>
    <p:extLst>
      <p:ext uri="{BB962C8B-B14F-4D97-AF65-F5344CB8AC3E}">
        <p14:creationId xmlns:p14="http://schemas.microsoft.com/office/powerpoint/2010/main" val="73467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492" t="48316" r="21318"/>
          <a:stretch/>
        </p:blipFill>
        <p:spPr>
          <a:xfrm>
            <a:off x="6457950" y="1531937"/>
            <a:ext cx="5734050" cy="5326063"/>
          </a:xfrm>
          <a:prstGeom prst="rect">
            <a:avLst/>
          </a:prstGeom>
        </p:spPr>
      </p:pic>
      <p:sp>
        <p:nvSpPr>
          <p:cNvPr id="2" name="Title 1"/>
          <p:cNvSpPr>
            <a:spLocks noGrp="1"/>
          </p:cNvSpPr>
          <p:nvPr>
            <p:ph type="title"/>
          </p:nvPr>
        </p:nvSpPr>
        <p:spPr>
          <a:xfrm>
            <a:off x="0" y="1"/>
            <a:ext cx="8458200" cy="1143000"/>
          </a:xfrm>
        </p:spPr>
        <p:txBody>
          <a:bodyPr/>
          <a:lstStyle/>
          <a:p>
            <a:r>
              <a:rPr lang="en-US" dirty="0" smtClean="0"/>
              <a:t>Other management possibilities</a:t>
            </a:r>
            <a:endParaRPr lang="en-US" dirty="0"/>
          </a:p>
        </p:txBody>
      </p:sp>
      <p:sp>
        <p:nvSpPr>
          <p:cNvPr id="3" name="Content Placeholder 2"/>
          <p:cNvSpPr>
            <a:spLocks noGrp="1"/>
          </p:cNvSpPr>
          <p:nvPr>
            <p:ph idx="1"/>
          </p:nvPr>
        </p:nvSpPr>
        <p:spPr>
          <a:xfrm>
            <a:off x="438150" y="1100932"/>
            <a:ext cx="5955030" cy="5337968"/>
          </a:xfrm>
        </p:spPr>
        <p:txBody>
          <a:bodyPr>
            <a:normAutofit/>
          </a:bodyPr>
          <a:lstStyle/>
          <a:p>
            <a:r>
              <a:rPr lang="en-US" dirty="0" smtClean="0"/>
              <a:t>Change the currency of management from ‘morphometric maturity’ to ‘functional maturity’  </a:t>
            </a:r>
          </a:p>
          <a:p>
            <a:r>
              <a:rPr lang="en-US" dirty="0" smtClean="0"/>
              <a:t>A potential definition for ‘functional maturity’ could be &gt;95mm carapace width given work in Canada</a:t>
            </a:r>
          </a:p>
          <a:p>
            <a:r>
              <a:rPr lang="en-US" dirty="0" smtClean="0"/>
              <a:t>This mirrors what BBRKC does</a:t>
            </a:r>
          </a:p>
          <a:p>
            <a:endParaRPr lang="en-US" dirty="0"/>
          </a:p>
          <a:p>
            <a:endParaRPr lang="en-US" dirty="0" smtClean="0"/>
          </a:p>
          <a:p>
            <a:endParaRPr lang="en-US"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9501" t="37670" r="2282" b="37330"/>
          <a:stretch/>
        </p:blipFill>
        <p:spPr>
          <a:xfrm>
            <a:off x="9151389" y="2556667"/>
            <a:ext cx="895350" cy="163830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45593326"/>
              </p:ext>
            </p:extLst>
          </p:nvPr>
        </p:nvGraphicFramePr>
        <p:xfrm>
          <a:off x="438150" y="4411979"/>
          <a:ext cx="5673090" cy="2156460"/>
        </p:xfrm>
        <a:graphic>
          <a:graphicData uri="http://schemas.openxmlformats.org/drawingml/2006/table">
            <a:tbl>
              <a:tblPr firstRow="1" bandRow="1">
                <a:tableStyleId>{8799B23B-EC83-4686-B30A-512413B5E67A}</a:tableStyleId>
              </a:tblPr>
              <a:tblGrid>
                <a:gridCol w="2836545">
                  <a:extLst>
                    <a:ext uri="{9D8B030D-6E8A-4147-A177-3AD203B41FA5}">
                      <a16:colId xmlns:a16="http://schemas.microsoft.com/office/drawing/2014/main" val="212875549"/>
                    </a:ext>
                  </a:extLst>
                </a:gridCol>
                <a:gridCol w="2836545">
                  <a:extLst>
                    <a:ext uri="{9D8B030D-6E8A-4147-A177-3AD203B41FA5}">
                      <a16:colId xmlns:a16="http://schemas.microsoft.com/office/drawing/2014/main" val="2999352289"/>
                    </a:ext>
                  </a:extLst>
                </a:gridCol>
              </a:tblGrid>
              <a:tr h="718820">
                <a:tc>
                  <a:txBody>
                    <a:bodyPr/>
                    <a:lstStyle/>
                    <a:p>
                      <a:pPr algn="ctr"/>
                      <a:r>
                        <a:rPr lang="en-US" sz="4000" b="0" dirty="0" smtClean="0"/>
                        <a:t>F35%</a:t>
                      </a:r>
                      <a:endParaRPr lang="en-US" sz="4000" b="0" dirty="0"/>
                    </a:p>
                  </a:txBody>
                  <a:tcPr anchor="ctr"/>
                </a:tc>
                <a:tc>
                  <a:txBody>
                    <a:bodyPr/>
                    <a:lstStyle/>
                    <a:p>
                      <a:pPr algn="ctr"/>
                      <a:r>
                        <a:rPr lang="en-US" sz="4000" dirty="0" smtClean="0"/>
                        <a:t>0.63</a:t>
                      </a:r>
                      <a:endParaRPr lang="en-US" sz="4000" dirty="0"/>
                    </a:p>
                  </a:txBody>
                  <a:tcPr anchor="ctr"/>
                </a:tc>
                <a:extLst>
                  <a:ext uri="{0D108BD9-81ED-4DB2-BD59-A6C34878D82A}">
                    <a16:rowId xmlns:a16="http://schemas.microsoft.com/office/drawing/2014/main" val="464597881"/>
                  </a:ext>
                </a:extLst>
              </a:tr>
              <a:tr h="718820">
                <a:tc>
                  <a:txBody>
                    <a:bodyPr/>
                    <a:lstStyle/>
                    <a:p>
                      <a:pPr algn="ctr"/>
                      <a:r>
                        <a:rPr lang="en-US" sz="4000" dirty="0" smtClean="0"/>
                        <a:t>FOFL</a:t>
                      </a:r>
                      <a:endParaRPr lang="en-US" sz="4000" dirty="0"/>
                    </a:p>
                  </a:txBody>
                  <a:tcPr anchor="ctr"/>
                </a:tc>
                <a:tc>
                  <a:txBody>
                    <a:bodyPr/>
                    <a:lstStyle/>
                    <a:p>
                      <a:pPr algn="ctr"/>
                      <a:r>
                        <a:rPr lang="en-US" sz="4000" dirty="0" smtClean="0"/>
                        <a:t>0.146</a:t>
                      </a:r>
                      <a:endParaRPr lang="en-US" sz="4000" dirty="0"/>
                    </a:p>
                  </a:txBody>
                  <a:tcPr anchor="ctr"/>
                </a:tc>
                <a:extLst>
                  <a:ext uri="{0D108BD9-81ED-4DB2-BD59-A6C34878D82A}">
                    <a16:rowId xmlns:a16="http://schemas.microsoft.com/office/drawing/2014/main" val="1833635352"/>
                  </a:ext>
                </a:extLst>
              </a:tr>
              <a:tr h="718820">
                <a:tc>
                  <a:txBody>
                    <a:bodyPr/>
                    <a:lstStyle/>
                    <a:p>
                      <a:pPr algn="ctr"/>
                      <a:r>
                        <a:rPr lang="en-US" sz="4000" dirty="0" smtClean="0"/>
                        <a:t>OFL</a:t>
                      </a:r>
                      <a:endParaRPr lang="en-US" sz="4000" dirty="0"/>
                    </a:p>
                  </a:txBody>
                  <a:tcPr anchor="ctr"/>
                </a:tc>
                <a:tc>
                  <a:txBody>
                    <a:bodyPr/>
                    <a:lstStyle/>
                    <a:p>
                      <a:pPr algn="ctr"/>
                      <a:r>
                        <a:rPr lang="en-US" sz="4000" dirty="0" smtClean="0"/>
                        <a:t>3.14</a:t>
                      </a:r>
                      <a:endParaRPr lang="en-US" sz="4000" dirty="0"/>
                    </a:p>
                  </a:txBody>
                  <a:tcPr anchor="ctr"/>
                </a:tc>
                <a:extLst>
                  <a:ext uri="{0D108BD9-81ED-4DB2-BD59-A6C34878D82A}">
                    <a16:rowId xmlns:a16="http://schemas.microsoft.com/office/drawing/2014/main" val="2868681971"/>
                  </a:ext>
                </a:extLst>
              </a:tr>
            </a:tbl>
          </a:graphicData>
        </a:graphic>
      </p:graphicFrame>
    </p:spTree>
    <p:extLst>
      <p:ext uri="{BB962C8B-B14F-4D97-AF65-F5344CB8AC3E}">
        <p14:creationId xmlns:p14="http://schemas.microsoft.com/office/powerpoint/2010/main" val="3980913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879" y="1054742"/>
            <a:ext cx="12285415" cy="4401178"/>
          </a:xfrm>
          <a:prstGeom prst="rect">
            <a:avLst/>
          </a:prstGeom>
        </p:spPr>
      </p:pic>
      <p:sp>
        <p:nvSpPr>
          <p:cNvPr id="8" name="Rectangle 7"/>
          <p:cNvSpPr/>
          <p:nvPr/>
        </p:nvSpPr>
        <p:spPr>
          <a:xfrm>
            <a:off x="331470" y="1871076"/>
            <a:ext cx="11403330" cy="723900"/>
          </a:xfrm>
          <a:prstGeom prst="rect">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1470" y="3132186"/>
            <a:ext cx="11403330" cy="723900"/>
          </a:xfrm>
          <a:prstGeom prst="rect">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511801685"/>
              </p:ext>
            </p:extLst>
          </p:nvPr>
        </p:nvGraphicFramePr>
        <p:xfrm>
          <a:off x="331470" y="5431973"/>
          <a:ext cx="11403333" cy="370840"/>
        </p:xfrm>
        <a:graphic>
          <a:graphicData uri="http://schemas.openxmlformats.org/drawingml/2006/table">
            <a:tbl>
              <a:tblPr firstRow="1" bandRow="1">
                <a:tableStyleId>{5C22544A-7EE6-4342-B048-85BDC9FD1C3A}</a:tableStyleId>
              </a:tblPr>
              <a:tblGrid>
                <a:gridCol w="1267037">
                  <a:extLst>
                    <a:ext uri="{9D8B030D-6E8A-4147-A177-3AD203B41FA5}">
                      <a16:colId xmlns:a16="http://schemas.microsoft.com/office/drawing/2014/main" val="1847917445"/>
                    </a:ext>
                  </a:extLst>
                </a:gridCol>
                <a:gridCol w="1267037">
                  <a:extLst>
                    <a:ext uri="{9D8B030D-6E8A-4147-A177-3AD203B41FA5}">
                      <a16:colId xmlns:a16="http://schemas.microsoft.com/office/drawing/2014/main" val="867245009"/>
                    </a:ext>
                  </a:extLst>
                </a:gridCol>
                <a:gridCol w="1531196">
                  <a:extLst>
                    <a:ext uri="{9D8B030D-6E8A-4147-A177-3AD203B41FA5}">
                      <a16:colId xmlns:a16="http://schemas.microsoft.com/office/drawing/2014/main" val="1186014027"/>
                    </a:ext>
                  </a:extLst>
                </a:gridCol>
                <a:gridCol w="1455420">
                  <a:extLst>
                    <a:ext uri="{9D8B030D-6E8A-4147-A177-3AD203B41FA5}">
                      <a16:colId xmlns:a16="http://schemas.microsoft.com/office/drawing/2014/main" val="301164941"/>
                    </a:ext>
                  </a:extLst>
                </a:gridCol>
                <a:gridCol w="1188720">
                  <a:extLst>
                    <a:ext uri="{9D8B030D-6E8A-4147-A177-3AD203B41FA5}">
                      <a16:colId xmlns:a16="http://schemas.microsoft.com/office/drawing/2014/main" val="1476053351"/>
                    </a:ext>
                  </a:extLst>
                </a:gridCol>
                <a:gridCol w="892812">
                  <a:extLst>
                    <a:ext uri="{9D8B030D-6E8A-4147-A177-3AD203B41FA5}">
                      <a16:colId xmlns:a16="http://schemas.microsoft.com/office/drawing/2014/main" val="1499687352"/>
                    </a:ext>
                  </a:extLst>
                </a:gridCol>
                <a:gridCol w="1347468">
                  <a:extLst>
                    <a:ext uri="{9D8B030D-6E8A-4147-A177-3AD203B41FA5}">
                      <a16:colId xmlns:a16="http://schemas.microsoft.com/office/drawing/2014/main" val="1422809312"/>
                    </a:ext>
                  </a:extLst>
                </a:gridCol>
                <a:gridCol w="1186606">
                  <a:extLst>
                    <a:ext uri="{9D8B030D-6E8A-4147-A177-3AD203B41FA5}">
                      <a16:colId xmlns:a16="http://schemas.microsoft.com/office/drawing/2014/main" val="2532968532"/>
                    </a:ext>
                  </a:extLst>
                </a:gridCol>
                <a:gridCol w="1267037">
                  <a:extLst>
                    <a:ext uri="{9D8B030D-6E8A-4147-A177-3AD203B41FA5}">
                      <a16:colId xmlns:a16="http://schemas.microsoft.com/office/drawing/2014/main" val="936777526"/>
                    </a:ext>
                  </a:extLst>
                </a:gridCol>
              </a:tblGrid>
              <a:tr h="370840">
                <a:tc>
                  <a:txBody>
                    <a:bodyPr/>
                    <a:lstStyle/>
                    <a:p>
                      <a:r>
                        <a:rPr lang="en-US" dirty="0" smtClean="0"/>
                        <a:t>21.3b</a:t>
                      </a:r>
                      <a:endParaRPr lang="en-US" dirty="0"/>
                    </a:p>
                  </a:txBody>
                  <a:tcPr/>
                </a:tc>
                <a:tc>
                  <a:txBody>
                    <a:bodyPr/>
                    <a:lstStyle/>
                    <a:p>
                      <a:pPr algn="ctr"/>
                      <a:r>
                        <a:rPr lang="en-US" dirty="0" smtClean="0"/>
                        <a:t>32.42</a:t>
                      </a:r>
                      <a:endParaRPr lang="en-US" dirty="0"/>
                    </a:p>
                  </a:txBody>
                  <a:tcPr/>
                </a:tc>
                <a:tc>
                  <a:txBody>
                    <a:bodyPr/>
                    <a:lstStyle/>
                    <a:p>
                      <a:pPr algn="ctr"/>
                      <a:r>
                        <a:rPr lang="en-US" dirty="0" smtClean="0"/>
                        <a:t>105.01</a:t>
                      </a:r>
                      <a:endParaRPr lang="en-US" dirty="0"/>
                    </a:p>
                  </a:txBody>
                  <a:tcPr/>
                </a:tc>
                <a:tc>
                  <a:txBody>
                    <a:bodyPr/>
                    <a:lstStyle/>
                    <a:p>
                      <a:pPr algn="ctr"/>
                      <a:r>
                        <a:rPr lang="en-US" dirty="0" smtClean="0"/>
                        <a:t>0.63</a:t>
                      </a:r>
                      <a:endParaRPr lang="en-US" dirty="0"/>
                    </a:p>
                  </a:txBody>
                  <a:tcPr/>
                </a:tc>
                <a:tc>
                  <a:txBody>
                    <a:bodyPr/>
                    <a:lstStyle/>
                    <a:p>
                      <a:pPr algn="ctr"/>
                      <a:r>
                        <a:rPr lang="en-US" dirty="0" smtClean="0"/>
                        <a:t>0.146</a:t>
                      </a:r>
                      <a:endParaRPr lang="en-US" dirty="0"/>
                    </a:p>
                  </a:txBody>
                  <a:tcPr/>
                </a:tc>
                <a:tc>
                  <a:txBody>
                    <a:bodyPr/>
                    <a:lstStyle/>
                    <a:p>
                      <a:pPr algn="ctr"/>
                      <a:r>
                        <a:rPr lang="en-US" dirty="0" smtClean="0"/>
                        <a:t>3.14</a:t>
                      </a:r>
                      <a:endParaRPr lang="en-US" dirty="0"/>
                    </a:p>
                  </a:txBody>
                  <a:tcPr/>
                </a:tc>
                <a:tc>
                  <a:txBody>
                    <a:bodyPr/>
                    <a:lstStyle/>
                    <a:p>
                      <a:pPr algn="ctr"/>
                      <a:r>
                        <a:rPr lang="en-US" dirty="0" smtClean="0"/>
                        <a:t>0.30</a:t>
                      </a:r>
                      <a:endParaRPr lang="en-US" dirty="0"/>
                    </a:p>
                  </a:txBody>
                  <a:tcPr/>
                </a:tc>
                <a:tc>
                  <a:txBody>
                    <a:bodyPr/>
                    <a:lstStyle/>
                    <a:p>
                      <a:pPr algn="ctr"/>
                      <a:r>
                        <a:rPr lang="en-US" dirty="0" smtClean="0"/>
                        <a:t>146.83</a:t>
                      </a:r>
                      <a:endParaRPr lang="en-US" dirty="0"/>
                    </a:p>
                  </a:txBody>
                  <a:tcPr/>
                </a:tc>
                <a:tc>
                  <a:txBody>
                    <a:bodyPr/>
                    <a:lstStyle/>
                    <a:p>
                      <a:pPr algn="ctr"/>
                      <a:r>
                        <a:rPr lang="en-US" dirty="0" smtClean="0"/>
                        <a:t>0.30</a:t>
                      </a:r>
                      <a:endParaRPr lang="en-US" dirty="0"/>
                    </a:p>
                  </a:txBody>
                  <a:tcPr/>
                </a:tc>
                <a:extLst>
                  <a:ext uri="{0D108BD9-81ED-4DB2-BD59-A6C34878D82A}">
                    <a16:rowId xmlns:a16="http://schemas.microsoft.com/office/drawing/2014/main" val="3523068839"/>
                  </a:ext>
                </a:extLst>
              </a:tr>
            </a:tbl>
          </a:graphicData>
        </a:graphic>
      </p:graphicFrame>
    </p:spTree>
    <p:extLst>
      <p:ext uri="{BB962C8B-B14F-4D97-AF65-F5344CB8AC3E}">
        <p14:creationId xmlns:p14="http://schemas.microsoft.com/office/powerpoint/2010/main" val="158786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198407"/>
            <a:ext cx="11714672" cy="1095554"/>
          </a:xfrm>
        </p:spPr>
        <p:txBody>
          <a:bodyPr>
            <a:normAutofit/>
          </a:bodyPr>
          <a:lstStyle/>
          <a:p>
            <a:r>
              <a:rPr lang="en-US" dirty="0" smtClean="0"/>
              <a:t>Record lows		    Maturity	   	</a:t>
            </a:r>
            <a:r>
              <a:rPr lang="en-US" dirty="0" smtClean="0">
                <a:solidFill>
                  <a:srgbClr val="00B050"/>
                </a:solidFill>
              </a:rPr>
              <a:t>What happened?</a:t>
            </a:r>
            <a:endParaRPr lang="en-US" dirty="0">
              <a:solidFill>
                <a:srgbClr val="00B050"/>
              </a:solidFill>
            </a:endParaRPr>
          </a:p>
        </p:txBody>
      </p:sp>
      <p:pic>
        <p:nvPicPr>
          <p:cNvPr id="6" name="Picture 5"/>
          <p:cNvPicPr>
            <a:picLocks noChangeAspect="1"/>
          </p:cNvPicPr>
          <p:nvPr/>
        </p:nvPicPr>
        <p:blipFill>
          <a:blip r:embed="rId2"/>
          <a:stretch>
            <a:fillRect/>
          </a:stretch>
        </p:blipFill>
        <p:spPr>
          <a:xfrm>
            <a:off x="7344821" y="729505"/>
            <a:ext cx="3627979" cy="4084035"/>
          </a:xfrm>
          <a:prstGeom prst="rect">
            <a:avLst/>
          </a:prstGeom>
        </p:spPr>
      </p:pic>
      <p:pic>
        <p:nvPicPr>
          <p:cNvPr id="1026" name="Picture 2" descr="Fig. 1. Chionoecetes opilio. Ventral (A) and dorsal (B) aspect of infected (macroscopically diagnosed) and uninfected snow crabs"/>
          <p:cNvPicPr>
            <a:picLocks noChangeAspect="1" noChangeArrowheads="1"/>
          </p:cNvPicPr>
          <p:nvPr/>
        </p:nvPicPr>
        <p:blipFill rotWithShape="1">
          <a:blip r:embed="rId3">
            <a:extLst>
              <a:ext uri="{28A0092B-C50C-407E-A947-70E740481C1C}">
                <a14:useLocalDpi xmlns:a14="http://schemas.microsoft.com/office/drawing/2010/main" val="0"/>
              </a:ext>
            </a:extLst>
          </a:blip>
          <a:srcRect t="49652"/>
          <a:stretch/>
        </p:blipFill>
        <p:spPr bwMode="auto">
          <a:xfrm>
            <a:off x="338691" y="2941608"/>
            <a:ext cx="5594525" cy="37438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204" y="2432649"/>
            <a:ext cx="4856672" cy="369332"/>
          </a:xfrm>
          <a:prstGeom prst="rect">
            <a:avLst/>
          </a:prstGeom>
          <a:noFill/>
        </p:spPr>
        <p:txBody>
          <a:bodyPr wrap="square" rtlCol="0">
            <a:spAutoFit/>
          </a:bodyPr>
          <a:lstStyle/>
          <a:p>
            <a:r>
              <a:rPr lang="en-US" dirty="0" smtClean="0"/>
              <a:t>Bitter crab syndrome?</a:t>
            </a:r>
            <a:endParaRPr lang="en-US" dirty="0"/>
          </a:p>
        </p:txBody>
      </p:sp>
      <p:sp>
        <p:nvSpPr>
          <p:cNvPr id="8" name="TextBox 7"/>
          <p:cNvSpPr txBox="1"/>
          <p:nvPr/>
        </p:nvSpPr>
        <p:spPr>
          <a:xfrm>
            <a:off x="6596188" y="2913529"/>
            <a:ext cx="4856672" cy="369332"/>
          </a:xfrm>
          <a:prstGeom prst="rect">
            <a:avLst/>
          </a:prstGeom>
          <a:noFill/>
        </p:spPr>
        <p:txBody>
          <a:bodyPr wrap="square" rtlCol="0">
            <a:spAutoFit/>
          </a:bodyPr>
          <a:lstStyle/>
          <a:p>
            <a:r>
              <a:rPr lang="en-US" dirty="0" smtClean="0"/>
              <a:t>Cod predation?</a:t>
            </a:r>
            <a:endParaRPr lang="en-US" dirty="0"/>
          </a:p>
        </p:txBody>
      </p:sp>
      <p:sp>
        <p:nvSpPr>
          <p:cNvPr id="9" name="TextBox 8"/>
          <p:cNvSpPr txBox="1"/>
          <p:nvPr/>
        </p:nvSpPr>
        <p:spPr>
          <a:xfrm>
            <a:off x="544944" y="1383737"/>
            <a:ext cx="4644276" cy="461665"/>
          </a:xfrm>
          <a:prstGeom prst="rect">
            <a:avLst/>
          </a:prstGeom>
          <a:noFill/>
        </p:spPr>
        <p:txBody>
          <a:bodyPr wrap="square" rtlCol="0">
            <a:spAutoFit/>
          </a:bodyPr>
          <a:lstStyle/>
          <a:p>
            <a:pPr algn="ctr"/>
            <a:r>
              <a:rPr lang="en-US" sz="2400" dirty="0" smtClean="0"/>
              <a:t>Likely a combination of factors.</a:t>
            </a:r>
            <a:endParaRPr lang="en-US" sz="2400" dirty="0"/>
          </a:p>
        </p:txBody>
      </p:sp>
      <p:pic>
        <p:nvPicPr>
          <p:cNvPr id="7" name="Picture 6"/>
          <p:cNvPicPr>
            <a:picLocks noChangeAspect="1"/>
          </p:cNvPicPr>
          <p:nvPr/>
        </p:nvPicPr>
        <p:blipFill>
          <a:blip r:embed="rId4"/>
          <a:stretch>
            <a:fillRect/>
          </a:stretch>
        </p:blipFill>
        <p:spPr>
          <a:xfrm>
            <a:off x="6767847" y="4112730"/>
            <a:ext cx="4997003" cy="2639438"/>
          </a:xfrm>
          <a:prstGeom prst="rect">
            <a:avLst/>
          </a:prstGeom>
        </p:spPr>
      </p:pic>
      <p:sp>
        <p:nvSpPr>
          <p:cNvPr id="11" name="TextBox 10"/>
          <p:cNvSpPr txBox="1"/>
          <p:nvPr/>
        </p:nvSpPr>
        <p:spPr>
          <a:xfrm>
            <a:off x="7250781" y="6095749"/>
            <a:ext cx="4856672" cy="369332"/>
          </a:xfrm>
          <a:prstGeom prst="rect">
            <a:avLst/>
          </a:prstGeom>
          <a:noFill/>
        </p:spPr>
        <p:txBody>
          <a:bodyPr wrap="square" rtlCol="0">
            <a:spAutoFit/>
          </a:bodyPr>
          <a:lstStyle/>
          <a:p>
            <a:r>
              <a:rPr lang="en-US" dirty="0" smtClean="0"/>
              <a:t>No cold pool?</a:t>
            </a:r>
            <a:endParaRPr lang="en-US" dirty="0"/>
          </a:p>
        </p:txBody>
      </p:sp>
    </p:spTree>
    <p:extLst>
      <p:ext uri="{BB962C8B-B14F-4D97-AF65-F5344CB8AC3E}">
        <p14:creationId xmlns:p14="http://schemas.microsoft.com/office/powerpoint/2010/main" val="18428919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7018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5448300" cy="6877213"/>
          </a:xfrm>
          <a:prstGeom prst="rect">
            <a:avLst/>
          </a:prstGeom>
        </p:spPr>
      </p:pic>
      <p:pic>
        <p:nvPicPr>
          <p:cNvPr id="5" name="Picture 4"/>
          <p:cNvPicPr>
            <a:picLocks noChangeAspect="1"/>
          </p:cNvPicPr>
          <p:nvPr/>
        </p:nvPicPr>
        <p:blipFill>
          <a:blip r:embed="rId3"/>
          <a:stretch>
            <a:fillRect/>
          </a:stretch>
        </p:blipFill>
        <p:spPr>
          <a:xfrm>
            <a:off x="5448300" y="247453"/>
            <a:ext cx="5448300" cy="3458732"/>
          </a:xfrm>
          <a:prstGeom prst="rect">
            <a:avLst/>
          </a:prstGeom>
        </p:spPr>
      </p:pic>
    </p:spTree>
    <p:extLst>
      <p:ext uri="{BB962C8B-B14F-4D97-AF65-F5344CB8AC3E}">
        <p14:creationId xmlns:p14="http://schemas.microsoft.com/office/powerpoint/2010/main" val="29830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20769"/>
            <a:ext cx="12186547" cy="6633713"/>
          </a:xfrm>
          <a:prstGeom prst="rect">
            <a:avLst/>
          </a:prstGeom>
        </p:spPr>
      </p:pic>
    </p:spTree>
    <p:extLst>
      <p:ext uri="{BB962C8B-B14F-4D97-AF65-F5344CB8AC3E}">
        <p14:creationId xmlns:p14="http://schemas.microsoft.com/office/powerpoint/2010/main" val="3072167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80227" y="0"/>
            <a:ext cx="9109494" cy="6880575"/>
          </a:xfrm>
          <a:prstGeom prst="rect">
            <a:avLst/>
          </a:prstGeom>
        </p:spPr>
      </p:pic>
    </p:spTree>
    <p:extLst>
      <p:ext uri="{BB962C8B-B14F-4D97-AF65-F5344CB8AC3E}">
        <p14:creationId xmlns:p14="http://schemas.microsoft.com/office/powerpoint/2010/main" val="598035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577" y="805762"/>
            <a:ext cx="5326314" cy="5995860"/>
          </a:xfrm>
          <a:prstGeom prst="rect">
            <a:avLst/>
          </a:prstGeom>
        </p:spPr>
      </p:pic>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16445" y="21840"/>
            <a:ext cx="4557440" cy="6836160"/>
          </a:xfrm>
        </p:spPr>
      </p:pic>
    </p:spTree>
    <p:extLst>
      <p:ext uri="{BB962C8B-B14F-4D97-AF65-F5344CB8AC3E}">
        <p14:creationId xmlns:p14="http://schemas.microsoft.com/office/powerpoint/2010/main" val="1555782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99" y="289841"/>
            <a:ext cx="10669847" cy="6228945"/>
          </a:xfrm>
          <a:prstGeom prst="rect">
            <a:avLst/>
          </a:prstGeom>
        </p:spPr>
      </p:pic>
    </p:spTree>
    <p:extLst>
      <p:ext uri="{BB962C8B-B14F-4D97-AF65-F5344CB8AC3E}">
        <p14:creationId xmlns:p14="http://schemas.microsoft.com/office/powerpoint/2010/main" val="4105621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61945" y="0"/>
            <a:ext cx="11001571" cy="6844847"/>
          </a:xfrm>
          <a:prstGeom prst="rect">
            <a:avLst/>
          </a:prstGeom>
        </p:spPr>
      </p:pic>
    </p:spTree>
    <p:extLst>
      <p:ext uri="{BB962C8B-B14F-4D97-AF65-F5344CB8AC3E}">
        <p14:creationId xmlns:p14="http://schemas.microsoft.com/office/powerpoint/2010/main" val="2006021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71775" y="0"/>
            <a:ext cx="6648450" cy="6695602"/>
          </a:xfrm>
          <a:prstGeom prst="rect">
            <a:avLst/>
          </a:prstGeom>
        </p:spPr>
      </p:pic>
    </p:spTree>
    <p:extLst>
      <p:ext uri="{BB962C8B-B14F-4D97-AF65-F5344CB8AC3E}">
        <p14:creationId xmlns:p14="http://schemas.microsoft.com/office/powerpoint/2010/main" val="123904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198407"/>
            <a:ext cx="11714672" cy="1095554"/>
          </a:xfrm>
        </p:spPr>
        <p:txBody>
          <a:bodyPr>
            <a:normAutofit/>
          </a:bodyPr>
          <a:lstStyle/>
          <a:p>
            <a:r>
              <a:rPr lang="en-US" dirty="0" smtClean="0"/>
              <a:t>Record lows		    Maturity	   	</a:t>
            </a:r>
            <a:r>
              <a:rPr lang="en-US" dirty="0" smtClean="0">
                <a:solidFill>
                  <a:srgbClr val="00B050"/>
                </a:solidFill>
              </a:rPr>
              <a:t>What happened?</a:t>
            </a:r>
            <a:endParaRPr lang="en-US" dirty="0">
              <a:solidFill>
                <a:srgbClr val="00B050"/>
              </a:solidFill>
            </a:endParaRPr>
          </a:p>
        </p:txBody>
      </p:sp>
      <p:sp>
        <p:nvSpPr>
          <p:cNvPr id="8" name="TextBox 7"/>
          <p:cNvSpPr txBox="1"/>
          <p:nvPr/>
        </p:nvSpPr>
        <p:spPr>
          <a:xfrm>
            <a:off x="8196239" y="1014405"/>
            <a:ext cx="4856672" cy="369332"/>
          </a:xfrm>
          <a:prstGeom prst="rect">
            <a:avLst/>
          </a:prstGeom>
          <a:noFill/>
        </p:spPr>
        <p:txBody>
          <a:bodyPr wrap="square" rtlCol="0">
            <a:spAutoFit/>
          </a:bodyPr>
          <a:lstStyle/>
          <a:p>
            <a:r>
              <a:rPr lang="en-US" dirty="0" smtClean="0"/>
              <a:t>Cod predation?</a:t>
            </a:r>
            <a:endParaRPr lang="en-US" dirty="0"/>
          </a:p>
        </p:txBody>
      </p:sp>
      <p:pic>
        <p:nvPicPr>
          <p:cNvPr id="10" name="Picture 9"/>
          <p:cNvPicPr>
            <a:picLocks noChangeAspect="1"/>
          </p:cNvPicPr>
          <p:nvPr/>
        </p:nvPicPr>
        <p:blipFill>
          <a:blip r:embed="rId2"/>
          <a:stretch>
            <a:fillRect/>
          </a:stretch>
        </p:blipFill>
        <p:spPr>
          <a:xfrm>
            <a:off x="2068497" y="700776"/>
            <a:ext cx="8975468" cy="6247201"/>
          </a:xfrm>
          <a:prstGeom prst="rect">
            <a:avLst/>
          </a:prstGeom>
        </p:spPr>
      </p:pic>
      <p:sp>
        <p:nvSpPr>
          <p:cNvPr id="11" name="Content Placeholder 2"/>
          <p:cNvSpPr>
            <a:spLocks noGrp="1"/>
          </p:cNvSpPr>
          <p:nvPr>
            <p:ph idx="1"/>
          </p:nvPr>
        </p:nvSpPr>
        <p:spPr>
          <a:xfrm>
            <a:off x="5344113" y="1014405"/>
            <a:ext cx="6455411" cy="601800"/>
          </a:xfrm>
        </p:spPr>
        <p:txBody>
          <a:bodyPr/>
          <a:lstStyle/>
          <a:p>
            <a:pPr marL="0" indent="0">
              <a:buNone/>
            </a:pPr>
            <a:r>
              <a:rPr lang="en-US" dirty="0" smtClean="0"/>
              <a:t>Females are in the same boat.</a:t>
            </a:r>
          </a:p>
        </p:txBody>
      </p:sp>
    </p:spTree>
    <p:extLst>
      <p:ext uri="{BB962C8B-B14F-4D97-AF65-F5344CB8AC3E}">
        <p14:creationId xmlns:p14="http://schemas.microsoft.com/office/powerpoint/2010/main" val="548047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CIE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March 22, 2021</a:t>
            </a:r>
          </a:p>
          <a:p>
            <a:r>
              <a:rPr lang="en-US" dirty="0" smtClean="0"/>
              <a:t>Dr. Yong Chen</a:t>
            </a:r>
          </a:p>
          <a:p>
            <a:pPr lvl="1"/>
            <a:r>
              <a:rPr lang="en-US" dirty="0" smtClean="0"/>
              <a:t>University of Maine</a:t>
            </a:r>
          </a:p>
          <a:p>
            <a:pPr lvl="1"/>
            <a:r>
              <a:rPr lang="en-US" dirty="0" smtClean="0"/>
              <a:t>American lobster, shrimp</a:t>
            </a:r>
          </a:p>
          <a:p>
            <a:r>
              <a:rPr lang="en-US" dirty="0" smtClean="0"/>
              <a:t>Dr. Nick </a:t>
            </a:r>
            <a:r>
              <a:rPr lang="en-US" dirty="0" err="1" smtClean="0"/>
              <a:t>Caputi</a:t>
            </a:r>
            <a:endParaRPr lang="en-US" dirty="0" smtClean="0"/>
          </a:p>
          <a:p>
            <a:pPr lvl="1"/>
            <a:r>
              <a:rPr lang="en-US" dirty="0" smtClean="0"/>
              <a:t>Australia</a:t>
            </a:r>
          </a:p>
          <a:p>
            <a:pPr lvl="1"/>
            <a:r>
              <a:rPr lang="en-US" dirty="0" smtClean="0"/>
              <a:t>Rock lobster, prawn </a:t>
            </a:r>
          </a:p>
          <a:p>
            <a:r>
              <a:rPr lang="en-US" dirty="0" smtClean="0"/>
              <a:t>Dr. Billy Ernst</a:t>
            </a:r>
          </a:p>
          <a:p>
            <a:pPr lvl="1"/>
            <a:r>
              <a:rPr lang="en-US" dirty="0" smtClean="0"/>
              <a:t>University of Concepcion</a:t>
            </a:r>
          </a:p>
          <a:p>
            <a:pPr lvl="1"/>
            <a:r>
              <a:rPr lang="en-US" dirty="0" smtClean="0"/>
              <a:t>Bering Sea snow crab</a:t>
            </a:r>
          </a:p>
          <a:p>
            <a:endParaRPr lang="en-US" dirty="0"/>
          </a:p>
        </p:txBody>
      </p:sp>
    </p:spTree>
    <p:extLst>
      <p:ext uri="{BB962C8B-B14F-4D97-AF65-F5344CB8AC3E}">
        <p14:creationId xmlns:p14="http://schemas.microsoft.com/office/powerpoint/2010/main" val="3471647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Key recommendations</a:t>
            </a:r>
            <a:endParaRPr lang="en-US" dirty="0"/>
          </a:p>
        </p:txBody>
      </p:sp>
      <p:sp>
        <p:nvSpPr>
          <p:cNvPr id="3" name="Content Placeholder 2"/>
          <p:cNvSpPr>
            <a:spLocks noGrp="1"/>
          </p:cNvSpPr>
          <p:nvPr>
            <p:ph idx="1"/>
          </p:nvPr>
        </p:nvSpPr>
        <p:spPr>
          <a:xfrm>
            <a:off x="332153" y="1152197"/>
            <a:ext cx="11140180" cy="5036935"/>
          </a:xfrm>
        </p:spPr>
        <p:txBody>
          <a:bodyPr>
            <a:normAutofit lnSpcReduction="10000"/>
          </a:bodyPr>
          <a:lstStyle/>
          <a:p>
            <a:r>
              <a:rPr lang="en-US" b="1" dirty="0" smtClean="0"/>
              <a:t>GMACS is great; incorporate more functionality</a:t>
            </a:r>
          </a:p>
          <a:p>
            <a:pPr lvl="1"/>
            <a:r>
              <a:rPr lang="en-US" dirty="0" err="1" smtClean="0"/>
              <a:t>Matthieu</a:t>
            </a:r>
            <a:r>
              <a:rPr lang="en-US" dirty="0" smtClean="0"/>
              <a:t> </a:t>
            </a:r>
            <a:r>
              <a:rPr lang="en-US" dirty="0" err="1" smtClean="0"/>
              <a:t>Veron</a:t>
            </a:r>
            <a:r>
              <a:rPr lang="en-US" dirty="0" smtClean="0"/>
              <a:t>, new GMACS postdoc</a:t>
            </a:r>
          </a:p>
          <a:p>
            <a:pPr lvl="2"/>
            <a:r>
              <a:rPr lang="en-US" dirty="0" smtClean="0"/>
              <a:t>Documentation</a:t>
            </a:r>
          </a:p>
          <a:p>
            <a:pPr lvl="2"/>
            <a:r>
              <a:rPr lang="en-US" dirty="0" smtClean="0"/>
              <a:t>Help with NSRKC</a:t>
            </a:r>
          </a:p>
          <a:p>
            <a:r>
              <a:rPr lang="en-US" b="1" dirty="0" smtClean="0"/>
              <a:t>Retrospective patterns</a:t>
            </a:r>
          </a:p>
          <a:p>
            <a:pPr lvl="1"/>
            <a:r>
              <a:rPr lang="en-US" dirty="0" smtClean="0"/>
              <a:t>Time-variation in M and q in May CPT (and again here, but with a different implementation)</a:t>
            </a:r>
          </a:p>
          <a:p>
            <a:r>
              <a:rPr lang="en-US" b="1" dirty="0" smtClean="0"/>
              <a:t>Data re-weighting + selectivity patterns</a:t>
            </a:r>
          </a:p>
          <a:p>
            <a:pPr lvl="1"/>
            <a:r>
              <a:rPr lang="en-US" dirty="0" smtClean="0"/>
              <a:t>Tried two methods here</a:t>
            </a:r>
          </a:p>
          <a:p>
            <a:r>
              <a:rPr lang="en-US" b="1" dirty="0" err="1" smtClean="0"/>
              <a:t>Spatio</a:t>
            </a:r>
            <a:r>
              <a:rPr lang="en-US" b="1" dirty="0" smtClean="0"/>
              <a:t>-temporal modeling</a:t>
            </a:r>
          </a:p>
          <a:p>
            <a:pPr lvl="1"/>
            <a:r>
              <a:rPr lang="en-US" dirty="0" err="1" smtClean="0"/>
              <a:t>Maxime</a:t>
            </a:r>
            <a:r>
              <a:rPr lang="en-US" dirty="0" smtClean="0"/>
              <a:t> Olmos</a:t>
            </a:r>
          </a:p>
          <a:p>
            <a:pPr lvl="2"/>
            <a:r>
              <a:rPr lang="en-US" dirty="0" smtClean="0"/>
              <a:t>spatial snow crab assessment (present in January)</a:t>
            </a:r>
          </a:p>
          <a:p>
            <a:pPr lvl="2"/>
            <a:r>
              <a:rPr lang="en-US" dirty="0" smtClean="0"/>
              <a:t>Management strategy evaluation with spatial operating models (starting soon)</a:t>
            </a:r>
          </a:p>
          <a:p>
            <a:endParaRPr lang="en-US" dirty="0" smtClean="0"/>
          </a:p>
          <a:p>
            <a:endParaRPr lang="en-US" dirty="0" smtClean="0"/>
          </a:p>
          <a:p>
            <a:endParaRPr lang="en-US" dirty="0"/>
          </a:p>
        </p:txBody>
      </p:sp>
    </p:spTree>
    <p:extLst>
      <p:ext uri="{BB962C8B-B14F-4D97-AF65-F5344CB8AC3E}">
        <p14:creationId xmlns:p14="http://schemas.microsoft.com/office/powerpoint/2010/main" val="3164250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7134</TotalTime>
  <Words>2783</Words>
  <Application>Microsoft Office PowerPoint</Application>
  <PresentationFormat>Widescreen</PresentationFormat>
  <Paragraphs>841</Paragraphs>
  <Slides>67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Microsoft YaHei</vt:lpstr>
      <vt:lpstr>Arial</vt:lpstr>
      <vt:lpstr>Calibri</vt:lpstr>
      <vt:lpstr>Calibri Light</vt:lpstr>
      <vt:lpstr>Cambria Math</vt:lpstr>
      <vt:lpstr>Times New Roman</vt:lpstr>
      <vt:lpstr>Wingdings</vt:lpstr>
      <vt:lpstr>Office Theme</vt:lpstr>
      <vt:lpstr>2021 assessment for eastern Bering Sea snow crab</vt:lpstr>
      <vt:lpstr>Updated SAFE</vt:lpstr>
      <vt:lpstr>PowerPoint Presentation</vt:lpstr>
      <vt:lpstr>PowerPoint Presentation</vt:lpstr>
      <vt:lpstr>Record lows      Maturity     What happened?</vt:lpstr>
      <vt:lpstr>Record lows      Maturity     What happened?</vt:lpstr>
      <vt:lpstr>Record lows      Maturity     What happened?</vt:lpstr>
      <vt:lpstr>CIE REVIEW</vt:lpstr>
      <vt:lpstr>Key recommendations</vt:lpstr>
      <vt:lpstr>PowerPoint Presentation</vt:lpstr>
      <vt:lpstr>PowerPoint Presentation</vt:lpstr>
      <vt:lpstr>Models considered</vt:lpstr>
      <vt:lpstr>PowerPoint Presentation</vt:lpstr>
      <vt:lpstr>PowerPoint Presentation</vt:lpstr>
      <vt:lpstr>Empirical availability</vt:lpstr>
      <vt:lpstr>Empirical selectivity</vt:lpstr>
      <vt:lpstr>Empirical selectivity</vt:lpstr>
      <vt:lpstr>PowerPoint Presentation</vt:lpstr>
      <vt:lpstr>Size composition reweighting</vt:lpstr>
      <vt:lpstr>Mortality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Fits to data</vt:lpstr>
      <vt:lpstr>Fits to data</vt:lpstr>
      <vt:lpstr>PowerPoint Presentation</vt:lpstr>
      <vt:lpstr>Fits to data</vt:lpstr>
      <vt:lpstr>Fits to data</vt:lpstr>
      <vt:lpstr>Fits to data</vt:lpstr>
      <vt:lpstr>Fits to data</vt:lpstr>
      <vt:lpstr>Fits to data</vt:lpstr>
      <vt:lpstr>Fits to data</vt:lpstr>
      <vt:lpstr>Fits to data</vt:lpstr>
      <vt:lpstr>Fits to data</vt:lpstr>
      <vt:lpstr>Fits to data</vt:lpstr>
      <vt:lpstr>Fits to data</vt:lpstr>
      <vt:lpstr>PowerPoint Presentation</vt:lpstr>
      <vt:lpstr>Estimated population processes</vt:lpstr>
      <vt:lpstr>Estimated population processes</vt:lpstr>
      <vt:lpstr>Estimated population processes</vt:lpstr>
      <vt:lpstr>Estimated population processes</vt:lpstr>
      <vt:lpstr>Estimated population processes</vt:lpstr>
      <vt:lpstr>Estimated population processes</vt:lpstr>
      <vt:lpstr>Estimated population processes</vt:lpstr>
      <vt:lpstr>Estimated population processes</vt:lpstr>
      <vt:lpstr>What model to choose?</vt:lpstr>
      <vt:lpstr>PowerPoint Presentation</vt:lpstr>
      <vt:lpstr>Estimated population processes are a clear improvement in 21.3</vt:lpstr>
      <vt:lpstr>PowerPoint Presentation</vt:lpstr>
      <vt:lpstr>Morphometric maturity as currency of management</vt:lpstr>
      <vt:lpstr>Maybe a high F35% is appropriate?</vt:lpstr>
      <vt:lpstr>Maybe F35% isn’t appropriate?</vt:lpstr>
      <vt:lpstr>Model 21.3a</vt:lpstr>
      <vt:lpstr>Other management possibilities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 AFSC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Cody.Szuwalski</dc:creator>
  <cp:lastModifiedBy>Cody.Szuwalski</cp:lastModifiedBy>
  <cp:revision>80</cp:revision>
  <dcterms:created xsi:type="dcterms:W3CDTF">2021-09-08T21:15:08Z</dcterms:created>
  <dcterms:modified xsi:type="dcterms:W3CDTF">2021-09-13T20:31:46Z</dcterms:modified>
</cp:coreProperties>
</file>