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9"/>
  </p:notesMasterIdLst>
  <p:sldIdLst>
    <p:sldId id="256" r:id="rId2"/>
    <p:sldId id="317" r:id="rId3"/>
    <p:sldId id="258" r:id="rId4"/>
    <p:sldId id="268" r:id="rId5"/>
    <p:sldId id="269" r:id="rId6"/>
    <p:sldId id="270" r:id="rId7"/>
    <p:sldId id="271" r:id="rId8"/>
    <p:sldId id="273" r:id="rId9"/>
    <p:sldId id="294" r:id="rId10"/>
    <p:sldId id="335" r:id="rId11"/>
    <p:sldId id="336" r:id="rId12"/>
    <p:sldId id="291" r:id="rId13"/>
    <p:sldId id="272" r:id="rId14"/>
    <p:sldId id="327" r:id="rId15"/>
    <p:sldId id="274" r:id="rId16"/>
    <p:sldId id="293" r:id="rId17"/>
    <p:sldId id="319" r:id="rId18"/>
    <p:sldId id="292" r:id="rId19"/>
    <p:sldId id="275" r:id="rId20"/>
    <p:sldId id="276" r:id="rId21"/>
    <p:sldId id="282" r:id="rId22"/>
    <p:sldId id="283" r:id="rId23"/>
    <p:sldId id="284" r:id="rId24"/>
    <p:sldId id="285" r:id="rId25"/>
    <p:sldId id="286" r:id="rId26"/>
    <p:sldId id="287" r:id="rId27"/>
    <p:sldId id="288" r:id="rId28"/>
    <p:sldId id="289" r:id="rId29"/>
    <p:sldId id="290" r:id="rId30"/>
    <p:sldId id="331" r:id="rId31"/>
    <p:sldId id="297" r:id="rId32"/>
    <p:sldId id="298" r:id="rId33"/>
    <p:sldId id="299" r:id="rId34"/>
    <p:sldId id="300" r:id="rId35"/>
    <p:sldId id="301" r:id="rId36"/>
    <p:sldId id="302" r:id="rId37"/>
    <p:sldId id="303" r:id="rId38"/>
    <p:sldId id="304" r:id="rId39"/>
    <p:sldId id="305" r:id="rId40"/>
    <p:sldId id="306" r:id="rId41"/>
    <p:sldId id="308" r:id="rId42"/>
    <p:sldId id="307" r:id="rId43"/>
    <p:sldId id="309" r:id="rId44"/>
    <p:sldId id="323" r:id="rId45"/>
    <p:sldId id="310" r:id="rId46"/>
    <p:sldId id="322" r:id="rId47"/>
    <p:sldId id="311" r:id="rId48"/>
    <p:sldId id="312" r:id="rId49"/>
    <p:sldId id="313" r:id="rId50"/>
    <p:sldId id="316" r:id="rId51"/>
    <p:sldId id="326" r:id="rId52"/>
    <p:sldId id="325" r:id="rId53"/>
    <p:sldId id="315" r:id="rId54"/>
    <p:sldId id="295" r:id="rId55"/>
    <p:sldId id="328" r:id="rId56"/>
    <p:sldId id="329" r:id="rId57"/>
    <p:sldId id="330" r:id="rId58"/>
    <p:sldId id="296" r:id="rId59"/>
    <p:sldId id="333" r:id="rId60"/>
    <p:sldId id="332" r:id="rId61"/>
    <p:sldId id="334" r:id="rId62"/>
    <p:sldId id="262" r:id="rId63"/>
    <p:sldId id="267" r:id="rId64"/>
    <p:sldId id="263" r:id="rId65"/>
    <p:sldId id="264" r:id="rId66"/>
    <p:sldId id="265" r:id="rId67"/>
    <p:sldId id="266"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765" autoAdjust="0"/>
    <p:restoredTop sz="94660"/>
  </p:normalViewPr>
  <p:slideViewPr>
    <p:cSldViewPr snapToGrid="0">
      <p:cViewPr varScale="1">
        <p:scale>
          <a:sx n="104" d="100"/>
          <a:sy n="104" d="100"/>
        </p:scale>
        <p:origin x="168"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825E1F-C8BF-4418-91B6-915DECDA5557}" type="datetimeFigureOut">
              <a:rPr lang="en-US" smtClean="0"/>
              <a:t>9/13/2021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27DEE5-73D2-41A6-8D78-5719B0FBD2AF}" type="slidenum">
              <a:rPr lang="en-US" smtClean="0"/>
              <a:t>‹#›</a:t>
            </a:fld>
            <a:endParaRPr lang="en-US"/>
          </a:p>
        </p:txBody>
      </p:sp>
    </p:spTree>
    <p:extLst>
      <p:ext uri="{BB962C8B-B14F-4D97-AF65-F5344CB8AC3E}">
        <p14:creationId xmlns:p14="http://schemas.microsoft.com/office/powerpoint/2010/main" val="11233232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8306" name="Rectangle 8"/>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9pPr>
          </a:lstStyle>
          <a:p>
            <a:pPr eaLnBrk="1"/>
            <a:fld id="{69B6C93D-F016-41FD-B620-B290F7F2C7C4}" type="slidenum">
              <a:rPr lang="en-US" altLang="en-US">
                <a:solidFill>
                  <a:srgbClr val="000000"/>
                </a:solidFill>
                <a:latin typeface="Times New Roman" panose="02020603050405020304" pitchFamily="18" charset="0"/>
              </a:rPr>
              <a:pPr eaLnBrk="1"/>
              <a:t>21</a:t>
            </a:fld>
            <a:endParaRPr lang="en-US" altLang="en-US">
              <a:solidFill>
                <a:srgbClr val="000000"/>
              </a:solidFill>
              <a:latin typeface="Times New Roman" panose="02020603050405020304" pitchFamily="18" charset="0"/>
            </a:endParaRPr>
          </a:p>
        </p:txBody>
      </p:sp>
      <p:sp>
        <p:nvSpPr>
          <p:cNvPr id="98307" name="Rectangle 1"/>
          <p:cNvSpPr txBox="1">
            <a:spLocks noGrp="1" noRot="1" noChangeAspect="1" noChangeArrowheads="1" noTextEdit="1"/>
          </p:cNvSpPr>
          <p:nvPr>
            <p:ph type="sldImg"/>
          </p:nvPr>
        </p:nvSpPr>
        <p:spPr>
          <a:xfrm>
            <a:off x="534988" y="763588"/>
            <a:ext cx="6699250" cy="37687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8308" name="Rectangle 2"/>
          <p:cNvSpPr txBox="1">
            <a:spLocks noGrp="1" noChangeArrowheads="1"/>
          </p:cNvSpPr>
          <p:nvPr>
            <p:ph type="body" idx="1"/>
          </p:nvPr>
        </p:nvSpPr>
        <p:spPr>
          <a:xfrm>
            <a:off x="777875" y="4776788"/>
            <a:ext cx="6215063" cy="4522787"/>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latin typeface="Times New Roman" panose="02020603050405020304" pitchFamily="18" charset="0"/>
            </a:endParaRPr>
          </a:p>
        </p:txBody>
      </p:sp>
    </p:spTree>
    <p:extLst>
      <p:ext uri="{BB962C8B-B14F-4D97-AF65-F5344CB8AC3E}">
        <p14:creationId xmlns:p14="http://schemas.microsoft.com/office/powerpoint/2010/main" val="32191695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9330" name="Rectangle 8"/>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9pPr>
          </a:lstStyle>
          <a:p>
            <a:pPr eaLnBrk="1"/>
            <a:fld id="{2F7293A2-39A5-4FF4-ADFC-EDAD8B880AE9}" type="slidenum">
              <a:rPr lang="en-US" altLang="en-US">
                <a:solidFill>
                  <a:srgbClr val="000000"/>
                </a:solidFill>
                <a:latin typeface="Times New Roman" panose="02020603050405020304" pitchFamily="18" charset="0"/>
              </a:rPr>
              <a:pPr eaLnBrk="1"/>
              <a:t>22</a:t>
            </a:fld>
            <a:endParaRPr lang="en-US" altLang="en-US">
              <a:solidFill>
                <a:srgbClr val="000000"/>
              </a:solidFill>
              <a:latin typeface="Times New Roman" panose="02020603050405020304" pitchFamily="18" charset="0"/>
            </a:endParaRPr>
          </a:p>
        </p:txBody>
      </p:sp>
      <p:sp>
        <p:nvSpPr>
          <p:cNvPr id="99331" name="Rectangle 1"/>
          <p:cNvSpPr txBox="1">
            <a:spLocks noGrp="1" noRot="1" noChangeAspect="1" noChangeArrowheads="1" noTextEdit="1"/>
          </p:cNvSpPr>
          <p:nvPr>
            <p:ph type="sldImg"/>
          </p:nvPr>
        </p:nvSpPr>
        <p:spPr>
          <a:xfrm>
            <a:off x="534988" y="763588"/>
            <a:ext cx="6699250" cy="37687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9332" name="Rectangle 2"/>
          <p:cNvSpPr txBox="1">
            <a:spLocks noGrp="1" noChangeArrowheads="1"/>
          </p:cNvSpPr>
          <p:nvPr>
            <p:ph type="body" idx="1"/>
          </p:nvPr>
        </p:nvSpPr>
        <p:spPr>
          <a:xfrm>
            <a:off x="777875" y="4776788"/>
            <a:ext cx="6215063" cy="4522787"/>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latin typeface="Times New Roman" panose="02020603050405020304" pitchFamily="18" charset="0"/>
            </a:endParaRPr>
          </a:p>
        </p:txBody>
      </p:sp>
    </p:spTree>
    <p:extLst>
      <p:ext uri="{BB962C8B-B14F-4D97-AF65-F5344CB8AC3E}">
        <p14:creationId xmlns:p14="http://schemas.microsoft.com/office/powerpoint/2010/main" val="40081519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0354" name="Rectangle 8"/>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9pPr>
          </a:lstStyle>
          <a:p>
            <a:pPr eaLnBrk="1"/>
            <a:fld id="{C44EFB3B-4F62-4D18-9725-1FBFD5DD3B1F}" type="slidenum">
              <a:rPr lang="en-US" altLang="en-US">
                <a:solidFill>
                  <a:srgbClr val="000000"/>
                </a:solidFill>
                <a:latin typeface="Times New Roman" panose="02020603050405020304" pitchFamily="18" charset="0"/>
              </a:rPr>
              <a:pPr eaLnBrk="1"/>
              <a:t>23</a:t>
            </a:fld>
            <a:endParaRPr lang="en-US" altLang="en-US">
              <a:solidFill>
                <a:srgbClr val="000000"/>
              </a:solidFill>
              <a:latin typeface="Times New Roman" panose="02020603050405020304" pitchFamily="18" charset="0"/>
            </a:endParaRPr>
          </a:p>
        </p:txBody>
      </p:sp>
      <p:sp>
        <p:nvSpPr>
          <p:cNvPr id="100355" name="Rectangle 1"/>
          <p:cNvSpPr txBox="1">
            <a:spLocks noGrp="1" noRot="1" noChangeAspect="1" noChangeArrowheads="1" noTextEdit="1"/>
          </p:cNvSpPr>
          <p:nvPr>
            <p:ph type="sldImg"/>
          </p:nvPr>
        </p:nvSpPr>
        <p:spPr>
          <a:xfrm>
            <a:off x="534988" y="763588"/>
            <a:ext cx="6699250" cy="37687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0356" name="Rectangle 2"/>
          <p:cNvSpPr txBox="1">
            <a:spLocks noGrp="1" noChangeArrowheads="1"/>
          </p:cNvSpPr>
          <p:nvPr>
            <p:ph type="body" idx="1"/>
          </p:nvPr>
        </p:nvSpPr>
        <p:spPr>
          <a:xfrm>
            <a:off x="777875" y="4776788"/>
            <a:ext cx="6215063" cy="4522787"/>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latin typeface="Times New Roman" panose="02020603050405020304" pitchFamily="18" charset="0"/>
            </a:endParaRPr>
          </a:p>
        </p:txBody>
      </p:sp>
    </p:spTree>
    <p:extLst>
      <p:ext uri="{BB962C8B-B14F-4D97-AF65-F5344CB8AC3E}">
        <p14:creationId xmlns:p14="http://schemas.microsoft.com/office/powerpoint/2010/main" val="1327254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1378" name="Rectangle 8"/>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9pPr>
          </a:lstStyle>
          <a:p>
            <a:pPr eaLnBrk="1"/>
            <a:fld id="{FC56409F-56DC-42A2-819F-2328993256DC}" type="slidenum">
              <a:rPr lang="en-US" altLang="en-US">
                <a:solidFill>
                  <a:srgbClr val="000000"/>
                </a:solidFill>
                <a:latin typeface="Times New Roman" panose="02020603050405020304" pitchFamily="18" charset="0"/>
              </a:rPr>
              <a:pPr eaLnBrk="1"/>
              <a:t>24</a:t>
            </a:fld>
            <a:endParaRPr lang="en-US" altLang="en-US">
              <a:solidFill>
                <a:srgbClr val="000000"/>
              </a:solidFill>
              <a:latin typeface="Times New Roman" panose="02020603050405020304" pitchFamily="18" charset="0"/>
            </a:endParaRPr>
          </a:p>
        </p:txBody>
      </p:sp>
      <p:sp>
        <p:nvSpPr>
          <p:cNvPr id="101379" name="Rectangle 1"/>
          <p:cNvSpPr txBox="1">
            <a:spLocks noGrp="1" noRot="1" noChangeAspect="1" noChangeArrowheads="1" noTextEdit="1"/>
          </p:cNvSpPr>
          <p:nvPr>
            <p:ph type="sldImg"/>
          </p:nvPr>
        </p:nvSpPr>
        <p:spPr>
          <a:xfrm>
            <a:off x="534988" y="763588"/>
            <a:ext cx="6699250" cy="37687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1380" name="Rectangle 2"/>
          <p:cNvSpPr txBox="1">
            <a:spLocks noGrp="1" noChangeArrowheads="1"/>
          </p:cNvSpPr>
          <p:nvPr>
            <p:ph type="body" idx="1"/>
          </p:nvPr>
        </p:nvSpPr>
        <p:spPr>
          <a:xfrm>
            <a:off x="777875" y="4776788"/>
            <a:ext cx="6215063" cy="4522787"/>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latin typeface="Times New Roman" panose="02020603050405020304" pitchFamily="18" charset="0"/>
            </a:endParaRPr>
          </a:p>
        </p:txBody>
      </p:sp>
    </p:spTree>
    <p:extLst>
      <p:ext uri="{BB962C8B-B14F-4D97-AF65-F5344CB8AC3E}">
        <p14:creationId xmlns:p14="http://schemas.microsoft.com/office/powerpoint/2010/main" val="36286405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02" name="Rectangle 8"/>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9pPr>
          </a:lstStyle>
          <a:p>
            <a:pPr eaLnBrk="1"/>
            <a:fld id="{CBAF71B9-C14F-4CB1-A418-C77DA8098866}" type="slidenum">
              <a:rPr lang="en-US" altLang="en-US">
                <a:solidFill>
                  <a:srgbClr val="000000"/>
                </a:solidFill>
                <a:latin typeface="Times New Roman" panose="02020603050405020304" pitchFamily="18" charset="0"/>
              </a:rPr>
              <a:pPr eaLnBrk="1"/>
              <a:t>25</a:t>
            </a:fld>
            <a:endParaRPr lang="en-US" altLang="en-US">
              <a:solidFill>
                <a:srgbClr val="000000"/>
              </a:solidFill>
              <a:latin typeface="Times New Roman" panose="02020603050405020304" pitchFamily="18" charset="0"/>
            </a:endParaRPr>
          </a:p>
        </p:txBody>
      </p:sp>
      <p:sp>
        <p:nvSpPr>
          <p:cNvPr id="102403" name="Rectangle 1"/>
          <p:cNvSpPr txBox="1">
            <a:spLocks noGrp="1" noRot="1" noChangeAspect="1" noChangeArrowheads="1" noTextEdit="1"/>
          </p:cNvSpPr>
          <p:nvPr>
            <p:ph type="sldImg"/>
          </p:nvPr>
        </p:nvSpPr>
        <p:spPr>
          <a:xfrm>
            <a:off x="534988" y="763588"/>
            <a:ext cx="6699250" cy="37687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2404" name="Rectangle 2"/>
          <p:cNvSpPr txBox="1">
            <a:spLocks noGrp="1" noChangeArrowheads="1"/>
          </p:cNvSpPr>
          <p:nvPr>
            <p:ph type="body" idx="1"/>
          </p:nvPr>
        </p:nvSpPr>
        <p:spPr>
          <a:xfrm>
            <a:off x="777875" y="4776788"/>
            <a:ext cx="6215063" cy="4522787"/>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latin typeface="Times New Roman" panose="02020603050405020304" pitchFamily="18" charset="0"/>
            </a:endParaRPr>
          </a:p>
        </p:txBody>
      </p:sp>
    </p:spTree>
    <p:extLst>
      <p:ext uri="{BB962C8B-B14F-4D97-AF65-F5344CB8AC3E}">
        <p14:creationId xmlns:p14="http://schemas.microsoft.com/office/powerpoint/2010/main" val="1442011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426" name="Rectangle 8"/>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9pPr>
          </a:lstStyle>
          <a:p>
            <a:pPr eaLnBrk="1"/>
            <a:fld id="{0AFBE079-0D03-41CC-8322-FD4D08AF9998}" type="slidenum">
              <a:rPr lang="en-US" altLang="en-US">
                <a:solidFill>
                  <a:srgbClr val="000000"/>
                </a:solidFill>
                <a:latin typeface="Times New Roman" panose="02020603050405020304" pitchFamily="18" charset="0"/>
              </a:rPr>
              <a:pPr eaLnBrk="1"/>
              <a:t>26</a:t>
            </a:fld>
            <a:endParaRPr lang="en-US" altLang="en-US">
              <a:solidFill>
                <a:srgbClr val="000000"/>
              </a:solidFill>
              <a:latin typeface="Times New Roman" panose="02020603050405020304" pitchFamily="18" charset="0"/>
            </a:endParaRPr>
          </a:p>
        </p:txBody>
      </p:sp>
      <p:sp>
        <p:nvSpPr>
          <p:cNvPr id="103427" name="Rectangle 1"/>
          <p:cNvSpPr txBox="1">
            <a:spLocks noGrp="1" noRot="1" noChangeAspect="1" noChangeArrowheads="1" noTextEdit="1"/>
          </p:cNvSpPr>
          <p:nvPr>
            <p:ph type="sldImg"/>
          </p:nvPr>
        </p:nvSpPr>
        <p:spPr>
          <a:xfrm>
            <a:off x="534988" y="763588"/>
            <a:ext cx="6699250" cy="37687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3428" name="Rectangle 2"/>
          <p:cNvSpPr txBox="1">
            <a:spLocks noGrp="1" noChangeArrowheads="1"/>
          </p:cNvSpPr>
          <p:nvPr>
            <p:ph type="body" idx="1"/>
          </p:nvPr>
        </p:nvSpPr>
        <p:spPr>
          <a:xfrm>
            <a:off x="777875" y="4776788"/>
            <a:ext cx="6215063" cy="4522787"/>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latin typeface="Times New Roman" panose="02020603050405020304" pitchFamily="18" charset="0"/>
            </a:endParaRPr>
          </a:p>
        </p:txBody>
      </p:sp>
    </p:spTree>
    <p:extLst>
      <p:ext uri="{BB962C8B-B14F-4D97-AF65-F5344CB8AC3E}">
        <p14:creationId xmlns:p14="http://schemas.microsoft.com/office/powerpoint/2010/main" val="36481377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4450" name="Rectangle 8"/>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9pPr>
          </a:lstStyle>
          <a:p>
            <a:pPr eaLnBrk="1"/>
            <a:fld id="{A3302BAC-8B03-4DDC-AB58-F027BC345E07}" type="slidenum">
              <a:rPr lang="en-US" altLang="en-US">
                <a:solidFill>
                  <a:srgbClr val="000000"/>
                </a:solidFill>
                <a:latin typeface="Times New Roman" panose="02020603050405020304" pitchFamily="18" charset="0"/>
              </a:rPr>
              <a:pPr eaLnBrk="1"/>
              <a:t>27</a:t>
            </a:fld>
            <a:endParaRPr lang="en-US" altLang="en-US">
              <a:solidFill>
                <a:srgbClr val="000000"/>
              </a:solidFill>
              <a:latin typeface="Times New Roman" panose="02020603050405020304" pitchFamily="18" charset="0"/>
            </a:endParaRPr>
          </a:p>
        </p:txBody>
      </p:sp>
      <p:sp>
        <p:nvSpPr>
          <p:cNvPr id="104451" name="Rectangle 1"/>
          <p:cNvSpPr txBox="1">
            <a:spLocks noGrp="1" noRot="1" noChangeAspect="1" noChangeArrowheads="1" noTextEdit="1"/>
          </p:cNvSpPr>
          <p:nvPr>
            <p:ph type="sldImg"/>
          </p:nvPr>
        </p:nvSpPr>
        <p:spPr>
          <a:xfrm>
            <a:off x="534988" y="763588"/>
            <a:ext cx="6699250" cy="37687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4452" name="Rectangle 2"/>
          <p:cNvSpPr txBox="1">
            <a:spLocks noGrp="1" noChangeArrowheads="1"/>
          </p:cNvSpPr>
          <p:nvPr>
            <p:ph type="body" idx="1"/>
          </p:nvPr>
        </p:nvSpPr>
        <p:spPr>
          <a:xfrm>
            <a:off x="777875" y="4776788"/>
            <a:ext cx="6215063" cy="4522787"/>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latin typeface="Times New Roman" panose="02020603050405020304" pitchFamily="18" charset="0"/>
            </a:endParaRPr>
          </a:p>
        </p:txBody>
      </p:sp>
    </p:spTree>
    <p:extLst>
      <p:ext uri="{BB962C8B-B14F-4D97-AF65-F5344CB8AC3E}">
        <p14:creationId xmlns:p14="http://schemas.microsoft.com/office/powerpoint/2010/main" val="7017228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706DD82-6BF4-4259-9FF0-74FC75A82CD2}" type="datetimeFigureOut">
              <a:rPr lang="en-US" smtClean="0"/>
              <a:t>9/13/2021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F083F1-8096-45F5-B5C3-8D81A0DE77E1}" type="slidenum">
              <a:rPr lang="en-US" smtClean="0"/>
              <a:t>‹#›</a:t>
            </a:fld>
            <a:endParaRPr lang="en-US"/>
          </a:p>
        </p:txBody>
      </p:sp>
    </p:spTree>
    <p:extLst>
      <p:ext uri="{BB962C8B-B14F-4D97-AF65-F5344CB8AC3E}">
        <p14:creationId xmlns:p14="http://schemas.microsoft.com/office/powerpoint/2010/main" val="30379180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06DD82-6BF4-4259-9FF0-74FC75A82CD2}" type="datetimeFigureOut">
              <a:rPr lang="en-US" smtClean="0"/>
              <a:t>9/13/2021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F083F1-8096-45F5-B5C3-8D81A0DE77E1}" type="slidenum">
              <a:rPr lang="en-US" smtClean="0"/>
              <a:t>‹#›</a:t>
            </a:fld>
            <a:endParaRPr lang="en-US"/>
          </a:p>
        </p:txBody>
      </p:sp>
    </p:spTree>
    <p:extLst>
      <p:ext uri="{BB962C8B-B14F-4D97-AF65-F5344CB8AC3E}">
        <p14:creationId xmlns:p14="http://schemas.microsoft.com/office/powerpoint/2010/main" val="1719765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06DD82-6BF4-4259-9FF0-74FC75A82CD2}" type="datetimeFigureOut">
              <a:rPr lang="en-US" smtClean="0"/>
              <a:t>9/13/2021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F083F1-8096-45F5-B5C3-8D81A0DE77E1}" type="slidenum">
              <a:rPr lang="en-US" smtClean="0"/>
              <a:t>‹#›</a:t>
            </a:fld>
            <a:endParaRPr lang="en-US"/>
          </a:p>
        </p:txBody>
      </p:sp>
    </p:spTree>
    <p:extLst>
      <p:ext uri="{BB962C8B-B14F-4D97-AF65-F5344CB8AC3E}">
        <p14:creationId xmlns:p14="http://schemas.microsoft.com/office/powerpoint/2010/main" val="5845299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8642" y="273629"/>
            <a:ext cx="10965119" cy="1140600"/>
          </a:xfrm>
        </p:spPr>
        <p:txBody>
          <a:bodyPr/>
          <a:lstStyle/>
          <a:p>
            <a:r>
              <a:rPr lang="en-US" smtClean="0"/>
              <a:t>Click to edit Master title style</a:t>
            </a:r>
            <a:endParaRPr lang="en-US"/>
          </a:p>
        </p:txBody>
      </p:sp>
      <p:sp>
        <p:nvSpPr>
          <p:cNvPr id="3" name="Rectangle 3"/>
          <p:cNvSpPr>
            <a:spLocks noGrp="1" noChangeArrowheads="1"/>
          </p:cNvSpPr>
          <p:nvPr>
            <p:ph type="dt" idx="10"/>
          </p:nvPr>
        </p:nvSpPr>
        <p:spPr>
          <a:ln/>
        </p:spPr>
        <p:txBody>
          <a:bodyPr/>
          <a:lstStyle>
            <a:lvl1pPr>
              <a:defRPr/>
            </a:lvl1pPr>
          </a:lstStyle>
          <a:p>
            <a:pPr>
              <a:defRPr/>
            </a:pPr>
            <a:endParaRPr lang="en-US" altLang="en-US"/>
          </a:p>
        </p:txBody>
      </p:sp>
      <p:sp>
        <p:nvSpPr>
          <p:cNvPr id="4" name="Rectangle 4"/>
          <p:cNvSpPr>
            <a:spLocks noGrp="1" noChangeArrowheads="1"/>
          </p:cNvSpPr>
          <p:nvPr>
            <p:ph type="ftr" idx="11"/>
          </p:nvPr>
        </p:nvSpPr>
        <p:spPr>
          <a:ln/>
        </p:spPr>
        <p:txBody>
          <a:bodyPr/>
          <a:lstStyle>
            <a:lvl1pPr>
              <a:defRPr/>
            </a:lvl1pPr>
          </a:lstStyle>
          <a:p>
            <a:pPr>
              <a:defRPr/>
            </a:pPr>
            <a:endParaRPr lang="en-US" altLang="en-US"/>
          </a:p>
        </p:txBody>
      </p:sp>
      <p:sp>
        <p:nvSpPr>
          <p:cNvPr id="5" name="Rectangle 5"/>
          <p:cNvSpPr>
            <a:spLocks noGrp="1" noChangeArrowheads="1"/>
          </p:cNvSpPr>
          <p:nvPr>
            <p:ph type="sldNum" idx="12"/>
          </p:nvPr>
        </p:nvSpPr>
        <p:spPr>
          <a:ln/>
        </p:spPr>
        <p:txBody>
          <a:bodyPr/>
          <a:lstStyle>
            <a:lvl1pPr>
              <a:defRPr/>
            </a:lvl1pPr>
          </a:lstStyle>
          <a:p>
            <a:fld id="{61CD33E2-D258-4F68-9182-36345505A523}" type="slidenum">
              <a:rPr lang="en-US" altLang="en-US"/>
              <a:pPr/>
              <a:t>‹#›</a:t>
            </a:fld>
            <a:endParaRPr lang="en-US" altLang="en-US"/>
          </a:p>
        </p:txBody>
      </p:sp>
    </p:spTree>
    <p:extLst>
      <p:ext uri="{BB962C8B-B14F-4D97-AF65-F5344CB8AC3E}">
        <p14:creationId xmlns:p14="http://schemas.microsoft.com/office/powerpoint/2010/main" val="215402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06DD82-6BF4-4259-9FF0-74FC75A82CD2}" type="datetimeFigureOut">
              <a:rPr lang="en-US" smtClean="0"/>
              <a:t>9/13/2021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F083F1-8096-45F5-B5C3-8D81A0DE77E1}" type="slidenum">
              <a:rPr lang="en-US" smtClean="0"/>
              <a:t>‹#›</a:t>
            </a:fld>
            <a:endParaRPr lang="en-US"/>
          </a:p>
        </p:txBody>
      </p:sp>
    </p:spTree>
    <p:extLst>
      <p:ext uri="{BB962C8B-B14F-4D97-AF65-F5344CB8AC3E}">
        <p14:creationId xmlns:p14="http://schemas.microsoft.com/office/powerpoint/2010/main" val="1743920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706DD82-6BF4-4259-9FF0-74FC75A82CD2}" type="datetimeFigureOut">
              <a:rPr lang="en-US" smtClean="0"/>
              <a:t>9/13/2021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F083F1-8096-45F5-B5C3-8D81A0DE77E1}" type="slidenum">
              <a:rPr lang="en-US" smtClean="0"/>
              <a:t>‹#›</a:t>
            </a:fld>
            <a:endParaRPr lang="en-US"/>
          </a:p>
        </p:txBody>
      </p:sp>
    </p:spTree>
    <p:extLst>
      <p:ext uri="{BB962C8B-B14F-4D97-AF65-F5344CB8AC3E}">
        <p14:creationId xmlns:p14="http://schemas.microsoft.com/office/powerpoint/2010/main" val="713186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706DD82-6BF4-4259-9FF0-74FC75A82CD2}" type="datetimeFigureOut">
              <a:rPr lang="en-US" smtClean="0"/>
              <a:t>9/13/2021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F083F1-8096-45F5-B5C3-8D81A0DE77E1}" type="slidenum">
              <a:rPr lang="en-US" smtClean="0"/>
              <a:t>‹#›</a:t>
            </a:fld>
            <a:endParaRPr lang="en-US"/>
          </a:p>
        </p:txBody>
      </p:sp>
    </p:spTree>
    <p:extLst>
      <p:ext uri="{BB962C8B-B14F-4D97-AF65-F5344CB8AC3E}">
        <p14:creationId xmlns:p14="http://schemas.microsoft.com/office/powerpoint/2010/main" val="486166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706DD82-6BF4-4259-9FF0-74FC75A82CD2}" type="datetimeFigureOut">
              <a:rPr lang="en-US" smtClean="0"/>
              <a:t>9/13/2021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6F083F1-8096-45F5-B5C3-8D81A0DE77E1}" type="slidenum">
              <a:rPr lang="en-US" smtClean="0"/>
              <a:t>‹#›</a:t>
            </a:fld>
            <a:endParaRPr lang="en-US"/>
          </a:p>
        </p:txBody>
      </p:sp>
    </p:spTree>
    <p:extLst>
      <p:ext uri="{BB962C8B-B14F-4D97-AF65-F5344CB8AC3E}">
        <p14:creationId xmlns:p14="http://schemas.microsoft.com/office/powerpoint/2010/main" val="4150442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706DD82-6BF4-4259-9FF0-74FC75A82CD2}" type="datetimeFigureOut">
              <a:rPr lang="en-US" smtClean="0"/>
              <a:t>9/13/2021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6F083F1-8096-45F5-B5C3-8D81A0DE77E1}" type="slidenum">
              <a:rPr lang="en-US" smtClean="0"/>
              <a:t>‹#›</a:t>
            </a:fld>
            <a:endParaRPr lang="en-US"/>
          </a:p>
        </p:txBody>
      </p:sp>
    </p:spTree>
    <p:extLst>
      <p:ext uri="{BB962C8B-B14F-4D97-AF65-F5344CB8AC3E}">
        <p14:creationId xmlns:p14="http://schemas.microsoft.com/office/powerpoint/2010/main" val="2296868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06DD82-6BF4-4259-9FF0-74FC75A82CD2}" type="datetimeFigureOut">
              <a:rPr lang="en-US" smtClean="0"/>
              <a:t>9/13/2021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6F083F1-8096-45F5-B5C3-8D81A0DE77E1}" type="slidenum">
              <a:rPr lang="en-US" smtClean="0"/>
              <a:t>‹#›</a:t>
            </a:fld>
            <a:endParaRPr lang="en-US"/>
          </a:p>
        </p:txBody>
      </p:sp>
    </p:spTree>
    <p:extLst>
      <p:ext uri="{BB962C8B-B14F-4D97-AF65-F5344CB8AC3E}">
        <p14:creationId xmlns:p14="http://schemas.microsoft.com/office/powerpoint/2010/main" val="725140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706DD82-6BF4-4259-9FF0-74FC75A82CD2}" type="datetimeFigureOut">
              <a:rPr lang="en-US" smtClean="0"/>
              <a:t>9/13/2021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F083F1-8096-45F5-B5C3-8D81A0DE77E1}" type="slidenum">
              <a:rPr lang="en-US" smtClean="0"/>
              <a:t>‹#›</a:t>
            </a:fld>
            <a:endParaRPr lang="en-US"/>
          </a:p>
        </p:txBody>
      </p:sp>
    </p:spTree>
    <p:extLst>
      <p:ext uri="{BB962C8B-B14F-4D97-AF65-F5344CB8AC3E}">
        <p14:creationId xmlns:p14="http://schemas.microsoft.com/office/powerpoint/2010/main" val="2095525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706DD82-6BF4-4259-9FF0-74FC75A82CD2}" type="datetimeFigureOut">
              <a:rPr lang="en-US" smtClean="0"/>
              <a:t>9/13/2021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F083F1-8096-45F5-B5C3-8D81A0DE77E1}" type="slidenum">
              <a:rPr lang="en-US" smtClean="0"/>
              <a:t>‹#›</a:t>
            </a:fld>
            <a:endParaRPr lang="en-US"/>
          </a:p>
        </p:txBody>
      </p:sp>
    </p:spTree>
    <p:extLst>
      <p:ext uri="{BB962C8B-B14F-4D97-AF65-F5344CB8AC3E}">
        <p14:creationId xmlns:p14="http://schemas.microsoft.com/office/powerpoint/2010/main" val="708347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06DD82-6BF4-4259-9FF0-74FC75A82CD2}" type="datetimeFigureOut">
              <a:rPr lang="en-US" smtClean="0"/>
              <a:t>9/13/2021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F083F1-8096-45F5-B5C3-8D81A0DE77E1}" type="slidenum">
              <a:rPr lang="en-US" smtClean="0"/>
              <a:t>‹#›</a:t>
            </a:fld>
            <a:endParaRPr lang="en-US"/>
          </a:p>
        </p:txBody>
      </p:sp>
    </p:spTree>
    <p:extLst>
      <p:ext uri="{BB962C8B-B14F-4D97-AF65-F5344CB8AC3E}">
        <p14:creationId xmlns:p14="http://schemas.microsoft.com/office/powerpoint/2010/main" val="816514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2021 assessment for eastern Bering Sea snow crab</a:t>
            </a:r>
            <a:endParaRPr lang="en-US" dirty="0"/>
          </a:p>
        </p:txBody>
      </p:sp>
      <p:sp>
        <p:nvSpPr>
          <p:cNvPr id="3" name="Subtitle 2"/>
          <p:cNvSpPr>
            <a:spLocks noGrp="1"/>
          </p:cNvSpPr>
          <p:nvPr>
            <p:ph type="subTitle" idx="1"/>
          </p:nvPr>
        </p:nvSpPr>
        <p:spPr/>
        <p:txBody>
          <a:bodyPr/>
          <a:lstStyle/>
          <a:p>
            <a:r>
              <a:rPr lang="en-US" dirty="0" smtClean="0"/>
              <a:t>September 13, 2021</a:t>
            </a:r>
            <a:endParaRPr lang="en-US" dirty="0"/>
          </a:p>
        </p:txBody>
      </p:sp>
    </p:spTree>
    <p:extLst>
      <p:ext uri="{BB962C8B-B14F-4D97-AF65-F5344CB8AC3E}">
        <p14:creationId xmlns:p14="http://schemas.microsoft.com/office/powerpoint/2010/main" val="19645295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descr="Calendar&#10;&#10;Description automatically generated">
            <a:extLst>
              <a:ext uri="{FF2B5EF4-FFF2-40B4-BE49-F238E27FC236}">
                <a16:creationId xmlns:a16="http://schemas.microsoft.com/office/drawing/2014/main" id="{D5DCB6F3-E26F-4DD6-94CA-DF3A68F162D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0893" y="102568"/>
            <a:ext cx="12066601" cy="6755432"/>
          </a:xfrm>
          <a:prstGeom prst="rect">
            <a:avLst/>
          </a:prstGeom>
        </p:spPr>
      </p:pic>
    </p:spTree>
    <p:extLst>
      <p:ext uri="{BB962C8B-B14F-4D97-AF65-F5344CB8AC3E}">
        <p14:creationId xmlns:p14="http://schemas.microsoft.com/office/powerpoint/2010/main" val="8229728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 name="Picture 4" descr="csMap&#10;&#10;Description automatically generated">
            <a:extLst>
              <a:ext uri="{FF2B5EF4-FFF2-40B4-BE49-F238E27FC236}">
                <a16:creationId xmlns:a16="http://schemas.microsoft.com/office/drawing/2014/main" id="{33F16F5E-DC55-428E-A00F-358E5FF09ABF}"/>
              </a:ext>
            </a:extLst>
          </p:cNvPr>
          <p:cNvPicPr>
            <a:picLocks noChangeAspect="1"/>
          </p:cNvPicPr>
          <p:nvPr/>
        </p:nvPicPr>
        <p:blipFill rotWithShape="1">
          <a:blip r:embed="rId2">
            <a:extLst>
              <a:ext uri="{28A0092B-C50C-407E-A947-70E740481C1C}">
                <a14:useLocalDpi xmlns:a14="http://schemas.microsoft.com/office/drawing/2010/main" val="0"/>
              </a:ext>
            </a:extLst>
          </a:blip>
          <a:srcRect t="10819" b="10066"/>
          <a:stretch/>
        </p:blipFill>
        <p:spPr>
          <a:xfrm>
            <a:off x="1534260" y="0"/>
            <a:ext cx="9225180" cy="7298549"/>
          </a:xfrm>
          <a:prstGeom prst="rect">
            <a:avLst/>
          </a:prstGeom>
        </p:spPr>
      </p:pic>
    </p:spTree>
    <p:extLst>
      <p:ext uri="{BB962C8B-B14F-4D97-AF65-F5344CB8AC3E}">
        <p14:creationId xmlns:p14="http://schemas.microsoft.com/office/powerpoint/2010/main" val="38582426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78200" y="2209555"/>
            <a:ext cx="5038969" cy="1325563"/>
          </a:xfrm>
        </p:spPr>
        <p:txBody>
          <a:bodyPr/>
          <a:lstStyle/>
          <a:p>
            <a:r>
              <a:rPr lang="en-US" dirty="0" smtClean="0"/>
              <a:t>Models considered</a:t>
            </a:r>
            <a:endParaRPr lang="en-US" dirty="0"/>
          </a:p>
        </p:txBody>
      </p:sp>
    </p:spTree>
    <p:extLst>
      <p:ext uri="{BB962C8B-B14F-4D97-AF65-F5344CB8AC3E}">
        <p14:creationId xmlns:p14="http://schemas.microsoft.com/office/powerpoint/2010/main" val="7918056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34433" y="3706707"/>
            <a:ext cx="11523134" cy="3352800"/>
          </a:xfrm>
        </p:spPr>
        <p:txBody>
          <a:bodyPr>
            <a:normAutofit/>
          </a:bodyPr>
          <a:lstStyle/>
          <a:p>
            <a:r>
              <a:rPr lang="en-US" dirty="0" smtClean="0"/>
              <a:t>Status quo model with updated data did not converge</a:t>
            </a:r>
          </a:p>
          <a:p>
            <a:r>
              <a:rPr lang="en-US" dirty="0" smtClean="0"/>
              <a:t>Availability and natural mortality parameters had large gradients</a:t>
            </a:r>
          </a:p>
          <a:p>
            <a:r>
              <a:rPr lang="en-US" dirty="0" smtClean="0"/>
              <a:t>Size composition re-weighting was recommended by CPT, SSC, CIE</a:t>
            </a:r>
          </a:p>
          <a:p>
            <a:pPr lvl="1"/>
            <a:r>
              <a:rPr lang="en-US" dirty="0" smtClean="0"/>
              <a:t>Tried both McAllister-</a:t>
            </a:r>
            <a:r>
              <a:rPr lang="en-US" dirty="0" err="1" smtClean="0"/>
              <a:t>Ianelli</a:t>
            </a:r>
            <a:r>
              <a:rPr lang="en-US" dirty="0" smtClean="0"/>
              <a:t> (1998) and Francis (2011) reweighting for size composition, but neither produced viable models (for slightly different reasons)</a:t>
            </a:r>
          </a:p>
          <a:p>
            <a:r>
              <a:rPr lang="en-US" dirty="0" smtClean="0"/>
              <a:t>No GMACS model—time-varying M doesn’t work with terminal molt yet</a:t>
            </a:r>
          </a:p>
          <a:p>
            <a:endParaRPr lang="en-US" dirty="0"/>
          </a:p>
        </p:txBody>
      </p:sp>
      <p:pic>
        <p:nvPicPr>
          <p:cNvPr id="6" name="Picture 5"/>
          <p:cNvPicPr>
            <a:picLocks noChangeAspect="1"/>
          </p:cNvPicPr>
          <p:nvPr/>
        </p:nvPicPr>
        <p:blipFill>
          <a:blip r:embed="rId2"/>
          <a:stretch>
            <a:fillRect/>
          </a:stretch>
        </p:blipFill>
        <p:spPr>
          <a:xfrm>
            <a:off x="0" y="316097"/>
            <a:ext cx="12206520" cy="2749182"/>
          </a:xfrm>
          <a:prstGeom prst="rect">
            <a:avLst/>
          </a:prstGeom>
        </p:spPr>
      </p:pic>
    </p:spTree>
    <p:extLst>
      <p:ext uri="{BB962C8B-B14F-4D97-AF65-F5344CB8AC3E}">
        <p14:creationId xmlns:p14="http://schemas.microsoft.com/office/powerpoint/2010/main" val="2691247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0" y="346577"/>
            <a:ext cx="12206520" cy="2749182"/>
          </a:xfrm>
          <a:prstGeom prst="rect">
            <a:avLst/>
          </a:prstGeom>
        </p:spPr>
      </p:pic>
      <p:sp>
        <p:nvSpPr>
          <p:cNvPr id="5" name="Rectangle 4"/>
          <p:cNvSpPr/>
          <p:nvPr/>
        </p:nvSpPr>
        <p:spPr>
          <a:xfrm>
            <a:off x="224790" y="365125"/>
            <a:ext cx="10629900" cy="723900"/>
          </a:xfrm>
          <a:prstGeom prst="rect">
            <a:avLst/>
          </a:prstGeom>
          <a:solidFill>
            <a:schemeClr val="bg1">
              <a:lumMod val="7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224790" y="1316198"/>
            <a:ext cx="10629900" cy="675322"/>
          </a:xfrm>
          <a:prstGeom prst="rect">
            <a:avLst/>
          </a:prstGeom>
          <a:solidFill>
            <a:schemeClr val="bg1">
              <a:lumMod val="7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p:cNvSpPr>
            <a:spLocks noGrp="1"/>
          </p:cNvSpPr>
          <p:nvPr>
            <p:ph idx="1"/>
          </p:nvPr>
        </p:nvSpPr>
        <p:spPr>
          <a:xfrm>
            <a:off x="334433" y="3706707"/>
            <a:ext cx="11523134" cy="3352800"/>
          </a:xfrm>
        </p:spPr>
        <p:txBody>
          <a:bodyPr>
            <a:normAutofit/>
          </a:bodyPr>
          <a:lstStyle/>
          <a:p>
            <a:r>
              <a:rPr lang="en-US" dirty="0" smtClean="0"/>
              <a:t>Status quo model with updated data did not converge</a:t>
            </a:r>
          </a:p>
          <a:p>
            <a:r>
              <a:rPr lang="en-US" dirty="0" smtClean="0"/>
              <a:t>Availability and natural mortality parameters had large gradients</a:t>
            </a:r>
          </a:p>
          <a:p>
            <a:r>
              <a:rPr lang="en-US" dirty="0" smtClean="0"/>
              <a:t>Size composition re-weighting was recommended by CPT, SSC, CIE</a:t>
            </a:r>
          </a:p>
          <a:p>
            <a:pPr lvl="1"/>
            <a:r>
              <a:rPr lang="en-US" dirty="0" smtClean="0"/>
              <a:t>Tried both McAllister-</a:t>
            </a:r>
            <a:r>
              <a:rPr lang="en-US" dirty="0" err="1" smtClean="0"/>
              <a:t>Ianelli</a:t>
            </a:r>
            <a:r>
              <a:rPr lang="en-US" dirty="0" smtClean="0"/>
              <a:t> (1998) and Francis (2011) reweighting for size composition, but neither produced viable models (for slightly different reasons)</a:t>
            </a:r>
          </a:p>
          <a:p>
            <a:r>
              <a:rPr lang="en-US" dirty="0" smtClean="0"/>
              <a:t>No GMACS model—time-varying M doesn’t work with terminal molt yet</a:t>
            </a:r>
          </a:p>
          <a:p>
            <a:endParaRPr lang="en-US" dirty="0"/>
          </a:p>
        </p:txBody>
      </p:sp>
    </p:spTree>
    <p:extLst>
      <p:ext uri="{BB962C8B-B14F-4D97-AF65-F5344CB8AC3E}">
        <p14:creationId xmlns:p14="http://schemas.microsoft.com/office/powerpoint/2010/main" val="41801823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985468" cy="1325563"/>
          </a:xfrm>
        </p:spPr>
        <p:txBody>
          <a:bodyPr/>
          <a:lstStyle/>
          <a:p>
            <a:r>
              <a:rPr lang="en-US" dirty="0" smtClean="0"/>
              <a:t>Empirical availability</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186302" y="-147698"/>
            <a:ext cx="7005698" cy="7005698"/>
          </a:xfrm>
        </p:spPr>
      </p:pic>
      <mc:AlternateContent xmlns:mc="http://schemas.openxmlformats.org/markup-compatibility/2006" xmlns:a14="http://schemas.microsoft.com/office/drawing/2010/main">
        <mc:Choice Requires="a14">
          <p:sp>
            <p:nvSpPr>
              <p:cNvPr id="5" name="TextBox 4"/>
              <p:cNvSpPr txBox="1"/>
              <p:nvPr/>
            </p:nvSpPr>
            <p:spPr>
              <a:xfrm>
                <a:off x="222637" y="1547412"/>
                <a:ext cx="4762831" cy="4851200"/>
              </a:xfrm>
              <a:prstGeom prst="rect">
                <a:avLst/>
              </a:prstGeom>
              <a:noFill/>
            </p:spPr>
            <p:txBody>
              <a:bodyPr wrap="square" rtlCol="0">
                <a:spAutoFit/>
              </a:bodyPr>
              <a:lstStyle/>
              <a:p>
                <a:r>
                  <a:rPr lang="en-US" dirty="0" smtClean="0"/>
                  <a:t>To use the BSFRF data to inform survey selectivity, we need to know what portion of the NMFS survey data in the same year to compare it to—the ‘availability’ of the crab to the BSFRF surveys.</a:t>
                </a:r>
              </a:p>
              <a:p>
                <a:endParaRPr lang="en-US" dirty="0"/>
              </a:p>
              <a:p>
                <a:r>
                  <a:rPr lang="en-US" dirty="0" smtClean="0"/>
                  <a:t>The status quo model estimated availabilities for males and females in 2009 and 2010.</a:t>
                </a:r>
              </a:p>
              <a:p>
                <a:endParaRPr lang="en-US" dirty="0"/>
              </a:p>
              <a:p>
                <a:r>
                  <a:rPr lang="en-US" dirty="0" smtClean="0"/>
                  <a:t>However, we have the information to calculate the availabilities—the size compositions from the total NMFS survey and the size compositions from the NMFS survey that occurred in the BSFRF study areas in a given year.</a:t>
                </a:r>
              </a:p>
              <a:p>
                <a:endParaRPr lang="en-US" dirty="0"/>
              </a:p>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𝑄</m:t>
                          </m:r>
                        </m:e>
                        <m:sub>
                          <m:r>
                            <a:rPr lang="en-US" b="0" i="1" smtClean="0">
                              <a:latin typeface="Cambria Math" panose="02040503050406030204" pitchFamily="18" charset="0"/>
                            </a:rPr>
                            <m:t>𝑙</m:t>
                          </m:r>
                          <m:r>
                            <a:rPr lang="en-US" b="0" i="1" smtClean="0">
                              <a:latin typeface="Cambria Math" panose="02040503050406030204" pitchFamily="18" charset="0"/>
                            </a:rPr>
                            <m:t>,</m:t>
                          </m:r>
                          <m:r>
                            <a:rPr lang="en-US" b="0" i="1" smtClean="0">
                              <a:latin typeface="Cambria Math" panose="02040503050406030204" pitchFamily="18" charset="0"/>
                            </a:rPr>
                            <m:t>𝑦</m:t>
                          </m:r>
                        </m:sub>
                      </m:sSub>
                      <m:r>
                        <a:rPr lang="en-US" b="0" i="1" smtClean="0">
                          <a:latin typeface="Cambria Math" panose="02040503050406030204" pitchFamily="18" charset="0"/>
                        </a:rPr>
                        <m:t>=</m:t>
                      </m:r>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𝑁</m:t>
                              </m:r>
                            </m:e>
                            <m:sub>
                              <m:r>
                                <a:rPr lang="en-US" b="0" i="1" smtClean="0">
                                  <a:latin typeface="Cambria Math" panose="02040503050406030204" pitchFamily="18" charset="0"/>
                                </a:rPr>
                                <m:t>𝑙</m:t>
                              </m:r>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m:t>
                              </m:r>
                              <m:r>
                                <a:rPr lang="en-US" b="0" i="1" smtClean="0">
                                  <a:latin typeface="Cambria Math" panose="02040503050406030204" pitchFamily="18" charset="0"/>
                                </a:rPr>
                                <m:t>𝑁𝑀𝐹𝑆</m:t>
                              </m:r>
                              <m:r>
                                <a:rPr lang="en-US" b="0" i="1" smtClean="0">
                                  <a:latin typeface="Cambria Math" panose="02040503050406030204" pitchFamily="18" charset="0"/>
                                </a:rPr>
                                <m:t>_</m:t>
                              </m:r>
                              <m:r>
                                <a:rPr lang="en-US" b="0" i="1" smtClean="0">
                                  <a:latin typeface="Cambria Math" panose="02040503050406030204" pitchFamily="18" charset="0"/>
                                </a:rPr>
                                <m:t>𝑠</m:t>
                              </m:r>
                            </m:sub>
                          </m:sSub>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𝑁</m:t>
                              </m:r>
                            </m:e>
                            <m:sub>
                              <m:r>
                                <a:rPr lang="en-US" b="0" i="1" smtClean="0">
                                  <a:latin typeface="Cambria Math" panose="02040503050406030204" pitchFamily="18" charset="0"/>
                                </a:rPr>
                                <m:t>𝑙</m:t>
                              </m:r>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m:t>
                              </m:r>
                              <m:r>
                                <a:rPr lang="en-US" b="0" i="1" smtClean="0">
                                  <a:latin typeface="Cambria Math" panose="02040503050406030204" pitchFamily="18" charset="0"/>
                                </a:rPr>
                                <m:t>𝑁𝑀𝐹𝑆</m:t>
                              </m:r>
                              <m:r>
                                <a:rPr lang="en-US" b="0" i="1" smtClean="0">
                                  <a:latin typeface="Cambria Math" panose="02040503050406030204" pitchFamily="18" charset="0"/>
                                </a:rPr>
                                <m:t>_</m:t>
                              </m:r>
                              <m:r>
                                <a:rPr lang="en-US" b="0" i="1" smtClean="0">
                                  <a:latin typeface="Cambria Math" panose="02040503050406030204" pitchFamily="18" charset="0"/>
                                </a:rPr>
                                <m:t>𝑡𝑜𝑡</m:t>
                              </m:r>
                            </m:sub>
                          </m:sSub>
                        </m:den>
                      </m:f>
                    </m:oMath>
                  </m:oMathPara>
                </a14:m>
                <a:endParaRPr lang="en-US" dirty="0"/>
              </a:p>
            </p:txBody>
          </p:sp>
        </mc:Choice>
        <mc:Fallback xmlns="">
          <p:sp>
            <p:nvSpPr>
              <p:cNvPr id="5" name="TextBox 4"/>
              <p:cNvSpPr txBox="1">
                <a:spLocks noRot="1" noChangeAspect="1" noMove="1" noResize="1" noEditPoints="1" noAdjustHandles="1" noChangeArrowheads="1" noChangeShapeType="1" noTextEdit="1"/>
              </p:cNvSpPr>
              <p:nvPr/>
            </p:nvSpPr>
            <p:spPr>
              <a:xfrm>
                <a:off x="222637" y="1547412"/>
                <a:ext cx="4762831" cy="4851200"/>
              </a:xfrm>
              <a:prstGeom prst="rect">
                <a:avLst/>
              </a:prstGeom>
              <a:blipFill>
                <a:blip r:embed="rId3"/>
                <a:stretch>
                  <a:fillRect l="-1152" t="-754" r="-1921"/>
                </a:stretch>
              </a:blipFill>
            </p:spPr>
            <p:txBody>
              <a:bodyPr/>
              <a:lstStyle/>
              <a:p>
                <a:r>
                  <a:rPr lang="en-US">
                    <a:noFill/>
                  </a:rPr>
                  <a:t> </a:t>
                </a:r>
              </a:p>
            </p:txBody>
          </p:sp>
        </mc:Fallback>
      </mc:AlternateContent>
    </p:spTree>
    <p:extLst>
      <p:ext uri="{BB962C8B-B14F-4D97-AF65-F5344CB8AC3E}">
        <p14:creationId xmlns:p14="http://schemas.microsoft.com/office/powerpoint/2010/main" val="40168379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1325563"/>
          </a:xfrm>
        </p:spPr>
        <p:txBody>
          <a:bodyPr/>
          <a:lstStyle/>
          <a:p>
            <a:r>
              <a:rPr lang="en-US" dirty="0" smtClean="0"/>
              <a:t>Empirical selectivity</a:t>
            </a:r>
            <a:endParaRPr lang="en-US" dirty="0"/>
          </a:p>
        </p:txBody>
      </p:sp>
      <p:pic>
        <p:nvPicPr>
          <p:cNvPr id="4"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7112" y="0"/>
            <a:ext cx="4664888" cy="6766560"/>
          </a:xfrm>
          <a:prstGeom prst="rect">
            <a:avLst/>
          </a:prstGeom>
        </p:spPr>
      </p:pic>
      <mc:AlternateContent xmlns:mc="http://schemas.openxmlformats.org/markup-compatibility/2006">
        <mc:Choice xmlns:a14="http://schemas.microsoft.com/office/drawing/2010/main" Requires="a14">
          <p:sp>
            <p:nvSpPr>
              <p:cNvPr id="6" name="Content Placeholder 5"/>
              <p:cNvSpPr>
                <a:spLocks noGrp="1"/>
              </p:cNvSpPr>
              <p:nvPr>
                <p:ph idx="1"/>
              </p:nvPr>
            </p:nvSpPr>
            <p:spPr>
              <a:xfrm>
                <a:off x="93133" y="1325563"/>
                <a:ext cx="7535334" cy="5142970"/>
              </a:xfrm>
            </p:spPr>
            <p:txBody>
              <a:bodyPr/>
              <a:lstStyle/>
              <a:p>
                <a:r>
                  <a:rPr lang="en-US" dirty="0" smtClean="0"/>
                  <a:t>“Empirical selectivity” is the estimate of the proportion of crab caught in the BSFRF study area in a given year, based on estimates of numbers at size in both surveys</a:t>
                </a:r>
              </a:p>
              <a:p>
                <a:endParaRPr lang="en-US" dirty="0" smtClean="0"/>
              </a:p>
              <a:p>
                <a:pPr marL="0" indent="0">
                  <a:buNone/>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𝑙</m:t>
                          </m:r>
                          <m:r>
                            <a:rPr lang="en-US" b="0" i="1" smtClean="0">
                              <a:latin typeface="Cambria Math" panose="02040503050406030204" pitchFamily="18" charset="0"/>
                            </a:rPr>
                            <m:t>,</m:t>
                          </m:r>
                          <m:r>
                            <a:rPr lang="en-US" b="0" i="1" smtClean="0">
                              <a:latin typeface="Cambria Math" panose="02040503050406030204" pitchFamily="18" charset="0"/>
                            </a:rPr>
                            <m:t>𝑦</m:t>
                          </m:r>
                        </m:sub>
                      </m:sSub>
                      <m:r>
                        <a:rPr lang="en-US" b="0" i="1" smtClean="0">
                          <a:latin typeface="Cambria Math" panose="02040503050406030204" pitchFamily="18" charset="0"/>
                        </a:rPr>
                        <m:t>=</m:t>
                      </m:r>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𝑁</m:t>
                              </m:r>
                            </m:e>
                            <m:sub>
                              <m:r>
                                <a:rPr lang="en-US" b="0" i="1" smtClean="0">
                                  <a:latin typeface="Cambria Math" panose="02040503050406030204" pitchFamily="18" charset="0"/>
                                </a:rPr>
                                <m:t>𝑙</m:t>
                              </m:r>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m:t>
                              </m:r>
                              <m:r>
                                <a:rPr lang="en-US" b="0" i="1" smtClean="0">
                                  <a:latin typeface="Cambria Math" panose="02040503050406030204" pitchFamily="18" charset="0"/>
                                </a:rPr>
                                <m:t>𝑁𝑀𝐹𝑆</m:t>
                              </m:r>
                              <m:r>
                                <a:rPr lang="en-US" b="0" i="1" smtClean="0">
                                  <a:latin typeface="Cambria Math" panose="02040503050406030204" pitchFamily="18" charset="0"/>
                                </a:rPr>
                                <m:t>_</m:t>
                              </m:r>
                              <m:r>
                                <a:rPr lang="en-US" b="0" i="1" smtClean="0">
                                  <a:latin typeface="Cambria Math" panose="02040503050406030204" pitchFamily="18" charset="0"/>
                                </a:rPr>
                                <m:t>𝑠</m:t>
                              </m:r>
                            </m:sub>
                          </m:sSub>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𝑁</m:t>
                              </m:r>
                            </m:e>
                            <m:sub>
                              <m:r>
                                <a:rPr lang="en-US" b="0" i="1" smtClean="0">
                                  <a:latin typeface="Cambria Math" panose="02040503050406030204" pitchFamily="18" charset="0"/>
                                </a:rPr>
                                <m:t>𝑙</m:t>
                              </m:r>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m:t>
                              </m:r>
                              <m:r>
                                <a:rPr lang="en-US" b="0" i="1" smtClean="0">
                                  <a:latin typeface="Cambria Math" panose="02040503050406030204" pitchFamily="18" charset="0"/>
                                </a:rPr>
                                <m:t>𝐵𝑆𝐹𝑅𝐹</m:t>
                              </m:r>
                            </m:sub>
                          </m:sSub>
                        </m:den>
                      </m:f>
                    </m:oMath>
                  </m:oMathPara>
                </a14:m>
                <a:endParaRPr lang="en-US" b="0" dirty="0" smtClean="0"/>
              </a:p>
              <a:p>
                <a:pPr marL="0" indent="0">
                  <a:buNone/>
                </a:pPr>
                <a:endParaRPr lang="en-US" dirty="0" smtClean="0"/>
              </a:p>
              <a:p>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𝑙</m:t>
                        </m:r>
                        <m:r>
                          <a:rPr lang="en-US" b="0" i="1" smtClean="0">
                            <a:latin typeface="Cambria Math" panose="02040503050406030204" pitchFamily="18" charset="0"/>
                          </a:rPr>
                          <m:t>,</m:t>
                        </m:r>
                        <m:r>
                          <a:rPr lang="en-US" b="0" i="1" smtClean="0">
                            <a:latin typeface="Cambria Math" panose="02040503050406030204" pitchFamily="18" charset="0"/>
                          </a:rPr>
                          <m:t>𝑦</m:t>
                        </m:r>
                      </m:sub>
                    </m:sSub>
                  </m:oMath>
                </a14:m>
                <a:r>
                  <a:rPr lang="en-US" dirty="0" smtClean="0"/>
                  <a:t> was used as a prior for non-parametric selectivity in some models</a:t>
                </a:r>
                <a:r>
                  <a:rPr lang="en-US" dirty="0" smtClean="0"/>
                  <a:t>.</a:t>
                </a:r>
              </a:p>
              <a:p>
                <a:endParaRPr lang="en-US" dirty="0" smtClean="0"/>
              </a:p>
              <a:p>
                <a:endParaRPr lang="en-US" dirty="0" smtClean="0"/>
              </a:p>
              <a:p>
                <a:pPr marL="0" indent="0">
                  <a:buNone/>
                </a:pPr>
                <a:endParaRPr lang="en-US" dirty="0"/>
              </a:p>
            </p:txBody>
          </p:sp>
        </mc:Choice>
        <mc:Fallback>
          <p:sp>
            <p:nvSpPr>
              <p:cNvPr id="6" name="Content Placeholder 5"/>
              <p:cNvSpPr>
                <a:spLocks noGrp="1" noRot="1" noChangeAspect="1" noMove="1" noResize="1" noEditPoints="1" noAdjustHandles="1" noChangeArrowheads="1" noChangeShapeType="1" noTextEdit="1"/>
              </p:cNvSpPr>
              <p:nvPr>
                <p:ph idx="1"/>
              </p:nvPr>
            </p:nvSpPr>
            <p:spPr>
              <a:xfrm>
                <a:off x="93133" y="1325563"/>
                <a:ext cx="7535334" cy="5142970"/>
              </a:xfrm>
              <a:blipFill>
                <a:blip r:embed="rId3"/>
                <a:stretch>
                  <a:fillRect l="-1456" t="-1896"/>
                </a:stretch>
              </a:blipFill>
            </p:spPr>
            <p:txBody>
              <a:bodyPr/>
              <a:lstStyle/>
              <a:p>
                <a:r>
                  <a:rPr lang="en-US">
                    <a:noFill/>
                  </a:rPr>
                  <a:t> </a:t>
                </a:r>
              </a:p>
            </p:txBody>
          </p:sp>
        </mc:Fallback>
      </mc:AlternateContent>
    </p:spTree>
    <p:extLst>
      <p:ext uri="{BB962C8B-B14F-4D97-AF65-F5344CB8AC3E}">
        <p14:creationId xmlns:p14="http://schemas.microsoft.com/office/powerpoint/2010/main" val="39647550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1325563"/>
          </a:xfrm>
        </p:spPr>
        <p:txBody>
          <a:bodyPr/>
          <a:lstStyle/>
          <a:p>
            <a:r>
              <a:rPr lang="en-US" dirty="0" smtClean="0"/>
              <a:t>Empirical selectivity</a:t>
            </a: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1261" y="1612004"/>
            <a:ext cx="6824590" cy="4351338"/>
          </a:xfrm>
        </p:spPr>
      </p:pic>
      <p:pic>
        <p:nvPicPr>
          <p:cNvPr id="4"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7112" y="0"/>
            <a:ext cx="4664888" cy="6766560"/>
          </a:xfrm>
          <a:prstGeom prst="rect">
            <a:avLst/>
          </a:prstGeom>
        </p:spPr>
      </p:pic>
    </p:spTree>
    <p:extLst>
      <p:ext uri="{BB962C8B-B14F-4D97-AF65-F5344CB8AC3E}">
        <p14:creationId xmlns:p14="http://schemas.microsoft.com/office/powerpoint/2010/main" val="16595146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Content Placeholder 4"/>
              <p:cNvSpPr>
                <a:spLocks noGrp="1"/>
              </p:cNvSpPr>
              <p:nvPr>
                <p:ph idx="1"/>
              </p:nvPr>
            </p:nvSpPr>
            <p:spPr>
              <a:xfrm>
                <a:off x="364067" y="1478491"/>
                <a:ext cx="8034866" cy="4939241"/>
              </a:xfrm>
            </p:spPr>
            <p:txBody>
              <a:bodyPr/>
              <a:lstStyle/>
              <a:p>
                <a:r>
                  <a:rPr lang="en-US" dirty="0" smtClean="0"/>
                  <a:t>Consistency across experiments</a:t>
                </a:r>
              </a:p>
              <a:p>
                <a:r>
                  <a:rPr lang="en-US" dirty="0" smtClean="0"/>
                  <a:t>Methods for developing a prior:</a:t>
                </a:r>
              </a:p>
              <a:p>
                <a:pPr lvl="1"/>
                <a:r>
                  <a:rPr lang="en-US" dirty="0" smtClean="0"/>
                  <a:t>Mean of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𝑙</m:t>
                        </m:r>
                        <m:r>
                          <a:rPr lang="en-US" b="0" i="1" smtClean="0">
                            <a:latin typeface="Cambria Math" panose="02040503050406030204" pitchFamily="18" charset="0"/>
                          </a:rPr>
                          <m:t>,</m:t>
                        </m:r>
                        <m:r>
                          <a:rPr lang="en-US" b="0" i="1" smtClean="0">
                            <a:latin typeface="Cambria Math" panose="02040503050406030204" pitchFamily="18" charset="0"/>
                          </a:rPr>
                          <m:t>𝑦</m:t>
                        </m:r>
                      </m:sub>
                    </m:sSub>
                  </m:oMath>
                </a14:m>
                <a:r>
                  <a:rPr lang="en-US" dirty="0" smtClean="0"/>
                  <a:t> across 2009, 2010, 2016, 2017, 2018, weighted by sample size </a:t>
                </a:r>
              </a:p>
              <a:p>
                <a:pPr lvl="1"/>
                <a:r>
                  <a:rPr lang="en-US" dirty="0" smtClean="0"/>
                  <a:t>Fit a generalized additive model to data, use predicted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𝑙</m:t>
                        </m:r>
                        <m:r>
                          <a:rPr lang="en-US" b="0" i="1" smtClean="0">
                            <a:latin typeface="Cambria Math" panose="02040503050406030204" pitchFamily="18" charset="0"/>
                          </a:rPr>
                          <m:t>,</m:t>
                        </m:r>
                        <m:r>
                          <a:rPr lang="en-US" b="0" i="1" smtClean="0">
                            <a:latin typeface="Cambria Math" panose="02040503050406030204" pitchFamily="18" charset="0"/>
                          </a:rPr>
                          <m:t>𝑦</m:t>
                        </m:r>
                      </m:sub>
                    </m:sSub>
                  </m:oMath>
                </a14:m>
                <a:r>
                  <a:rPr lang="en-US" dirty="0" smtClean="0"/>
                  <a:t> and estimated SE</a:t>
                </a:r>
              </a:p>
              <a:p>
                <a:r>
                  <a:rPr lang="en-US" dirty="0" smtClean="0"/>
                  <a:t>Outcomes are similar, but not identical</a:t>
                </a:r>
              </a:p>
              <a:p>
                <a:r>
                  <a:rPr lang="en-US" dirty="0" smtClean="0"/>
                  <a:t>Additional exploration probably useful</a:t>
                </a:r>
              </a:p>
            </p:txBody>
          </p:sp>
        </mc:Choice>
        <mc:Fallback xmlns="">
          <p:sp>
            <p:nvSpPr>
              <p:cNvPr id="5" name="Content Placeholder 4"/>
              <p:cNvSpPr>
                <a:spLocks noGrp="1" noRot="1" noChangeAspect="1" noMove="1" noResize="1" noEditPoints="1" noAdjustHandles="1" noChangeArrowheads="1" noChangeShapeType="1" noTextEdit="1"/>
              </p:cNvSpPr>
              <p:nvPr>
                <p:ph idx="1"/>
              </p:nvPr>
            </p:nvSpPr>
            <p:spPr>
              <a:xfrm>
                <a:off x="364067" y="1478491"/>
                <a:ext cx="8034866" cy="4939241"/>
              </a:xfrm>
              <a:blipFill>
                <a:blip r:embed="rId2"/>
                <a:stretch>
                  <a:fillRect l="-1366" t="-2099"/>
                </a:stretch>
              </a:blipFill>
            </p:spPr>
            <p:txBody>
              <a:bodyPr/>
              <a:lstStyle/>
              <a:p>
                <a:r>
                  <a:rPr lang="en-US">
                    <a:noFill/>
                  </a:rPr>
                  <a:t> </a:t>
                </a:r>
              </a:p>
            </p:txBody>
          </p:sp>
        </mc:Fallback>
      </mc:AlternateContent>
      <p:pic>
        <p:nvPicPr>
          <p:cNvPr id="6" name="Picture 5"/>
          <p:cNvPicPr>
            <a:picLocks noChangeAspect="1"/>
          </p:cNvPicPr>
          <p:nvPr/>
        </p:nvPicPr>
        <p:blipFill>
          <a:blip r:embed="rId3"/>
          <a:stretch>
            <a:fillRect/>
          </a:stretch>
        </p:blipFill>
        <p:spPr>
          <a:xfrm>
            <a:off x="8621261" y="-36761"/>
            <a:ext cx="3570739" cy="6894761"/>
          </a:xfrm>
          <a:prstGeom prst="rect">
            <a:avLst/>
          </a:prstGeom>
        </p:spPr>
      </p:pic>
      <p:sp>
        <p:nvSpPr>
          <p:cNvPr id="7" name="Title 1"/>
          <p:cNvSpPr txBox="1">
            <a:spLocks/>
          </p:cNvSpPr>
          <p:nvPr/>
        </p:nvSpPr>
        <p:spPr>
          <a:xfrm>
            <a:off x="0" y="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mtClean="0"/>
              <a:t>Empirical selectivity</a:t>
            </a:r>
            <a:endParaRPr lang="en-US" dirty="0"/>
          </a:p>
        </p:txBody>
      </p:sp>
    </p:spTree>
    <p:extLst>
      <p:ext uri="{BB962C8B-B14F-4D97-AF65-F5344CB8AC3E}">
        <p14:creationId xmlns:p14="http://schemas.microsoft.com/office/powerpoint/2010/main" val="30449010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1325563"/>
          </a:xfrm>
        </p:spPr>
        <p:txBody>
          <a:bodyPr/>
          <a:lstStyle/>
          <a:p>
            <a:r>
              <a:rPr lang="en-US" dirty="0" smtClean="0"/>
              <a:t>Size composition reweighting</a:t>
            </a:r>
            <a:endParaRPr lang="en-US" dirty="0"/>
          </a:p>
        </p:txBody>
      </p:sp>
      <p:pic>
        <p:nvPicPr>
          <p:cNvPr id="4" name="Content Placeholder 3"/>
          <p:cNvPicPr>
            <a:picLocks noGrp="1" noChangeAspect="1"/>
          </p:cNvPicPr>
          <p:nvPr>
            <p:ph idx="1"/>
          </p:nvPr>
        </p:nvPicPr>
        <p:blipFill>
          <a:blip r:embed="rId2"/>
          <a:stretch>
            <a:fillRect/>
          </a:stretch>
        </p:blipFill>
        <p:spPr>
          <a:xfrm>
            <a:off x="5774267" y="1800091"/>
            <a:ext cx="6740782" cy="3767667"/>
          </a:xfrm>
          <a:prstGeom prst="rect">
            <a:avLst/>
          </a:prstGeom>
        </p:spPr>
      </p:pic>
      <p:sp>
        <p:nvSpPr>
          <p:cNvPr id="6" name="TextBox 5"/>
          <p:cNvSpPr txBox="1"/>
          <p:nvPr/>
        </p:nvSpPr>
        <p:spPr>
          <a:xfrm>
            <a:off x="76200" y="1253067"/>
            <a:ext cx="6070600" cy="5262979"/>
          </a:xfrm>
          <a:prstGeom prst="rect">
            <a:avLst/>
          </a:prstGeom>
          <a:noFill/>
        </p:spPr>
        <p:txBody>
          <a:bodyPr wrap="square" rtlCol="0">
            <a:spAutoFit/>
          </a:bodyPr>
          <a:lstStyle/>
          <a:p>
            <a:r>
              <a:rPr lang="en-US" sz="2400" dirty="0" smtClean="0"/>
              <a:t>Size composition reweighting ‘balances’ the contribution of size composition data in the model.</a:t>
            </a:r>
          </a:p>
          <a:p>
            <a:endParaRPr lang="en-US" sz="2400" dirty="0"/>
          </a:p>
          <a:p>
            <a:r>
              <a:rPr lang="en-US" sz="2400" dirty="0" smtClean="0"/>
              <a:t>Francis and McAllister-</a:t>
            </a:r>
            <a:r>
              <a:rPr lang="en-US" sz="2400" dirty="0" err="1" smtClean="0"/>
              <a:t>Ianelli</a:t>
            </a:r>
            <a:r>
              <a:rPr lang="en-US" sz="2400" dirty="0" smtClean="0"/>
              <a:t> methods attempted</a:t>
            </a:r>
          </a:p>
          <a:p>
            <a:endParaRPr lang="en-US" sz="2400" dirty="0"/>
          </a:p>
          <a:p>
            <a:r>
              <a:rPr lang="en-US" sz="2400" dirty="0" smtClean="0"/>
              <a:t>M-I converged to stable weightings, but the models ran with those weights did not converge (max gradient &gt;&gt;0.01)</a:t>
            </a:r>
          </a:p>
          <a:p>
            <a:endParaRPr lang="en-US" sz="2400" dirty="0"/>
          </a:p>
          <a:p>
            <a:r>
              <a:rPr lang="en-US" sz="2400" dirty="0" smtClean="0"/>
              <a:t>Francis did not converge to stable weightings, the size composition data were essentially removed from the objective function.</a:t>
            </a:r>
            <a:endParaRPr lang="en-US" sz="2400" dirty="0"/>
          </a:p>
        </p:txBody>
      </p:sp>
    </p:spTree>
    <p:extLst>
      <p:ext uri="{BB962C8B-B14F-4D97-AF65-F5344CB8AC3E}">
        <p14:creationId xmlns:p14="http://schemas.microsoft.com/office/powerpoint/2010/main" val="24227454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Updated SAFE</a:t>
            </a:r>
            <a:endParaRPr lang="en-US" dirty="0"/>
          </a:p>
        </p:txBody>
      </p:sp>
      <p:sp>
        <p:nvSpPr>
          <p:cNvPr id="3" name="Content Placeholder 2"/>
          <p:cNvSpPr>
            <a:spLocks noGrp="1"/>
          </p:cNvSpPr>
          <p:nvPr>
            <p:ph idx="1"/>
          </p:nvPr>
        </p:nvSpPr>
        <p:spPr/>
        <p:txBody>
          <a:bodyPr/>
          <a:lstStyle/>
          <a:p>
            <a:r>
              <a:rPr lang="en-US" dirty="0" smtClean="0"/>
              <a:t>Typos—mostly years</a:t>
            </a:r>
          </a:p>
          <a:p>
            <a:r>
              <a:rPr lang="en-US" dirty="0" smtClean="0"/>
              <a:t>Clarification on status and MMB in Table 10</a:t>
            </a:r>
          </a:p>
          <a:p>
            <a:r>
              <a:rPr lang="en-US" dirty="0" smtClean="0"/>
              <a:t>Revision of last row of table 11</a:t>
            </a:r>
          </a:p>
          <a:p>
            <a:endParaRPr lang="en-US" dirty="0"/>
          </a:p>
        </p:txBody>
      </p:sp>
    </p:spTree>
    <p:extLst>
      <p:ext uri="{BB962C8B-B14F-4D97-AF65-F5344CB8AC3E}">
        <p14:creationId xmlns:p14="http://schemas.microsoft.com/office/powerpoint/2010/main" val="17876190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987"/>
            <a:ext cx="10515600" cy="1325563"/>
          </a:xfrm>
        </p:spPr>
        <p:txBody>
          <a:bodyPr/>
          <a:lstStyle/>
          <a:p>
            <a:r>
              <a:rPr lang="en-US" dirty="0" smtClean="0"/>
              <a:t>Mortality events</a:t>
            </a:r>
            <a:endParaRPr lang="en-US" dirty="0"/>
          </a:p>
        </p:txBody>
      </p:sp>
      <p:sp>
        <p:nvSpPr>
          <p:cNvPr id="3" name="Content Placeholder 2"/>
          <p:cNvSpPr>
            <a:spLocks noGrp="1"/>
          </p:cNvSpPr>
          <p:nvPr>
            <p:ph idx="1"/>
          </p:nvPr>
        </p:nvSpPr>
        <p:spPr>
          <a:xfrm>
            <a:off x="198120" y="1222851"/>
            <a:ext cx="5509260" cy="4351338"/>
          </a:xfrm>
        </p:spPr>
        <p:txBody>
          <a:bodyPr>
            <a:normAutofit fontScale="92500" lnSpcReduction="10000"/>
          </a:bodyPr>
          <a:lstStyle/>
          <a:p>
            <a:r>
              <a:rPr lang="en-US" dirty="0" smtClean="0"/>
              <a:t>Transformed M to an array with dimensions for sex, maturity, and year</a:t>
            </a:r>
          </a:p>
          <a:p>
            <a:r>
              <a:rPr lang="en-US" dirty="0" smtClean="0"/>
              <a:t>Specify years for mortality (2018, 2019)</a:t>
            </a:r>
          </a:p>
          <a:p>
            <a:r>
              <a:rPr lang="en-US" dirty="0" smtClean="0"/>
              <a:t>All classes of M allow additional mortality in those year </a:t>
            </a:r>
          </a:p>
          <a:p>
            <a:pPr lvl="1"/>
            <a:r>
              <a:rPr lang="en-US" dirty="0" smtClean="0"/>
              <a:t>Immature </a:t>
            </a:r>
          </a:p>
          <a:p>
            <a:pPr lvl="1"/>
            <a:r>
              <a:rPr lang="en-US" dirty="0" smtClean="0"/>
              <a:t>Mature female </a:t>
            </a:r>
          </a:p>
          <a:p>
            <a:pPr lvl="1"/>
            <a:r>
              <a:rPr lang="en-US" dirty="0" smtClean="0"/>
              <a:t>Mature male</a:t>
            </a:r>
          </a:p>
          <a:p>
            <a:r>
              <a:rPr lang="en-US" dirty="0" smtClean="0"/>
              <a:t>Estimated as bounded numbers between 0 and 4</a:t>
            </a:r>
            <a:endParaRPr lang="en-US" dirty="0"/>
          </a:p>
        </p:txBody>
      </p:sp>
      <p:sp>
        <p:nvSpPr>
          <p:cNvPr id="4" name="Rectangle 3"/>
          <p:cNvSpPr/>
          <p:nvPr/>
        </p:nvSpPr>
        <p:spPr>
          <a:xfrm>
            <a:off x="5966460" y="481728"/>
            <a:ext cx="6096000" cy="5355312"/>
          </a:xfrm>
          <a:prstGeom prst="rect">
            <a:avLst/>
          </a:prstGeom>
        </p:spPr>
        <p:txBody>
          <a:bodyPr>
            <a:spAutoFit/>
          </a:bodyPr>
          <a:lstStyle/>
          <a:p>
            <a:r>
              <a:rPr lang="en-US" dirty="0" smtClean="0"/>
              <a:t>############################</a:t>
            </a:r>
          </a:p>
          <a:p>
            <a:r>
              <a:rPr lang="en-US" dirty="0" smtClean="0"/>
              <a:t>## time-varying natural mortality specs</a:t>
            </a:r>
          </a:p>
          <a:p>
            <a:r>
              <a:rPr lang="en-US" dirty="0" smtClean="0"/>
              <a:t>#############################</a:t>
            </a:r>
          </a:p>
          <a:p>
            <a:r>
              <a:rPr lang="en-US" dirty="0" smtClean="0"/>
              <a:t># </a:t>
            </a:r>
            <a:r>
              <a:rPr lang="en-US" dirty="0" err="1" smtClean="0"/>
              <a:t>use_extra_m_imm</a:t>
            </a:r>
            <a:r>
              <a:rPr lang="en-US" dirty="0" smtClean="0"/>
              <a:t> : extra immature mortality added?</a:t>
            </a:r>
          </a:p>
          <a:p>
            <a:r>
              <a:rPr lang="en-US" dirty="0" smtClean="0"/>
              <a:t>1</a:t>
            </a:r>
          </a:p>
          <a:p>
            <a:r>
              <a:rPr lang="en-US" dirty="0" smtClean="0"/>
              <a:t># </a:t>
            </a:r>
            <a:r>
              <a:rPr lang="en-US" dirty="0" err="1" smtClean="0"/>
              <a:t>extra_m_phase_imm</a:t>
            </a:r>
            <a:r>
              <a:rPr lang="en-US" dirty="0" smtClean="0"/>
              <a:t> : phase</a:t>
            </a:r>
          </a:p>
          <a:p>
            <a:r>
              <a:rPr lang="en-US" dirty="0" smtClean="0"/>
              <a:t>5</a:t>
            </a:r>
          </a:p>
          <a:p>
            <a:r>
              <a:rPr lang="en-US" dirty="0" smtClean="0"/>
              <a:t># </a:t>
            </a:r>
            <a:r>
              <a:rPr lang="en-US" dirty="0" err="1" smtClean="0"/>
              <a:t>extra_m_len_imm_n</a:t>
            </a:r>
            <a:r>
              <a:rPr lang="en-US" dirty="0" smtClean="0"/>
              <a:t> : number of years of extra </a:t>
            </a:r>
            <a:r>
              <a:rPr lang="en-US" dirty="0" err="1" smtClean="0"/>
              <a:t>imm</a:t>
            </a:r>
            <a:endParaRPr lang="en-US" dirty="0" smtClean="0"/>
          </a:p>
          <a:p>
            <a:r>
              <a:rPr lang="en-US" dirty="0" smtClean="0"/>
              <a:t>2</a:t>
            </a:r>
          </a:p>
          <a:p>
            <a:r>
              <a:rPr lang="en-US" dirty="0" smtClean="0"/>
              <a:t># </a:t>
            </a:r>
            <a:r>
              <a:rPr lang="en-US" dirty="0" err="1" smtClean="0"/>
              <a:t>extra_m_yr_imm</a:t>
            </a:r>
            <a:r>
              <a:rPr lang="en-US" dirty="0" smtClean="0"/>
              <a:t> : what years have extra mortality? </a:t>
            </a:r>
          </a:p>
          <a:p>
            <a:r>
              <a:rPr lang="en-US" dirty="0" smtClean="0"/>
              <a:t>2018 2019</a:t>
            </a:r>
          </a:p>
          <a:p>
            <a:r>
              <a:rPr lang="en-US" dirty="0" smtClean="0"/>
              <a:t># </a:t>
            </a:r>
            <a:r>
              <a:rPr lang="en-US" dirty="0" err="1" smtClean="0"/>
              <a:t>use_extra_m_mat</a:t>
            </a:r>
            <a:r>
              <a:rPr lang="en-US" dirty="0" smtClean="0"/>
              <a:t> : extra mature mortality added?</a:t>
            </a:r>
          </a:p>
          <a:p>
            <a:r>
              <a:rPr lang="en-US" dirty="0" smtClean="0"/>
              <a:t>1</a:t>
            </a:r>
          </a:p>
          <a:p>
            <a:r>
              <a:rPr lang="en-US" dirty="0" smtClean="0"/>
              <a:t># </a:t>
            </a:r>
            <a:r>
              <a:rPr lang="en-US" dirty="0" err="1" smtClean="0"/>
              <a:t>extra_m_phase_mat</a:t>
            </a:r>
            <a:r>
              <a:rPr lang="en-US" dirty="0" smtClean="0"/>
              <a:t> : phase</a:t>
            </a:r>
          </a:p>
          <a:p>
            <a:r>
              <a:rPr lang="en-US" dirty="0" smtClean="0"/>
              <a:t>5</a:t>
            </a:r>
          </a:p>
          <a:p>
            <a:r>
              <a:rPr lang="en-US" dirty="0" smtClean="0"/>
              <a:t># </a:t>
            </a:r>
            <a:r>
              <a:rPr lang="en-US" dirty="0" err="1" smtClean="0"/>
              <a:t>extra_m_len_mat_n</a:t>
            </a:r>
            <a:r>
              <a:rPr lang="en-US" dirty="0" smtClean="0"/>
              <a:t> : number of years of extra mature m</a:t>
            </a:r>
          </a:p>
          <a:p>
            <a:r>
              <a:rPr lang="en-US" dirty="0" smtClean="0"/>
              <a:t>2</a:t>
            </a:r>
          </a:p>
          <a:p>
            <a:r>
              <a:rPr lang="en-US" dirty="0" smtClean="0"/>
              <a:t># </a:t>
            </a:r>
            <a:r>
              <a:rPr lang="en-US" dirty="0" err="1" smtClean="0"/>
              <a:t>extra_m_yr_mat</a:t>
            </a:r>
            <a:r>
              <a:rPr lang="en-US" dirty="0" smtClean="0"/>
              <a:t> : what years have extra mortality? </a:t>
            </a:r>
          </a:p>
          <a:p>
            <a:r>
              <a:rPr lang="en-US" dirty="0" smtClean="0"/>
              <a:t>2018 2019</a:t>
            </a:r>
            <a:endParaRPr lang="en-US" dirty="0"/>
          </a:p>
        </p:txBody>
      </p:sp>
    </p:spTree>
    <p:extLst>
      <p:ext uri="{BB962C8B-B14F-4D97-AF65-F5344CB8AC3E}">
        <p14:creationId xmlns:p14="http://schemas.microsoft.com/office/powerpoint/2010/main" val="6577342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123530" y="871293"/>
            <a:ext cx="3110727" cy="6912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3265" dirty="0"/>
              <a:t>Survey</a:t>
            </a:r>
            <a:endParaRPr lang="en-US" sz="2903" dirty="0"/>
          </a:p>
        </p:txBody>
      </p:sp>
      <p:sp>
        <p:nvSpPr>
          <p:cNvPr id="7" name="Rectangle 6"/>
          <p:cNvSpPr/>
          <p:nvPr/>
        </p:nvSpPr>
        <p:spPr>
          <a:xfrm>
            <a:off x="3123530" y="1977329"/>
            <a:ext cx="3041599" cy="5530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Directed fishery</a:t>
            </a:r>
          </a:p>
        </p:txBody>
      </p:sp>
      <p:sp>
        <p:nvSpPr>
          <p:cNvPr id="8" name="Down Arrow 7"/>
          <p:cNvSpPr/>
          <p:nvPr/>
        </p:nvSpPr>
        <p:spPr>
          <a:xfrm>
            <a:off x="3607420" y="1631693"/>
            <a:ext cx="2212072" cy="345636"/>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1633" dirty="0"/>
              <a:t>7.5/12 M</a:t>
            </a:r>
          </a:p>
        </p:txBody>
      </p:sp>
      <p:sp>
        <p:nvSpPr>
          <p:cNvPr id="9" name="Rectangle 8"/>
          <p:cNvSpPr/>
          <p:nvPr/>
        </p:nvSpPr>
        <p:spPr>
          <a:xfrm>
            <a:off x="3123530" y="2599473"/>
            <a:ext cx="3041599" cy="5530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177" dirty="0"/>
              <a:t>Non-directed fishery</a:t>
            </a:r>
          </a:p>
        </p:txBody>
      </p:sp>
      <p:sp>
        <p:nvSpPr>
          <p:cNvPr id="10" name="Rectangle 9"/>
          <p:cNvSpPr/>
          <p:nvPr/>
        </p:nvSpPr>
        <p:spPr>
          <a:xfrm>
            <a:off x="3261784" y="4189401"/>
            <a:ext cx="2765091" cy="553019"/>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Molting</a:t>
            </a:r>
          </a:p>
        </p:txBody>
      </p:sp>
      <p:sp>
        <p:nvSpPr>
          <p:cNvPr id="11" name="Rectangle 10"/>
          <p:cNvSpPr/>
          <p:nvPr/>
        </p:nvSpPr>
        <p:spPr>
          <a:xfrm>
            <a:off x="3261784" y="4811547"/>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Growth</a:t>
            </a:r>
          </a:p>
        </p:txBody>
      </p:sp>
      <p:sp>
        <p:nvSpPr>
          <p:cNvPr id="12" name="Rectangle 11"/>
          <p:cNvSpPr/>
          <p:nvPr/>
        </p:nvSpPr>
        <p:spPr>
          <a:xfrm>
            <a:off x="3261784" y="5364565"/>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Recruitment</a:t>
            </a:r>
          </a:p>
        </p:txBody>
      </p:sp>
      <p:cxnSp>
        <p:nvCxnSpPr>
          <p:cNvPr id="14" name="Curved Connector 13"/>
          <p:cNvCxnSpPr>
            <a:stCxn id="12" idx="1"/>
            <a:endCxn id="6" idx="1"/>
          </p:cNvCxnSpPr>
          <p:nvPr/>
        </p:nvCxnSpPr>
        <p:spPr>
          <a:xfrm rot="10800000">
            <a:off x="3123530" y="1216930"/>
            <a:ext cx="138255" cy="4389581"/>
          </a:xfrm>
          <a:prstGeom prst="curvedConnector3">
            <a:avLst>
              <a:gd name="adj1" fmla="val 1329984"/>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261784" y="3221620"/>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Mating</a:t>
            </a:r>
          </a:p>
        </p:txBody>
      </p:sp>
      <p:sp>
        <p:nvSpPr>
          <p:cNvPr id="16" name="Down Arrow 15"/>
          <p:cNvSpPr/>
          <p:nvPr/>
        </p:nvSpPr>
        <p:spPr>
          <a:xfrm>
            <a:off x="3676547" y="3774638"/>
            <a:ext cx="2004691" cy="345636"/>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1633" dirty="0"/>
              <a:t>4.5/12 M</a:t>
            </a:r>
          </a:p>
        </p:txBody>
      </p:sp>
      <p:sp>
        <p:nvSpPr>
          <p:cNvPr id="27660" name="TextBox 20"/>
          <p:cNvSpPr txBox="1">
            <a:spLocks noChangeArrowheads="1"/>
          </p:cNvSpPr>
          <p:nvPr/>
        </p:nvSpPr>
        <p:spPr bwMode="auto">
          <a:xfrm>
            <a:off x="6437317" y="871293"/>
            <a:ext cx="563276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a:defRPr>
                <a:solidFill>
                  <a:schemeClr val="bg1"/>
                </a:solidFill>
                <a:latin typeface="Arial" panose="020B0604020202020204" pitchFamily="34" charset="0"/>
                <a:ea typeface="Microsoft YaHei" panose="020B0503020204020204" pitchFamily="34" charset="-122"/>
              </a:defRPr>
            </a:lvl1pPr>
            <a:lvl2pPr eaLnBrk="0">
              <a:defRPr>
                <a:solidFill>
                  <a:schemeClr val="bg1"/>
                </a:solidFill>
                <a:latin typeface="Arial" panose="020B0604020202020204" pitchFamily="34" charset="0"/>
                <a:ea typeface="Microsoft YaHei" panose="020B0503020204020204" pitchFamily="34" charset="-122"/>
              </a:defRPr>
            </a:lvl2pPr>
            <a:lvl3pPr eaLnBrk="0">
              <a:defRPr>
                <a:solidFill>
                  <a:schemeClr val="bg1"/>
                </a:solidFill>
                <a:latin typeface="Arial" panose="020B0604020202020204" pitchFamily="34" charset="0"/>
                <a:ea typeface="Microsoft YaHei" panose="020B0503020204020204" pitchFamily="34" charset="-122"/>
              </a:defRPr>
            </a:lvl3pPr>
            <a:lvl4pPr eaLnBrk="0">
              <a:defRPr>
                <a:solidFill>
                  <a:schemeClr val="bg1"/>
                </a:solidFill>
                <a:latin typeface="Arial" panose="020B0604020202020204" pitchFamily="34" charset="0"/>
                <a:ea typeface="Microsoft YaHei" panose="020B0503020204020204" pitchFamily="34" charset="-122"/>
              </a:defRPr>
            </a:lvl4pPr>
            <a:lvl5pPr eaLnBrk="0">
              <a:defRPr>
                <a:solidFill>
                  <a:schemeClr val="bg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a:buFont typeface="Arial" panose="020B0604020202020204" pitchFamily="34" charset="0"/>
              <a:buAutoNum type="arabicPeriod"/>
            </a:pPr>
            <a:r>
              <a:rPr lang="en-US" altLang="en-US" sz="2400" dirty="0">
                <a:solidFill>
                  <a:schemeClr val="tx1"/>
                </a:solidFill>
              </a:rPr>
              <a:t>Logistic selectivity in </a:t>
            </a:r>
            <a:r>
              <a:rPr lang="en-US" altLang="en-US" sz="2400" dirty="0" smtClean="0">
                <a:solidFill>
                  <a:schemeClr val="tx1"/>
                </a:solidFill>
              </a:rPr>
              <a:t>2 </a:t>
            </a:r>
            <a:r>
              <a:rPr lang="en-US" altLang="en-US" sz="2400" dirty="0">
                <a:solidFill>
                  <a:schemeClr val="tx1"/>
                </a:solidFill>
              </a:rPr>
              <a:t>‘eras’</a:t>
            </a:r>
          </a:p>
          <a:p>
            <a:pPr eaLnBrk="1">
              <a:buFont typeface="Arial" panose="020B0604020202020204" pitchFamily="34" charset="0"/>
              <a:buAutoNum type="arabicPeriod"/>
            </a:pPr>
            <a:r>
              <a:rPr lang="en-US" altLang="en-US" sz="2400" dirty="0">
                <a:solidFill>
                  <a:schemeClr val="tx1"/>
                </a:solidFill>
              </a:rPr>
              <a:t>Linked to BSFRF data </a:t>
            </a:r>
          </a:p>
          <a:p>
            <a:pPr eaLnBrk="1">
              <a:buFont typeface="Arial" panose="020B0604020202020204" pitchFamily="34" charset="0"/>
              <a:buAutoNum type="arabicPeriod"/>
            </a:pPr>
            <a:r>
              <a:rPr lang="en-US" altLang="en-US" sz="2400" dirty="0" smtClean="0">
                <a:solidFill>
                  <a:schemeClr val="tx1"/>
                </a:solidFill>
              </a:rPr>
              <a:t>Size </a:t>
            </a:r>
            <a:r>
              <a:rPr lang="en-US" altLang="en-US" sz="2400" dirty="0">
                <a:solidFill>
                  <a:schemeClr val="tx1"/>
                </a:solidFill>
              </a:rPr>
              <a:t>composition and biomass index</a:t>
            </a:r>
          </a:p>
        </p:txBody>
      </p:sp>
      <p:sp>
        <p:nvSpPr>
          <p:cNvPr id="17" name="Title 1"/>
          <p:cNvSpPr txBox="1">
            <a:spLocks/>
          </p:cNvSpPr>
          <p:nvPr/>
        </p:nvSpPr>
        <p:spPr>
          <a:xfrm>
            <a:off x="0" y="-18287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b="1" u="sng" dirty="0"/>
              <a:t>Model overview</a:t>
            </a:r>
            <a:endParaRPr lang="en-US" b="1" u="sng" dirty="0"/>
          </a:p>
        </p:txBody>
      </p:sp>
      <p:sp>
        <p:nvSpPr>
          <p:cNvPr id="2" name="TextBox 1"/>
          <p:cNvSpPr txBox="1"/>
          <p:nvPr/>
        </p:nvSpPr>
        <p:spPr>
          <a:xfrm>
            <a:off x="4294372" y="487680"/>
            <a:ext cx="2142945" cy="383613"/>
          </a:xfrm>
          <a:prstGeom prst="rect">
            <a:avLst/>
          </a:prstGeom>
          <a:noFill/>
        </p:spPr>
        <p:txBody>
          <a:bodyPr wrap="square" rtlCol="0">
            <a:spAutoFit/>
          </a:bodyPr>
          <a:lstStyle/>
          <a:p>
            <a:r>
              <a:rPr lang="en-US" dirty="0" smtClean="0"/>
              <a:t>July 1</a:t>
            </a:r>
            <a:endParaRPr lang="en-US" dirty="0"/>
          </a:p>
        </p:txBody>
      </p:sp>
    </p:spTree>
    <p:extLst>
      <p:ext uri="{BB962C8B-B14F-4D97-AF65-F5344CB8AC3E}">
        <p14:creationId xmlns:p14="http://schemas.microsoft.com/office/powerpoint/2010/main" val="115255144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123530" y="871293"/>
            <a:ext cx="3110727" cy="6912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3265" dirty="0"/>
              <a:t>Survey</a:t>
            </a:r>
            <a:endParaRPr lang="en-US" sz="2903" dirty="0"/>
          </a:p>
        </p:txBody>
      </p:sp>
      <p:sp>
        <p:nvSpPr>
          <p:cNvPr id="7" name="Rectangle 6"/>
          <p:cNvSpPr/>
          <p:nvPr/>
        </p:nvSpPr>
        <p:spPr>
          <a:xfrm>
            <a:off x="3123530" y="1977329"/>
            <a:ext cx="3041599" cy="5530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Directed fishery</a:t>
            </a:r>
          </a:p>
        </p:txBody>
      </p:sp>
      <p:sp>
        <p:nvSpPr>
          <p:cNvPr id="8" name="Down Arrow 7"/>
          <p:cNvSpPr/>
          <p:nvPr/>
        </p:nvSpPr>
        <p:spPr>
          <a:xfrm>
            <a:off x="3607420" y="1631693"/>
            <a:ext cx="2212072" cy="345636"/>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1633" dirty="0"/>
              <a:t>7.5/12 M</a:t>
            </a:r>
          </a:p>
        </p:txBody>
      </p:sp>
      <p:sp>
        <p:nvSpPr>
          <p:cNvPr id="9" name="Rectangle 8"/>
          <p:cNvSpPr/>
          <p:nvPr/>
        </p:nvSpPr>
        <p:spPr>
          <a:xfrm>
            <a:off x="3123530" y="2599473"/>
            <a:ext cx="3041599" cy="5530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177" dirty="0"/>
              <a:t>Non-directed fishery</a:t>
            </a:r>
          </a:p>
        </p:txBody>
      </p:sp>
      <p:sp>
        <p:nvSpPr>
          <p:cNvPr id="10" name="Rectangle 9"/>
          <p:cNvSpPr/>
          <p:nvPr/>
        </p:nvSpPr>
        <p:spPr>
          <a:xfrm>
            <a:off x="3261784" y="4189401"/>
            <a:ext cx="2765091" cy="553019"/>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Molting</a:t>
            </a:r>
          </a:p>
        </p:txBody>
      </p:sp>
      <p:sp>
        <p:nvSpPr>
          <p:cNvPr id="11" name="Rectangle 10"/>
          <p:cNvSpPr/>
          <p:nvPr/>
        </p:nvSpPr>
        <p:spPr>
          <a:xfrm>
            <a:off x="3261784" y="4811547"/>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Growth</a:t>
            </a:r>
          </a:p>
        </p:txBody>
      </p:sp>
      <p:sp>
        <p:nvSpPr>
          <p:cNvPr id="12" name="Rectangle 11"/>
          <p:cNvSpPr/>
          <p:nvPr/>
        </p:nvSpPr>
        <p:spPr>
          <a:xfrm>
            <a:off x="3261784" y="5364565"/>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Recruitment</a:t>
            </a:r>
          </a:p>
        </p:txBody>
      </p:sp>
      <p:cxnSp>
        <p:nvCxnSpPr>
          <p:cNvPr id="14" name="Curved Connector 13"/>
          <p:cNvCxnSpPr>
            <a:stCxn id="12" idx="1"/>
            <a:endCxn id="6" idx="1"/>
          </p:cNvCxnSpPr>
          <p:nvPr/>
        </p:nvCxnSpPr>
        <p:spPr>
          <a:xfrm rot="10800000">
            <a:off x="3123530" y="1216930"/>
            <a:ext cx="138255" cy="4389581"/>
          </a:xfrm>
          <a:prstGeom prst="curvedConnector3">
            <a:avLst>
              <a:gd name="adj1" fmla="val 1329984"/>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261784" y="3221620"/>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Mating</a:t>
            </a:r>
          </a:p>
        </p:txBody>
      </p:sp>
      <p:sp>
        <p:nvSpPr>
          <p:cNvPr id="16" name="Down Arrow 15"/>
          <p:cNvSpPr/>
          <p:nvPr/>
        </p:nvSpPr>
        <p:spPr>
          <a:xfrm>
            <a:off x="3676547" y="3774638"/>
            <a:ext cx="2004691" cy="345636"/>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1633" dirty="0"/>
              <a:t>4.5/12 M</a:t>
            </a:r>
          </a:p>
        </p:txBody>
      </p:sp>
      <p:sp>
        <p:nvSpPr>
          <p:cNvPr id="28684" name="TextBox 20"/>
          <p:cNvSpPr txBox="1">
            <a:spLocks noChangeArrowheads="1"/>
          </p:cNvSpPr>
          <p:nvPr/>
        </p:nvSpPr>
        <p:spPr bwMode="auto">
          <a:xfrm>
            <a:off x="6412835" y="1373905"/>
            <a:ext cx="513908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a:defRPr>
                <a:solidFill>
                  <a:schemeClr val="bg1"/>
                </a:solidFill>
                <a:latin typeface="Arial" panose="020B0604020202020204" pitchFamily="34" charset="0"/>
                <a:ea typeface="Microsoft YaHei" panose="020B0503020204020204" pitchFamily="34" charset="-122"/>
              </a:defRPr>
            </a:lvl1pPr>
            <a:lvl2pPr eaLnBrk="0">
              <a:defRPr>
                <a:solidFill>
                  <a:schemeClr val="bg1"/>
                </a:solidFill>
                <a:latin typeface="Arial" panose="020B0604020202020204" pitchFamily="34" charset="0"/>
                <a:ea typeface="Microsoft YaHei" panose="020B0503020204020204" pitchFamily="34" charset="-122"/>
              </a:defRPr>
            </a:lvl2pPr>
            <a:lvl3pPr eaLnBrk="0">
              <a:defRPr>
                <a:solidFill>
                  <a:schemeClr val="bg1"/>
                </a:solidFill>
                <a:latin typeface="Arial" panose="020B0604020202020204" pitchFamily="34" charset="0"/>
                <a:ea typeface="Microsoft YaHei" panose="020B0503020204020204" pitchFamily="34" charset="-122"/>
              </a:defRPr>
            </a:lvl3pPr>
            <a:lvl4pPr eaLnBrk="0">
              <a:defRPr>
                <a:solidFill>
                  <a:schemeClr val="bg1"/>
                </a:solidFill>
                <a:latin typeface="Arial" panose="020B0604020202020204" pitchFamily="34" charset="0"/>
                <a:ea typeface="Microsoft YaHei" panose="020B0503020204020204" pitchFamily="34" charset="-122"/>
              </a:defRPr>
            </a:lvl4pPr>
            <a:lvl5pPr eaLnBrk="0">
              <a:defRPr>
                <a:solidFill>
                  <a:schemeClr val="bg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a:buFont typeface="Arial" panose="020B0604020202020204" pitchFamily="34" charset="0"/>
              <a:buAutoNum type="arabicPeriod"/>
            </a:pPr>
            <a:r>
              <a:rPr lang="en-US" altLang="en-US" sz="2400" dirty="0">
                <a:solidFill>
                  <a:schemeClr val="tx1"/>
                </a:solidFill>
              </a:rPr>
              <a:t>Mature males, </a:t>
            </a:r>
            <a:r>
              <a:rPr lang="en-US" altLang="en-US" sz="2400" dirty="0" smtClean="0">
                <a:solidFill>
                  <a:schemeClr val="tx1"/>
                </a:solidFill>
              </a:rPr>
              <a:t>immature </a:t>
            </a:r>
            <a:r>
              <a:rPr lang="en-US" altLang="en-US" sz="2400" dirty="0">
                <a:solidFill>
                  <a:schemeClr val="tx1"/>
                </a:solidFill>
              </a:rPr>
              <a:t>for both </a:t>
            </a:r>
            <a:r>
              <a:rPr lang="en-US" altLang="en-US" sz="2400" dirty="0" smtClean="0">
                <a:solidFill>
                  <a:schemeClr val="tx1"/>
                </a:solidFill>
              </a:rPr>
              <a:t>sexes, mature females </a:t>
            </a:r>
          </a:p>
          <a:p>
            <a:pPr eaLnBrk="1">
              <a:buFont typeface="Arial" panose="020B0604020202020204" pitchFamily="34" charset="0"/>
              <a:buAutoNum type="arabicPeriod"/>
            </a:pPr>
            <a:r>
              <a:rPr lang="en-US" altLang="en-US" sz="2400" dirty="0" smtClean="0">
                <a:solidFill>
                  <a:schemeClr val="tx1"/>
                </a:solidFill>
              </a:rPr>
              <a:t>Estimated </a:t>
            </a:r>
            <a:r>
              <a:rPr lang="en-US" altLang="en-US" sz="2400" dirty="0">
                <a:solidFill>
                  <a:schemeClr val="tx1"/>
                </a:solidFill>
              </a:rPr>
              <a:t>with a prior</a:t>
            </a:r>
          </a:p>
          <a:p>
            <a:pPr eaLnBrk="1">
              <a:buFont typeface="Arial" panose="020B0604020202020204" pitchFamily="34" charset="0"/>
              <a:buAutoNum type="arabicPeriod"/>
            </a:pPr>
            <a:endParaRPr lang="en-US" altLang="en-US" sz="2400" dirty="0">
              <a:solidFill>
                <a:schemeClr val="tx1"/>
              </a:solidFill>
            </a:endParaRPr>
          </a:p>
        </p:txBody>
      </p:sp>
      <p:sp>
        <p:nvSpPr>
          <p:cNvPr id="17" name="Title 1"/>
          <p:cNvSpPr txBox="1">
            <a:spLocks/>
          </p:cNvSpPr>
          <p:nvPr/>
        </p:nvSpPr>
        <p:spPr>
          <a:xfrm>
            <a:off x="0" y="-18287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b="1" u="sng" dirty="0"/>
              <a:t>Model overview</a:t>
            </a:r>
            <a:endParaRPr lang="en-US" b="1" u="sng" dirty="0"/>
          </a:p>
        </p:txBody>
      </p:sp>
    </p:spTree>
    <p:extLst>
      <p:ext uri="{BB962C8B-B14F-4D97-AF65-F5344CB8AC3E}">
        <p14:creationId xmlns:p14="http://schemas.microsoft.com/office/powerpoint/2010/main" val="398769538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123530" y="871293"/>
            <a:ext cx="3110727" cy="6912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3265" dirty="0"/>
              <a:t>Survey</a:t>
            </a:r>
            <a:endParaRPr lang="en-US" sz="2903" dirty="0"/>
          </a:p>
        </p:txBody>
      </p:sp>
      <p:sp>
        <p:nvSpPr>
          <p:cNvPr id="7" name="Rectangle 6"/>
          <p:cNvSpPr/>
          <p:nvPr/>
        </p:nvSpPr>
        <p:spPr>
          <a:xfrm>
            <a:off x="3123530" y="1977329"/>
            <a:ext cx="3041599" cy="5530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Directed fishery</a:t>
            </a:r>
          </a:p>
        </p:txBody>
      </p:sp>
      <p:sp>
        <p:nvSpPr>
          <p:cNvPr id="8" name="Down Arrow 7"/>
          <p:cNvSpPr/>
          <p:nvPr/>
        </p:nvSpPr>
        <p:spPr>
          <a:xfrm>
            <a:off x="3607420" y="1631693"/>
            <a:ext cx="2212072" cy="345636"/>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1633" dirty="0"/>
              <a:t>7.5/12 M</a:t>
            </a:r>
          </a:p>
        </p:txBody>
      </p:sp>
      <p:sp>
        <p:nvSpPr>
          <p:cNvPr id="9" name="Rectangle 8"/>
          <p:cNvSpPr/>
          <p:nvPr/>
        </p:nvSpPr>
        <p:spPr>
          <a:xfrm>
            <a:off x="3123530" y="2599473"/>
            <a:ext cx="3041599" cy="5530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177" dirty="0"/>
              <a:t>Non-directed fishery</a:t>
            </a:r>
          </a:p>
        </p:txBody>
      </p:sp>
      <p:sp>
        <p:nvSpPr>
          <p:cNvPr id="10" name="Rectangle 9"/>
          <p:cNvSpPr/>
          <p:nvPr/>
        </p:nvSpPr>
        <p:spPr>
          <a:xfrm>
            <a:off x="3261784" y="4189401"/>
            <a:ext cx="2765091" cy="553019"/>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Molting</a:t>
            </a:r>
          </a:p>
        </p:txBody>
      </p:sp>
      <p:sp>
        <p:nvSpPr>
          <p:cNvPr id="11" name="Rectangle 10"/>
          <p:cNvSpPr/>
          <p:nvPr/>
        </p:nvSpPr>
        <p:spPr>
          <a:xfrm>
            <a:off x="3261784" y="4811547"/>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Growth</a:t>
            </a:r>
          </a:p>
        </p:txBody>
      </p:sp>
      <p:sp>
        <p:nvSpPr>
          <p:cNvPr id="12" name="Rectangle 11"/>
          <p:cNvSpPr/>
          <p:nvPr/>
        </p:nvSpPr>
        <p:spPr>
          <a:xfrm>
            <a:off x="3261784" y="5364565"/>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Recruitment</a:t>
            </a:r>
          </a:p>
        </p:txBody>
      </p:sp>
      <p:cxnSp>
        <p:nvCxnSpPr>
          <p:cNvPr id="14" name="Curved Connector 13"/>
          <p:cNvCxnSpPr>
            <a:stCxn id="12" idx="1"/>
            <a:endCxn id="6" idx="1"/>
          </p:cNvCxnSpPr>
          <p:nvPr/>
        </p:nvCxnSpPr>
        <p:spPr>
          <a:xfrm rot="10800000">
            <a:off x="3123530" y="1216930"/>
            <a:ext cx="138255" cy="4389581"/>
          </a:xfrm>
          <a:prstGeom prst="curvedConnector3">
            <a:avLst>
              <a:gd name="adj1" fmla="val 1329984"/>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261784" y="3221620"/>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Mating</a:t>
            </a:r>
          </a:p>
        </p:txBody>
      </p:sp>
      <p:sp>
        <p:nvSpPr>
          <p:cNvPr id="16" name="Down Arrow 15"/>
          <p:cNvSpPr/>
          <p:nvPr/>
        </p:nvSpPr>
        <p:spPr>
          <a:xfrm>
            <a:off x="3676547" y="3774638"/>
            <a:ext cx="2004691" cy="345636"/>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1633" dirty="0"/>
              <a:t>4.5/12 M</a:t>
            </a:r>
          </a:p>
        </p:txBody>
      </p:sp>
      <p:sp>
        <p:nvSpPr>
          <p:cNvPr id="29708" name="TextBox 20"/>
          <p:cNvSpPr txBox="1">
            <a:spLocks noChangeArrowheads="1"/>
          </p:cNvSpPr>
          <p:nvPr/>
        </p:nvSpPr>
        <p:spPr bwMode="auto">
          <a:xfrm>
            <a:off x="6434436" y="1977329"/>
            <a:ext cx="6443364"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a:defRPr>
                <a:solidFill>
                  <a:schemeClr val="bg1"/>
                </a:solidFill>
                <a:latin typeface="Arial" panose="020B0604020202020204" pitchFamily="34" charset="0"/>
                <a:ea typeface="Microsoft YaHei" panose="020B0503020204020204" pitchFamily="34" charset="-122"/>
              </a:defRPr>
            </a:lvl1pPr>
            <a:lvl2pPr eaLnBrk="0">
              <a:defRPr>
                <a:solidFill>
                  <a:schemeClr val="bg1"/>
                </a:solidFill>
                <a:latin typeface="Arial" panose="020B0604020202020204" pitchFamily="34" charset="0"/>
                <a:ea typeface="Microsoft YaHei" panose="020B0503020204020204" pitchFamily="34" charset="-122"/>
              </a:defRPr>
            </a:lvl2pPr>
            <a:lvl3pPr eaLnBrk="0">
              <a:defRPr>
                <a:solidFill>
                  <a:schemeClr val="bg1"/>
                </a:solidFill>
                <a:latin typeface="Arial" panose="020B0604020202020204" pitchFamily="34" charset="0"/>
                <a:ea typeface="Microsoft YaHei" panose="020B0503020204020204" pitchFamily="34" charset="-122"/>
              </a:defRPr>
            </a:lvl3pPr>
            <a:lvl4pPr eaLnBrk="0">
              <a:defRPr>
                <a:solidFill>
                  <a:schemeClr val="bg1"/>
                </a:solidFill>
                <a:latin typeface="Arial" panose="020B0604020202020204" pitchFamily="34" charset="0"/>
                <a:ea typeface="Microsoft YaHei" panose="020B0503020204020204" pitchFamily="34" charset="-122"/>
              </a:defRPr>
            </a:lvl4pPr>
            <a:lvl5pPr eaLnBrk="0">
              <a:defRPr>
                <a:solidFill>
                  <a:schemeClr val="bg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a:buFont typeface="Arial" panose="020B0604020202020204" pitchFamily="34" charset="0"/>
              <a:buAutoNum type="arabicPeriod"/>
            </a:pPr>
            <a:r>
              <a:rPr lang="en-US" altLang="en-US" sz="2400" dirty="0">
                <a:solidFill>
                  <a:schemeClr val="tx1"/>
                </a:solidFill>
              </a:rPr>
              <a:t>Logistic selectivity </a:t>
            </a:r>
          </a:p>
          <a:p>
            <a:pPr eaLnBrk="1">
              <a:buFont typeface="Arial" panose="020B0604020202020204" pitchFamily="34" charset="0"/>
              <a:buAutoNum type="arabicPeriod"/>
            </a:pPr>
            <a:r>
              <a:rPr lang="en-US" altLang="en-US" sz="2400" dirty="0">
                <a:solidFill>
                  <a:schemeClr val="tx1"/>
                </a:solidFill>
              </a:rPr>
              <a:t>Retention selectivity</a:t>
            </a:r>
          </a:p>
          <a:p>
            <a:pPr eaLnBrk="1">
              <a:buFont typeface="Arial" panose="020B0604020202020204" pitchFamily="34" charset="0"/>
              <a:buAutoNum type="arabicPeriod"/>
            </a:pPr>
            <a:r>
              <a:rPr lang="en-US" altLang="en-US" sz="2400" dirty="0">
                <a:solidFill>
                  <a:schemeClr val="tx1"/>
                </a:solidFill>
              </a:rPr>
              <a:t>Discard mortality equal to 30</a:t>
            </a:r>
            <a:r>
              <a:rPr lang="en-US" altLang="en-US" sz="2400" dirty="0" smtClean="0">
                <a:solidFill>
                  <a:schemeClr val="tx1"/>
                </a:solidFill>
              </a:rPr>
              <a:t>%</a:t>
            </a:r>
          </a:p>
          <a:p>
            <a:pPr eaLnBrk="1">
              <a:buFont typeface="Arial" panose="020B0604020202020204" pitchFamily="34" charset="0"/>
              <a:buAutoNum type="arabicPeriod"/>
            </a:pPr>
            <a:endParaRPr lang="en-US" altLang="en-US" sz="2400" dirty="0">
              <a:solidFill>
                <a:schemeClr val="tx1"/>
              </a:solidFill>
            </a:endParaRPr>
          </a:p>
          <a:p>
            <a:pPr marL="0" indent="0" eaLnBrk="1"/>
            <a:r>
              <a:rPr lang="en-US" altLang="en-US" sz="2400" dirty="0" smtClean="0">
                <a:solidFill>
                  <a:schemeClr val="tx1"/>
                </a:solidFill>
              </a:rPr>
              <a:t>Fit to:</a:t>
            </a:r>
          </a:p>
          <a:p>
            <a:pPr marL="0" indent="0" eaLnBrk="1"/>
            <a:r>
              <a:rPr lang="en-US" altLang="en-US" sz="2400" dirty="0">
                <a:solidFill>
                  <a:schemeClr val="tx1"/>
                </a:solidFill>
              </a:rPr>
              <a:t> </a:t>
            </a:r>
            <a:r>
              <a:rPr lang="en-US" altLang="en-US" sz="2400" dirty="0" smtClean="0">
                <a:solidFill>
                  <a:schemeClr val="tx1"/>
                </a:solidFill>
              </a:rPr>
              <a:t>Retained length comps</a:t>
            </a:r>
          </a:p>
          <a:p>
            <a:pPr marL="0" indent="0" eaLnBrk="1"/>
            <a:r>
              <a:rPr lang="en-US" altLang="en-US" sz="2400" dirty="0">
                <a:solidFill>
                  <a:schemeClr val="tx1"/>
                </a:solidFill>
              </a:rPr>
              <a:t> </a:t>
            </a:r>
            <a:r>
              <a:rPr lang="en-US" altLang="en-US" sz="2400" dirty="0" smtClean="0">
                <a:solidFill>
                  <a:schemeClr val="tx1"/>
                </a:solidFill>
              </a:rPr>
              <a:t>Total length comps</a:t>
            </a:r>
          </a:p>
          <a:p>
            <a:pPr marL="0" indent="0" eaLnBrk="1"/>
            <a:r>
              <a:rPr lang="en-US" altLang="en-US" sz="2400" dirty="0">
                <a:solidFill>
                  <a:schemeClr val="tx1"/>
                </a:solidFill>
              </a:rPr>
              <a:t> </a:t>
            </a:r>
            <a:r>
              <a:rPr lang="en-US" altLang="en-US" sz="2400" dirty="0" smtClean="0">
                <a:solidFill>
                  <a:schemeClr val="tx1"/>
                </a:solidFill>
              </a:rPr>
              <a:t>Retained biomass</a:t>
            </a:r>
          </a:p>
          <a:p>
            <a:pPr marL="0" indent="0" eaLnBrk="1"/>
            <a:r>
              <a:rPr lang="en-US" altLang="en-US" sz="2400" dirty="0">
                <a:solidFill>
                  <a:schemeClr val="tx1"/>
                </a:solidFill>
              </a:rPr>
              <a:t> </a:t>
            </a:r>
            <a:r>
              <a:rPr lang="en-US" altLang="en-US" sz="2400" dirty="0" smtClean="0">
                <a:solidFill>
                  <a:schemeClr val="tx1"/>
                </a:solidFill>
              </a:rPr>
              <a:t>Male and female discard biomass</a:t>
            </a:r>
          </a:p>
          <a:p>
            <a:pPr marL="0" indent="0" eaLnBrk="1"/>
            <a:r>
              <a:rPr lang="en-US" altLang="en-US" sz="2400" dirty="0" smtClean="0">
                <a:solidFill>
                  <a:schemeClr val="tx1"/>
                </a:solidFill>
              </a:rPr>
              <a:t>   </a:t>
            </a:r>
          </a:p>
          <a:p>
            <a:pPr marL="0" indent="0" eaLnBrk="1"/>
            <a:endParaRPr lang="en-US" altLang="en-US" sz="2400" dirty="0">
              <a:solidFill>
                <a:schemeClr val="tx1"/>
              </a:solidFill>
            </a:endParaRPr>
          </a:p>
          <a:p>
            <a:pPr marL="0" indent="0" eaLnBrk="1"/>
            <a:endParaRPr lang="en-US" altLang="en-US" sz="2400" dirty="0" smtClean="0">
              <a:solidFill>
                <a:schemeClr val="tx1"/>
              </a:solidFill>
            </a:endParaRPr>
          </a:p>
          <a:p>
            <a:pPr marL="0" indent="0" eaLnBrk="1"/>
            <a:endParaRPr lang="en-US" altLang="en-US" sz="2400" dirty="0">
              <a:solidFill>
                <a:schemeClr val="tx1"/>
              </a:solidFill>
            </a:endParaRPr>
          </a:p>
        </p:txBody>
      </p:sp>
      <p:sp>
        <p:nvSpPr>
          <p:cNvPr id="17" name="Title 1"/>
          <p:cNvSpPr txBox="1">
            <a:spLocks/>
          </p:cNvSpPr>
          <p:nvPr/>
        </p:nvSpPr>
        <p:spPr>
          <a:xfrm>
            <a:off x="0" y="-18287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b="1" u="sng" dirty="0"/>
              <a:t>Model overview</a:t>
            </a:r>
            <a:endParaRPr lang="en-US" b="1" u="sng" dirty="0"/>
          </a:p>
        </p:txBody>
      </p:sp>
    </p:spTree>
    <p:extLst>
      <p:ext uri="{BB962C8B-B14F-4D97-AF65-F5344CB8AC3E}">
        <p14:creationId xmlns:p14="http://schemas.microsoft.com/office/powerpoint/2010/main" val="365243266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123530" y="871293"/>
            <a:ext cx="3110727" cy="6912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3265" dirty="0"/>
              <a:t>Survey</a:t>
            </a:r>
            <a:endParaRPr lang="en-US" sz="2903" dirty="0"/>
          </a:p>
        </p:txBody>
      </p:sp>
      <p:sp>
        <p:nvSpPr>
          <p:cNvPr id="7" name="Rectangle 6"/>
          <p:cNvSpPr/>
          <p:nvPr/>
        </p:nvSpPr>
        <p:spPr>
          <a:xfrm>
            <a:off x="3123530" y="1977329"/>
            <a:ext cx="3041599" cy="5530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Directed fishery</a:t>
            </a:r>
          </a:p>
        </p:txBody>
      </p:sp>
      <p:sp>
        <p:nvSpPr>
          <p:cNvPr id="8" name="Down Arrow 7"/>
          <p:cNvSpPr/>
          <p:nvPr/>
        </p:nvSpPr>
        <p:spPr>
          <a:xfrm>
            <a:off x="3607420" y="1631693"/>
            <a:ext cx="2212072" cy="345636"/>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1633" dirty="0"/>
              <a:t>7.5/12 M</a:t>
            </a:r>
          </a:p>
        </p:txBody>
      </p:sp>
      <p:sp>
        <p:nvSpPr>
          <p:cNvPr id="9" name="Rectangle 8"/>
          <p:cNvSpPr/>
          <p:nvPr/>
        </p:nvSpPr>
        <p:spPr>
          <a:xfrm>
            <a:off x="3123530" y="2599473"/>
            <a:ext cx="3041599" cy="5530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177" dirty="0"/>
              <a:t>Non-directed fishery</a:t>
            </a:r>
          </a:p>
        </p:txBody>
      </p:sp>
      <p:sp>
        <p:nvSpPr>
          <p:cNvPr id="10" name="Rectangle 9"/>
          <p:cNvSpPr/>
          <p:nvPr/>
        </p:nvSpPr>
        <p:spPr>
          <a:xfrm>
            <a:off x="3261784" y="4189401"/>
            <a:ext cx="2765091" cy="553019"/>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Molting</a:t>
            </a:r>
          </a:p>
        </p:txBody>
      </p:sp>
      <p:sp>
        <p:nvSpPr>
          <p:cNvPr id="11" name="Rectangle 10"/>
          <p:cNvSpPr/>
          <p:nvPr/>
        </p:nvSpPr>
        <p:spPr>
          <a:xfrm>
            <a:off x="3261784" y="4811547"/>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Growth</a:t>
            </a:r>
          </a:p>
        </p:txBody>
      </p:sp>
      <p:sp>
        <p:nvSpPr>
          <p:cNvPr id="12" name="Rectangle 11"/>
          <p:cNvSpPr/>
          <p:nvPr/>
        </p:nvSpPr>
        <p:spPr>
          <a:xfrm>
            <a:off x="3261784" y="5364565"/>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Recruitment</a:t>
            </a:r>
          </a:p>
        </p:txBody>
      </p:sp>
      <p:cxnSp>
        <p:nvCxnSpPr>
          <p:cNvPr id="14" name="Curved Connector 13"/>
          <p:cNvCxnSpPr>
            <a:stCxn id="12" idx="1"/>
            <a:endCxn id="6" idx="1"/>
          </p:cNvCxnSpPr>
          <p:nvPr/>
        </p:nvCxnSpPr>
        <p:spPr>
          <a:xfrm rot="10800000">
            <a:off x="3123530" y="1216930"/>
            <a:ext cx="138255" cy="4389581"/>
          </a:xfrm>
          <a:prstGeom prst="curvedConnector3">
            <a:avLst>
              <a:gd name="adj1" fmla="val 1329984"/>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261784" y="3221620"/>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Mating</a:t>
            </a:r>
          </a:p>
        </p:txBody>
      </p:sp>
      <p:sp>
        <p:nvSpPr>
          <p:cNvPr id="16" name="Down Arrow 15"/>
          <p:cNvSpPr/>
          <p:nvPr/>
        </p:nvSpPr>
        <p:spPr>
          <a:xfrm>
            <a:off x="3676547" y="3774638"/>
            <a:ext cx="2004691" cy="345636"/>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1633" dirty="0"/>
              <a:t>4.5/12 M</a:t>
            </a:r>
          </a:p>
        </p:txBody>
      </p:sp>
      <p:sp>
        <p:nvSpPr>
          <p:cNvPr id="30732" name="TextBox 20"/>
          <p:cNvSpPr txBox="1">
            <a:spLocks noChangeArrowheads="1"/>
          </p:cNvSpPr>
          <p:nvPr/>
        </p:nvSpPr>
        <p:spPr bwMode="auto">
          <a:xfrm>
            <a:off x="6430118" y="2599475"/>
            <a:ext cx="517486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a:defRPr>
                <a:solidFill>
                  <a:schemeClr val="bg1"/>
                </a:solidFill>
                <a:latin typeface="Arial" panose="020B0604020202020204" pitchFamily="34" charset="0"/>
                <a:ea typeface="Microsoft YaHei" panose="020B0503020204020204" pitchFamily="34" charset="-122"/>
              </a:defRPr>
            </a:lvl1pPr>
            <a:lvl2pPr eaLnBrk="0">
              <a:defRPr>
                <a:solidFill>
                  <a:schemeClr val="bg1"/>
                </a:solidFill>
                <a:latin typeface="Arial" panose="020B0604020202020204" pitchFamily="34" charset="0"/>
                <a:ea typeface="Microsoft YaHei" panose="020B0503020204020204" pitchFamily="34" charset="-122"/>
              </a:defRPr>
            </a:lvl2pPr>
            <a:lvl3pPr eaLnBrk="0">
              <a:defRPr>
                <a:solidFill>
                  <a:schemeClr val="bg1"/>
                </a:solidFill>
                <a:latin typeface="Arial" panose="020B0604020202020204" pitchFamily="34" charset="0"/>
                <a:ea typeface="Microsoft YaHei" panose="020B0503020204020204" pitchFamily="34" charset="-122"/>
              </a:defRPr>
            </a:lvl3pPr>
            <a:lvl4pPr eaLnBrk="0">
              <a:defRPr>
                <a:solidFill>
                  <a:schemeClr val="bg1"/>
                </a:solidFill>
                <a:latin typeface="Arial" panose="020B0604020202020204" pitchFamily="34" charset="0"/>
                <a:ea typeface="Microsoft YaHei" panose="020B0503020204020204" pitchFamily="34" charset="-122"/>
              </a:defRPr>
            </a:lvl4pPr>
            <a:lvl5pPr eaLnBrk="0">
              <a:defRPr>
                <a:solidFill>
                  <a:schemeClr val="bg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a:buFont typeface="Arial" panose="020B0604020202020204" pitchFamily="34" charset="0"/>
              <a:buAutoNum type="arabicPeriod"/>
            </a:pPr>
            <a:r>
              <a:rPr lang="en-US" altLang="en-US" sz="2400" dirty="0">
                <a:solidFill>
                  <a:schemeClr val="tx1"/>
                </a:solidFill>
              </a:rPr>
              <a:t>Logistic selectivity </a:t>
            </a:r>
          </a:p>
          <a:p>
            <a:pPr eaLnBrk="1">
              <a:buFont typeface="Arial" panose="020B0604020202020204" pitchFamily="34" charset="0"/>
              <a:buAutoNum type="arabicPeriod"/>
            </a:pPr>
            <a:r>
              <a:rPr lang="en-US" altLang="en-US" sz="2400" dirty="0">
                <a:solidFill>
                  <a:schemeClr val="tx1"/>
                </a:solidFill>
              </a:rPr>
              <a:t>Discard mortality equal to 80%</a:t>
            </a:r>
          </a:p>
        </p:txBody>
      </p:sp>
      <p:sp>
        <p:nvSpPr>
          <p:cNvPr id="17" name="Title 1"/>
          <p:cNvSpPr txBox="1">
            <a:spLocks/>
          </p:cNvSpPr>
          <p:nvPr/>
        </p:nvSpPr>
        <p:spPr>
          <a:xfrm>
            <a:off x="0" y="-18287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b="1" u="sng" dirty="0"/>
              <a:t>Model overview</a:t>
            </a:r>
            <a:endParaRPr lang="en-US" b="1" u="sng" dirty="0"/>
          </a:p>
        </p:txBody>
      </p:sp>
    </p:spTree>
    <p:extLst>
      <p:ext uri="{BB962C8B-B14F-4D97-AF65-F5344CB8AC3E}">
        <p14:creationId xmlns:p14="http://schemas.microsoft.com/office/powerpoint/2010/main" val="54802972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123530" y="871293"/>
            <a:ext cx="3110727" cy="6912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3265" dirty="0"/>
              <a:t>Survey</a:t>
            </a:r>
            <a:endParaRPr lang="en-US" sz="2903" dirty="0"/>
          </a:p>
        </p:txBody>
      </p:sp>
      <p:sp>
        <p:nvSpPr>
          <p:cNvPr id="7" name="Rectangle 6"/>
          <p:cNvSpPr/>
          <p:nvPr/>
        </p:nvSpPr>
        <p:spPr>
          <a:xfrm>
            <a:off x="3123530" y="1977329"/>
            <a:ext cx="3041599" cy="5530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Directed fishery</a:t>
            </a:r>
          </a:p>
        </p:txBody>
      </p:sp>
      <p:sp>
        <p:nvSpPr>
          <p:cNvPr id="8" name="Down Arrow 7"/>
          <p:cNvSpPr/>
          <p:nvPr/>
        </p:nvSpPr>
        <p:spPr>
          <a:xfrm>
            <a:off x="3607420" y="1631693"/>
            <a:ext cx="2212072" cy="345636"/>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1633" dirty="0"/>
              <a:t>7.5/12 M</a:t>
            </a:r>
          </a:p>
        </p:txBody>
      </p:sp>
      <p:sp>
        <p:nvSpPr>
          <p:cNvPr id="9" name="Rectangle 8"/>
          <p:cNvSpPr/>
          <p:nvPr/>
        </p:nvSpPr>
        <p:spPr>
          <a:xfrm>
            <a:off x="3123530" y="2599473"/>
            <a:ext cx="3041599" cy="5530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177" dirty="0"/>
              <a:t>Non-directed fishery</a:t>
            </a:r>
          </a:p>
        </p:txBody>
      </p:sp>
      <p:sp>
        <p:nvSpPr>
          <p:cNvPr id="10" name="Rectangle 9"/>
          <p:cNvSpPr/>
          <p:nvPr/>
        </p:nvSpPr>
        <p:spPr>
          <a:xfrm>
            <a:off x="3261784" y="4189401"/>
            <a:ext cx="2765091" cy="553019"/>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Molting</a:t>
            </a:r>
          </a:p>
        </p:txBody>
      </p:sp>
      <p:sp>
        <p:nvSpPr>
          <p:cNvPr id="11" name="Rectangle 10"/>
          <p:cNvSpPr/>
          <p:nvPr/>
        </p:nvSpPr>
        <p:spPr>
          <a:xfrm>
            <a:off x="3261784" y="4811547"/>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Growth</a:t>
            </a:r>
          </a:p>
        </p:txBody>
      </p:sp>
      <p:sp>
        <p:nvSpPr>
          <p:cNvPr id="12" name="Rectangle 11"/>
          <p:cNvSpPr/>
          <p:nvPr/>
        </p:nvSpPr>
        <p:spPr>
          <a:xfrm>
            <a:off x="3261784" y="5364565"/>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Recruitment</a:t>
            </a:r>
          </a:p>
        </p:txBody>
      </p:sp>
      <p:cxnSp>
        <p:nvCxnSpPr>
          <p:cNvPr id="14" name="Curved Connector 13"/>
          <p:cNvCxnSpPr>
            <a:stCxn id="12" idx="1"/>
            <a:endCxn id="6" idx="1"/>
          </p:cNvCxnSpPr>
          <p:nvPr/>
        </p:nvCxnSpPr>
        <p:spPr>
          <a:xfrm rot="10800000">
            <a:off x="3123530" y="1216930"/>
            <a:ext cx="138255" cy="4389581"/>
          </a:xfrm>
          <a:prstGeom prst="curvedConnector3">
            <a:avLst>
              <a:gd name="adj1" fmla="val 1329984"/>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261784" y="3221620"/>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Mating</a:t>
            </a:r>
          </a:p>
        </p:txBody>
      </p:sp>
      <p:sp>
        <p:nvSpPr>
          <p:cNvPr id="16" name="Down Arrow 15"/>
          <p:cNvSpPr/>
          <p:nvPr/>
        </p:nvSpPr>
        <p:spPr>
          <a:xfrm>
            <a:off x="3676547" y="3774638"/>
            <a:ext cx="2004691" cy="345636"/>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1633" dirty="0"/>
              <a:t>4.5/12 M</a:t>
            </a:r>
          </a:p>
        </p:txBody>
      </p:sp>
      <p:sp>
        <p:nvSpPr>
          <p:cNvPr id="31756" name="TextBox 20"/>
          <p:cNvSpPr txBox="1">
            <a:spLocks noChangeArrowheads="1"/>
          </p:cNvSpPr>
          <p:nvPr/>
        </p:nvSpPr>
        <p:spPr bwMode="auto">
          <a:xfrm>
            <a:off x="6430117" y="3153934"/>
            <a:ext cx="524372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a:defRPr>
                <a:solidFill>
                  <a:schemeClr val="bg1"/>
                </a:solidFill>
                <a:latin typeface="Arial" panose="020B0604020202020204" pitchFamily="34" charset="0"/>
                <a:ea typeface="Microsoft YaHei" panose="020B0503020204020204" pitchFamily="34" charset="-122"/>
              </a:defRPr>
            </a:lvl1pPr>
            <a:lvl2pPr eaLnBrk="0">
              <a:defRPr>
                <a:solidFill>
                  <a:schemeClr val="bg1"/>
                </a:solidFill>
                <a:latin typeface="Arial" panose="020B0604020202020204" pitchFamily="34" charset="0"/>
                <a:ea typeface="Microsoft YaHei" panose="020B0503020204020204" pitchFamily="34" charset="-122"/>
              </a:defRPr>
            </a:lvl2pPr>
            <a:lvl3pPr eaLnBrk="0">
              <a:defRPr>
                <a:solidFill>
                  <a:schemeClr val="bg1"/>
                </a:solidFill>
                <a:latin typeface="Arial" panose="020B0604020202020204" pitchFamily="34" charset="0"/>
                <a:ea typeface="Microsoft YaHei" panose="020B0503020204020204" pitchFamily="34" charset="-122"/>
              </a:defRPr>
            </a:lvl3pPr>
            <a:lvl4pPr eaLnBrk="0">
              <a:defRPr>
                <a:solidFill>
                  <a:schemeClr val="bg1"/>
                </a:solidFill>
                <a:latin typeface="Arial" panose="020B0604020202020204" pitchFamily="34" charset="0"/>
                <a:ea typeface="Microsoft YaHei" panose="020B0503020204020204" pitchFamily="34" charset="-122"/>
              </a:defRPr>
            </a:lvl4pPr>
            <a:lvl5pPr eaLnBrk="0">
              <a:defRPr>
                <a:solidFill>
                  <a:schemeClr val="bg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a:buFont typeface="Arial" panose="020B0604020202020204" pitchFamily="34" charset="0"/>
              <a:buAutoNum type="arabicPeriod"/>
            </a:pPr>
            <a:r>
              <a:rPr lang="en-US" altLang="en-US" sz="2400" dirty="0">
                <a:solidFill>
                  <a:schemeClr val="tx1"/>
                </a:solidFill>
              </a:rPr>
              <a:t>Freely estimated </a:t>
            </a:r>
            <a:r>
              <a:rPr lang="en-US" altLang="en-US" sz="2400" dirty="0" smtClean="0">
                <a:solidFill>
                  <a:schemeClr val="tx1"/>
                </a:solidFill>
              </a:rPr>
              <a:t>maturity curves</a:t>
            </a:r>
            <a:endParaRPr lang="en-US" altLang="en-US" sz="2400" dirty="0">
              <a:solidFill>
                <a:schemeClr val="tx1"/>
              </a:solidFill>
            </a:endParaRPr>
          </a:p>
          <a:p>
            <a:pPr eaLnBrk="1">
              <a:buFont typeface="Arial" panose="020B0604020202020204" pitchFamily="34" charset="0"/>
              <a:buAutoNum type="arabicPeriod"/>
            </a:pPr>
            <a:r>
              <a:rPr lang="en-US" altLang="en-US" sz="2400" dirty="0" smtClean="0">
                <a:solidFill>
                  <a:schemeClr val="tx1"/>
                </a:solidFill>
              </a:rPr>
              <a:t>February 15</a:t>
            </a:r>
            <a:endParaRPr lang="en-US" altLang="en-US" sz="2400" dirty="0">
              <a:solidFill>
                <a:schemeClr val="tx1"/>
              </a:solidFill>
            </a:endParaRPr>
          </a:p>
        </p:txBody>
      </p:sp>
      <p:sp>
        <p:nvSpPr>
          <p:cNvPr id="17" name="Title 1"/>
          <p:cNvSpPr txBox="1">
            <a:spLocks/>
          </p:cNvSpPr>
          <p:nvPr/>
        </p:nvSpPr>
        <p:spPr>
          <a:xfrm>
            <a:off x="0" y="-18287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b="1" u="sng" dirty="0"/>
              <a:t>Model overview</a:t>
            </a:r>
            <a:endParaRPr lang="en-US" b="1" u="sng" dirty="0"/>
          </a:p>
        </p:txBody>
      </p:sp>
    </p:spTree>
    <p:extLst>
      <p:ext uri="{BB962C8B-B14F-4D97-AF65-F5344CB8AC3E}">
        <p14:creationId xmlns:p14="http://schemas.microsoft.com/office/powerpoint/2010/main" val="81256738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123530" y="871293"/>
            <a:ext cx="3110727" cy="6912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3265" dirty="0"/>
              <a:t>Survey</a:t>
            </a:r>
            <a:endParaRPr lang="en-US" sz="2903" dirty="0"/>
          </a:p>
        </p:txBody>
      </p:sp>
      <p:sp>
        <p:nvSpPr>
          <p:cNvPr id="7" name="Rectangle 6"/>
          <p:cNvSpPr/>
          <p:nvPr/>
        </p:nvSpPr>
        <p:spPr>
          <a:xfrm>
            <a:off x="3123530" y="1977329"/>
            <a:ext cx="3041599" cy="5530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Directed fishery</a:t>
            </a:r>
          </a:p>
        </p:txBody>
      </p:sp>
      <p:sp>
        <p:nvSpPr>
          <p:cNvPr id="8" name="Down Arrow 7"/>
          <p:cNvSpPr/>
          <p:nvPr/>
        </p:nvSpPr>
        <p:spPr>
          <a:xfrm>
            <a:off x="3607420" y="1631693"/>
            <a:ext cx="2212072" cy="345636"/>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1633" dirty="0"/>
              <a:t>7.5/12 M</a:t>
            </a:r>
          </a:p>
        </p:txBody>
      </p:sp>
      <p:sp>
        <p:nvSpPr>
          <p:cNvPr id="9" name="Rectangle 8"/>
          <p:cNvSpPr/>
          <p:nvPr/>
        </p:nvSpPr>
        <p:spPr>
          <a:xfrm>
            <a:off x="3123530" y="2599473"/>
            <a:ext cx="3041599" cy="5530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177" dirty="0"/>
              <a:t>Non-directed fishery</a:t>
            </a:r>
          </a:p>
        </p:txBody>
      </p:sp>
      <p:sp>
        <p:nvSpPr>
          <p:cNvPr id="10" name="Rectangle 9"/>
          <p:cNvSpPr/>
          <p:nvPr/>
        </p:nvSpPr>
        <p:spPr>
          <a:xfrm>
            <a:off x="3261784" y="4189401"/>
            <a:ext cx="2765091" cy="553019"/>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Molting</a:t>
            </a:r>
          </a:p>
        </p:txBody>
      </p:sp>
      <p:sp>
        <p:nvSpPr>
          <p:cNvPr id="11" name="Rectangle 10"/>
          <p:cNvSpPr/>
          <p:nvPr/>
        </p:nvSpPr>
        <p:spPr>
          <a:xfrm>
            <a:off x="3261784" y="4811547"/>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Growth</a:t>
            </a:r>
          </a:p>
        </p:txBody>
      </p:sp>
      <p:sp>
        <p:nvSpPr>
          <p:cNvPr id="12" name="Rectangle 11"/>
          <p:cNvSpPr/>
          <p:nvPr/>
        </p:nvSpPr>
        <p:spPr>
          <a:xfrm>
            <a:off x="3261784" y="5364565"/>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Recruitment</a:t>
            </a:r>
          </a:p>
        </p:txBody>
      </p:sp>
      <p:cxnSp>
        <p:nvCxnSpPr>
          <p:cNvPr id="14" name="Curved Connector 13"/>
          <p:cNvCxnSpPr>
            <a:stCxn id="12" idx="1"/>
            <a:endCxn id="6" idx="1"/>
          </p:cNvCxnSpPr>
          <p:nvPr/>
        </p:nvCxnSpPr>
        <p:spPr>
          <a:xfrm rot="10800000">
            <a:off x="3123530" y="1216930"/>
            <a:ext cx="138255" cy="4389581"/>
          </a:xfrm>
          <a:prstGeom prst="curvedConnector3">
            <a:avLst>
              <a:gd name="adj1" fmla="val 1329984"/>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261784" y="3221620"/>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Mating</a:t>
            </a:r>
          </a:p>
        </p:txBody>
      </p:sp>
      <p:sp>
        <p:nvSpPr>
          <p:cNvPr id="16" name="Down Arrow 15"/>
          <p:cNvSpPr/>
          <p:nvPr/>
        </p:nvSpPr>
        <p:spPr>
          <a:xfrm>
            <a:off x="3676547" y="3774638"/>
            <a:ext cx="2004691" cy="345636"/>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1633" dirty="0"/>
              <a:t>4.5/12 M</a:t>
            </a:r>
          </a:p>
        </p:txBody>
      </p:sp>
      <p:sp>
        <p:nvSpPr>
          <p:cNvPr id="32780" name="TextBox 20"/>
          <p:cNvSpPr txBox="1">
            <a:spLocks noChangeArrowheads="1"/>
          </p:cNvSpPr>
          <p:nvPr/>
        </p:nvSpPr>
        <p:spPr bwMode="auto">
          <a:xfrm>
            <a:off x="6398434" y="4190842"/>
            <a:ext cx="529064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a:defRPr>
                <a:solidFill>
                  <a:schemeClr val="bg1"/>
                </a:solidFill>
                <a:latin typeface="Arial" panose="020B0604020202020204" pitchFamily="34" charset="0"/>
                <a:ea typeface="Microsoft YaHei" panose="020B0503020204020204" pitchFamily="34" charset="-122"/>
              </a:defRPr>
            </a:lvl1pPr>
            <a:lvl2pPr eaLnBrk="0">
              <a:defRPr>
                <a:solidFill>
                  <a:schemeClr val="bg1"/>
                </a:solidFill>
                <a:latin typeface="Arial" panose="020B0604020202020204" pitchFamily="34" charset="0"/>
                <a:ea typeface="Microsoft YaHei" panose="020B0503020204020204" pitchFamily="34" charset="-122"/>
              </a:defRPr>
            </a:lvl2pPr>
            <a:lvl3pPr eaLnBrk="0">
              <a:defRPr>
                <a:solidFill>
                  <a:schemeClr val="bg1"/>
                </a:solidFill>
                <a:latin typeface="Arial" panose="020B0604020202020204" pitchFamily="34" charset="0"/>
                <a:ea typeface="Microsoft YaHei" panose="020B0503020204020204" pitchFamily="34" charset="-122"/>
              </a:defRPr>
            </a:lvl3pPr>
            <a:lvl4pPr eaLnBrk="0">
              <a:defRPr>
                <a:solidFill>
                  <a:schemeClr val="bg1"/>
                </a:solidFill>
                <a:latin typeface="Arial" panose="020B0604020202020204" pitchFamily="34" charset="0"/>
                <a:ea typeface="Microsoft YaHei" panose="020B0503020204020204" pitchFamily="34" charset="-122"/>
              </a:defRPr>
            </a:lvl4pPr>
            <a:lvl5pPr eaLnBrk="0">
              <a:defRPr>
                <a:solidFill>
                  <a:schemeClr val="bg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a:buFont typeface="Arial" panose="020B0604020202020204" pitchFamily="34" charset="0"/>
              <a:buAutoNum type="arabicPeriod"/>
            </a:pPr>
            <a:r>
              <a:rPr lang="en-US" altLang="en-US" sz="2400" dirty="0">
                <a:solidFill>
                  <a:schemeClr val="tx1"/>
                </a:solidFill>
              </a:rPr>
              <a:t>All immature crab assumed to molt</a:t>
            </a:r>
          </a:p>
          <a:p>
            <a:pPr eaLnBrk="1">
              <a:buFont typeface="Arial" panose="020B0604020202020204" pitchFamily="34" charset="0"/>
              <a:buAutoNum type="arabicPeriod"/>
            </a:pPr>
            <a:r>
              <a:rPr lang="en-US" altLang="en-US" sz="2400" dirty="0">
                <a:solidFill>
                  <a:schemeClr val="tx1"/>
                </a:solidFill>
              </a:rPr>
              <a:t>Terminal molt to maturity</a:t>
            </a:r>
          </a:p>
        </p:txBody>
      </p:sp>
      <p:sp>
        <p:nvSpPr>
          <p:cNvPr id="17" name="Title 1"/>
          <p:cNvSpPr txBox="1">
            <a:spLocks/>
          </p:cNvSpPr>
          <p:nvPr/>
        </p:nvSpPr>
        <p:spPr>
          <a:xfrm>
            <a:off x="0" y="-18287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b="1" u="sng" dirty="0"/>
              <a:t>Model overview</a:t>
            </a:r>
            <a:endParaRPr lang="en-US" b="1" u="sng" dirty="0"/>
          </a:p>
        </p:txBody>
      </p:sp>
    </p:spTree>
    <p:extLst>
      <p:ext uri="{BB962C8B-B14F-4D97-AF65-F5344CB8AC3E}">
        <p14:creationId xmlns:p14="http://schemas.microsoft.com/office/powerpoint/2010/main" val="36288228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123530" y="871293"/>
            <a:ext cx="3110727" cy="6912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3265" dirty="0"/>
              <a:t>Survey</a:t>
            </a:r>
            <a:endParaRPr lang="en-US" sz="2903" dirty="0"/>
          </a:p>
        </p:txBody>
      </p:sp>
      <p:sp>
        <p:nvSpPr>
          <p:cNvPr id="7" name="Rectangle 6"/>
          <p:cNvSpPr/>
          <p:nvPr/>
        </p:nvSpPr>
        <p:spPr>
          <a:xfrm>
            <a:off x="3123530" y="1977329"/>
            <a:ext cx="3041599" cy="5530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Directed fishery</a:t>
            </a:r>
          </a:p>
        </p:txBody>
      </p:sp>
      <p:sp>
        <p:nvSpPr>
          <p:cNvPr id="8" name="Down Arrow 7"/>
          <p:cNvSpPr/>
          <p:nvPr/>
        </p:nvSpPr>
        <p:spPr>
          <a:xfrm>
            <a:off x="3607420" y="1631693"/>
            <a:ext cx="2212072" cy="345636"/>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1633" dirty="0"/>
              <a:t>7.5/12 M</a:t>
            </a:r>
          </a:p>
        </p:txBody>
      </p:sp>
      <p:sp>
        <p:nvSpPr>
          <p:cNvPr id="9" name="Rectangle 8"/>
          <p:cNvSpPr/>
          <p:nvPr/>
        </p:nvSpPr>
        <p:spPr>
          <a:xfrm>
            <a:off x="3123530" y="2599473"/>
            <a:ext cx="3041599" cy="5530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177" dirty="0"/>
              <a:t>Non-directed fishery</a:t>
            </a:r>
          </a:p>
        </p:txBody>
      </p:sp>
      <p:sp>
        <p:nvSpPr>
          <p:cNvPr id="10" name="Rectangle 9"/>
          <p:cNvSpPr/>
          <p:nvPr/>
        </p:nvSpPr>
        <p:spPr>
          <a:xfrm>
            <a:off x="3261784" y="4189401"/>
            <a:ext cx="2765091" cy="553019"/>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Molting</a:t>
            </a:r>
          </a:p>
        </p:txBody>
      </p:sp>
      <p:sp>
        <p:nvSpPr>
          <p:cNvPr id="11" name="Rectangle 10"/>
          <p:cNvSpPr/>
          <p:nvPr/>
        </p:nvSpPr>
        <p:spPr>
          <a:xfrm>
            <a:off x="3261784" y="4811547"/>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Growth</a:t>
            </a:r>
          </a:p>
        </p:txBody>
      </p:sp>
      <p:sp>
        <p:nvSpPr>
          <p:cNvPr id="12" name="Rectangle 11"/>
          <p:cNvSpPr/>
          <p:nvPr/>
        </p:nvSpPr>
        <p:spPr>
          <a:xfrm>
            <a:off x="3261784" y="5364565"/>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Recruitment</a:t>
            </a:r>
          </a:p>
        </p:txBody>
      </p:sp>
      <p:cxnSp>
        <p:nvCxnSpPr>
          <p:cNvPr id="14" name="Curved Connector 13"/>
          <p:cNvCxnSpPr>
            <a:stCxn id="12" idx="1"/>
            <a:endCxn id="6" idx="1"/>
          </p:cNvCxnSpPr>
          <p:nvPr/>
        </p:nvCxnSpPr>
        <p:spPr>
          <a:xfrm rot="10800000">
            <a:off x="3123530" y="1216930"/>
            <a:ext cx="138255" cy="4389581"/>
          </a:xfrm>
          <a:prstGeom prst="curvedConnector3">
            <a:avLst>
              <a:gd name="adj1" fmla="val 1329984"/>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261784" y="3221620"/>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Mating</a:t>
            </a:r>
          </a:p>
        </p:txBody>
      </p:sp>
      <p:sp>
        <p:nvSpPr>
          <p:cNvPr id="16" name="Down Arrow 15"/>
          <p:cNvSpPr/>
          <p:nvPr/>
        </p:nvSpPr>
        <p:spPr>
          <a:xfrm>
            <a:off x="3676547" y="3774638"/>
            <a:ext cx="2004691" cy="345636"/>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1633" dirty="0"/>
              <a:t>4.5/12 M</a:t>
            </a:r>
          </a:p>
        </p:txBody>
      </p:sp>
      <p:sp>
        <p:nvSpPr>
          <p:cNvPr id="33804" name="TextBox 20"/>
          <p:cNvSpPr txBox="1">
            <a:spLocks noChangeArrowheads="1"/>
          </p:cNvSpPr>
          <p:nvPr/>
        </p:nvSpPr>
        <p:spPr bwMode="auto">
          <a:xfrm>
            <a:off x="6398434" y="4743861"/>
            <a:ext cx="550400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a:defRPr>
                <a:solidFill>
                  <a:schemeClr val="bg1"/>
                </a:solidFill>
                <a:latin typeface="Arial" panose="020B0604020202020204" pitchFamily="34" charset="0"/>
                <a:ea typeface="Microsoft YaHei" panose="020B0503020204020204" pitchFamily="34" charset="-122"/>
              </a:defRPr>
            </a:lvl1pPr>
            <a:lvl2pPr eaLnBrk="0">
              <a:defRPr>
                <a:solidFill>
                  <a:schemeClr val="bg1"/>
                </a:solidFill>
                <a:latin typeface="Arial" panose="020B0604020202020204" pitchFamily="34" charset="0"/>
                <a:ea typeface="Microsoft YaHei" panose="020B0503020204020204" pitchFamily="34" charset="-122"/>
              </a:defRPr>
            </a:lvl2pPr>
            <a:lvl3pPr eaLnBrk="0">
              <a:defRPr>
                <a:solidFill>
                  <a:schemeClr val="bg1"/>
                </a:solidFill>
                <a:latin typeface="Arial" panose="020B0604020202020204" pitchFamily="34" charset="0"/>
                <a:ea typeface="Microsoft YaHei" panose="020B0503020204020204" pitchFamily="34" charset="-122"/>
              </a:defRPr>
            </a:lvl3pPr>
            <a:lvl4pPr eaLnBrk="0">
              <a:defRPr>
                <a:solidFill>
                  <a:schemeClr val="bg1"/>
                </a:solidFill>
                <a:latin typeface="Arial" panose="020B0604020202020204" pitchFamily="34" charset="0"/>
                <a:ea typeface="Microsoft YaHei" panose="020B0503020204020204" pitchFamily="34" charset="-122"/>
              </a:defRPr>
            </a:lvl4pPr>
            <a:lvl5pPr eaLnBrk="0">
              <a:defRPr>
                <a:solidFill>
                  <a:schemeClr val="bg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a:buFont typeface="Arial" panose="020B0604020202020204" pitchFamily="34" charset="0"/>
              <a:buAutoNum type="arabicPeriod"/>
            </a:pPr>
            <a:r>
              <a:rPr lang="en-US" altLang="en-US" sz="2400" dirty="0" smtClean="0">
                <a:solidFill>
                  <a:schemeClr val="tx1"/>
                </a:solidFill>
              </a:rPr>
              <a:t>Linear growth estimated outside of the model for both sexes</a:t>
            </a:r>
          </a:p>
          <a:p>
            <a:pPr marL="0" indent="0" eaLnBrk="1"/>
            <a:endParaRPr lang="en-US" altLang="en-US" sz="2400" dirty="0">
              <a:solidFill>
                <a:schemeClr val="tx1"/>
              </a:solidFill>
            </a:endParaRPr>
          </a:p>
        </p:txBody>
      </p:sp>
      <p:sp>
        <p:nvSpPr>
          <p:cNvPr id="17" name="Title 1"/>
          <p:cNvSpPr txBox="1">
            <a:spLocks/>
          </p:cNvSpPr>
          <p:nvPr/>
        </p:nvSpPr>
        <p:spPr>
          <a:xfrm>
            <a:off x="0" y="-18287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b="1" u="sng" dirty="0"/>
              <a:t>Model overview</a:t>
            </a:r>
            <a:endParaRPr lang="en-US" b="1" u="sng" dirty="0"/>
          </a:p>
        </p:txBody>
      </p:sp>
    </p:spTree>
    <p:extLst>
      <p:ext uri="{BB962C8B-B14F-4D97-AF65-F5344CB8AC3E}">
        <p14:creationId xmlns:p14="http://schemas.microsoft.com/office/powerpoint/2010/main" val="345202587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26571"/>
            <a:ext cx="10972800" cy="1143000"/>
          </a:xfrm>
        </p:spPr>
        <p:txBody>
          <a:bodyPr/>
          <a:lstStyle/>
          <a:p>
            <a:pPr algn="l"/>
            <a:r>
              <a:rPr lang="en-US" b="1" dirty="0" smtClean="0"/>
              <a:t>Fits to data</a:t>
            </a:r>
            <a:endParaRPr lang="en-US" b="1" dirty="0"/>
          </a:p>
        </p:txBody>
      </p:sp>
      <p:graphicFrame>
        <p:nvGraphicFramePr>
          <p:cNvPr id="3" name="Table 2"/>
          <p:cNvGraphicFramePr>
            <a:graphicFrameLocks noGrp="1"/>
          </p:cNvGraphicFramePr>
          <p:nvPr>
            <p:extLst>
              <p:ext uri="{D42A27DB-BD31-4B8C-83A1-F6EECF244321}">
                <p14:modId xmlns:p14="http://schemas.microsoft.com/office/powerpoint/2010/main" val="3616571922"/>
              </p:ext>
            </p:extLst>
          </p:nvPr>
        </p:nvGraphicFramePr>
        <p:xfrm>
          <a:off x="7467599" y="0"/>
          <a:ext cx="4724401" cy="6857997"/>
        </p:xfrm>
        <a:graphic>
          <a:graphicData uri="http://schemas.openxmlformats.org/drawingml/2006/table">
            <a:tbl>
              <a:tblPr firstRow="1" bandRow="1">
                <a:tableStyleId>{616DA210-FB5B-4158-B5E0-FEB733F419BA}</a:tableStyleId>
              </a:tblPr>
              <a:tblGrid>
                <a:gridCol w="2423340">
                  <a:extLst>
                    <a:ext uri="{9D8B030D-6E8A-4147-A177-3AD203B41FA5}">
                      <a16:colId xmlns:a16="http://schemas.microsoft.com/office/drawing/2014/main" val="2404413497"/>
                    </a:ext>
                  </a:extLst>
                </a:gridCol>
                <a:gridCol w="785528">
                  <a:extLst>
                    <a:ext uri="{9D8B030D-6E8A-4147-A177-3AD203B41FA5}">
                      <a16:colId xmlns:a16="http://schemas.microsoft.com/office/drawing/2014/main" val="3275954061"/>
                    </a:ext>
                  </a:extLst>
                </a:gridCol>
                <a:gridCol w="702733">
                  <a:extLst>
                    <a:ext uri="{9D8B030D-6E8A-4147-A177-3AD203B41FA5}">
                      <a16:colId xmlns:a16="http://schemas.microsoft.com/office/drawing/2014/main" val="2897643073"/>
                    </a:ext>
                  </a:extLst>
                </a:gridCol>
                <a:gridCol w="812800">
                  <a:extLst>
                    <a:ext uri="{9D8B030D-6E8A-4147-A177-3AD203B41FA5}">
                      <a16:colId xmlns:a16="http://schemas.microsoft.com/office/drawing/2014/main" val="1390916394"/>
                    </a:ext>
                  </a:extLst>
                </a:gridCol>
              </a:tblGrid>
              <a:tr h="554854">
                <a:tc>
                  <a:txBody>
                    <a:bodyPr/>
                    <a:lstStyle/>
                    <a:p>
                      <a:pPr algn="ctr"/>
                      <a:r>
                        <a:rPr lang="en-US" sz="2400" dirty="0" smtClean="0"/>
                        <a:t>Data source</a:t>
                      </a:r>
                      <a:endParaRPr lang="en-US" sz="2400" dirty="0"/>
                    </a:p>
                  </a:txBody>
                  <a:tcPr/>
                </a:tc>
                <a:tc>
                  <a:txBody>
                    <a:bodyPr/>
                    <a:lstStyle/>
                    <a:p>
                      <a:pPr algn="ctr"/>
                      <a:r>
                        <a:rPr lang="en-US" sz="2000" dirty="0" smtClean="0"/>
                        <a:t>21.1a</a:t>
                      </a:r>
                      <a:endParaRPr lang="en-US" sz="2000" dirty="0"/>
                    </a:p>
                  </a:txBody>
                  <a:tcPr/>
                </a:tc>
                <a:tc>
                  <a:txBody>
                    <a:bodyPr/>
                    <a:lstStyle/>
                    <a:p>
                      <a:pPr algn="ctr"/>
                      <a:r>
                        <a:rPr lang="en-US" sz="2000" dirty="0" smtClean="0"/>
                        <a:t>21.2</a:t>
                      </a:r>
                      <a:endParaRPr lang="en-US" sz="2000" dirty="0"/>
                    </a:p>
                  </a:txBody>
                  <a:tcPr/>
                </a:tc>
                <a:tc>
                  <a:txBody>
                    <a:bodyPr/>
                    <a:lstStyle/>
                    <a:p>
                      <a:pPr algn="ctr"/>
                      <a:r>
                        <a:rPr lang="en-US" sz="2000" dirty="0" smtClean="0"/>
                        <a:t>21.3</a:t>
                      </a:r>
                      <a:endParaRPr lang="en-US" sz="2000" dirty="0"/>
                    </a:p>
                  </a:txBody>
                  <a:tcPr/>
                </a:tc>
                <a:extLst>
                  <a:ext uri="{0D108BD9-81ED-4DB2-BD59-A6C34878D82A}">
                    <a16:rowId xmlns:a16="http://schemas.microsoft.com/office/drawing/2014/main" val="2304761823"/>
                  </a:ext>
                </a:extLst>
              </a:tr>
              <a:tr h="554854">
                <a:tc>
                  <a:txBody>
                    <a:bodyPr/>
                    <a:lstStyle/>
                    <a:p>
                      <a:r>
                        <a:rPr lang="en-US" sz="1600" dirty="0" smtClean="0"/>
                        <a:t>Survey biomass</a:t>
                      </a:r>
                      <a:endParaRPr lang="en-US" sz="1600" dirty="0"/>
                    </a:p>
                  </a:txBody>
                  <a:tcPr/>
                </a:tc>
                <a:tc>
                  <a:txBody>
                    <a:bodyPr/>
                    <a:lstStyle/>
                    <a:p>
                      <a:pPr algn="ctr"/>
                      <a:endParaRPr lang="en-US" sz="2400" dirty="0"/>
                    </a:p>
                  </a:txBody>
                  <a:tcPr anchor="ctr"/>
                </a:tc>
                <a:tc>
                  <a:txBody>
                    <a:bodyPr/>
                    <a:lstStyle/>
                    <a:p>
                      <a:pPr algn="ctr"/>
                      <a:r>
                        <a:rPr lang="en-US" sz="2400" dirty="0" smtClean="0">
                          <a:solidFill>
                            <a:srgbClr val="00B050"/>
                          </a:solidFill>
                        </a:rPr>
                        <a:t>X</a:t>
                      </a:r>
                      <a:endParaRPr lang="en-US" sz="2400" dirty="0">
                        <a:solidFill>
                          <a:srgbClr val="00B05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rgbClr val="00B050"/>
                          </a:solidFill>
                        </a:rPr>
                        <a:t>X</a:t>
                      </a:r>
                    </a:p>
                  </a:txBody>
                  <a:tcPr anchor="ctr"/>
                </a:tc>
                <a:extLst>
                  <a:ext uri="{0D108BD9-81ED-4DB2-BD59-A6C34878D82A}">
                    <a16:rowId xmlns:a16="http://schemas.microsoft.com/office/drawing/2014/main" val="2403134372"/>
                  </a:ext>
                </a:extLst>
              </a:tr>
              <a:tr h="554854">
                <a:tc>
                  <a:txBody>
                    <a:bodyPr/>
                    <a:lstStyle/>
                    <a:p>
                      <a:r>
                        <a:rPr lang="en-US" sz="1600" dirty="0" smtClean="0"/>
                        <a:t>Growth</a:t>
                      </a:r>
                      <a:endParaRPr lang="en-US" sz="1600" dirty="0"/>
                    </a:p>
                  </a:txBody>
                  <a:tcPr/>
                </a:tc>
                <a:tc>
                  <a:txBody>
                    <a:bodyPr/>
                    <a:lstStyle/>
                    <a:p>
                      <a:pPr algn="ctr"/>
                      <a:endParaRPr lang="en-US" sz="2400" dirty="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1735731066"/>
                  </a:ext>
                </a:extLst>
              </a:tr>
              <a:tr h="554854">
                <a:tc>
                  <a:txBody>
                    <a:bodyPr/>
                    <a:lstStyle/>
                    <a:p>
                      <a:r>
                        <a:rPr lang="en-US" sz="1600" dirty="0" smtClean="0"/>
                        <a:t>Catch</a:t>
                      </a:r>
                      <a:endParaRPr lang="en-US" sz="1600" dirty="0"/>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167417164"/>
                  </a:ext>
                </a:extLst>
              </a:tr>
              <a:tr h="554854">
                <a:tc>
                  <a:txBody>
                    <a:bodyPr/>
                    <a:lstStyle/>
                    <a:p>
                      <a:r>
                        <a:rPr lang="en-US" sz="1600" dirty="0" smtClean="0"/>
                        <a:t>Retained</a:t>
                      </a:r>
                      <a:r>
                        <a:rPr lang="en-US" sz="1600" baseline="0" dirty="0" smtClean="0"/>
                        <a:t> size comp</a:t>
                      </a:r>
                      <a:endParaRPr lang="en-US" sz="1600" dirty="0"/>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990454975"/>
                  </a:ext>
                </a:extLst>
              </a:tr>
              <a:tr h="554854">
                <a:tc>
                  <a:txBody>
                    <a:bodyPr/>
                    <a:lstStyle/>
                    <a:p>
                      <a:r>
                        <a:rPr lang="en-US" sz="1600" dirty="0" smtClean="0"/>
                        <a:t>Total size comp</a:t>
                      </a:r>
                      <a:endParaRPr lang="en-US" sz="1600" dirty="0"/>
                    </a:p>
                  </a:txBody>
                  <a:tcPr/>
                </a:tc>
                <a:tc>
                  <a:txBody>
                    <a:bodyPr/>
                    <a:lstStyle/>
                    <a:p>
                      <a:pPr algn="ctr"/>
                      <a:endParaRPr lang="en-US" sz="2400" dirty="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627343391"/>
                  </a:ext>
                </a:extLst>
              </a:tr>
              <a:tr h="554854">
                <a:tc>
                  <a:txBody>
                    <a:bodyPr/>
                    <a:lstStyle/>
                    <a:p>
                      <a:r>
                        <a:rPr lang="en-US" sz="1600" dirty="0" smtClean="0"/>
                        <a:t>Bycatch</a:t>
                      </a:r>
                      <a:r>
                        <a:rPr lang="en-US" sz="1600" baseline="0" dirty="0" smtClean="0"/>
                        <a:t> size comp</a:t>
                      </a:r>
                      <a:endParaRPr lang="en-US" sz="1600" dirty="0"/>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3932744178"/>
                  </a:ext>
                </a:extLst>
              </a:tr>
              <a:tr h="554854">
                <a:tc>
                  <a:txBody>
                    <a:bodyPr/>
                    <a:lstStyle/>
                    <a:p>
                      <a:r>
                        <a:rPr lang="en-US" sz="1600" dirty="0" smtClean="0"/>
                        <a:t>BSFRF size comp</a:t>
                      </a:r>
                      <a:endParaRPr lang="en-US" sz="1600" dirty="0"/>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2762409858"/>
                  </a:ext>
                </a:extLst>
              </a:tr>
              <a:tr h="621437">
                <a:tc>
                  <a:txBody>
                    <a:bodyPr/>
                    <a:lstStyle/>
                    <a:p>
                      <a:r>
                        <a:rPr lang="en-US" sz="1600" dirty="0" smtClean="0"/>
                        <a:t>Survey size comp (</a:t>
                      </a:r>
                      <a:r>
                        <a:rPr lang="en-US" sz="1600" dirty="0" err="1" smtClean="0"/>
                        <a:t>imm</a:t>
                      </a:r>
                      <a:r>
                        <a:rPr lang="en-US" sz="1600" dirty="0" smtClean="0"/>
                        <a:t> M)</a:t>
                      </a:r>
                      <a:endParaRPr lang="en-US" sz="1600" dirty="0"/>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3824223700"/>
                  </a:ext>
                </a:extLst>
              </a:tr>
              <a:tr h="62143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a:t>
                      </a:r>
                      <a:r>
                        <a:rPr lang="en-US" sz="1600" dirty="0" err="1" smtClean="0"/>
                        <a:t>imm</a:t>
                      </a:r>
                      <a:r>
                        <a:rPr lang="en-US" sz="1600" dirty="0" smtClean="0"/>
                        <a:t> F)</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3873450720"/>
                  </a:ext>
                </a:extLst>
              </a:tr>
              <a:tr h="62143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(mat M)</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4289589328"/>
                  </a:ext>
                </a:extLst>
              </a:tr>
              <a:tr h="55485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(mat F)</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2332475638"/>
                  </a:ext>
                </a:extLst>
              </a:tr>
            </a:tbl>
          </a:graphicData>
        </a:graphic>
      </p:graphicFrame>
      <p:pic>
        <p:nvPicPr>
          <p:cNvPr id="4" name="Picture 3"/>
          <p:cNvPicPr>
            <a:picLocks noChangeAspect="1"/>
          </p:cNvPicPr>
          <p:nvPr/>
        </p:nvPicPr>
        <p:blipFill>
          <a:blip r:embed="rId2"/>
          <a:stretch>
            <a:fillRect/>
          </a:stretch>
        </p:blipFill>
        <p:spPr>
          <a:xfrm>
            <a:off x="-1" y="442931"/>
            <a:ext cx="7452999" cy="6415066"/>
          </a:xfrm>
          <a:prstGeom prst="rect">
            <a:avLst/>
          </a:prstGeom>
        </p:spPr>
      </p:pic>
    </p:spTree>
    <p:extLst>
      <p:ext uri="{BB962C8B-B14F-4D97-AF65-F5344CB8AC3E}">
        <p14:creationId xmlns:p14="http://schemas.microsoft.com/office/powerpoint/2010/main" val="140201815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26571"/>
            <a:ext cx="10972800" cy="1143000"/>
          </a:xfrm>
        </p:spPr>
        <p:txBody>
          <a:bodyPr/>
          <a:lstStyle/>
          <a:p>
            <a:pPr algn="l"/>
            <a:r>
              <a:rPr lang="en-US" b="1" dirty="0" smtClean="0"/>
              <a:t>Fits to data</a:t>
            </a:r>
            <a:endParaRPr lang="en-US" b="1" dirty="0"/>
          </a:p>
        </p:txBody>
      </p:sp>
      <p:graphicFrame>
        <p:nvGraphicFramePr>
          <p:cNvPr id="10" name="Table 9"/>
          <p:cNvGraphicFramePr>
            <a:graphicFrameLocks noGrp="1"/>
          </p:cNvGraphicFramePr>
          <p:nvPr>
            <p:extLst>
              <p:ext uri="{D42A27DB-BD31-4B8C-83A1-F6EECF244321}">
                <p14:modId xmlns:p14="http://schemas.microsoft.com/office/powerpoint/2010/main" val="3390066833"/>
              </p:ext>
            </p:extLst>
          </p:nvPr>
        </p:nvGraphicFramePr>
        <p:xfrm>
          <a:off x="7467599" y="0"/>
          <a:ext cx="4724401" cy="6857997"/>
        </p:xfrm>
        <a:graphic>
          <a:graphicData uri="http://schemas.openxmlformats.org/drawingml/2006/table">
            <a:tbl>
              <a:tblPr firstRow="1" bandRow="1">
                <a:tableStyleId>{616DA210-FB5B-4158-B5E0-FEB733F419BA}</a:tableStyleId>
              </a:tblPr>
              <a:tblGrid>
                <a:gridCol w="2423340">
                  <a:extLst>
                    <a:ext uri="{9D8B030D-6E8A-4147-A177-3AD203B41FA5}">
                      <a16:colId xmlns:a16="http://schemas.microsoft.com/office/drawing/2014/main" val="2404413497"/>
                    </a:ext>
                  </a:extLst>
                </a:gridCol>
                <a:gridCol w="785528">
                  <a:extLst>
                    <a:ext uri="{9D8B030D-6E8A-4147-A177-3AD203B41FA5}">
                      <a16:colId xmlns:a16="http://schemas.microsoft.com/office/drawing/2014/main" val="3275954061"/>
                    </a:ext>
                  </a:extLst>
                </a:gridCol>
                <a:gridCol w="702733">
                  <a:extLst>
                    <a:ext uri="{9D8B030D-6E8A-4147-A177-3AD203B41FA5}">
                      <a16:colId xmlns:a16="http://schemas.microsoft.com/office/drawing/2014/main" val="2897643073"/>
                    </a:ext>
                  </a:extLst>
                </a:gridCol>
                <a:gridCol w="812800">
                  <a:extLst>
                    <a:ext uri="{9D8B030D-6E8A-4147-A177-3AD203B41FA5}">
                      <a16:colId xmlns:a16="http://schemas.microsoft.com/office/drawing/2014/main" val="1390916394"/>
                    </a:ext>
                  </a:extLst>
                </a:gridCol>
              </a:tblGrid>
              <a:tr h="554854">
                <a:tc>
                  <a:txBody>
                    <a:bodyPr/>
                    <a:lstStyle/>
                    <a:p>
                      <a:pPr algn="ctr"/>
                      <a:r>
                        <a:rPr lang="en-US" sz="2400" dirty="0" smtClean="0"/>
                        <a:t>Data source</a:t>
                      </a:r>
                      <a:endParaRPr lang="en-US" sz="2400" dirty="0"/>
                    </a:p>
                  </a:txBody>
                  <a:tcPr/>
                </a:tc>
                <a:tc>
                  <a:txBody>
                    <a:bodyPr/>
                    <a:lstStyle/>
                    <a:p>
                      <a:pPr algn="ctr"/>
                      <a:r>
                        <a:rPr lang="en-US" sz="2000" dirty="0" smtClean="0"/>
                        <a:t>21.1a</a:t>
                      </a:r>
                      <a:endParaRPr lang="en-US" sz="2000" dirty="0"/>
                    </a:p>
                  </a:txBody>
                  <a:tcPr/>
                </a:tc>
                <a:tc>
                  <a:txBody>
                    <a:bodyPr/>
                    <a:lstStyle/>
                    <a:p>
                      <a:pPr algn="ctr"/>
                      <a:r>
                        <a:rPr lang="en-US" sz="2000" dirty="0" smtClean="0"/>
                        <a:t>21.2</a:t>
                      </a:r>
                      <a:endParaRPr lang="en-US" sz="2000" dirty="0"/>
                    </a:p>
                  </a:txBody>
                  <a:tcPr/>
                </a:tc>
                <a:tc>
                  <a:txBody>
                    <a:bodyPr/>
                    <a:lstStyle/>
                    <a:p>
                      <a:pPr algn="ctr"/>
                      <a:r>
                        <a:rPr lang="en-US" sz="2000" dirty="0" smtClean="0"/>
                        <a:t>21.3</a:t>
                      </a:r>
                      <a:endParaRPr lang="en-US" sz="2000" dirty="0"/>
                    </a:p>
                  </a:txBody>
                  <a:tcPr/>
                </a:tc>
                <a:extLst>
                  <a:ext uri="{0D108BD9-81ED-4DB2-BD59-A6C34878D82A}">
                    <a16:rowId xmlns:a16="http://schemas.microsoft.com/office/drawing/2014/main" val="2304761823"/>
                  </a:ext>
                </a:extLst>
              </a:tr>
              <a:tr h="554854">
                <a:tc>
                  <a:txBody>
                    <a:bodyPr/>
                    <a:lstStyle/>
                    <a:p>
                      <a:r>
                        <a:rPr lang="en-US" sz="1600" dirty="0" smtClean="0"/>
                        <a:t>Survey biomass</a:t>
                      </a:r>
                      <a:endParaRPr lang="en-US" sz="1600" dirty="0"/>
                    </a:p>
                  </a:txBody>
                  <a:tcPr/>
                </a:tc>
                <a:tc>
                  <a:txBody>
                    <a:bodyPr/>
                    <a:lstStyle/>
                    <a:p>
                      <a:pPr algn="ctr"/>
                      <a:endParaRPr lang="en-US" sz="2400" dirty="0"/>
                    </a:p>
                  </a:txBody>
                  <a:tcPr anchor="ctr"/>
                </a:tc>
                <a:tc>
                  <a:txBody>
                    <a:bodyPr/>
                    <a:lstStyle/>
                    <a:p>
                      <a:pPr algn="ctr"/>
                      <a:r>
                        <a:rPr lang="en-US" sz="2400" dirty="0" smtClean="0">
                          <a:solidFill>
                            <a:srgbClr val="00B050"/>
                          </a:solidFill>
                        </a:rPr>
                        <a:t>X</a:t>
                      </a:r>
                      <a:endParaRPr lang="en-US" sz="2400" dirty="0">
                        <a:solidFill>
                          <a:srgbClr val="00B05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rgbClr val="00B050"/>
                          </a:solidFill>
                        </a:rPr>
                        <a:t>X</a:t>
                      </a:r>
                    </a:p>
                  </a:txBody>
                  <a:tcPr anchor="ctr"/>
                </a:tc>
                <a:extLst>
                  <a:ext uri="{0D108BD9-81ED-4DB2-BD59-A6C34878D82A}">
                    <a16:rowId xmlns:a16="http://schemas.microsoft.com/office/drawing/2014/main" val="2403134372"/>
                  </a:ext>
                </a:extLst>
              </a:tr>
              <a:tr h="554854">
                <a:tc>
                  <a:txBody>
                    <a:bodyPr/>
                    <a:lstStyle/>
                    <a:p>
                      <a:r>
                        <a:rPr lang="en-US" sz="1600" dirty="0" smtClean="0"/>
                        <a:t>Growth</a:t>
                      </a:r>
                      <a:endParaRPr lang="en-US" sz="1600" dirty="0"/>
                    </a:p>
                  </a:txBody>
                  <a:tcPr/>
                </a:tc>
                <a:tc>
                  <a:txBody>
                    <a:bodyPr/>
                    <a:lstStyle/>
                    <a:p>
                      <a:pPr algn="ctr"/>
                      <a:endParaRPr lang="en-US" sz="2400" dirty="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1735731066"/>
                  </a:ext>
                </a:extLst>
              </a:tr>
              <a:tr h="554854">
                <a:tc>
                  <a:txBody>
                    <a:bodyPr/>
                    <a:lstStyle/>
                    <a:p>
                      <a:r>
                        <a:rPr lang="en-US" sz="1600" dirty="0" smtClean="0"/>
                        <a:t>Catch</a:t>
                      </a:r>
                      <a:endParaRPr lang="en-US" sz="1600" dirty="0"/>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167417164"/>
                  </a:ext>
                </a:extLst>
              </a:tr>
              <a:tr h="554854">
                <a:tc>
                  <a:txBody>
                    <a:bodyPr/>
                    <a:lstStyle/>
                    <a:p>
                      <a:r>
                        <a:rPr lang="en-US" sz="1600" dirty="0" smtClean="0"/>
                        <a:t>Retained</a:t>
                      </a:r>
                      <a:r>
                        <a:rPr lang="en-US" sz="1600" baseline="0" dirty="0" smtClean="0"/>
                        <a:t> size comp</a:t>
                      </a:r>
                      <a:endParaRPr lang="en-US" sz="1600" dirty="0"/>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990454975"/>
                  </a:ext>
                </a:extLst>
              </a:tr>
              <a:tr h="554854">
                <a:tc>
                  <a:txBody>
                    <a:bodyPr/>
                    <a:lstStyle/>
                    <a:p>
                      <a:r>
                        <a:rPr lang="en-US" sz="1600" dirty="0" smtClean="0"/>
                        <a:t>Total size comp</a:t>
                      </a:r>
                      <a:endParaRPr lang="en-US" sz="1600" dirty="0"/>
                    </a:p>
                  </a:txBody>
                  <a:tcPr/>
                </a:tc>
                <a:tc>
                  <a:txBody>
                    <a:bodyPr/>
                    <a:lstStyle/>
                    <a:p>
                      <a:pPr algn="ctr"/>
                      <a:endParaRPr lang="en-US" sz="2400" dirty="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627343391"/>
                  </a:ext>
                </a:extLst>
              </a:tr>
              <a:tr h="554854">
                <a:tc>
                  <a:txBody>
                    <a:bodyPr/>
                    <a:lstStyle/>
                    <a:p>
                      <a:r>
                        <a:rPr lang="en-US" sz="1600" dirty="0" smtClean="0"/>
                        <a:t>Bycatch</a:t>
                      </a:r>
                      <a:r>
                        <a:rPr lang="en-US" sz="1600" baseline="0" dirty="0" smtClean="0"/>
                        <a:t> size comp</a:t>
                      </a:r>
                      <a:endParaRPr lang="en-US" sz="1600" dirty="0"/>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3932744178"/>
                  </a:ext>
                </a:extLst>
              </a:tr>
              <a:tr h="554854">
                <a:tc>
                  <a:txBody>
                    <a:bodyPr/>
                    <a:lstStyle/>
                    <a:p>
                      <a:r>
                        <a:rPr lang="en-US" sz="1600" dirty="0" smtClean="0"/>
                        <a:t>BSFRF size comp</a:t>
                      </a:r>
                      <a:endParaRPr lang="en-US" sz="1600" dirty="0"/>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2762409858"/>
                  </a:ext>
                </a:extLst>
              </a:tr>
              <a:tr h="621437">
                <a:tc>
                  <a:txBody>
                    <a:bodyPr/>
                    <a:lstStyle/>
                    <a:p>
                      <a:r>
                        <a:rPr lang="en-US" sz="1600" dirty="0" smtClean="0"/>
                        <a:t>Survey size comp (</a:t>
                      </a:r>
                      <a:r>
                        <a:rPr lang="en-US" sz="1600" dirty="0" err="1" smtClean="0"/>
                        <a:t>imm</a:t>
                      </a:r>
                      <a:r>
                        <a:rPr lang="en-US" sz="1600" dirty="0" smtClean="0"/>
                        <a:t> M)</a:t>
                      </a:r>
                      <a:endParaRPr lang="en-US" sz="1600" dirty="0"/>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3824223700"/>
                  </a:ext>
                </a:extLst>
              </a:tr>
              <a:tr h="62143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a:t>
                      </a:r>
                      <a:r>
                        <a:rPr lang="en-US" sz="1600" dirty="0" err="1" smtClean="0"/>
                        <a:t>imm</a:t>
                      </a:r>
                      <a:r>
                        <a:rPr lang="en-US" sz="1600" dirty="0" smtClean="0"/>
                        <a:t> F)</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3873450720"/>
                  </a:ext>
                </a:extLst>
              </a:tr>
              <a:tr h="62143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(mat M)</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4289589328"/>
                  </a:ext>
                </a:extLst>
              </a:tr>
              <a:tr h="55485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(mat F)</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2332475638"/>
                  </a:ext>
                </a:extLst>
              </a:tr>
            </a:tbl>
          </a:graphicData>
        </a:graphic>
      </p:graphicFrame>
      <p:sp>
        <p:nvSpPr>
          <p:cNvPr id="4" name="Rectangle 3"/>
          <p:cNvSpPr/>
          <p:nvPr/>
        </p:nvSpPr>
        <p:spPr>
          <a:xfrm>
            <a:off x="407670" y="5672235"/>
            <a:ext cx="6652260" cy="369332"/>
          </a:xfrm>
          <a:prstGeom prst="rect">
            <a:avLst/>
          </a:prstGeom>
        </p:spPr>
        <p:txBody>
          <a:bodyPr wrap="square">
            <a:spAutoFit/>
          </a:bodyPr>
          <a:lstStyle/>
          <a:p>
            <a:r>
              <a:rPr lang="en-US" dirty="0" smtClean="0"/>
              <a:t>Model estimates of MMB are lower than the observed…why is that?</a:t>
            </a:r>
          </a:p>
        </p:txBody>
      </p:sp>
      <p:pic>
        <p:nvPicPr>
          <p:cNvPr id="11" name="Picture 10"/>
          <p:cNvPicPr>
            <a:picLocks noChangeAspect="1"/>
          </p:cNvPicPr>
          <p:nvPr/>
        </p:nvPicPr>
        <p:blipFill>
          <a:blip r:embed="rId2"/>
          <a:stretch>
            <a:fillRect/>
          </a:stretch>
        </p:blipFill>
        <p:spPr>
          <a:xfrm>
            <a:off x="0" y="1165049"/>
            <a:ext cx="7434652" cy="4008931"/>
          </a:xfrm>
          <a:prstGeom prst="rect">
            <a:avLst/>
          </a:prstGeom>
        </p:spPr>
      </p:pic>
    </p:spTree>
    <p:extLst>
      <p:ext uri="{BB962C8B-B14F-4D97-AF65-F5344CB8AC3E}">
        <p14:creationId xmlns:p14="http://schemas.microsoft.com/office/powerpoint/2010/main" val="15415093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5131639" y="2268747"/>
            <a:ext cx="6522648" cy="20987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smtClean="0"/>
              <a:t>The drop in observed numbers of male crab at size from 2018 to 2019 was even more severe in 2021.</a:t>
            </a:r>
            <a:endParaRPr lang="en-US" sz="3600" dirty="0"/>
          </a:p>
        </p:txBody>
      </p:sp>
      <p:pic>
        <p:nvPicPr>
          <p:cNvPr id="9"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77970" y="506263"/>
            <a:ext cx="4234491" cy="6351737"/>
          </a:xfrm>
        </p:spPr>
      </p:pic>
      <p:sp>
        <p:nvSpPr>
          <p:cNvPr id="11" name="Title 1"/>
          <p:cNvSpPr txBox="1">
            <a:spLocks/>
          </p:cNvSpPr>
          <p:nvPr/>
        </p:nvSpPr>
        <p:spPr>
          <a:xfrm>
            <a:off x="258792" y="-198407"/>
            <a:ext cx="11714672" cy="109555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solidFill>
                  <a:srgbClr val="00B050"/>
                </a:solidFill>
              </a:rPr>
              <a:t>Record lows</a:t>
            </a:r>
            <a:r>
              <a:rPr lang="en-US" dirty="0" smtClean="0"/>
              <a:t>		    Maturity	   	What happened?</a:t>
            </a:r>
            <a:endParaRPr lang="en-US" dirty="0"/>
          </a:p>
        </p:txBody>
      </p:sp>
    </p:spTree>
    <p:extLst>
      <p:ext uri="{BB962C8B-B14F-4D97-AF65-F5344CB8AC3E}">
        <p14:creationId xmlns:p14="http://schemas.microsoft.com/office/powerpoint/2010/main" val="48928140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980111" y="102816"/>
            <a:ext cx="9825049" cy="6461559"/>
          </a:xfrm>
          <a:prstGeom prst="rect">
            <a:avLst/>
          </a:prstGeom>
        </p:spPr>
      </p:pic>
      <p:sp>
        <p:nvSpPr>
          <p:cNvPr id="5" name="TextBox 4"/>
          <p:cNvSpPr txBox="1"/>
          <p:nvPr/>
        </p:nvSpPr>
        <p:spPr>
          <a:xfrm>
            <a:off x="3314700" y="2094548"/>
            <a:ext cx="1821180" cy="707886"/>
          </a:xfrm>
          <a:prstGeom prst="rect">
            <a:avLst/>
          </a:prstGeom>
          <a:noFill/>
        </p:spPr>
        <p:txBody>
          <a:bodyPr wrap="square" rtlCol="0">
            <a:spAutoFit/>
          </a:bodyPr>
          <a:lstStyle/>
          <a:p>
            <a:r>
              <a:rPr lang="en-US" sz="4000" dirty="0" smtClean="0"/>
              <a:t>2021</a:t>
            </a:r>
            <a:endParaRPr lang="en-US" dirty="0"/>
          </a:p>
        </p:txBody>
      </p:sp>
      <p:cxnSp>
        <p:nvCxnSpPr>
          <p:cNvPr id="7" name="Straight Arrow Connector 6"/>
          <p:cNvCxnSpPr/>
          <p:nvPr/>
        </p:nvCxnSpPr>
        <p:spPr>
          <a:xfrm>
            <a:off x="4023360" y="2667000"/>
            <a:ext cx="419100" cy="37338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55464695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26571"/>
            <a:ext cx="10972800" cy="1143000"/>
          </a:xfrm>
        </p:spPr>
        <p:txBody>
          <a:bodyPr/>
          <a:lstStyle/>
          <a:p>
            <a:pPr algn="l"/>
            <a:r>
              <a:rPr lang="en-US" b="1" dirty="0" smtClean="0"/>
              <a:t>Fits to data</a:t>
            </a:r>
            <a:endParaRPr lang="en-US" b="1" dirty="0"/>
          </a:p>
        </p:txBody>
      </p:sp>
      <p:pic>
        <p:nvPicPr>
          <p:cNvPr id="4" name="Picture 3"/>
          <p:cNvPicPr>
            <a:picLocks noChangeAspect="1"/>
          </p:cNvPicPr>
          <p:nvPr/>
        </p:nvPicPr>
        <p:blipFill>
          <a:blip r:embed="rId2"/>
          <a:stretch>
            <a:fillRect/>
          </a:stretch>
        </p:blipFill>
        <p:spPr>
          <a:xfrm>
            <a:off x="783702" y="527187"/>
            <a:ext cx="5608631" cy="6261492"/>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2682401723"/>
              </p:ext>
            </p:extLst>
          </p:nvPr>
        </p:nvGraphicFramePr>
        <p:xfrm>
          <a:off x="7467599" y="0"/>
          <a:ext cx="4724401" cy="6857997"/>
        </p:xfrm>
        <a:graphic>
          <a:graphicData uri="http://schemas.openxmlformats.org/drawingml/2006/table">
            <a:tbl>
              <a:tblPr firstRow="1" bandRow="1">
                <a:tableStyleId>{616DA210-FB5B-4158-B5E0-FEB733F419BA}</a:tableStyleId>
              </a:tblPr>
              <a:tblGrid>
                <a:gridCol w="2423340">
                  <a:extLst>
                    <a:ext uri="{9D8B030D-6E8A-4147-A177-3AD203B41FA5}">
                      <a16:colId xmlns:a16="http://schemas.microsoft.com/office/drawing/2014/main" val="2404413497"/>
                    </a:ext>
                  </a:extLst>
                </a:gridCol>
                <a:gridCol w="785528">
                  <a:extLst>
                    <a:ext uri="{9D8B030D-6E8A-4147-A177-3AD203B41FA5}">
                      <a16:colId xmlns:a16="http://schemas.microsoft.com/office/drawing/2014/main" val="3275954061"/>
                    </a:ext>
                  </a:extLst>
                </a:gridCol>
                <a:gridCol w="702733">
                  <a:extLst>
                    <a:ext uri="{9D8B030D-6E8A-4147-A177-3AD203B41FA5}">
                      <a16:colId xmlns:a16="http://schemas.microsoft.com/office/drawing/2014/main" val="2897643073"/>
                    </a:ext>
                  </a:extLst>
                </a:gridCol>
                <a:gridCol w="812800">
                  <a:extLst>
                    <a:ext uri="{9D8B030D-6E8A-4147-A177-3AD203B41FA5}">
                      <a16:colId xmlns:a16="http://schemas.microsoft.com/office/drawing/2014/main" val="1390916394"/>
                    </a:ext>
                  </a:extLst>
                </a:gridCol>
              </a:tblGrid>
              <a:tr h="554854">
                <a:tc>
                  <a:txBody>
                    <a:bodyPr/>
                    <a:lstStyle/>
                    <a:p>
                      <a:pPr algn="ctr"/>
                      <a:r>
                        <a:rPr lang="en-US" sz="2400" dirty="0" smtClean="0"/>
                        <a:t>Data source</a:t>
                      </a:r>
                      <a:endParaRPr lang="en-US" sz="2400" dirty="0"/>
                    </a:p>
                  </a:txBody>
                  <a:tcPr/>
                </a:tc>
                <a:tc>
                  <a:txBody>
                    <a:bodyPr/>
                    <a:lstStyle/>
                    <a:p>
                      <a:pPr algn="ctr"/>
                      <a:r>
                        <a:rPr lang="en-US" sz="2000" dirty="0" smtClean="0"/>
                        <a:t>21.1a</a:t>
                      </a:r>
                      <a:endParaRPr lang="en-US" sz="2000" dirty="0"/>
                    </a:p>
                  </a:txBody>
                  <a:tcPr/>
                </a:tc>
                <a:tc>
                  <a:txBody>
                    <a:bodyPr/>
                    <a:lstStyle/>
                    <a:p>
                      <a:pPr algn="ctr"/>
                      <a:r>
                        <a:rPr lang="en-US" sz="2000" dirty="0" smtClean="0"/>
                        <a:t>21.2</a:t>
                      </a:r>
                      <a:endParaRPr lang="en-US" sz="2000" dirty="0"/>
                    </a:p>
                  </a:txBody>
                  <a:tcPr/>
                </a:tc>
                <a:tc>
                  <a:txBody>
                    <a:bodyPr/>
                    <a:lstStyle/>
                    <a:p>
                      <a:pPr algn="ctr"/>
                      <a:r>
                        <a:rPr lang="en-US" sz="2000" dirty="0" smtClean="0"/>
                        <a:t>21.3</a:t>
                      </a:r>
                      <a:endParaRPr lang="en-US" sz="2000" dirty="0"/>
                    </a:p>
                  </a:txBody>
                  <a:tcPr/>
                </a:tc>
                <a:extLst>
                  <a:ext uri="{0D108BD9-81ED-4DB2-BD59-A6C34878D82A}">
                    <a16:rowId xmlns:a16="http://schemas.microsoft.com/office/drawing/2014/main" val="2304761823"/>
                  </a:ext>
                </a:extLst>
              </a:tr>
              <a:tr h="554854">
                <a:tc>
                  <a:txBody>
                    <a:bodyPr/>
                    <a:lstStyle/>
                    <a:p>
                      <a:r>
                        <a:rPr lang="en-US" sz="1600" dirty="0" smtClean="0"/>
                        <a:t>Survey biomass</a:t>
                      </a:r>
                      <a:endParaRPr lang="en-US" sz="1600" dirty="0"/>
                    </a:p>
                  </a:txBody>
                  <a:tcPr/>
                </a:tc>
                <a:tc>
                  <a:txBody>
                    <a:bodyPr/>
                    <a:lstStyle/>
                    <a:p>
                      <a:pPr algn="ctr"/>
                      <a:endParaRPr lang="en-US" sz="2400" dirty="0"/>
                    </a:p>
                  </a:txBody>
                  <a:tcPr anchor="ctr"/>
                </a:tc>
                <a:tc>
                  <a:txBody>
                    <a:bodyPr/>
                    <a:lstStyle/>
                    <a:p>
                      <a:pPr algn="ctr"/>
                      <a:r>
                        <a:rPr lang="en-US" sz="2400" dirty="0" smtClean="0">
                          <a:solidFill>
                            <a:srgbClr val="00B050"/>
                          </a:solidFill>
                        </a:rPr>
                        <a:t>X</a:t>
                      </a:r>
                      <a:endParaRPr lang="en-US" sz="2400" dirty="0">
                        <a:solidFill>
                          <a:srgbClr val="00B05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rgbClr val="00B050"/>
                          </a:solidFill>
                        </a:rPr>
                        <a:t>X</a:t>
                      </a:r>
                    </a:p>
                  </a:txBody>
                  <a:tcPr anchor="ctr"/>
                </a:tc>
                <a:extLst>
                  <a:ext uri="{0D108BD9-81ED-4DB2-BD59-A6C34878D82A}">
                    <a16:rowId xmlns:a16="http://schemas.microsoft.com/office/drawing/2014/main" val="2403134372"/>
                  </a:ext>
                </a:extLst>
              </a:tr>
              <a:tr h="554854">
                <a:tc>
                  <a:txBody>
                    <a:bodyPr/>
                    <a:lstStyle/>
                    <a:p>
                      <a:r>
                        <a:rPr lang="en-US" sz="1600" dirty="0" smtClean="0"/>
                        <a:t>Growth</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1735731066"/>
                  </a:ext>
                </a:extLst>
              </a:tr>
              <a:tr h="554854">
                <a:tc>
                  <a:txBody>
                    <a:bodyPr/>
                    <a:lstStyle/>
                    <a:p>
                      <a:r>
                        <a:rPr lang="en-US" sz="1600" dirty="0" smtClean="0"/>
                        <a:t>Catch</a:t>
                      </a:r>
                      <a:endParaRPr lang="en-US" sz="1600" dirty="0"/>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167417164"/>
                  </a:ext>
                </a:extLst>
              </a:tr>
              <a:tr h="554854">
                <a:tc>
                  <a:txBody>
                    <a:bodyPr/>
                    <a:lstStyle/>
                    <a:p>
                      <a:r>
                        <a:rPr lang="en-US" sz="1600" dirty="0" smtClean="0"/>
                        <a:t>Retained</a:t>
                      </a:r>
                      <a:r>
                        <a:rPr lang="en-US" sz="1600" baseline="0" dirty="0" smtClean="0"/>
                        <a:t> size comp</a:t>
                      </a:r>
                      <a:endParaRPr lang="en-US" sz="1600" dirty="0"/>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990454975"/>
                  </a:ext>
                </a:extLst>
              </a:tr>
              <a:tr h="554854">
                <a:tc>
                  <a:txBody>
                    <a:bodyPr/>
                    <a:lstStyle/>
                    <a:p>
                      <a:r>
                        <a:rPr lang="en-US" sz="1600" dirty="0" smtClean="0"/>
                        <a:t>Total size comp</a:t>
                      </a:r>
                      <a:endParaRPr lang="en-US" sz="1600" dirty="0"/>
                    </a:p>
                  </a:txBody>
                  <a:tcPr/>
                </a:tc>
                <a:tc>
                  <a:txBody>
                    <a:bodyPr/>
                    <a:lstStyle/>
                    <a:p>
                      <a:pPr algn="ctr"/>
                      <a:endParaRPr lang="en-US" sz="2400" dirty="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627343391"/>
                  </a:ext>
                </a:extLst>
              </a:tr>
              <a:tr h="554854">
                <a:tc>
                  <a:txBody>
                    <a:bodyPr/>
                    <a:lstStyle/>
                    <a:p>
                      <a:r>
                        <a:rPr lang="en-US" sz="1600" dirty="0" smtClean="0"/>
                        <a:t>Bycatch</a:t>
                      </a:r>
                      <a:r>
                        <a:rPr lang="en-US" sz="1600" baseline="0" dirty="0" smtClean="0"/>
                        <a:t> size comp</a:t>
                      </a:r>
                      <a:endParaRPr lang="en-US" sz="1600" dirty="0"/>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3932744178"/>
                  </a:ext>
                </a:extLst>
              </a:tr>
              <a:tr h="554854">
                <a:tc>
                  <a:txBody>
                    <a:bodyPr/>
                    <a:lstStyle/>
                    <a:p>
                      <a:r>
                        <a:rPr lang="en-US" sz="1600" dirty="0" smtClean="0"/>
                        <a:t>BSFRF size comp</a:t>
                      </a:r>
                      <a:endParaRPr lang="en-US" sz="1600" dirty="0"/>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2762409858"/>
                  </a:ext>
                </a:extLst>
              </a:tr>
              <a:tr h="621437">
                <a:tc>
                  <a:txBody>
                    <a:bodyPr/>
                    <a:lstStyle/>
                    <a:p>
                      <a:r>
                        <a:rPr lang="en-US" sz="1600" dirty="0" smtClean="0"/>
                        <a:t>Survey size comp (</a:t>
                      </a:r>
                      <a:r>
                        <a:rPr lang="en-US" sz="1600" dirty="0" err="1" smtClean="0"/>
                        <a:t>imm</a:t>
                      </a:r>
                      <a:r>
                        <a:rPr lang="en-US" sz="1600" dirty="0" smtClean="0"/>
                        <a:t> M)</a:t>
                      </a:r>
                      <a:endParaRPr lang="en-US" sz="1600" dirty="0"/>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3824223700"/>
                  </a:ext>
                </a:extLst>
              </a:tr>
              <a:tr h="62143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a:t>
                      </a:r>
                      <a:r>
                        <a:rPr lang="en-US" sz="1600" dirty="0" err="1" smtClean="0"/>
                        <a:t>imm</a:t>
                      </a:r>
                      <a:r>
                        <a:rPr lang="en-US" sz="1600" dirty="0" smtClean="0"/>
                        <a:t> F)</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3873450720"/>
                  </a:ext>
                </a:extLst>
              </a:tr>
              <a:tr h="62143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(mat M)</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4289589328"/>
                  </a:ext>
                </a:extLst>
              </a:tr>
              <a:tr h="55485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(mat F)</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2332475638"/>
                  </a:ext>
                </a:extLst>
              </a:tr>
            </a:tbl>
          </a:graphicData>
        </a:graphic>
      </p:graphicFrame>
    </p:spTree>
    <p:extLst>
      <p:ext uri="{BB962C8B-B14F-4D97-AF65-F5344CB8AC3E}">
        <p14:creationId xmlns:p14="http://schemas.microsoft.com/office/powerpoint/2010/main" val="428624580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26571"/>
            <a:ext cx="10972800" cy="1143000"/>
          </a:xfrm>
        </p:spPr>
        <p:txBody>
          <a:bodyPr/>
          <a:lstStyle/>
          <a:p>
            <a:pPr algn="l"/>
            <a:r>
              <a:rPr lang="en-US" b="1" dirty="0" smtClean="0"/>
              <a:t>Fits to data</a:t>
            </a:r>
            <a:endParaRPr lang="en-US" b="1" dirty="0"/>
          </a:p>
        </p:txBody>
      </p:sp>
      <p:pic>
        <p:nvPicPr>
          <p:cNvPr id="4" name="Picture 3"/>
          <p:cNvPicPr>
            <a:picLocks noChangeAspect="1"/>
          </p:cNvPicPr>
          <p:nvPr/>
        </p:nvPicPr>
        <p:blipFill>
          <a:blip r:embed="rId2"/>
          <a:stretch>
            <a:fillRect/>
          </a:stretch>
        </p:blipFill>
        <p:spPr>
          <a:xfrm>
            <a:off x="1124279" y="500245"/>
            <a:ext cx="5276522" cy="6357755"/>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1639276024"/>
              </p:ext>
            </p:extLst>
          </p:nvPr>
        </p:nvGraphicFramePr>
        <p:xfrm>
          <a:off x="7467599" y="0"/>
          <a:ext cx="4724401" cy="6857997"/>
        </p:xfrm>
        <a:graphic>
          <a:graphicData uri="http://schemas.openxmlformats.org/drawingml/2006/table">
            <a:tbl>
              <a:tblPr firstRow="1" bandRow="1">
                <a:tableStyleId>{616DA210-FB5B-4158-B5E0-FEB733F419BA}</a:tableStyleId>
              </a:tblPr>
              <a:tblGrid>
                <a:gridCol w="2423340">
                  <a:extLst>
                    <a:ext uri="{9D8B030D-6E8A-4147-A177-3AD203B41FA5}">
                      <a16:colId xmlns:a16="http://schemas.microsoft.com/office/drawing/2014/main" val="2404413497"/>
                    </a:ext>
                  </a:extLst>
                </a:gridCol>
                <a:gridCol w="785528">
                  <a:extLst>
                    <a:ext uri="{9D8B030D-6E8A-4147-A177-3AD203B41FA5}">
                      <a16:colId xmlns:a16="http://schemas.microsoft.com/office/drawing/2014/main" val="3275954061"/>
                    </a:ext>
                  </a:extLst>
                </a:gridCol>
                <a:gridCol w="702733">
                  <a:extLst>
                    <a:ext uri="{9D8B030D-6E8A-4147-A177-3AD203B41FA5}">
                      <a16:colId xmlns:a16="http://schemas.microsoft.com/office/drawing/2014/main" val="2897643073"/>
                    </a:ext>
                  </a:extLst>
                </a:gridCol>
                <a:gridCol w="812800">
                  <a:extLst>
                    <a:ext uri="{9D8B030D-6E8A-4147-A177-3AD203B41FA5}">
                      <a16:colId xmlns:a16="http://schemas.microsoft.com/office/drawing/2014/main" val="1390916394"/>
                    </a:ext>
                  </a:extLst>
                </a:gridCol>
              </a:tblGrid>
              <a:tr h="554854">
                <a:tc>
                  <a:txBody>
                    <a:bodyPr/>
                    <a:lstStyle/>
                    <a:p>
                      <a:pPr algn="ctr"/>
                      <a:r>
                        <a:rPr lang="en-US" sz="2400" dirty="0" smtClean="0"/>
                        <a:t>Data source</a:t>
                      </a:r>
                      <a:endParaRPr lang="en-US" sz="2400" dirty="0"/>
                    </a:p>
                  </a:txBody>
                  <a:tcPr/>
                </a:tc>
                <a:tc>
                  <a:txBody>
                    <a:bodyPr/>
                    <a:lstStyle/>
                    <a:p>
                      <a:pPr algn="ctr"/>
                      <a:r>
                        <a:rPr lang="en-US" sz="2000" dirty="0" smtClean="0"/>
                        <a:t>21.1a</a:t>
                      </a:r>
                      <a:endParaRPr lang="en-US" sz="2000" dirty="0"/>
                    </a:p>
                  </a:txBody>
                  <a:tcPr/>
                </a:tc>
                <a:tc>
                  <a:txBody>
                    <a:bodyPr/>
                    <a:lstStyle/>
                    <a:p>
                      <a:pPr algn="ctr"/>
                      <a:r>
                        <a:rPr lang="en-US" sz="2000" dirty="0" smtClean="0"/>
                        <a:t>21.2</a:t>
                      </a:r>
                      <a:endParaRPr lang="en-US" sz="2000" dirty="0"/>
                    </a:p>
                  </a:txBody>
                  <a:tcPr/>
                </a:tc>
                <a:tc>
                  <a:txBody>
                    <a:bodyPr/>
                    <a:lstStyle/>
                    <a:p>
                      <a:pPr algn="ctr"/>
                      <a:r>
                        <a:rPr lang="en-US" sz="2000" dirty="0" smtClean="0"/>
                        <a:t>21.3</a:t>
                      </a:r>
                      <a:endParaRPr lang="en-US" sz="2000" dirty="0"/>
                    </a:p>
                  </a:txBody>
                  <a:tcPr/>
                </a:tc>
                <a:extLst>
                  <a:ext uri="{0D108BD9-81ED-4DB2-BD59-A6C34878D82A}">
                    <a16:rowId xmlns:a16="http://schemas.microsoft.com/office/drawing/2014/main" val="2304761823"/>
                  </a:ext>
                </a:extLst>
              </a:tr>
              <a:tr h="554854">
                <a:tc>
                  <a:txBody>
                    <a:bodyPr/>
                    <a:lstStyle/>
                    <a:p>
                      <a:r>
                        <a:rPr lang="en-US" sz="1600" dirty="0" smtClean="0"/>
                        <a:t>Survey biomass</a:t>
                      </a:r>
                      <a:endParaRPr lang="en-US" sz="1600" dirty="0"/>
                    </a:p>
                  </a:txBody>
                  <a:tcPr/>
                </a:tc>
                <a:tc>
                  <a:txBody>
                    <a:bodyPr/>
                    <a:lstStyle/>
                    <a:p>
                      <a:pPr algn="ctr"/>
                      <a:endParaRPr lang="en-US" sz="2400" dirty="0"/>
                    </a:p>
                  </a:txBody>
                  <a:tcPr anchor="ctr"/>
                </a:tc>
                <a:tc>
                  <a:txBody>
                    <a:bodyPr/>
                    <a:lstStyle/>
                    <a:p>
                      <a:pPr algn="ctr"/>
                      <a:r>
                        <a:rPr lang="en-US" sz="2400" dirty="0" smtClean="0">
                          <a:solidFill>
                            <a:srgbClr val="00B050"/>
                          </a:solidFill>
                        </a:rPr>
                        <a:t>X</a:t>
                      </a:r>
                      <a:endParaRPr lang="en-US" sz="2400" dirty="0">
                        <a:solidFill>
                          <a:srgbClr val="00B05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rgbClr val="00B050"/>
                          </a:solidFill>
                        </a:rPr>
                        <a:t>X</a:t>
                      </a:r>
                    </a:p>
                  </a:txBody>
                  <a:tcPr anchor="ctr"/>
                </a:tc>
                <a:extLst>
                  <a:ext uri="{0D108BD9-81ED-4DB2-BD59-A6C34878D82A}">
                    <a16:rowId xmlns:a16="http://schemas.microsoft.com/office/drawing/2014/main" val="2403134372"/>
                  </a:ext>
                </a:extLst>
              </a:tr>
              <a:tr h="554854">
                <a:tc>
                  <a:txBody>
                    <a:bodyPr/>
                    <a:lstStyle/>
                    <a:p>
                      <a:r>
                        <a:rPr lang="en-US" sz="1600" dirty="0" smtClean="0"/>
                        <a:t>Growth</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1735731066"/>
                  </a:ext>
                </a:extLst>
              </a:tr>
              <a:tr h="554854">
                <a:tc>
                  <a:txBody>
                    <a:bodyPr/>
                    <a:lstStyle/>
                    <a:p>
                      <a:r>
                        <a:rPr lang="en-US" sz="1600" dirty="0" smtClean="0"/>
                        <a:t>Catch</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167417164"/>
                  </a:ext>
                </a:extLst>
              </a:tr>
              <a:tr h="554854">
                <a:tc>
                  <a:txBody>
                    <a:bodyPr/>
                    <a:lstStyle/>
                    <a:p>
                      <a:r>
                        <a:rPr lang="en-US" sz="1600" dirty="0" smtClean="0"/>
                        <a:t>Retained</a:t>
                      </a:r>
                      <a:r>
                        <a:rPr lang="en-US" sz="1600" baseline="0" dirty="0" smtClean="0"/>
                        <a:t> size comp</a:t>
                      </a:r>
                      <a:endParaRPr lang="en-US" sz="1600" dirty="0"/>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990454975"/>
                  </a:ext>
                </a:extLst>
              </a:tr>
              <a:tr h="554854">
                <a:tc>
                  <a:txBody>
                    <a:bodyPr/>
                    <a:lstStyle/>
                    <a:p>
                      <a:r>
                        <a:rPr lang="en-US" sz="1600" dirty="0" smtClean="0"/>
                        <a:t>Total size comp</a:t>
                      </a:r>
                      <a:endParaRPr lang="en-US" sz="1600" dirty="0"/>
                    </a:p>
                  </a:txBody>
                  <a:tcPr/>
                </a:tc>
                <a:tc>
                  <a:txBody>
                    <a:bodyPr/>
                    <a:lstStyle/>
                    <a:p>
                      <a:pPr algn="ctr"/>
                      <a:endParaRPr lang="en-US" sz="2400" dirty="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627343391"/>
                  </a:ext>
                </a:extLst>
              </a:tr>
              <a:tr h="554854">
                <a:tc>
                  <a:txBody>
                    <a:bodyPr/>
                    <a:lstStyle/>
                    <a:p>
                      <a:r>
                        <a:rPr lang="en-US" sz="1600" dirty="0" smtClean="0"/>
                        <a:t>Bycatch</a:t>
                      </a:r>
                      <a:r>
                        <a:rPr lang="en-US" sz="1600" baseline="0" dirty="0" smtClean="0"/>
                        <a:t> size comp</a:t>
                      </a:r>
                      <a:endParaRPr lang="en-US" sz="1600" dirty="0"/>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3932744178"/>
                  </a:ext>
                </a:extLst>
              </a:tr>
              <a:tr h="554854">
                <a:tc>
                  <a:txBody>
                    <a:bodyPr/>
                    <a:lstStyle/>
                    <a:p>
                      <a:r>
                        <a:rPr lang="en-US" sz="1600" dirty="0" smtClean="0"/>
                        <a:t>BSFRF size comp</a:t>
                      </a:r>
                      <a:endParaRPr lang="en-US" sz="1600" dirty="0"/>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2762409858"/>
                  </a:ext>
                </a:extLst>
              </a:tr>
              <a:tr h="621437">
                <a:tc>
                  <a:txBody>
                    <a:bodyPr/>
                    <a:lstStyle/>
                    <a:p>
                      <a:r>
                        <a:rPr lang="en-US" sz="1600" dirty="0" smtClean="0"/>
                        <a:t>Survey size comp (</a:t>
                      </a:r>
                      <a:r>
                        <a:rPr lang="en-US" sz="1600" dirty="0" err="1" smtClean="0"/>
                        <a:t>imm</a:t>
                      </a:r>
                      <a:r>
                        <a:rPr lang="en-US" sz="1600" dirty="0" smtClean="0"/>
                        <a:t> M)</a:t>
                      </a:r>
                      <a:endParaRPr lang="en-US" sz="1600" dirty="0"/>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3824223700"/>
                  </a:ext>
                </a:extLst>
              </a:tr>
              <a:tr h="62143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a:t>
                      </a:r>
                      <a:r>
                        <a:rPr lang="en-US" sz="1600" dirty="0" err="1" smtClean="0"/>
                        <a:t>imm</a:t>
                      </a:r>
                      <a:r>
                        <a:rPr lang="en-US" sz="1600" dirty="0" smtClean="0"/>
                        <a:t> F)</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3873450720"/>
                  </a:ext>
                </a:extLst>
              </a:tr>
              <a:tr h="62143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(mat M)</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4289589328"/>
                  </a:ext>
                </a:extLst>
              </a:tr>
              <a:tr h="55485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(mat F)</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2332475638"/>
                  </a:ext>
                </a:extLst>
              </a:tr>
            </a:tbl>
          </a:graphicData>
        </a:graphic>
      </p:graphicFrame>
    </p:spTree>
    <p:extLst>
      <p:ext uri="{BB962C8B-B14F-4D97-AF65-F5344CB8AC3E}">
        <p14:creationId xmlns:p14="http://schemas.microsoft.com/office/powerpoint/2010/main" val="36094618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26571"/>
            <a:ext cx="10972800" cy="1143000"/>
          </a:xfrm>
        </p:spPr>
        <p:txBody>
          <a:bodyPr/>
          <a:lstStyle/>
          <a:p>
            <a:pPr algn="l"/>
            <a:r>
              <a:rPr lang="en-US" b="1" dirty="0" smtClean="0"/>
              <a:t>Fits to data</a:t>
            </a:r>
            <a:endParaRPr lang="en-US" b="1" dirty="0"/>
          </a:p>
        </p:txBody>
      </p:sp>
      <p:pic>
        <p:nvPicPr>
          <p:cNvPr id="5" name="Picture 4"/>
          <p:cNvPicPr>
            <a:picLocks noChangeAspect="1"/>
          </p:cNvPicPr>
          <p:nvPr/>
        </p:nvPicPr>
        <p:blipFill>
          <a:blip r:embed="rId2"/>
          <a:stretch>
            <a:fillRect/>
          </a:stretch>
        </p:blipFill>
        <p:spPr>
          <a:xfrm>
            <a:off x="401154" y="435776"/>
            <a:ext cx="6357330" cy="6312158"/>
          </a:xfrm>
          <a:prstGeom prst="rect">
            <a:avLst/>
          </a:prstGeom>
        </p:spPr>
      </p:pic>
      <p:graphicFrame>
        <p:nvGraphicFramePr>
          <p:cNvPr id="7" name="Table 6"/>
          <p:cNvGraphicFramePr>
            <a:graphicFrameLocks noGrp="1"/>
          </p:cNvGraphicFramePr>
          <p:nvPr>
            <p:extLst>
              <p:ext uri="{D42A27DB-BD31-4B8C-83A1-F6EECF244321}">
                <p14:modId xmlns:p14="http://schemas.microsoft.com/office/powerpoint/2010/main" val="3029641503"/>
              </p:ext>
            </p:extLst>
          </p:nvPr>
        </p:nvGraphicFramePr>
        <p:xfrm>
          <a:off x="7467599" y="0"/>
          <a:ext cx="4724401" cy="6857997"/>
        </p:xfrm>
        <a:graphic>
          <a:graphicData uri="http://schemas.openxmlformats.org/drawingml/2006/table">
            <a:tbl>
              <a:tblPr firstRow="1" bandRow="1">
                <a:tableStyleId>{616DA210-FB5B-4158-B5E0-FEB733F419BA}</a:tableStyleId>
              </a:tblPr>
              <a:tblGrid>
                <a:gridCol w="2423340">
                  <a:extLst>
                    <a:ext uri="{9D8B030D-6E8A-4147-A177-3AD203B41FA5}">
                      <a16:colId xmlns:a16="http://schemas.microsoft.com/office/drawing/2014/main" val="2404413497"/>
                    </a:ext>
                  </a:extLst>
                </a:gridCol>
                <a:gridCol w="785528">
                  <a:extLst>
                    <a:ext uri="{9D8B030D-6E8A-4147-A177-3AD203B41FA5}">
                      <a16:colId xmlns:a16="http://schemas.microsoft.com/office/drawing/2014/main" val="3275954061"/>
                    </a:ext>
                  </a:extLst>
                </a:gridCol>
                <a:gridCol w="702733">
                  <a:extLst>
                    <a:ext uri="{9D8B030D-6E8A-4147-A177-3AD203B41FA5}">
                      <a16:colId xmlns:a16="http://schemas.microsoft.com/office/drawing/2014/main" val="2897643073"/>
                    </a:ext>
                  </a:extLst>
                </a:gridCol>
                <a:gridCol w="812800">
                  <a:extLst>
                    <a:ext uri="{9D8B030D-6E8A-4147-A177-3AD203B41FA5}">
                      <a16:colId xmlns:a16="http://schemas.microsoft.com/office/drawing/2014/main" val="1390916394"/>
                    </a:ext>
                  </a:extLst>
                </a:gridCol>
              </a:tblGrid>
              <a:tr h="554854">
                <a:tc>
                  <a:txBody>
                    <a:bodyPr/>
                    <a:lstStyle/>
                    <a:p>
                      <a:pPr algn="ctr"/>
                      <a:r>
                        <a:rPr lang="en-US" sz="2400" dirty="0" smtClean="0"/>
                        <a:t>Data source</a:t>
                      </a:r>
                      <a:endParaRPr lang="en-US" sz="2400" dirty="0"/>
                    </a:p>
                  </a:txBody>
                  <a:tcPr/>
                </a:tc>
                <a:tc>
                  <a:txBody>
                    <a:bodyPr/>
                    <a:lstStyle/>
                    <a:p>
                      <a:pPr algn="ctr"/>
                      <a:r>
                        <a:rPr lang="en-US" sz="2000" dirty="0" smtClean="0"/>
                        <a:t>21.1a</a:t>
                      </a:r>
                      <a:endParaRPr lang="en-US" sz="2000" dirty="0"/>
                    </a:p>
                  </a:txBody>
                  <a:tcPr/>
                </a:tc>
                <a:tc>
                  <a:txBody>
                    <a:bodyPr/>
                    <a:lstStyle/>
                    <a:p>
                      <a:pPr algn="ctr"/>
                      <a:r>
                        <a:rPr lang="en-US" sz="2000" dirty="0" smtClean="0"/>
                        <a:t>21.2</a:t>
                      </a:r>
                      <a:endParaRPr lang="en-US" sz="2000" dirty="0"/>
                    </a:p>
                  </a:txBody>
                  <a:tcPr/>
                </a:tc>
                <a:tc>
                  <a:txBody>
                    <a:bodyPr/>
                    <a:lstStyle/>
                    <a:p>
                      <a:pPr algn="ctr"/>
                      <a:r>
                        <a:rPr lang="en-US" sz="2000" dirty="0" smtClean="0"/>
                        <a:t>21.3</a:t>
                      </a:r>
                      <a:endParaRPr lang="en-US" sz="2000" dirty="0"/>
                    </a:p>
                  </a:txBody>
                  <a:tcPr/>
                </a:tc>
                <a:extLst>
                  <a:ext uri="{0D108BD9-81ED-4DB2-BD59-A6C34878D82A}">
                    <a16:rowId xmlns:a16="http://schemas.microsoft.com/office/drawing/2014/main" val="2304761823"/>
                  </a:ext>
                </a:extLst>
              </a:tr>
              <a:tr h="554854">
                <a:tc>
                  <a:txBody>
                    <a:bodyPr/>
                    <a:lstStyle/>
                    <a:p>
                      <a:r>
                        <a:rPr lang="en-US" sz="1600" dirty="0" smtClean="0"/>
                        <a:t>Survey biomass</a:t>
                      </a:r>
                      <a:endParaRPr lang="en-US" sz="1600" dirty="0"/>
                    </a:p>
                  </a:txBody>
                  <a:tcPr/>
                </a:tc>
                <a:tc>
                  <a:txBody>
                    <a:bodyPr/>
                    <a:lstStyle/>
                    <a:p>
                      <a:pPr algn="ctr"/>
                      <a:endParaRPr lang="en-US" sz="2400" dirty="0"/>
                    </a:p>
                  </a:txBody>
                  <a:tcPr anchor="ctr"/>
                </a:tc>
                <a:tc>
                  <a:txBody>
                    <a:bodyPr/>
                    <a:lstStyle/>
                    <a:p>
                      <a:pPr algn="ctr"/>
                      <a:r>
                        <a:rPr lang="en-US" sz="2400" dirty="0" smtClean="0">
                          <a:solidFill>
                            <a:srgbClr val="00B050"/>
                          </a:solidFill>
                        </a:rPr>
                        <a:t>X</a:t>
                      </a:r>
                      <a:endParaRPr lang="en-US" sz="2400" dirty="0">
                        <a:solidFill>
                          <a:srgbClr val="00B05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rgbClr val="00B050"/>
                          </a:solidFill>
                        </a:rPr>
                        <a:t>X</a:t>
                      </a:r>
                    </a:p>
                  </a:txBody>
                  <a:tcPr anchor="ctr"/>
                </a:tc>
                <a:extLst>
                  <a:ext uri="{0D108BD9-81ED-4DB2-BD59-A6C34878D82A}">
                    <a16:rowId xmlns:a16="http://schemas.microsoft.com/office/drawing/2014/main" val="2403134372"/>
                  </a:ext>
                </a:extLst>
              </a:tr>
              <a:tr h="554854">
                <a:tc>
                  <a:txBody>
                    <a:bodyPr/>
                    <a:lstStyle/>
                    <a:p>
                      <a:r>
                        <a:rPr lang="en-US" sz="1600" dirty="0" smtClean="0"/>
                        <a:t>Growth</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1735731066"/>
                  </a:ext>
                </a:extLst>
              </a:tr>
              <a:tr h="554854">
                <a:tc>
                  <a:txBody>
                    <a:bodyPr/>
                    <a:lstStyle/>
                    <a:p>
                      <a:r>
                        <a:rPr lang="en-US" sz="1600" dirty="0" smtClean="0"/>
                        <a:t>Catch</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167417164"/>
                  </a:ext>
                </a:extLst>
              </a:tr>
              <a:tr h="554854">
                <a:tc>
                  <a:txBody>
                    <a:bodyPr/>
                    <a:lstStyle/>
                    <a:p>
                      <a:r>
                        <a:rPr lang="en-US" sz="1600" dirty="0" smtClean="0"/>
                        <a:t>Retained</a:t>
                      </a:r>
                      <a:r>
                        <a:rPr lang="en-US" sz="1600" baseline="0" dirty="0" smtClean="0"/>
                        <a:t> size comp</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990454975"/>
                  </a:ext>
                </a:extLst>
              </a:tr>
              <a:tr h="554854">
                <a:tc>
                  <a:txBody>
                    <a:bodyPr/>
                    <a:lstStyle/>
                    <a:p>
                      <a:r>
                        <a:rPr lang="en-US" sz="1600" dirty="0" smtClean="0"/>
                        <a:t>Total size comp</a:t>
                      </a:r>
                      <a:endParaRPr lang="en-US" sz="1600" dirty="0"/>
                    </a:p>
                  </a:txBody>
                  <a:tcPr/>
                </a:tc>
                <a:tc>
                  <a:txBody>
                    <a:bodyPr/>
                    <a:lstStyle/>
                    <a:p>
                      <a:pPr algn="ctr"/>
                      <a:endParaRPr lang="en-US" sz="2400" dirty="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627343391"/>
                  </a:ext>
                </a:extLst>
              </a:tr>
              <a:tr h="554854">
                <a:tc>
                  <a:txBody>
                    <a:bodyPr/>
                    <a:lstStyle/>
                    <a:p>
                      <a:r>
                        <a:rPr lang="en-US" sz="1600" dirty="0" smtClean="0"/>
                        <a:t>Bycatch</a:t>
                      </a:r>
                      <a:r>
                        <a:rPr lang="en-US" sz="1600" baseline="0" dirty="0" smtClean="0"/>
                        <a:t> size comp</a:t>
                      </a:r>
                      <a:endParaRPr lang="en-US" sz="1600" dirty="0"/>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3932744178"/>
                  </a:ext>
                </a:extLst>
              </a:tr>
              <a:tr h="554854">
                <a:tc>
                  <a:txBody>
                    <a:bodyPr/>
                    <a:lstStyle/>
                    <a:p>
                      <a:r>
                        <a:rPr lang="en-US" sz="1600" dirty="0" smtClean="0"/>
                        <a:t>BSFRF size comp</a:t>
                      </a:r>
                      <a:endParaRPr lang="en-US" sz="1600" dirty="0"/>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2762409858"/>
                  </a:ext>
                </a:extLst>
              </a:tr>
              <a:tr h="621437">
                <a:tc>
                  <a:txBody>
                    <a:bodyPr/>
                    <a:lstStyle/>
                    <a:p>
                      <a:r>
                        <a:rPr lang="en-US" sz="1600" dirty="0" smtClean="0"/>
                        <a:t>Survey size comp (</a:t>
                      </a:r>
                      <a:r>
                        <a:rPr lang="en-US" sz="1600" dirty="0" err="1" smtClean="0"/>
                        <a:t>imm</a:t>
                      </a:r>
                      <a:r>
                        <a:rPr lang="en-US" sz="1600" dirty="0" smtClean="0"/>
                        <a:t> M)</a:t>
                      </a:r>
                      <a:endParaRPr lang="en-US" sz="1600" dirty="0"/>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3824223700"/>
                  </a:ext>
                </a:extLst>
              </a:tr>
              <a:tr h="62143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a:t>
                      </a:r>
                      <a:r>
                        <a:rPr lang="en-US" sz="1600" dirty="0" err="1" smtClean="0"/>
                        <a:t>imm</a:t>
                      </a:r>
                      <a:r>
                        <a:rPr lang="en-US" sz="1600" dirty="0" smtClean="0"/>
                        <a:t> F)</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3873450720"/>
                  </a:ext>
                </a:extLst>
              </a:tr>
              <a:tr h="62143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(mat M)</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4289589328"/>
                  </a:ext>
                </a:extLst>
              </a:tr>
              <a:tr h="55485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(mat F)</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2332475638"/>
                  </a:ext>
                </a:extLst>
              </a:tr>
            </a:tbl>
          </a:graphicData>
        </a:graphic>
      </p:graphicFrame>
    </p:spTree>
    <p:extLst>
      <p:ext uri="{BB962C8B-B14F-4D97-AF65-F5344CB8AC3E}">
        <p14:creationId xmlns:p14="http://schemas.microsoft.com/office/powerpoint/2010/main" val="394776434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26571"/>
            <a:ext cx="10972800" cy="1143000"/>
          </a:xfrm>
        </p:spPr>
        <p:txBody>
          <a:bodyPr/>
          <a:lstStyle/>
          <a:p>
            <a:pPr algn="l"/>
            <a:r>
              <a:rPr lang="en-US" b="1" dirty="0" smtClean="0"/>
              <a:t>Fits to data</a:t>
            </a:r>
            <a:endParaRPr lang="en-US" b="1" dirty="0"/>
          </a:p>
        </p:txBody>
      </p:sp>
      <p:pic>
        <p:nvPicPr>
          <p:cNvPr id="4" name="Picture 3"/>
          <p:cNvPicPr>
            <a:picLocks noChangeAspect="1"/>
          </p:cNvPicPr>
          <p:nvPr/>
        </p:nvPicPr>
        <p:blipFill>
          <a:blip r:embed="rId2"/>
          <a:stretch>
            <a:fillRect/>
          </a:stretch>
        </p:blipFill>
        <p:spPr>
          <a:xfrm>
            <a:off x="739224" y="387137"/>
            <a:ext cx="5362463" cy="6470863"/>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714327344"/>
              </p:ext>
            </p:extLst>
          </p:nvPr>
        </p:nvGraphicFramePr>
        <p:xfrm>
          <a:off x="7467599" y="0"/>
          <a:ext cx="4724401" cy="6857997"/>
        </p:xfrm>
        <a:graphic>
          <a:graphicData uri="http://schemas.openxmlformats.org/drawingml/2006/table">
            <a:tbl>
              <a:tblPr firstRow="1" bandRow="1">
                <a:tableStyleId>{616DA210-FB5B-4158-B5E0-FEB733F419BA}</a:tableStyleId>
              </a:tblPr>
              <a:tblGrid>
                <a:gridCol w="2423340">
                  <a:extLst>
                    <a:ext uri="{9D8B030D-6E8A-4147-A177-3AD203B41FA5}">
                      <a16:colId xmlns:a16="http://schemas.microsoft.com/office/drawing/2014/main" val="2404413497"/>
                    </a:ext>
                  </a:extLst>
                </a:gridCol>
                <a:gridCol w="785528">
                  <a:extLst>
                    <a:ext uri="{9D8B030D-6E8A-4147-A177-3AD203B41FA5}">
                      <a16:colId xmlns:a16="http://schemas.microsoft.com/office/drawing/2014/main" val="3275954061"/>
                    </a:ext>
                  </a:extLst>
                </a:gridCol>
                <a:gridCol w="702733">
                  <a:extLst>
                    <a:ext uri="{9D8B030D-6E8A-4147-A177-3AD203B41FA5}">
                      <a16:colId xmlns:a16="http://schemas.microsoft.com/office/drawing/2014/main" val="2897643073"/>
                    </a:ext>
                  </a:extLst>
                </a:gridCol>
                <a:gridCol w="812800">
                  <a:extLst>
                    <a:ext uri="{9D8B030D-6E8A-4147-A177-3AD203B41FA5}">
                      <a16:colId xmlns:a16="http://schemas.microsoft.com/office/drawing/2014/main" val="1390916394"/>
                    </a:ext>
                  </a:extLst>
                </a:gridCol>
              </a:tblGrid>
              <a:tr h="554854">
                <a:tc>
                  <a:txBody>
                    <a:bodyPr/>
                    <a:lstStyle/>
                    <a:p>
                      <a:pPr algn="ctr"/>
                      <a:r>
                        <a:rPr lang="en-US" sz="2400" dirty="0" smtClean="0"/>
                        <a:t>Data source</a:t>
                      </a:r>
                      <a:endParaRPr lang="en-US" sz="2400" dirty="0"/>
                    </a:p>
                  </a:txBody>
                  <a:tcPr/>
                </a:tc>
                <a:tc>
                  <a:txBody>
                    <a:bodyPr/>
                    <a:lstStyle/>
                    <a:p>
                      <a:pPr algn="ctr"/>
                      <a:r>
                        <a:rPr lang="en-US" sz="2000" dirty="0" smtClean="0"/>
                        <a:t>21.1a</a:t>
                      </a:r>
                      <a:endParaRPr lang="en-US" sz="2000" dirty="0"/>
                    </a:p>
                  </a:txBody>
                  <a:tcPr/>
                </a:tc>
                <a:tc>
                  <a:txBody>
                    <a:bodyPr/>
                    <a:lstStyle/>
                    <a:p>
                      <a:pPr algn="ctr"/>
                      <a:r>
                        <a:rPr lang="en-US" sz="2000" dirty="0" smtClean="0"/>
                        <a:t>21.2</a:t>
                      </a:r>
                      <a:endParaRPr lang="en-US" sz="2000" dirty="0"/>
                    </a:p>
                  </a:txBody>
                  <a:tcPr/>
                </a:tc>
                <a:tc>
                  <a:txBody>
                    <a:bodyPr/>
                    <a:lstStyle/>
                    <a:p>
                      <a:pPr algn="ctr"/>
                      <a:r>
                        <a:rPr lang="en-US" sz="2000" dirty="0" smtClean="0"/>
                        <a:t>21.3</a:t>
                      </a:r>
                      <a:endParaRPr lang="en-US" sz="2000" dirty="0"/>
                    </a:p>
                  </a:txBody>
                  <a:tcPr/>
                </a:tc>
                <a:extLst>
                  <a:ext uri="{0D108BD9-81ED-4DB2-BD59-A6C34878D82A}">
                    <a16:rowId xmlns:a16="http://schemas.microsoft.com/office/drawing/2014/main" val="2304761823"/>
                  </a:ext>
                </a:extLst>
              </a:tr>
              <a:tr h="554854">
                <a:tc>
                  <a:txBody>
                    <a:bodyPr/>
                    <a:lstStyle/>
                    <a:p>
                      <a:r>
                        <a:rPr lang="en-US" sz="1600" dirty="0" smtClean="0"/>
                        <a:t>Survey biomass</a:t>
                      </a:r>
                      <a:endParaRPr lang="en-US" sz="1600" dirty="0"/>
                    </a:p>
                  </a:txBody>
                  <a:tcPr/>
                </a:tc>
                <a:tc>
                  <a:txBody>
                    <a:bodyPr/>
                    <a:lstStyle/>
                    <a:p>
                      <a:pPr algn="ctr"/>
                      <a:endParaRPr lang="en-US" sz="2400" dirty="0"/>
                    </a:p>
                  </a:txBody>
                  <a:tcPr anchor="ctr"/>
                </a:tc>
                <a:tc>
                  <a:txBody>
                    <a:bodyPr/>
                    <a:lstStyle/>
                    <a:p>
                      <a:pPr algn="ctr"/>
                      <a:r>
                        <a:rPr lang="en-US" sz="2400" dirty="0" smtClean="0">
                          <a:solidFill>
                            <a:srgbClr val="00B050"/>
                          </a:solidFill>
                        </a:rPr>
                        <a:t>X</a:t>
                      </a:r>
                      <a:endParaRPr lang="en-US" sz="2400" dirty="0">
                        <a:solidFill>
                          <a:srgbClr val="00B05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rgbClr val="00B050"/>
                          </a:solidFill>
                        </a:rPr>
                        <a:t>X</a:t>
                      </a:r>
                    </a:p>
                  </a:txBody>
                  <a:tcPr anchor="ctr"/>
                </a:tc>
                <a:extLst>
                  <a:ext uri="{0D108BD9-81ED-4DB2-BD59-A6C34878D82A}">
                    <a16:rowId xmlns:a16="http://schemas.microsoft.com/office/drawing/2014/main" val="2403134372"/>
                  </a:ext>
                </a:extLst>
              </a:tr>
              <a:tr h="554854">
                <a:tc>
                  <a:txBody>
                    <a:bodyPr/>
                    <a:lstStyle/>
                    <a:p>
                      <a:r>
                        <a:rPr lang="en-US" sz="1600" dirty="0" smtClean="0"/>
                        <a:t>Growth</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1735731066"/>
                  </a:ext>
                </a:extLst>
              </a:tr>
              <a:tr h="554854">
                <a:tc>
                  <a:txBody>
                    <a:bodyPr/>
                    <a:lstStyle/>
                    <a:p>
                      <a:r>
                        <a:rPr lang="en-US" sz="1600" dirty="0" smtClean="0"/>
                        <a:t>Catch</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167417164"/>
                  </a:ext>
                </a:extLst>
              </a:tr>
              <a:tr h="554854">
                <a:tc>
                  <a:txBody>
                    <a:bodyPr/>
                    <a:lstStyle/>
                    <a:p>
                      <a:r>
                        <a:rPr lang="en-US" sz="1600" dirty="0" smtClean="0"/>
                        <a:t>Retained</a:t>
                      </a:r>
                      <a:r>
                        <a:rPr lang="en-US" sz="1600" baseline="0" dirty="0" smtClean="0"/>
                        <a:t> size comp</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990454975"/>
                  </a:ext>
                </a:extLst>
              </a:tr>
              <a:tr h="554854">
                <a:tc>
                  <a:txBody>
                    <a:bodyPr/>
                    <a:lstStyle/>
                    <a:p>
                      <a:r>
                        <a:rPr lang="en-US" sz="1600" dirty="0" smtClean="0"/>
                        <a:t>Total size comp</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627343391"/>
                  </a:ext>
                </a:extLst>
              </a:tr>
              <a:tr h="554854">
                <a:tc>
                  <a:txBody>
                    <a:bodyPr/>
                    <a:lstStyle/>
                    <a:p>
                      <a:r>
                        <a:rPr lang="en-US" sz="1600" dirty="0" smtClean="0"/>
                        <a:t>Bycatch</a:t>
                      </a:r>
                      <a:r>
                        <a:rPr lang="en-US" sz="1600" baseline="0" dirty="0" smtClean="0"/>
                        <a:t> size comp</a:t>
                      </a:r>
                      <a:endParaRPr lang="en-US" sz="1600" dirty="0"/>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3932744178"/>
                  </a:ext>
                </a:extLst>
              </a:tr>
              <a:tr h="554854">
                <a:tc>
                  <a:txBody>
                    <a:bodyPr/>
                    <a:lstStyle/>
                    <a:p>
                      <a:r>
                        <a:rPr lang="en-US" sz="1600" dirty="0" smtClean="0"/>
                        <a:t>BSFRF size comp</a:t>
                      </a:r>
                      <a:endParaRPr lang="en-US" sz="1600" dirty="0"/>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2762409858"/>
                  </a:ext>
                </a:extLst>
              </a:tr>
              <a:tr h="621437">
                <a:tc>
                  <a:txBody>
                    <a:bodyPr/>
                    <a:lstStyle/>
                    <a:p>
                      <a:r>
                        <a:rPr lang="en-US" sz="1600" dirty="0" smtClean="0"/>
                        <a:t>Survey size comp (</a:t>
                      </a:r>
                      <a:r>
                        <a:rPr lang="en-US" sz="1600" dirty="0" err="1" smtClean="0"/>
                        <a:t>imm</a:t>
                      </a:r>
                      <a:r>
                        <a:rPr lang="en-US" sz="1600" dirty="0" smtClean="0"/>
                        <a:t> M)</a:t>
                      </a:r>
                      <a:endParaRPr lang="en-US" sz="1600" dirty="0"/>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3824223700"/>
                  </a:ext>
                </a:extLst>
              </a:tr>
              <a:tr h="62143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a:t>
                      </a:r>
                      <a:r>
                        <a:rPr lang="en-US" sz="1600" dirty="0" err="1" smtClean="0"/>
                        <a:t>imm</a:t>
                      </a:r>
                      <a:r>
                        <a:rPr lang="en-US" sz="1600" dirty="0" smtClean="0"/>
                        <a:t> F)</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3873450720"/>
                  </a:ext>
                </a:extLst>
              </a:tr>
              <a:tr h="62143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(mat M)</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4289589328"/>
                  </a:ext>
                </a:extLst>
              </a:tr>
              <a:tr h="55485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(mat F)</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2332475638"/>
                  </a:ext>
                </a:extLst>
              </a:tr>
            </a:tbl>
          </a:graphicData>
        </a:graphic>
      </p:graphicFrame>
    </p:spTree>
    <p:extLst>
      <p:ext uri="{BB962C8B-B14F-4D97-AF65-F5344CB8AC3E}">
        <p14:creationId xmlns:p14="http://schemas.microsoft.com/office/powerpoint/2010/main" val="12744373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26571"/>
            <a:ext cx="10972800" cy="1143000"/>
          </a:xfrm>
        </p:spPr>
        <p:txBody>
          <a:bodyPr/>
          <a:lstStyle/>
          <a:p>
            <a:pPr algn="l"/>
            <a:r>
              <a:rPr lang="en-US" b="1" dirty="0" smtClean="0"/>
              <a:t>Fits to data</a:t>
            </a:r>
            <a:endParaRPr lang="en-US" b="1" dirty="0"/>
          </a:p>
        </p:txBody>
      </p:sp>
      <p:pic>
        <p:nvPicPr>
          <p:cNvPr id="4" name="Picture 3"/>
          <p:cNvPicPr>
            <a:picLocks noChangeAspect="1"/>
          </p:cNvPicPr>
          <p:nvPr/>
        </p:nvPicPr>
        <p:blipFill>
          <a:blip r:embed="rId2"/>
          <a:stretch>
            <a:fillRect/>
          </a:stretch>
        </p:blipFill>
        <p:spPr>
          <a:xfrm>
            <a:off x="1312334" y="470122"/>
            <a:ext cx="5207000" cy="6387875"/>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2561639726"/>
              </p:ext>
            </p:extLst>
          </p:nvPr>
        </p:nvGraphicFramePr>
        <p:xfrm>
          <a:off x="7467599" y="0"/>
          <a:ext cx="4724401" cy="6857997"/>
        </p:xfrm>
        <a:graphic>
          <a:graphicData uri="http://schemas.openxmlformats.org/drawingml/2006/table">
            <a:tbl>
              <a:tblPr firstRow="1" bandRow="1">
                <a:tableStyleId>{616DA210-FB5B-4158-B5E0-FEB733F419BA}</a:tableStyleId>
              </a:tblPr>
              <a:tblGrid>
                <a:gridCol w="2423340">
                  <a:extLst>
                    <a:ext uri="{9D8B030D-6E8A-4147-A177-3AD203B41FA5}">
                      <a16:colId xmlns:a16="http://schemas.microsoft.com/office/drawing/2014/main" val="2404413497"/>
                    </a:ext>
                  </a:extLst>
                </a:gridCol>
                <a:gridCol w="785528">
                  <a:extLst>
                    <a:ext uri="{9D8B030D-6E8A-4147-A177-3AD203B41FA5}">
                      <a16:colId xmlns:a16="http://schemas.microsoft.com/office/drawing/2014/main" val="3275954061"/>
                    </a:ext>
                  </a:extLst>
                </a:gridCol>
                <a:gridCol w="702733">
                  <a:extLst>
                    <a:ext uri="{9D8B030D-6E8A-4147-A177-3AD203B41FA5}">
                      <a16:colId xmlns:a16="http://schemas.microsoft.com/office/drawing/2014/main" val="2897643073"/>
                    </a:ext>
                  </a:extLst>
                </a:gridCol>
                <a:gridCol w="812800">
                  <a:extLst>
                    <a:ext uri="{9D8B030D-6E8A-4147-A177-3AD203B41FA5}">
                      <a16:colId xmlns:a16="http://schemas.microsoft.com/office/drawing/2014/main" val="1390916394"/>
                    </a:ext>
                  </a:extLst>
                </a:gridCol>
              </a:tblGrid>
              <a:tr h="554854">
                <a:tc>
                  <a:txBody>
                    <a:bodyPr/>
                    <a:lstStyle/>
                    <a:p>
                      <a:pPr algn="ctr"/>
                      <a:r>
                        <a:rPr lang="en-US" sz="2400" dirty="0" smtClean="0"/>
                        <a:t>Data source</a:t>
                      </a:r>
                      <a:endParaRPr lang="en-US" sz="2400" dirty="0"/>
                    </a:p>
                  </a:txBody>
                  <a:tcPr/>
                </a:tc>
                <a:tc>
                  <a:txBody>
                    <a:bodyPr/>
                    <a:lstStyle/>
                    <a:p>
                      <a:pPr algn="ctr"/>
                      <a:r>
                        <a:rPr lang="en-US" sz="2000" dirty="0" smtClean="0"/>
                        <a:t>21.1a</a:t>
                      </a:r>
                      <a:endParaRPr lang="en-US" sz="2000" dirty="0"/>
                    </a:p>
                  </a:txBody>
                  <a:tcPr/>
                </a:tc>
                <a:tc>
                  <a:txBody>
                    <a:bodyPr/>
                    <a:lstStyle/>
                    <a:p>
                      <a:pPr algn="ctr"/>
                      <a:r>
                        <a:rPr lang="en-US" sz="2000" dirty="0" smtClean="0"/>
                        <a:t>21.2</a:t>
                      </a:r>
                      <a:endParaRPr lang="en-US" sz="2000" dirty="0"/>
                    </a:p>
                  </a:txBody>
                  <a:tcPr/>
                </a:tc>
                <a:tc>
                  <a:txBody>
                    <a:bodyPr/>
                    <a:lstStyle/>
                    <a:p>
                      <a:pPr algn="ctr"/>
                      <a:r>
                        <a:rPr lang="en-US" sz="2000" dirty="0" smtClean="0"/>
                        <a:t>21.3</a:t>
                      </a:r>
                      <a:endParaRPr lang="en-US" sz="2000" dirty="0"/>
                    </a:p>
                  </a:txBody>
                  <a:tcPr/>
                </a:tc>
                <a:extLst>
                  <a:ext uri="{0D108BD9-81ED-4DB2-BD59-A6C34878D82A}">
                    <a16:rowId xmlns:a16="http://schemas.microsoft.com/office/drawing/2014/main" val="2304761823"/>
                  </a:ext>
                </a:extLst>
              </a:tr>
              <a:tr h="554854">
                <a:tc>
                  <a:txBody>
                    <a:bodyPr/>
                    <a:lstStyle/>
                    <a:p>
                      <a:r>
                        <a:rPr lang="en-US" sz="1600" dirty="0" smtClean="0"/>
                        <a:t>Survey biomass</a:t>
                      </a:r>
                      <a:endParaRPr lang="en-US" sz="1600" dirty="0"/>
                    </a:p>
                  </a:txBody>
                  <a:tcPr/>
                </a:tc>
                <a:tc>
                  <a:txBody>
                    <a:bodyPr/>
                    <a:lstStyle/>
                    <a:p>
                      <a:pPr algn="ctr"/>
                      <a:endParaRPr lang="en-US" sz="2400" dirty="0"/>
                    </a:p>
                  </a:txBody>
                  <a:tcPr anchor="ctr"/>
                </a:tc>
                <a:tc>
                  <a:txBody>
                    <a:bodyPr/>
                    <a:lstStyle/>
                    <a:p>
                      <a:pPr algn="ctr"/>
                      <a:r>
                        <a:rPr lang="en-US" sz="2400" dirty="0" smtClean="0">
                          <a:solidFill>
                            <a:srgbClr val="00B050"/>
                          </a:solidFill>
                        </a:rPr>
                        <a:t>X</a:t>
                      </a:r>
                      <a:endParaRPr lang="en-US" sz="2400" dirty="0">
                        <a:solidFill>
                          <a:srgbClr val="00B05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rgbClr val="00B050"/>
                          </a:solidFill>
                        </a:rPr>
                        <a:t>X</a:t>
                      </a:r>
                    </a:p>
                  </a:txBody>
                  <a:tcPr anchor="ctr"/>
                </a:tc>
                <a:extLst>
                  <a:ext uri="{0D108BD9-81ED-4DB2-BD59-A6C34878D82A}">
                    <a16:rowId xmlns:a16="http://schemas.microsoft.com/office/drawing/2014/main" val="2403134372"/>
                  </a:ext>
                </a:extLst>
              </a:tr>
              <a:tr h="554854">
                <a:tc>
                  <a:txBody>
                    <a:bodyPr/>
                    <a:lstStyle/>
                    <a:p>
                      <a:r>
                        <a:rPr lang="en-US" sz="1600" dirty="0" smtClean="0"/>
                        <a:t>Growth</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1735731066"/>
                  </a:ext>
                </a:extLst>
              </a:tr>
              <a:tr h="554854">
                <a:tc>
                  <a:txBody>
                    <a:bodyPr/>
                    <a:lstStyle/>
                    <a:p>
                      <a:r>
                        <a:rPr lang="en-US" sz="1600" dirty="0" smtClean="0"/>
                        <a:t>Catch</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167417164"/>
                  </a:ext>
                </a:extLst>
              </a:tr>
              <a:tr h="554854">
                <a:tc>
                  <a:txBody>
                    <a:bodyPr/>
                    <a:lstStyle/>
                    <a:p>
                      <a:r>
                        <a:rPr lang="en-US" sz="1600" dirty="0" smtClean="0"/>
                        <a:t>Retained</a:t>
                      </a:r>
                      <a:r>
                        <a:rPr lang="en-US" sz="1600" baseline="0" dirty="0" smtClean="0"/>
                        <a:t> size comp</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990454975"/>
                  </a:ext>
                </a:extLst>
              </a:tr>
              <a:tr h="554854">
                <a:tc>
                  <a:txBody>
                    <a:bodyPr/>
                    <a:lstStyle/>
                    <a:p>
                      <a:r>
                        <a:rPr lang="en-US" sz="1600" dirty="0" smtClean="0"/>
                        <a:t>Total size comp</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627343391"/>
                  </a:ext>
                </a:extLst>
              </a:tr>
              <a:tr h="554854">
                <a:tc>
                  <a:txBody>
                    <a:bodyPr/>
                    <a:lstStyle/>
                    <a:p>
                      <a:r>
                        <a:rPr lang="en-US" sz="1600" dirty="0" smtClean="0"/>
                        <a:t>Bycatch</a:t>
                      </a:r>
                      <a:r>
                        <a:rPr lang="en-US" sz="1600" baseline="0" dirty="0" smtClean="0"/>
                        <a:t> size comp</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3932744178"/>
                  </a:ext>
                </a:extLst>
              </a:tr>
              <a:tr h="554854">
                <a:tc>
                  <a:txBody>
                    <a:bodyPr/>
                    <a:lstStyle/>
                    <a:p>
                      <a:r>
                        <a:rPr lang="en-US" sz="1600" dirty="0" smtClean="0"/>
                        <a:t>BSFRF size comp</a:t>
                      </a:r>
                      <a:endParaRPr lang="en-US" sz="1600" dirty="0"/>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2762409858"/>
                  </a:ext>
                </a:extLst>
              </a:tr>
              <a:tr h="621437">
                <a:tc>
                  <a:txBody>
                    <a:bodyPr/>
                    <a:lstStyle/>
                    <a:p>
                      <a:r>
                        <a:rPr lang="en-US" sz="1600" dirty="0" smtClean="0"/>
                        <a:t>Survey size comp (</a:t>
                      </a:r>
                      <a:r>
                        <a:rPr lang="en-US" sz="1600" dirty="0" err="1" smtClean="0"/>
                        <a:t>imm</a:t>
                      </a:r>
                      <a:r>
                        <a:rPr lang="en-US" sz="1600" dirty="0" smtClean="0"/>
                        <a:t> M)</a:t>
                      </a:r>
                      <a:endParaRPr lang="en-US" sz="1600" dirty="0"/>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3824223700"/>
                  </a:ext>
                </a:extLst>
              </a:tr>
              <a:tr h="62143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a:t>
                      </a:r>
                      <a:r>
                        <a:rPr lang="en-US" sz="1600" dirty="0" err="1" smtClean="0"/>
                        <a:t>imm</a:t>
                      </a:r>
                      <a:r>
                        <a:rPr lang="en-US" sz="1600" dirty="0" smtClean="0"/>
                        <a:t> F)</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3873450720"/>
                  </a:ext>
                </a:extLst>
              </a:tr>
              <a:tr h="62143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(mat M)</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4289589328"/>
                  </a:ext>
                </a:extLst>
              </a:tr>
              <a:tr h="55485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(mat F)</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2332475638"/>
                  </a:ext>
                </a:extLst>
              </a:tr>
            </a:tbl>
          </a:graphicData>
        </a:graphic>
      </p:graphicFrame>
    </p:spTree>
    <p:extLst>
      <p:ext uri="{BB962C8B-B14F-4D97-AF65-F5344CB8AC3E}">
        <p14:creationId xmlns:p14="http://schemas.microsoft.com/office/powerpoint/2010/main" val="1390906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26571"/>
            <a:ext cx="10972800" cy="1143000"/>
          </a:xfrm>
        </p:spPr>
        <p:txBody>
          <a:bodyPr/>
          <a:lstStyle/>
          <a:p>
            <a:pPr algn="l"/>
            <a:r>
              <a:rPr lang="en-US" b="1" dirty="0" smtClean="0"/>
              <a:t>Fits to data</a:t>
            </a:r>
            <a:endParaRPr lang="en-US" b="1" dirty="0"/>
          </a:p>
        </p:txBody>
      </p:sp>
      <p:pic>
        <p:nvPicPr>
          <p:cNvPr id="4" name="Picture 3"/>
          <p:cNvPicPr>
            <a:picLocks noChangeAspect="1"/>
          </p:cNvPicPr>
          <p:nvPr/>
        </p:nvPicPr>
        <p:blipFill>
          <a:blip r:embed="rId2"/>
          <a:stretch>
            <a:fillRect/>
          </a:stretch>
        </p:blipFill>
        <p:spPr>
          <a:xfrm>
            <a:off x="415582" y="524213"/>
            <a:ext cx="6222285" cy="6283199"/>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1723541152"/>
              </p:ext>
            </p:extLst>
          </p:nvPr>
        </p:nvGraphicFramePr>
        <p:xfrm>
          <a:off x="7467599" y="0"/>
          <a:ext cx="4724401" cy="6857997"/>
        </p:xfrm>
        <a:graphic>
          <a:graphicData uri="http://schemas.openxmlformats.org/drawingml/2006/table">
            <a:tbl>
              <a:tblPr firstRow="1" bandRow="1">
                <a:tableStyleId>{616DA210-FB5B-4158-B5E0-FEB733F419BA}</a:tableStyleId>
              </a:tblPr>
              <a:tblGrid>
                <a:gridCol w="2423340">
                  <a:extLst>
                    <a:ext uri="{9D8B030D-6E8A-4147-A177-3AD203B41FA5}">
                      <a16:colId xmlns:a16="http://schemas.microsoft.com/office/drawing/2014/main" val="2404413497"/>
                    </a:ext>
                  </a:extLst>
                </a:gridCol>
                <a:gridCol w="785528">
                  <a:extLst>
                    <a:ext uri="{9D8B030D-6E8A-4147-A177-3AD203B41FA5}">
                      <a16:colId xmlns:a16="http://schemas.microsoft.com/office/drawing/2014/main" val="3275954061"/>
                    </a:ext>
                  </a:extLst>
                </a:gridCol>
                <a:gridCol w="702733">
                  <a:extLst>
                    <a:ext uri="{9D8B030D-6E8A-4147-A177-3AD203B41FA5}">
                      <a16:colId xmlns:a16="http://schemas.microsoft.com/office/drawing/2014/main" val="2897643073"/>
                    </a:ext>
                  </a:extLst>
                </a:gridCol>
                <a:gridCol w="812800">
                  <a:extLst>
                    <a:ext uri="{9D8B030D-6E8A-4147-A177-3AD203B41FA5}">
                      <a16:colId xmlns:a16="http://schemas.microsoft.com/office/drawing/2014/main" val="1390916394"/>
                    </a:ext>
                  </a:extLst>
                </a:gridCol>
              </a:tblGrid>
              <a:tr h="554854">
                <a:tc>
                  <a:txBody>
                    <a:bodyPr/>
                    <a:lstStyle/>
                    <a:p>
                      <a:pPr algn="ctr"/>
                      <a:r>
                        <a:rPr lang="en-US" sz="2400" dirty="0" smtClean="0"/>
                        <a:t>Data source</a:t>
                      </a:r>
                      <a:endParaRPr lang="en-US" sz="2400" dirty="0"/>
                    </a:p>
                  </a:txBody>
                  <a:tcPr/>
                </a:tc>
                <a:tc>
                  <a:txBody>
                    <a:bodyPr/>
                    <a:lstStyle/>
                    <a:p>
                      <a:pPr algn="ctr"/>
                      <a:r>
                        <a:rPr lang="en-US" sz="2000" dirty="0" smtClean="0"/>
                        <a:t>21.1a</a:t>
                      </a:r>
                      <a:endParaRPr lang="en-US" sz="2000" dirty="0"/>
                    </a:p>
                  </a:txBody>
                  <a:tcPr/>
                </a:tc>
                <a:tc>
                  <a:txBody>
                    <a:bodyPr/>
                    <a:lstStyle/>
                    <a:p>
                      <a:pPr algn="ctr"/>
                      <a:r>
                        <a:rPr lang="en-US" sz="2000" dirty="0" smtClean="0"/>
                        <a:t>21.2</a:t>
                      </a:r>
                      <a:endParaRPr lang="en-US" sz="2000" dirty="0"/>
                    </a:p>
                  </a:txBody>
                  <a:tcPr/>
                </a:tc>
                <a:tc>
                  <a:txBody>
                    <a:bodyPr/>
                    <a:lstStyle/>
                    <a:p>
                      <a:pPr algn="ctr"/>
                      <a:r>
                        <a:rPr lang="en-US" sz="2000" dirty="0" smtClean="0"/>
                        <a:t>21.3</a:t>
                      </a:r>
                      <a:endParaRPr lang="en-US" sz="2000" dirty="0"/>
                    </a:p>
                  </a:txBody>
                  <a:tcPr/>
                </a:tc>
                <a:extLst>
                  <a:ext uri="{0D108BD9-81ED-4DB2-BD59-A6C34878D82A}">
                    <a16:rowId xmlns:a16="http://schemas.microsoft.com/office/drawing/2014/main" val="2304761823"/>
                  </a:ext>
                </a:extLst>
              </a:tr>
              <a:tr h="554854">
                <a:tc>
                  <a:txBody>
                    <a:bodyPr/>
                    <a:lstStyle/>
                    <a:p>
                      <a:r>
                        <a:rPr lang="en-US" sz="1600" dirty="0" smtClean="0"/>
                        <a:t>Survey biomass</a:t>
                      </a:r>
                      <a:endParaRPr lang="en-US" sz="1600" dirty="0"/>
                    </a:p>
                  </a:txBody>
                  <a:tcPr/>
                </a:tc>
                <a:tc>
                  <a:txBody>
                    <a:bodyPr/>
                    <a:lstStyle/>
                    <a:p>
                      <a:pPr algn="ctr"/>
                      <a:endParaRPr lang="en-US" sz="2400" dirty="0"/>
                    </a:p>
                  </a:txBody>
                  <a:tcPr anchor="ctr"/>
                </a:tc>
                <a:tc>
                  <a:txBody>
                    <a:bodyPr/>
                    <a:lstStyle/>
                    <a:p>
                      <a:pPr algn="ctr"/>
                      <a:r>
                        <a:rPr lang="en-US" sz="2400" dirty="0" smtClean="0">
                          <a:solidFill>
                            <a:srgbClr val="00B050"/>
                          </a:solidFill>
                        </a:rPr>
                        <a:t>X</a:t>
                      </a:r>
                      <a:endParaRPr lang="en-US" sz="2400" dirty="0">
                        <a:solidFill>
                          <a:srgbClr val="00B05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rgbClr val="00B050"/>
                          </a:solidFill>
                        </a:rPr>
                        <a:t>X</a:t>
                      </a:r>
                    </a:p>
                  </a:txBody>
                  <a:tcPr anchor="ctr"/>
                </a:tc>
                <a:extLst>
                  <a:ext uri="{0D108BD9-81ED-4DB2-BD59-A6C34878D82A}">
                    <a16:rowId xmlns:a16="http://schemas.microsoft.com/office/drawing/2014/main" val="2403134372"/>
                  </a:ext>
                </a:extLst>
              </a:tr>
              <a:tr h="554854">
                <a:tc>
                  <a:txBody>
                    <a:bodyPr/>
                    <a:lstStyle/>
                    <a:p>
                      <a:r>
                        <a:rPr lang="en-US" sz="1600" dirty="0" smtClean="0"/>
                        <a:t>Growth</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1735731066"/>
                  </a:ext>
                </a:extLst>
              </a:tr>
              <a:tr h="554854">
                <a:tc>
                  <a:txBody>
                    <a:bodyPr/>
                    <a:lstStyle/>
                    <a:p>
                      <a:r>
                        <a:rPr lang="en-US" sz="1600" dirty="0" smtClean="0"/>
                        <a:t>Catch</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167417164"/>
                  </a:ext>
                </a:extLst>
              </a:tr>
              <a:tr h="554854">
                <a:tc>
                  <a:txBody>
                    <a:bodyPr/>
                    <a:lstStyle/>
                    <a:p>
                      <a:r>
                        <a:rPr lang="en-US" sz="1600" dirty="0" smtClean="0"/>
                        <a:t>Retained</a:t>
                      </a:r>
                      <a:r>
                        <a:rPr lang="en-US" sz="1600" baseline="0" dirty="0" smtClean="0"/>
                        <a:t> size comp</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990454975"/>
                  </a:ext>
                </a:extLst>
              </a:tr>
              <a:tr h="554854">
                <a:tc>
                  <a:txBody>
                    <a:bodyPr/>
                    <a:lstStyle/>
                    <a:p>
                      <a:r>
                        <a:rPr lang="en-US" sz="1600" dirty="0" smtClean="0"/>
                        <a:t>Total size comp</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627343391"/>
                  </a:ext>
                </a:extLst>
              </a:tr>
              <a:tr h="554854">
                <a:tc>
                  <a:txBody>
                    <a:bodyPr/>
                    <a:lstStyle/>
                    <a:p>
                      <a:r>
                        <a:rPr lang="en-US" sz="1600" dirty="0" smtClean="0"/>
                        <a:t>Bycatch</a:t>
                      </a:r>
                      <a:r>
                        <a:rPr lang="en-US" sz="1600" baseline="0" dirty="0" smtClean="0"/>
                        <a:t> size comp</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3932744178"/>
                  </a:ext>
                </a:extLst>
              </a:tr>
              <a:tr h="554854">
                <a:tc>
                  <a:txBody>
                    <a:bodyPr/>
                    <a:lstStyle/>
                    <a:p>
                      <a:r>
                        <a:rPr lang="en-US" sz="1600" dirty="0" smtClean="0"/>
                        <a:t>BSFRF size comp</a:t>
                      </a:r>
                      <a:endParaRPr lang="en-US" sz="1600" dirty="0"/>
                    </a:p>
                  </a:txBody>
                  <a:tcPr/>
                </a:tc>
                <a:tc>
                  <a:txBody>
                    <a:bodyPr/>
                    <a:lstStyle/>
                    <a:p>
                      <a:pPr algn="ctr"/>
                      <a:r>
                        <a:rPr lang="en-US" sz="2400" dirty="0" smtClean="0"/>
                        <a:t>~</a:t>
                      </a:r>
                      <a:endParaRPr lang="en-US" sz="2400" dirty="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2762409858"/>
                  </a:ext>
                </a:extLst>
              </a:tr>
              <a:tr h="621437">
                <a:tc>
                  <a:txBody>
                    <a:bodyPr/>
                    <a:lstStyle/>
                    <a:p>
                      <a:r>
                        <a:rPr lang="en-US" sz="1600" dirty="0" smtClean="0"/>
                        <a:t>Survey size comp (</a:t>
                      </a:r>
                      <a:r>
                        <a:rPr lang="en-US" sz="1600" dirty="0" err="1" smtClean="0"/>
                        <a:t>imm</a:t>
                      </a:r>
                      <a:r>
                        <a:rPr lang="en-US" sz="1600" dirty="0" smtClean="0"/>
                        <a:t> M)</a:t>
                      </a:r>
                      <a:endParaRPr lang="en-US" sz="1600" dirty="0"/>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3824223700"/>
                  </a:ext>
                </a:extLst>
              </a:tr>
              <a:tr h="62143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a:t>
                      </a:r>
                      <a:r>
                        <a:rPr lang="en-US" sz="1600" dirty="0" err="1" smtClean="0"/>
                        <a:t>imm</a:t>
                      </a:r>
                      <a:r>
                        <a:rPr lang="en-US" sz="1600" dirty="0" smtClean="0"/>
                        <a:t> F)</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3873450720"/>
                  </a:ext>
                </a:extLst>
              </a:tr>
              <a:tr h="62143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(mat M)</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4289589328"/>
                  </a:ext>
                </a:extLst>
              </a:tr>
              <a:tr h="55485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(mat F)</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2332475638"/>
                  </a:ext>
                </a:extLst>
              </a:tr>
            </a:tbl>
          </a:graphicData>
        </a:graphic>
      </p:graphicFrame>
    </p:spTree>
    <p:extLst>
      <p:ext uri="{BB962C8B-B14F-4D97-AF65-F5344CB8AC3E}">
        <p14:creationId xmlns:p14="http://schemas.microsoft.com/office/powerpoint/2010/main" val="112587474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26571"/>
            <a:ext cx="10972800" cy="1143000"/>
          </a:xfrm>
        </p:spPr>
        <p:txBody>
          <a:bodyPr/>
          <a:lstStyle/>
          <a:p>
            <a:pPr algn="l"/>
            <a:r>
              <a:rPr lang="en-US" b="1" dirty="0" smtClean="0"/>
              <a:t>Fits to data</a:t>
            </a:r>
            <a:endParaRPr lang="en-US" b="1" dirty="0"/>
          </a:p>
        </p:txBody>
      </p:sp>
      <p:pic>
        <p:nvPicPr>
          <p:cNvPr id="4" name="Picture 3"/>
          <p:cNvPicPr>
            <a:picLocks noChangeAspect="1"/>
          </p:cNvPicPr>
          <p:nvPr/>
        </p:nvPicPr>
        <p:blipFill>
          <a:blip r:embed="rId2"/>
          <a:stretch>
            <a:fillRect/>
          </a:stretch>
        </p:blipFill>
        <p:spPr>
          <a:xfrm>
            <a:off x="1666061" y="430899"/>
            <a:ext cx="4582338" cy="6427101"/>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1811079521"/>
              </p:ext>
            </p:extLst>
          </p:nvPr>
        </p:nvGraphicFramePr>
        <p:xfrm>
          <a:off x="7467599" y="0"/>
          <a:ext cx="4724401" cy="6857997"/>
        </p:xfrm>
        <a:graphic>
          <a:graphicData uri="http://schemas.openxmlformats.org/drawingml/2006/table">
            <a:tbl>
              <a:tblPr firstRow="1" bandRow="1">
                <a:tableStyleId>{616DA210-FB5B-4158-B5E0-FEB733F419BA}</a:tableStyleId>
              </a:tblPr>
              <a:tblGrid>
                <a:gridCol w="2423340">
                  <a:extLst>
                    <a:ext uri="{9D8B030D-6E8A-4147-A177-3AD203B41FA5}">
                      <a16:colId xmlns:a16="http://schemas.microsoft.com/office/drawing/2014/main" val="2404413497"/>
                    </a:ext>
                  </a:extLst>
                </a:gridCol>
                <a:gridCol w="785528">
                  <a:extLst>
                    <a:ext uri="{9D8B030D-6E8A-4147-A177-3AD203B41FA5}">
                      <a16:colId xmlns:a16="http://schemas.microsoft.com/office/drawing/2014/main" val="3275954061"/>
                    </a:ext>
                  </a:extLst>
                </a:gridCol>
                <a:gridCol w="702733">
                  <a:extLst>
                    <a:ext uri="{9D8B030D-6E8A-4147-A177-3AD203B41FA5}">
                      <a16:colId xmlns:a16="http://schemas.microsoft.com/office/drawing/2014/main" val="2897643073"/>
                    </a:ext>
                  </a:extLst>
                </a:gridCol>
                <a:gridCol w="812800">
                  <a:extLst>
                    <a:ext uri="{9D8B030D-6E8A-4147-A177-3AD203B41FA5}">
                      <a16:colId xmlns:a16="http://schemas.microsoft.com/office/drawing/2014/main" val="1390916394"/>
                    </a:ext>
                  </a:extLst>
                </a:gridCol>
              </a:tblGrid>
              <a:tr h="554854">
                <a:tc>
                  <a:txBody>
                    <a:bodyPr/>
                    <a:lstStyle/>
                    <a:p>
                      <a:pPr algn="ctr"/>
                      <a:r>
                        <a:rPr lang="en-US" sz="2400" dirty="0" smtClean="0"/>
                        <a:t>Data source</a:t>
                      </a:r>
                      <a:endParaRPr lang="en-US" sz="2400" dirty="0"/>
                    </a:p>
                  </a:txBody>
                  <a:tcPr/>
                </a:tc>
                <a:tc>
                  <a:txBody>
                    <a:bodyPr/>
                    <a:lstStyle/>
                    <a:p>
                      <a:pPr algn="ctr"/>
                      <a:r>
                        <a:rPr lang="en-US" sz="2000" dirty="0" smtClean="0"/>
                        <a:t>21.1a</a:t>
                      </a:r>
                      <a:endParaRPr lang="en-US" sz="2000" dirty="0"/>
                    </a:p>
                  </a:txBody>
                  <a:tcPr/>
                </a:tc>
                <a:tc>
                  <a:txBody>
                    <a:bodyPr/>
                    <a:lstStyle/>
                    <a:p>
                      <a:pPr algn="ctr"/>
                      <a:r>
                        <a:rPr lang="en-US" sz="2000" dirty="0" smtClean="0"/>
                        <a:t>21.2</a:t>
                      </a:r>
                      <a:endParaRPr lang="en-US" sz="2000" dirty="0"/>
                    </a:p>
                  </a:txBody>
                  <a:tcPr/>
                </a:tc>
                <a:tc>
                  <a:txBody>
                    <a:bodyPr/>
                    <a:lstStyle/>
                    <a:p>
                      <a:pPr algn="ctr"/>
                      <a:r>
                        <a:rPr lang="en-US" sz="2000" dirty="0" smtClean="0"/>
                        <a:t>21.3</a:t>
                      </a:r>
                      <a:endParaRPr lang="en-US" sz="2000" dirty="0"/>
                    </a:p>
                  </a:txBody>
                  <a:tcPr/>
                </a:tc>
                <a:extLst>
                  <a:ext uri="{0D108BD9-81ED-4DB2-BD59-A6C34878D82A}">
                    <a16:rowId xmlns:a16="http://schemas.microsoft.com/office/drawing/2014/main" val="2304761823"/>
                  </a:ext>
                </a:extLst>
              </a:tr>
              <a:tr h="554854">
                <a:tc>
                  <a:txBody>
                    <a:bodyPr/>
                    <a:lstStyle/>
                    <a:p>
                      <a:r>
                        <a:rPr lang="en-US" sz="1600" dirty="0" smtClean="0"/>
                        <a:t>Survey biomass</a:t>
                      </a:r>
                      <a:endParaRPr lang="en-US" sz="1600" dirty="0"/>
                    </a:p>
                  </a:txBody>
                  <a:tcPr/>
                </a:tc>
                <a:tc>
                  <a:txBody>
                    <a:bodyPr/>
                    <a:lstStyle/>
                    <a:p>
                      <a:pPr algn="ctr"/>
                      <a:endParaRPr lang="en-US" sz="2400" dirty="0"/>
                    </a:p>
                  </a:txBody>
                  <a:tcPr anchor="ctr"/>
                </a:tc>
                <a:tc>
                  <a:txBody>
                    <a:bodyPr/>
                    <a:lstStyle/>
                    <a:p>
                      <a:pPr algn="ctr"/>
                      <a:r>
                        <a:rPr lang="en-US" sz="2400" dirty="0" smtClean="0">
                          <a:solidFill>
                            <a:srgbClr val="00B050"/>
                          </a:solidFill>
                        </a:rPr>
                        <a:t>X</a:t>
                      </a:r>
                      <a:endParaRPr lang="en-US" sz="2400" dirty="0">
                        <a:solidFill>
                          <a:srgbClr val="00B05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rgbClr val="00B050"/>
                          </a:solidFill>
                        </a:rPr>
                        <a:t>X</a:t>
                      </a:r>
                    </a:p>
                  </a:txBody>
                  <a:tcPr anchor="ctr"/>
                </a:tc>
                <a:extLst>
                  <a:ext uri="{0D108BD9-81ED-4DB2-BD59-A6C34878D82A}">
                    <a16:rowId xmlns:a16="http://schemas.microsoft.com/office/drawing/2014/main" val="2403134372"/>
                  </a:ext>
                </a:extLst>
              </a:tr>
              <a:tr h="554854">
                <a:tc>
                  <a:txBody>
                    <a:bodyPr/>
                    <a:lstStyle/>
                    <a:p>
                      <a:r>
                        <a:rPr lang="en-US" sz="1600" dirty="0" smtClean="0"/>
                        <a:t>Growth</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1735731066"/>
                  </a:ext>
                </a:extLst>
              </a:tr>
              <a:tr h="554854">
                <a:tc>
                  <a:txBody>
                    <a:bodyPr/>
                    <a:lstStyle/>
                    <a:p>
                      <a:r>
                        <a:rPr lang="en-US" sz="1600" dirty="0" smtClean="0"/>
                        <a:t>Catch</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167417164"/>
                  </a:ext>
                </a:extLst>
              </a:tr>
              <a:tr h="554854">
                <a:tc>
                  <a:txBody>
                    <a:bodyPr/>
                    <a:lstStyle/>
                    <a:p>
                      <a:r>
                        <a:rPr lang="en-US" sz="1600" dirty="0" smtClean="0"/>
                        <a:t>Retained</a:t>
                      </a:r>
                      <a:r>
                        <a:rPr lang="en-US" sz="1600" baseline="0" dirty="0" smtClean="0"/>
                        <a:t> size comp</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990454975"/>
                  </a:ext>
                </a:extLst>
              </a:tr>
              <a:tr h="554854">
                <a:tc>
                  <a:txBody>
                    <a:bodyPr/>
                    <a:lstStyle/>
                    <a:p>
                      <a:r>
                        <a:rPr lang="en-US" sz="1600" dirty="0" smtClean="0"/>
                        <a:t>Total size comp</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627343391"/>
                  </a:ext>
                </a:extLst>
              </a:tr>
              <a:tr h="554854">
                <a:tc>
                  <a:txBody>
                    <a:bodyPr/>
                    <a:lstStyle/>
                    <a:p>
                      <a:r>
                        <a:rPr lang="en-US" sz="1600" dirty="0" smtClean="0"/>
                        <a:t>Bycatch</a:t>
                      </a:r>
                      <a:r>
                        <a:rPr lang="en-US" sz="1600" baseline="0" dirty="0" smtClean="0"/>
                        <a:t> size comp</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3932744178"/>
                  </a:ext>
                </a:extLst>
              </a:tr>
              <a:tr h="554854">
                <a:tc>
                  <a:txBody>
                    <a:bodyPr/>
                    <a:lstStyle/>
                    <a:p>
                      <a:r>
                        <a:rPr lang="en-US" sz="1600" dirty="0" smtClean="0"/>
                        <a:t>BSFRF size comp</a:t>
                      </a:r>
                      <a:endParaRPr lang="en-US" sz="1600" dirty="0"/>
                    </a:p>
                  </a:txBody>
                  <a:tcPr/>
                </a:tc>
                <a:tc>
                  <a:txBody>
                    <a:bodyPr/>
                    <a:lstStyle/>
                    <a:p>
                      <a:pPr algn="ctr"/>
                      <a:r>
                        <a:rPr lang="en-US" sz="2400" dirty="0" smtClean="0"/>
                        <a:t>~</a:t>
                      </a:r>
                      <a:endParaRPr lang="en-US" sz="2400" dirty="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2762409858"/>
                  </a:ext>
                </a:extLst>
              </a:tr>
              <a:tr h="621437">
                <a:tc>
                  <a:txBody>
                    <a:bodyPr/>
                    <a:lstStyle/>
                    <a:p>
                      <a:r>
                        <a:rPr lang="en-US" sz="1600" dirty="0" smtClean="0"/>
                        <a:t>Survey size comp (</a:t>
                      </a:r>
                      <a:r>
                        <a:rPr lang="en-US" sz="1600" dirty="0" err="1" smtClean="0"/>
                        <a:t>imm</a:t>
                      </a:r>
                      <a:r>
                        <a:rPr lang="en-US" sz="1600" dirty="0" smtClean="0"/>
                        <a:t> M)</a:t>
                      </a:r>
                      <a:endParaRPr lang="en-US" sz="1600" dirty="0"/>
                    </a:p>
                  </a:txBody>
                  <a:tcPr/>
                </a:tc>
                <a:tc>
                  <a:txBody>
                    <a:bodyPr/>
                    <a:lstStyle/>
                    <a:p>
                      <a:pPr algn="ctr"/>
                      <a:endParaRPr lang="en-US" sz="2400" dirty="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3824223700"/>
                  </a:ext>
                </a:extLst>
              </a:tr>
              <a:tr h="62143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a:t>
                      </a:r>
                      <a:r>
                        <a:rPr lang="en-US" sz="1600" dirty="0" err="1" smtClean="0"/>
                        <a:t>imm</a:t>
                      </a:r>
                      <a:r>
                        <a:rPr lang="en-US" sz="1600" dirty="0" smtClean="0"/>
                        <a:t> F)</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3873450720"/>
                  </a:ext>
                </a:extLst>
              </a:tr>
              <a:tr h="62143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(mat M)</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4289589328"/>
                  </a:ext>
                </a:extLst>
              </a:tr>
              <a:tr h="55485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(mat F)</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2332475638"/>
                  </a:ext>
                </a:extLst>
              </a:tr>
            </a:tbl>
          </a:graphicData>
        </a:graphic>
      </p:graphicFrame>
    </p:spTree>
    <p:extLst>
      <p:ext uri="{BB962C8B-B14F-4D97-AF65-F5344CB8AC3E}">
        <p14:creationId xmlns:p14="http://schemas.microsoft.com/office/powerpoint/2010/main" val="92311753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26571"/>
            <a:ext cx="10972800" cy="1143000"/>
          </a:xfrm>
        </p:spPr>
        <p:txBody>
          <a:bodyPr/>
          <a:lstStyle/>
          <a:p>
            <a:pPr algn="l"/>
            <a:r>
              <a:rPr lang="en-US" b="1" dirty="0" smtClean="0"/>
              <a:t>Fits to data</a:t>
            </a:r>
            <a:endParaRPr lang="en-US" b="1" dirty="0"/>
          </a:p>
        </p:txBody>
      </p:sp>
      <p:pic>
        <p:nvPicPr>
          <p:cNvPr id="4" name="Picture 3"/>
          <p:cNvPicPr>
            <a:picLocks noChangeAspect="1"/>
          </p:cNvPicPr>
          <p:nvPr/>
        </p:nvPicPr>
        <p:blipFill>
          <a:blip r:embed="rId2"/>
          <a:stretch>
            <a:fillRect/>
          </a:stretch>
        </p:blipFill>
        <p:spPr>
          <a:xfrm>
            <a:off x="1455669" y="425138"/>
            <a:ext cx="4698895" cy="6432862"/>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343525341"/>
              </p:ext>
            </p:extLst>
          </p:nvPr>
        </p:nvGraphicFramePr>
        <p:xfrm>
          <a:off x="7467599" y="0"/>
          <a:ext cx="4724401" cy="6857997"/>
        </p:xfrm>
        <a:graphic>
          <a:graphicData uri="http://schemas.openxmlformats.org/drawingml/2006/table">
            <a:tbl>
              <a:tblPr firstRow="1" bandRow="1">
                <a:tableStyleId>{616DA210-FB5B-4158-B5E0-FEB733F419BA}</a:tableStyleId>
              </a:tblPr>
              <a:tblGrid>
                <a:gridCol w="2423340">
                  <a:extLst>
                    <a:ext uri="{9D8B030D-6E8A-4147-A177-3AD203B41FA5}">
                      <a16:colId xmlns:a16="http://schemas.microsoft.com/office/drawing/2014/main" val="2404413497"/>
                    </a:ext>
                  </a:extLst>
                </a:gridCol>
                <a:gridCol w="785528">
                  <a:extLst>
                    <a:ext uri="{9D8B030D-6E8A-4147-A177-3AD203B41FA5}">
                      <a16:colId xmlns:a16="http://schemas.microsoft.com/office/drawing/2014/main" val="3275954061"/>
                    </a:ext>
                  </a:extLst>
                </a:gridCol>
                <a:gridCol w="702733">
                  <a:extLst>
                    <a:ext uri="{9D8B030D-6E8A-4147-A177-3AD203B41FA5}">
                      <a16:colId xmlns:a16="http://schemas.microsoft.com/office/drawing/2014/main" val="2897643073"/>
                    </a:ext>
                  </a:extLst>
                </a:gridCol>
                <a:gridCol w="812800">
                  <a:extLst>
                    <a:ext uri="{9D8B030D-6E8A-4147-A177-3AD203B41FA5}">
                      <a16:colId xmlns:a16="http://schemas.microsoft.com/office/drawing/2014/main" val="1390916394"/>
                    </a:ext>
                  </a:extLst>
                </a:gridCol>
              </a:tblGrid>
              <a:tr h="554854">
                <a:tc>
                  <a:txBody>
                    <a:bodyPr/>
                    <a:lstStyle/>
                    <a:p>
                      <a:pPr algn="ctr"/>
                      <a:r>
                        <a:rPr lang="en-US" sz="2400" dirty="0" smtClean="0"/>
                        <a:t>Data source</a:t>
                      </a:r>
                      <a:endParaRPr lang="en-US" sz="2400" dirty="0"/>
                    </a:p>
                  </a:txBody>
                  <a:tcPr/>
                </a:tc>
                <a:tc>
                  <a:txBody>
                    <a:bodyPr/>
                    <a:lstStyle/>
                    <a:p>
                      <a:pPr algn="ctr"/>
                      <a:r>
                        <a:rPr lang="en-US" sz="2000" dirty="0" smtClean="0"/>
                        <a:t>21.1a</a:t>
                      </a:r>
                      <a:endParaRPr lang="en-US" sz="2000" dirty="0"/>
                    </a:p>
                  </a:txBody>
                  <a:tcPr/>
                </a:tc>
                <a:tc>
                  <a:txBody>
                    <a:bodyPr/>
                    <a:lstStyle/>
                    <a:p>
                      <a:pPr algn="ctr"/>
                      <a:r>
                        <a:rPr lang="en-US" sz="2000" dirty="0" smtClean="0"/>
                        <a:t>21.2</a:t>
                      </a:r>
                      <a:endParaRPr lang="en-US" sz="2000" dirty="0"/>
                    </a:p>
                  </a:txBody>
                  <a:tcPr/>
                </a:tc>
                <a:tc>
                  <a:txBody>
                    <a:bodyPr/>
                    <a:lstStyle/>
                    <a:p>
                      <a:pPr algn="ctr"/>
                      <a:r>
                        <a:rPr lang="en-US" sz="2000" dirty="0" smtClean="0"/>
                        <a:t>21.3</a:t>
                      </a:r>
                      <a:endParaRPr lang="en-US" sz="2000" dirty="0"/>
                    </a:p>
                  </a:txBody>
                  <a:tcPr/>
                </a:tc>
                <a:extLst>
                  <a:ext uri="{0D108BD9-81ED-4DB2-BD59-A6C34878D82A}">
                    <a16:rowId xmlns:a16="http://schemas.microsoft.com/office/drawing/2014/main" val="2304761823"/>
                  </a:ext>
                </a:extLst>
              </a:tr>
              <a:tr h="554854">
                <a:tc>
                  <a:txBody>
                    <a:bodyPr/>
                    <a:lstStyle/>
                    <a:p>
                      <a:r>
                        <a:rPr lang="en-US" sz="1600" dirty="0" smtClean="0"/>
                        <a:t>Survey biomass</a:t>
                      </a:r>
                      <a:endParaRPr lang="en-US" sz="1600" dirty="0"/>
                    </a:p>
                  </a:txBody>
                  <a:tcPr/>
                </a:tc>
                <a:tc>
                  <a:txBody>
                    <a:bodyPr/>
                    <a:lstStyle/>
                    <a:p>
                      <a:pPr algn="ctr"/>
                      <a:endParaRPr lang="en-US" sz="2400" dirty="0"/>
                    </a:p>
                  </a:txBody>
                  <a:tcPr anchor="ctr"/>
                </a:tc>
                <a:tc>
                  <a:txBody>
                    <a:bodyPr/>
                    <a:lstStyle/>
                    <a:p>
                      <a:pPr algn="ctr"/>
                      <a:r>
                        <a:rPr lang="en-US" sz="2400" dirty="0" smtClean="0">
                          <a:solidFill>
                            <a:srgbClr val="00B050"/>
                          </a:solidFill>
                        </a:rPr>
                        <a:t>X</a:t>
                      </a:r>
                      <a:endParaRPr lang="en-US" sz="2400" dirty="0">
                        <a:solidFill>
                          <a:srgbClr val="00B05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rgbClr val="00B050"/>
                          </a:solidFill>
                        </a:rPr>
                        <a:t>X</a:t>
                      </a:r>
                    </a:p>
                  </a:txBody>
                  <a:tcPr anchor="ctr"/>
                </a:tc>
                <a:extLst>
                  <a:ext uri="{0D108BD9-81ED-4DB2-BD59-A6C34878D82A}">
                    <a16:rowId xmlns:a16="http://schemas.microsoft.com/office/drawing/2014/main" val="2403134372"/>
                  </a:ext>
                </a:extLst>
              </a:tr>
              <a:tr h="554854">
                <a:tc>
                  <a:txBody>
                    <a:bodyPr/>
                    <a:lstStyle/>
                    <a:p>
                      <a:r>
                        <a:rPr lang="en-US" sz="1600" dirty="0" smtClean="0"/>
                        <a:t>Growth</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1735731066"/>
                  </a:ext>
                </a:extLst>
              </a:tr>
              <a:tr h="554854">
                <a:tc>
                  <a:txBody>
                    <a:bodyPr/>
                    <a:lstStyle/>
                    <a:p>
                      <a:r>
                        <a:rPr lang="en-US" sz="1600" dirty="0" smtClean="0"/>
                        <a:t>Catch</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167417164"/>
                  </a:ext>
                </a:extLst>
              </a:tr>
              <a:tr h="554854">
                <a:tc>
                  <a:txBody>
                    <a:bodyPr/>
                    <a:lstStyle/>
                    <a:p>
                      <a:r>
                        <a:rPr lang="en-US" sz="1600" dirty="0" smtClean="0"/>
                        <a:t>Retained</a:t>
                      </a:r>
                      <a:r>
                        <a:rPr lang="en-US" sz="1600" baseline="0" dirty="0" smtClean="0"/>
                        <a:t> size comp</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990454975"/>
                  </a:ext>
                </a:extLst>
              </a:tr>
              <a:tr h="554854">
                <a:tc>
                  <a:txBody>
                    <a:bodyPr/>
                    <a:lstStyle/>
                    <a:p>
                      <a:r>
                        <a:rPr lang="en-US" sz="1600" dirty="0" smtClean="0"/>
                        <a:t>Total size comp</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627343391"/>
                  </a:ext>
                </a:extLst>
              </a:tr>
              <a:tr h="554854">
                <a:tc>
                  <a:txBody>
                    <a:bodyPr/>
                    <a:lstStyle/>
                    <a:p>
                      <a:r>
                        <a:rPr lang="en-US" sz="1600" dirty="0" smtClean="0"/>
                        <a:t>Bycatch</a:t>
                      </a:r>
                      <a:r>
                        <a:rPr lang="en-US" sz="1600" baseline="0" dirty="0" smtClean="0"/>
                        <a:t> size comp</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3932744178"/>
                  </a:ext>
                </a:extLst>
              </a:tr>
              <a:tr h="554854">
                <a:tc>
                  <a:txBody>
                    <a:bodyPr/>
                    <a:lstStyle/>
                    <a:p>
                      <a:r>
                        <a:rPr lang="en-US" sz="1600" dirty="0" smtClean="0"/>
                        <a:t>BSFRF size comp</a:t>
                      </a:r>
                      <a:endParaRPr lang="en-US" sz="1600" dirty="0"/>
                    </a:p>
                  </a:txBody>
                  <a:tcPr/>
                </a:tc>
                <a:tc>
                  <a:txBody>
                    <a:bodyPr/>
                    <a:lstStyle/>
                    <a:p>
                      <a:pPr algn="ctr"/>
                      <a:r>
                        <a:rPr lang="en-US" sz="2400" dirty="0" smtClean="0"/>
                        <a:t>~</a:t>
                      </a:r>
                      <a:endParaRPr lang="en-US" sz="2400" dirty="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2762409858"/>
                  </a:ext>
                </a:extLst>
              </a:tr>
              <a:tr h="621437">
                <a:tc>
                  <a:txBody>
                    <a:bodyPr/>
                    <a:lstStyle/>
                    <a:p>
                      <a:r>
                        <a:rPr lang="en-US" sz="1600" dirty="0" smtClean="0"/>
                        <a:t>Survey size comp (</a:t>
                      </a:r>
                      <a:r>
                        <a:rPr lang="en-US" sz="1600" dirty="0" err="1" smtClean="0"/>
                        <a:t>imm</a:t>
                      </a:r>
                      <a:r>
                        <a:rPr lang="en-US" sz="1600" dirty="0" smtClean="0"/>
                        <a:t> M)</a:t>
                      </a:r>
                      <a:endParaRPr lang="en-US" sz="1600" dirty="0"/>
                    </a:p>
                  </a:txBody>
                  <a:tcPr/>
                </a:tc>
                <a:tc>
                  <a:txBody>
                    <a:bodyPr/>
                    <a:lstStyle/>
                    <a:p>
                      <a:pPr algn="ctr"/>
                      <a:endParaRPr lang="en-US" sz="2400" dirty="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3824223700"/>
                  </a:ext>
                </a:extLst>
              </a:tr>
              <a:tr h="62143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a:t>
                      </a:r>
                      <a:r>
                        <a:rPr lang="en-US" sz="1600" dirty="0" err="1" smtClean="0"/>
                        <a:t>imm</a:t>
                      </a:r>
                      <a:r>
                        <a:rPr lang="en-US" sz="1600" dirty="0" smtClean="0"/>
                        <a:t> F)</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3873450720"/>
                  </a:ext>
                </a:extLst>
              </a:tr>
              <a:tr h="62143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(mat M)</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4289589328"/>
                  </a:ext>
                </a:extLst>
              </a:tr>
              <a:tr h="55485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(mat F)</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2332475638"/>
                  </a:ext>
                </a:extLst>
              </a:tr>
            </a:tbl>
          </a:graphicData>
        </a:graphic>
      </p:graphicFrame>
    </p:spTree>
    <p:extLst>
      <p:ext uri="{BB962C8B-B14F-4D97-AF65-F5344CB8AC3E}">
        <p14:creationId xmlns:p14="http://schemas.microsoft.com/office/powerpoint/2010/main" val="189333622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26571"/>
            <a:ext cx="10972800" cy="1143000"/>
          </a:xfrm>
        </p:spPr>
        <p:txBody>
          <a:bodyPr/>
          <a:lstStyle/>
          <a:p>
            <a:pPr algn="l"/>
            <a:r>
              <a:rPr lang="en-US" b="1" dirty="0" smtClean="0"/>
              <a:t>Fits to data</a:t>
            </a:r>
            <a:endParaRPr lang="en-US" b="1" dirty="0"/>
          </a:p>
        </p:txBody>
      </p:sp>
      <p:pic>
        <p:nvPicPr>
          <p:cNvPr id="4" name="Picture 3"/>
          <p:cNvPicPr>
            <a:picLocks noChangeAspect="1"/>
          </p:cNvPicPr>
          <p:nvPr/>
        </p:nvPicPr>
        <p:blipFill>
          <a:blip r:embed="rId2"/>
          <a:stretch>
            <a:fillRect/>
          </a:stretch>
        </p:blipFill>
        <p:spPr>
          <a:xfrm>
            <a:off x="1364326" y="389470"/>
            <a:ext cx="4656532" cy="6468530"/>
          </a:xfrm>
          <a:prstGeom prst="rect">
            <a:avLst/>
          </a:prstGeom>
        </p:spPr>
      </p:pic>
      <p:graphicFrame>
        <p:nvGraphicFramePr>
          <p:cNvPr id="7" name="Table 6"/>
          <p:cNvGraphicFramePr>
            <a:graphicFrameLocks noGrp="1"/>
          </p:cNvGraphicFramePr>
          <p:nvPr>
            <p:extLst>
              <p:ext uri="{D42A27DB-BD31-4B8C-83A1-F6EECF244321}">
                <p14:modId xmlns:p14="http://schemas.microsoft.com/office/powerpoint/2010/main" val="1936259358"/>
              </p:ext>
            </p:extLst>
          </p:nvPr>
        </p:nvGraphicFramePr>
        <p:xfrm>
          <a:off x="7467599" y="0"/>
          <a:ext cx="4724401" cy="6857997"/>
        </p:xfrm>
        <a:graphic>
          <a:graphicData uri="http://schemas.openxmlformats.org/drawingml/2006/table">
            <a:tbl>
              <a:tblPr firstRow="1" bandRow="1">
                <a:tableStyleId>{616DA210-FB5B-4158-B5E0-FEB733F419BA}</a:tableStyleId>
              </a:tblPr>
              <a:tblGrid>
                <a:gridCol w="2423340">
                  <a:extLst>
                    <a:ext uri="{9D8B030D-6E8A-4147-A177-3AD203B41FA5}">
                      <a16:colId xmlns:a16="http://schemas.microsoft.com/office/drawing/2014/main" val="2404413497"/>
                    </a:ext>
                  </a:extLst>
                </a:gridCol>
                <a:gridCol w="785528">
                  <a:extLst>
                    <a:ext uri="{9D8B030D-6E8A-4147-A177-3AD203B41FA5}">
                      <a16:colId xmlns:a16="http://schemas.microsoft.com/office/drawing/2014/main" val="3275954061"/>
                    </a:ext>
                  </a:extLst>
                </a:gridCol>
                <a:gridCol w="702733">
                  <a:extLst>
                    <a:ext uri="{9D8B030D-6E8A-4147-A177-3AD203B41FA5}">
                      <a16:colId xmlns:a16="http://schemas.microsoft.com/office/drawing/2014/main" val="2897643073"/>
                    </a:ext>
                  </a:extLst>
                </a:gridCol>
                <a:gridCol w="812800">
                  <a:extLst>
                    <a:ext uri="{9D8B030D-6E8A-4147-A177-3AD203B41FA5}">
                      <a16:colId xmlns:a16="http://schemas.microsoft.com/office/drawing/2014/main" val="1390916394"/>
                    </a:ext>
                  </a:extLst>
                </a:gridCol>
              </a:tblGrid>
              <a:tr h="554854">
                <a:tc>
                  <a:txBody>
                    <a:bodyPr/>
                    <a:lstStyle/>
                    <a:p>
                      <a:pPr algn="ctr"/>
                      <a:r>
                        <a:rPr lang="en-US" sz="2400" dirty="0" smtClean="0"/>
                        <a:t>Data source</a:t>
                      </a:r>
                      <a:endParaRPr lang="en-US" sz="2400" dirty="0"/>
                    </a:p>
                  </a:txBody>
                  <a:tcPr/>
                </a:tc>
                <a:tc>
                  <a:txBody>
                    <a:bodyPr/>
                    <a:lstStyle/>
                    <a:p>
                      <a:pPr algn="ctr"/>
                      <a:r>
                        <a:rPr lang="en-US" sz="2000" dirty="0" smtClean="0"/>
                        <a:t>21.1a</a:t>
                      </a:r>
                      <a:endParaRPr lang="en-US" sz="2000" dirty="0"/>
                    </a:p>
                  </a:txBody>
                  <a:tcPr/>
                </a:tc>
                <a:tc>
                  <a:txBody>
                    <a:bodyPr/>
                    <a:lstStyle/>
                    <a:p>
                      <a:pPr algn="ctr"/>
                      <a:r>
                        <a:rPr lang="en-US" sz="2000" dirty="0" smtClean="0"/>
                        <a:t>21.2</a:t>
                      </a:r>
                      <a:endParaRPr lang="en-US" sz="2000" dirty="0"/>
                    </a:p>
                  </a:txBody>
                  <a:tcPr/>
                </a:tc>
                <a:tc>
                  <a:txBody>
                    <a:bodyPr/>
                    <a:lstStyle/>
                    <a:p>
                      <a:pPr algn="ctr"/>
                      <a:r>
                        <a:rPr lang="en-US" sz="2000" dirty="0" smtClean="0"/>
                        <a:t>21.3</a:t>
                      </a:r>
                      <a:endParaRPr lang="en-US" sz="2000" dirty="0"/>
                    </a:p>
                  </a:txBody>
                  <a:tcPr/>
                </a:tc>
                <a:extLst>
                  <a:ext uri="{0D108BD9-81ED-4DB2-BD59-A6C34878D82A}">
                    <a16:rowId xmlns:a16="http://schemas.microsoft.com/office/drawing/2014/main" val="2304761823"/>
                  </a:ext>
                </a:extLst>
              </a:tr>
              <a:tr h="554854">
                <a:tc>
                  <a:txBody>
                    <a:bodyPr/>
                    <a:lstStyle/>
                    <a:p>
                      <a:r>
                        <a:rPr lang="en-US" sz="1600" dirty="0" smtClean="0"/>
                        <a:t>Survey biomass</a:t>
                      </a:r>
                      <a:endParaRPr lang="en-US" sz="1600" dirty="0"/>
                    </a:p>
                  </a:txBody>
                  <a:tcPr/>
                </a:tc>
                <a:tc>
                  <a:txBody>
                    <a:bodyPr/>
                    <a:lstStyle/>
                    <a:p>
                      <a:pPr algn="ctr"/>
                      <a:endParaRPr lang="en-US" sz="2400" dirty="0"/>
                    </a:p>
                  </a:txBody>
                  <a:tcPr anchor="ctr"/>
                </a:tc>
                <a:tc>
                  <a:txBody>
                    <a:bodyPr/>
                    <a:lstStyle/>
                    <a:p>
                      <a:pPr algn="ctr"/>
                      <a:r>
                        <a:rPr lang="en-US" sz="2400" dirty="0" smtClean="0">
                          <a:solidFill>
                            <a:srgbClr val="00B050"/>
                          </a:solidFill>
                        </a:rPr>
                        <a:t>X</a:t>
                      </a:r>
                      <a:endParaRPr lang="en-US" sz="2400" dirty="0">
                        <a:solidFill>
                          <a:srgbClr val="00B05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rgbClr val="00B050"/>
                          </a:solidFill>
                        </a:rPr>
                        <a:t>X</a:t>
                      </a:r>
                    </a:p>
                  </a:txBody>
                  <a:tcPr anchor="ctr"/>
                </a:tc>
                <a:extLst>
                  <a:ext uri="{0D108BD9-81ED-4DB2-BD59-A6C34878D82A}">
                    <a16:rowId xmlns:a16="http://schemas.microsoft.com/office/drawing/2014/main" val="2403134372"/>
                  </a:ext>
                </a:extLst>
              </a:tr>
              <a:tr h="554854">
                <a:tc>
                  <a:txBody>
                    <a:bodyPr/>
                    <a:lstStyle/>
                    <a:p>
                      <a:r>
                        <a:rPr lang="en-US" sz="1600" dirty="0" smtClean="0"/>
                        <a:t>Growth</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1735731066"/>
                  </a:ext>
                </a:extLst>
              </a:tr>
              <a:tr h="554854">
                <a:tc>
                  <a:txBody>
                    <a:bodyPr/>
                    <a:lstStyle/>
                    <a:p>
                      <a:r>
                        <a:rPr lang="en-US" sz="1600" dirty="0" smtClean="0"/>
                        <a:t>Catch</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167417164"/>
                  </a:ext>
                </a:extLst>
              </a:tr>
              <a:tr h="554854">
                <a:tc>
                  <a:txBody>
                    <a:bodyPr/>
                    <a:lstStyle/>
                    <a:p>
                      <a:r>
                        <a:rPr lang="en-US" sz="1600" dirty="0" smtClean="0"/>
                        <a:t>Retained</a:t>
                      </a:r>
                      <a:r>
                        <a:rPr lang="en-US" sz="1600" baseline="0" dirty="0" smtClean="0"/>
                        <a:t> size comp</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990454975"/>
                  </a:ext>
                </a:extLst>
              </a:tr>
              <a:tr h="554854">
                <a:tc>
                  <a:txBody>
                    <a:bodyPr/>
                    <a:lstStyle/>
                    <a:p>
                      <a:r>
                        <a:rPr lang="en-US" sz="1600" dirty="0" smtClean="0"/>
                        <a:t>Total size comp</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627343391"/>
                  </a:ext>
                </a:extLst>
              </a:tr>
              <a:tr h="554854">
                <a:tc>
                  <a:txBody>
                    <a:bodyPr/>
                    <a:lstStyle/>
                    <a:p>
                      <a:r>
                        <a:rPr lang="en-US" sz="1600" dirty="0" smtClean="0"/>
                        <a:t>Bycatch</a:t>
                      </a:r>
                      <a:r>
                        <a:rPr lang="en-US" sz="1600" baseline="0" dirty="0" smtClean="0"/>
                        <a:t> size comp</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3932744178"/>
                  </a:ext>
                </a:extLst>
              </a:tr>
              <a:tr h="554854">
                <a:tc>
                  <a:txBody>
                    <a:bodyPr/>
                    <a:lstStyle/>
                    <a:p>
                      <a:r>
                        <a:rPr lang="en-US" sz="1600" dirty="0" smtClean="0"/>
                        <a:t>BSFRF size comp</a:t>
                      </a:r>
                      <a:endParaRPr lang="en-US" sz="1600" dirty="0"/>
                    </a:p>
                  </a:txBody>
                  <a:tcPr/>
                </a:tc>
                <a:tc>
                  <a:txBody>
                    <a:bodyPr/>
                    <a:lstStyle/>
                    <a:p>
                      <a:pPr algn="ctr"/>
                      <a:r>
                        <a:rPr lang="en-US" sz="2400" dirty="0" smtClean="0"/>
                        <a:t>~</a:t>
                      </a:r>
                      <a:endParaRPr lang="en-US" sz="2400" dirty="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2762409858"/>
                  </a:ext>
                </a:extLst>
              </a:tr>
              <a:tr h="621437">
                <a:tc>
                  <a:txBody>
                    <a:bodyPr/>
                    <a:lstStyle/>
                    <a:p>
                      <a:r>
                        <a:rPr lang="en-US" sz="1600" dirty="0" smtClean="0"/>
                        <a:t>Survey size comp (</a:t>
                      </a:r>
                      <a:r>
                        <a:rPr lang="en-US" sz="1600" dirty="0" err="1" smtClean="0"/>
                        <a:t>imm</a:t>
                      </a:r>
                      <a:r>
                        <a:rPr lang="en-US" sz="1600" dirty="0" smtClean="0"/>
                        <a:t> M)</a:t>
                      </a:r>
                      <a:endParaRPr lang="en-US" sz="1600" dirty="0"/>
                    </a:p>
                  </a:txBody>
                  <a:tcPr/>
                </a:tc>
                <a:tc>
                  <a:txBody>
                    <a:bodyPr/>
                    <a:lstStyle/>
                    <a:p>
                      <a:pPr algn="ctr"/>
                      <a:endParaRPr lang="en-US" sz="2400" dirty="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3824223700"/>
                  </a:ext>
                </a:extLst>
              </a:tr>
              <a:tr h="62143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a:t>
                      </a:r>
                      <a:r>
                        <a:rPr lang="en-US" sz="1600" dirty="0" err="1" smtClean="0"/>
                        <a:t>imm</a:t>
                      </a:r>
                      <a:r>
                        <a:rPr lang="en-US" sz="1600" dirty="0" smtClean="0"/>
                        <a:t> F)</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3873450720"/>
                  </a:ext>
                </a:extLst>
              </a:tr>
              <a:tr h="62143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(mat M)</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4289589328"/>
                  </a:ext>
                </a:extLst>
              </a:tr>
              <a:tr h="55485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(mat F)</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2332475638"/>
                  </a:ext>
                </a:extLst>
              </a:tr>
            </a:tbl>
          </a:graphicData>
        </a:graphic>
      </p:graphicFrame>
    </p:spTree>
    <p:extLst>
      <p:ext uri="{BB962C8B-B14F-4D97-AF65-F5344CB8AC3E}">
        <p14:creationId xmlns:p14="http://schemas.microsoft.com/office/powerpoint/2010/main" val="11102702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idx="1"/>
          </p:nvPr>
        </p:nvSpPr>
        <p:spPr>
          <a:xfrm>
            <a:off x="4658265" y="1265389"/>
            <a:ext cx="7085942" cy="3683585"/>
          </a:xfrm>
        </p:spPr>
        <p:txBody>
          <a:bodyPr/>
          <a:lstStyle/>
          <a:p>
            <a:pPr marL="0" indent="0">
              <a:buNone/>
            </a:pPr>
            <a:r>
              <a:rPr lang="en-US" dirty="0" smtClean="0"/>
              <a:t>Nearly every size grouping is at all time lows.</a:t>
            </a:r>
          </a:p>
        </p:txBody>
      </p:sp>
      <p:graphicFrame>
        <p:nvGraphicFramePr>
          <p:cNvPr id="7" name="Table 6"/>
          <p:cNvGraphicFramePr>
            <a:graphicFrameLocks noGrp="1"/>
          </p:cNvGraphicFramePr>
          <p:nvPr>
            <p:extLst>
              <p:ext uri="{D42A27DB-BD31-4B8C-83A1-F6EECF244321}">
                <p14:modId xmlns:p14="http://schemas.microsoft.com/office/powerpoint/2010/main" val="2044921644"/>
              </p:ext>
            </p:extLst>
          </p:nvPr>
        </p:nvGraphicFramePr>
        <p:xfrm>
          <a:off x="5073553" y="2073413"/>
          <a:ext cx="5931000" cy="4085272"/>
        </p:xfrm>
        <a:graphic>
          <a:graphicData uri="http://schemas.openxmlformats.org/drawingml/2006/table">
            <a:tbl>
              <a:tblPr firstRow="1" bandRow="1">
                <a:tableStyleId>{5A111915-BE36-4E01-A7E5-04B1672EAD32}</a:tableStyleId>
              </a:tblPr>
              <a:tblGrid>
                <a:gridCol w="1482750">
                  <a:extLst>
                    <a:ext uri="{9D8B030D-6E8A-4147-A177-3AD203B41FA5}">
                      <a16:colId xmlns:a16="http://schemas.microsoft.com/office/drawing/2014/main" val="1682781144"/>
                    </a:ext>
                  </a:extLst>
                </a:gridCol>
                <a:gridCol w="1482750">
                  <a:extLst>
                    <a:ext uri="{9D8B030D-6E8A-4147-A177-3AD203B41FA5}">
                      <a16:colId xmlns:a16="http://schemas.microsoft.com/office/drawing/2014/main" val="841471966"/>
                    </a:ext>
                  </a:extLst>
                </a:gridCol>
                <a:gridCol w="1482750">
                  <a:extLst>
                    <a:ext uri="{9D8B030D-6E8A-4147-A177-3AD203B41FA5}">
                      <a16:colId xmlns:a16="http://schemas.microsoft.com/office/drawing/2014/main" val="3557273538"/>
                    </a:ext>
                  </a:extLst>
                </a:gridCol>
                <a:gridCol w="1482750">
                  <a:extLst>
                    <a:ext uri="{9D8B030D-6E8A-4147-A177-3AD203B41FA5}">
                      <a16:colId xmlns:a16="http://schemas.microsoft.com/office/drawing/2014/main" val="2997584247"/>
                    </a:ext>
                  </a:extLst>
                </a:gridCol>
              </a:tblGrid>
              <a:tr h="792718">
                <a:tc>
                  <a:txBody>
                    <a:bodyPr/>
                    <a:lstStyle/>
                    <a:p>
                      <a:pPr algn="ctr"/>
                      <a:r>
                        <a:rPr lang="en-US" dirty="0" smtClean="0"/>
                        <a:t>Size group</a:t>
                      </a:r>
                      <a:endParaRPr lang="en-US" dirty="0"/>
                    </a:p>
                  </a:txBody>
                  <a:tcPr anchor="ctr"/>
                </a:tc>
                <a:tc>
                  <a:txBody>
                    <a:bodyPr/>
                    <a:lstStyle/>
                    <a:p>
                      <a:pPr algn="ctr"/>
                      <a:r>
                        <a:rPr lang="en-US" dirty="0" smtClean="0"/>
                        <a:t>Current biomass (</a:t>
                      </a:r>
                      <a:r>
                        <a:rPr lang="en-US" dirty="0" err="1" smtClean="0"/>
                        <a:t>kt</a:t>
                      </a:r>
                      <a:r>
                        <a:rPr lang="en-US" dirty="0" smtClean="0"/>
                        <a:t>)</a:t>
                      </a:r>
                      <a:endParaRPr lang="en-US" dirty="0"/>
                    </a:p>
                  </a:txBody>
                  <a:tcPr anchor="ctr"/>
                </a:tc>
                <a:tc>
                  <a:txBody>
                    <a:bodyPr/>
                    <a:lstStyle/>
                    <a:p>
                      <a:pPr algn="ctr"/>
                      <a:r>
                        <a:rPr lang="en-US" dirty="0" smtClean="0"/>
                        <a:t>Previous low (</a:t>
                      </a:r>
                      <a:r>
                        <a:rPr lang="en-US" dirty="0" err="1" smtClean="0"/>
                        <a:t>kt</a:t>
                      </a:r>
                      <a:r>
                        <a:rPr lang="en-US" dirty="0" smtClean="0"/>
                        <a:t>)</a:t>
                      </a:r>
                      <a:endParaRPr lang="en-US" dirty="0"/>
                    </a:p>
                  </a:txBody>
                  <a:tcPr anchor="ctr"/>
                </a:tc>
                <a:tc>
                  <a:txBody>
                    <a:bodyPr/>
                    <a:lstStyle/>
                    <a:p>
                      <a:pPr algn="ctr"/>
                      <a:r>
                        <a:rPr lang="en-US" dirty="0" smtClean="0"/>
                        <a:t>Overfished</a:t>
                      </a:r>
                      <a:r>
                        <a:rPr lang="en-US" baseline="0" dirty="0" smtClean="0"/>
                        <a:t> declaration (1999)</a:t>
                      </a:r>
                      <a:endParaRPr lang="en-US" dirty="0"/>
                    </a:p>
                  </a:txBody>
                  <a:tcPr anchor="ctr"/>
                </a:tc>
                <a:extLst>
                  <a:ext uri="{0D108BD9-81ED-4DB2-BD59-A6C34878D82A}">
                    <a16:rowId xmlns:a16="http://schemas.microsoft.com/office/drawing/2014/main" val="249317595"/>
                  </a:ext>
                </a:extLst>
              </a:tr>
              <a:tr h="792718">
                <a:tc>
                  <a:txBody>
                    <a:bodyPr/>
                    <a:lstStyle/>
                    <a:p>
                      <a:pPr algn="ctr"/>
                      <a:r>
                        <a:rPr lang="en-US" sz="2000" dirty="0" smtClean="0"/>
                        <a:t>&gt;101 mm</a:t>
                      </a:r>
                      <a:endParaRPr lang="en-US" sz="2000" dirty="0"/>
                    </a:p>
                  </a:txBody>
                  <a:tcPr anchor="ctr"/>
                </a:tc>
                <a:tc>
                  <a:txBody>
                    <a:bodyPr/>
                    <a:lstStyle/>
                    <a:p>
                      <a:pPr algn="ctr"/>
                      <a:r>
                        <a:rPr lang="en-US" sz="2000" dirty="0" smtClean="0"/>
                        <a:t>12.4 </a:t>
                      </a:r>
                      <a:endParaRPr lang="en-US" sz="2000" dirty="0"/>
                    </a:p>
                  </a:txBody>
                  <a:tcPr anchor="ctr"/>
                </a:tc>
                <a:tc>
                  <a:txBody>
                    <a:bodyPr/>
                    <a:lstStyle/>
                    <a:p>
                      <a:pPr algn="ctr"/>
                      <a:r>
                        <a:rPr lang="en-US" sz="2000" dirty="0" smtClean="0"/>
                        <a:t>20.7 (2016)</a:t>
                      </a:r>
                      <a:endParaRPr lang="en-US" sz="2000" dirty="0"/>
                    </a:p>
                  </a:txBody>
                  <a:tcPr anchor="ctr"/>
                </a:tc>
                <a:tc>
                  <a:txBody>
                    <a:bodyPr/>
                    <a:lstStyle/>
                    <a:p>
                      <a:pPr algn="ctr"/>
                      <a:r>
                        <a:rPr lang="en-US" sz="2000" dirty="0" smtClean="0"/>
                        <a:t>52.0</a:t>
                      </a:r>
                      <a:endParaRPr lang="en-US" sz="2000" dirty="0"/>
                    </a:p>
                  </a:txBody>
                  <a:tcPr anchor="ctr"/>
                </a:tc>
                <a:extLst>
                  <a:ext uri="{0D108BD9-81ED-4DB2-BD59-A6C34878D82A}">
                    <a16:rowId xmlns:a16="http://schemas.microsoft.com/office/drawing/2014/main" val="1990193709"/>
                  </a:ext>
                </a:extLst>
              </a:tr>
              <a:tr h="792718">
                <a:tc>
                  <a:txBody>
                    <a:bodyPr/>
                    <a:lstStyle/>
                    <a:p>
                      <a:pPr algn="ctr"/>
                      <a:r>
                        <a:rPr lang="en-US" sz="2000" dirty="0" smtClean="0"/>
                        <a:t>&gt;24 mm</a:t>
                      </a:r>
                      <a:endParaRPr lang="en-US" sz="2000" dirty="0"/>
                    </a:p>
                  </a:txBody>
                  <a:tcPr anchor="ctr"/>
                </a:tc>
                <a:tc>
                  <a:txBody>
                    <a:bodyPr/>
                    <a:lstStyle/>
                    <a:p>
                      <a:pPr algn="ctr"/>
                      <a:r>
                        <a:rPr lang="en-US" sz="2000" dirty="0" smtClean="0"/>
                        <a:t>73.5</a:t>
                      </a:r>
                      <a:endParaRPr lang="en-US" sz="2000" dirty="0"/>
                    </a:p>
                  </a:txBody>
                  <a:tcPr anchor="ctr"/>
                </a:tc>
                <a:tc>
                  <a:txBody>
                    <a:bodyPr/>
                    <a:lstStyle/>
                    <a:p>
                      <a:pPr algn="ctr"/>
                      <a:r>
                        <a:rPr lang="en-US" sz="2000" dirty="0" smtClean="0"/>
                        <a:t>99.8 (1985)</a:t>
                      </a:r>
                      <a:endParaRPr lang="en-US" sz="2000" dirty="0"/>
                    </a:p>
                  </a:txBody>
                  <a:tcPr anchor="ctr"/>
                </a:tc>
                <a:tc>
                  <a:txBody>
                    <a:bodyPr/>
                    <a:lstStyle/>
                    <a:p>
                      <a:pPr algn="ctr"/>
                      <a:r>
                        <a:rPr lang="en-US" sz="2000" dirty="0" smtClean="0"/>
                        <a:t>111.5</a:t>
                      </a:r>
                      <a:endParaRPr lang="en-US" sz="2000" dirty="0"/>
                    </a:p>
                  </a:txBody>
                  <a:tcPr anchor="ctr"/>
                </a:tc>
                <a:extLst>
                  <a:ext uri="{0D108BD9-81ED-4DB2-BD59-A6C34878D82A}">
                    <a16:rowId xmlns:a16="http://schemas.microsoft.com/office/drawing/2014/main" val="1155492703"/>
                  </a:ext>
                </a:extLst>
              </a:tr>
              <a:tr h="792718">
                <a:tc>
                  <a:txBody>
                    <a:bodyPr/>
                    <a:lstStyle/>
                    <a:p>
                      <a:pPr algn="ctr"/>
                      <a:r>
                        <a:rPr lang="en-US" sz="2000" dirty="0" smtClean="0"/>
                        <a:t>&gt;77 mm</a:t>
                      </a:r>
                      <a:endParaRPr lang="en-US" sz="2000" dirty="0"/>
                    </a:p>
                  </a:txBody>
                  <a:tcPr anchor="ctr"/>
                </a:tc>
                <a:tc>
                  <a:txBody>
                    <a:bodyPr/>
                    <a:lstStyle/>
                    <a:p>
                      <a:pPr algn="ctr"/>
                      <a:r>
                        <a:rPr lang="en-US" sz="2000" dirty="0" smtClean="0"/>
                        <a:t>60.1</a:t>
                      </a:r>
                      <a:endParaRPr lang="en-US" sz="2000" dirty="0"/>
                    </a:p>
                  </a:txBody>
                  <a:tcPr anchor="ctr"/>
                </a:tc>
                <a:tc>
                  <a:txBody>
                    <a:bodyPr/>
                    <a:lstStyle/>
                    <a:p>
                      <a:pPr algn="ctr"/>
                      <a:r>
                        <a:rPr lang="en-US" sz="2000" dirty="0" smtClean="0"/>
                        <a:t>51.7 (2016)</a:t>
                      </a:r>
                      <a:endParaRPr lang="en-US" sz="2000" dirty="0"/>
                    </a:p>
                  </a:txBody>
                  <a:tcPr anchor="ctr"/>
                </a:tc>
                <a:tc>
                  <a:txBody>
                    <a:bodyPr/>
                    <a:lstStyle/>
                    <a:p>
                      <a:pPr algn="ctr"/>
                      <a:r>
                        <a:rPr lang="en-US" sz="2000" dirty="0" smtClean="0"/>
                        <a:t>87.1</a:t>
                      </a:r>
                      <a:endParaRPr lang="en-US" sz="2000" dirty="0"/>
                    </a:p>
                  </a:txBody>
                  <a:tcPr anchor="ctr"/>
                </a:tc>
                <a:extLst>
                  <a:ext uri="{0D108BD9-81ED-4DB2-BD59-A6C34878D82A}">
                    <a16:rowId xmlns:a16="http://schemas.microsoft.com/office/drawing/2014/main" val="3707383265"/>
                  </a:ext>
                </a:extLst>
              </a:tr>
              <a:tr h="792718">
                <a:tc>
                  <a:txBody>
                    <a:bodyPr/>
                    <a:lstStyle/>
                    <a:p>
                      <a:pPr algn="ctr"/>
                      <a:r>
                        <a:rPr lang="en-US" sz="2000" dirty="0" smtClean="0"/>
                        <a:t>&gt;94 mm</a:t>
                      </a:r>
                      <a:endParaRPr lang="en-US" sz="2000" dirty="0"/>
                    </a:p>
                  </a:txBody>
                  <a:tcPr anchor="ctr"/>
                </a:tc>
                <a:tc>
                  <a:txBody>
                    <a:bodyPr/>
                    <a:lstStyle/>
                    <a:p>
                      <a:pPr algn="ctr"/>
                      <a:r>
                        <a:rPr lang="en-US" sz="2000" dirty="0" smtClean="0"/>
                        <a:t>24.4</a:t>
                      </a:r>
                      <a:endParaRPr lang="en-US" sz="2000" dirty="0"/>
                    </a:p>
                  </a:txBody>
                  <a:tcPr anchor="ctr"/>
                </a:tc>
                <a:tc>
                  <a:txBody>
                    <a:bodyPr/>
                    <a:lstStyle/>
                    <a:p>
                      <a:pPr algn="ctr"/>
                      <a:r>
                        <a:rPr lang="en-US" sz="2000" dirty="0" smtClean="0"/>
                        <a:t>29.4 (2016)</a:t>
                      </a:r>
                      <a:endParaRPr lang="en-US" sz="2000" dirty="0"/>
                    </a:p>
                  </a:txBody>
                  <a:tcPr anchor="ctr"/>
                </a:tc>
                <a:tc>
                  <a:txBody>
                    <a:bodyPr/>
                    <a:lstStyle/>
                    <a:p>
                      <a:pPr algn="ctr"/>
                      <a:r>
                        <a:rPr lang="en-US" sz="2000" dirty="0" smtClean="0"/>
                        <a:t>67.4</a:t>
                      </a:r>
                      <a:endParaRPr lang="en-US" sz="2000" dirty="0"/>
                    </a:p>
                  </a:txBody>
                  <a:tcPr anchor="ctr"/>
                </a:tc>
                <a:extLst>
                  <a:ext uri="{0D108BD9-81ED-4DB2-BD59-A6C34878D82A}">
                    <a16:rowId xmlns:a16="http://schemas.microsoft.com/office/drawing/2014/main" val="2207616966"/>
                  </a:ext>
                </a:extLst>
              </a:tr>
            </a:tbl>
          </a:graphicData>
        </a:graphic>
      </p:graphicFrame>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8189" y="478954"/>
            <a:ext cx="3189523" cy="6379045"/>
          </a:xfrm>
          <a:prstGeom prst="rect">
            <a:avLst/>
          </a:prstGeom>
        </p:spPr>
      </p:pic>
      <p:sp>
        <p:nvSpPr>
          <p:cNvPr id="11" name="Title 1"/>
          <p:cNvSpPr txBox="1">
            <a:spLocks/>
          </p:cNvSpPr>
          <p:nvPr/>
        </p:nvSpPr>
        <p:spPr>
          <a:xfrm>
            <a:off x="258792" y="-198407"/>
            <a:ext cx="11714672" cy="109555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solidFill>
                  <a:srgbClr val="00B050"/>
                </a:solidFill>
              </a:rPr>
              <a:t>Record lows</a:t>
            </a:r>
            <a:r>
              <a:rPr lang="en-US" dirty="0" smtClean="0"/>
              <a:t>		    Maturity	   	What happened?</a:t>
            </a:r>
            <a:endParaRPr lang="en-US" dirty="0"/>
          </a:p>
        </p:txBody>
      </p:sp>
    </p:spTree>
    <p:extLst>
      <p:ext uri="{BB962C8B-B14F-4D97-AF65-F5344CB8AC3E}">
        <p14:creationId xmlns:p14="http://schemas.microsoft.com/office/powerpoint/2010/main" val="37057042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26571"/>
            <a:ext cx="10972800" cy="1143000"/>
          </a:xfrm>
        </p:spPr>
        <p:txBody>
          <a:bodyPr/>
          <a:lstStyle/>
          <a:p>
            <a:pPr algn="l"/>
            <a:r>
              <a:rPr lang="en-US" b="1" dirty="0" smtClean="0"/>
              <a:t>Fits to data</a:t>
            </a:r>
            <a:endParaRPr lang="en-US" b="1" dirty="0"/>
          </a:p>
        </p:txBody>
      </p:sp>
      <p:pic>
        <p:nvPicPr>
          <p:cNvPr id="6" name="Picture 5"/>
          <p:cNvPicPr>
            <a:picLocks noChangeAspect="1"/>
          </p:cNvPicPr>
          <p:nvPr/>
        </p:nvPicPr>
        <p:blipFill>
          <a:blip r:embed="rId2"/>
          <a:stretch>
            <a:fillRect/>
          </a:stretch>
        </p:blipFill>
        <p:spPr>
          <a:xfrm>
            <a:off x="1267317" y="392508"/>
            <a:ext cx="4932965" cy="6465492"/>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1636434746"/>
              </p:ext>
            </p:extLst>
          </p:nvPr>
        </p:nvGraphicFramePr>
        <p:xfrm>
          <a:off x="7467599" y="0"/>
          <a:ext cx="4724401" cy="6857997"/>
        </p:xfrm>
        <a:graphic>
          <a:graphicData uri="http://schemas.openxmlformats.org/drawingml/2006/table">
            <a:tbl>
              <a:tblPr firstRow="1" bandRow="1">
                <a:tableStyleId>{616DA210-FB5B-4158-B5E0-FEB733F419BA}</a:tableStyleId>
              </a:tblPr>
              <a:tblGrid>
                <a:gridCol w="2423340">
                  <a:extLst>
                    <a:ext uri="{9D8B030D-6E8A-4147-A177-3AD203B41FA5}">
                      <a16:colId xmlns:a16="http://schemas.microsoft.com/office/drawing/2014/main" val="2404413497"/>
                    </a:ext>
                  </a:extLst>
                </a:gridCol>
                <a:gridCol w="785528">
                  <a:extLst>
                    <a:ext uri="{9D8B030D-6E8A-4147-A177-3AD203B41FA5}">
                      <a16:colId xmlns:a16="http://schemas.microsoft.com/office/drawing/2014/main" val="3275954061"/>
                    </a:ext>
                  </a:extLst>
                </a:gridCol>
                <a:gridCol w="702733">
                  <a:extLst>
                    <a:ext uri="{9D8B030D-6E8A-4147-A177-3AD203B41FA5}">
                      <a16:colId xmlns:a16="http://schemas.microsoft.com/office/drawing/2014/main" val="2897643073"/>
                    </a:ext>
                  </a:extLst>
                </a:gridCol>
                <a:gridCol w="812800">
                  <a:extLst>
                    <a:ext uri="{9D8B030D-6E8A-4147-A177-3AD203B41FA5}">
                      <a16:colId xmlns:a16="http://schemas.microsoft.com/office/drawing/2014/main" val="1390916394"/>
                    </a:ext>
                  </a:extLst>
                </a:gridCol>
              </a:tblGrid>
              <a:tr h="554854">
                <a:tc>
                  <a:txBody>
                    <a:bodyPr/>
                    <a:lstStyle/>
                    <a:p>
                      <a:pPr algn="ctr"/>
                      <a:r>
                        <a:rPr lang="en-US" sz="2400" dirty="0" smtClean="0"/>
                        <a:t>Data source</a:t>
                      </a:r>
                      <a:endParaRPr lang="en-US" sz="2400" dirty="0"/>
                    </a:p>
                  </a:txBody>
                  <a:tcPr/>
                </a:tc>
                <a:tc>
                  <a:txBody>
                    <a:bodyPr/>
                    <a:lstStyle/>
                    <a:p>
                      <a:pPr algn="ctr"/>
                      <a:r>
                        <a:rPr lang="en-US" sz="2000" dirty="0" smtClean="0"/>
                        <a:t>21.1a</a:t>
                      </a:r>
                      <a:endParaRPr lang="en-US" sz="2000" dirty="0"/>
                    </a:p>
                  </a:txBody>
                  <a:tcPr/>
                </a:tc>
                <a:tc>
                  <a:txBody>
                    <a:bodyPr/>
                    <a:lstStyle/>
                    <a:p>
                      <a:pPr algn="ctr"/>
                      <a:r>
                        <a:rPr lang="en-US" sz="2000" dirty="0" smtClean="0"/>
                        <a:t>21.2</a:t>
                      </a:r>
                      <a:endParaRPr lang="en-US" sz="2000" dirty="0"/>
                    </a:p>
                  </a:txBody>
                  <a:tcPr/>
                </a:tc>
                <a:tc>
                  <a:txBody>
                    <a:bodyPr/>
                    <a:lstStyle/>
                    <a:p>
                      <a:pPr algn="ctr"/>
                      <a:r>
                        <a:rPr lang="en-US" sz="2000" dirty="0" smtClean="0"/>
                        <a:t>21.3</a:t>
                      </a:r>
                      <a:endParaRPr lang="en-US" sz="2000" dirty="0"/>
                    </a:p>
                  </a:txBody>
                  <a:tcPr/>
                </a:tc>
                <a:extLst>
                  <a:ext uri="{0D108BD9-81ED-4DB2-BD59-A6C34878D82A}">
                    <a16:rowId xmlns:a16="http://schemas.microsoft.com/office/drawing/2014/main" val="2304761823"/>
                  </a:ext>
                </a:extLst>
              </a:tr>
              <a:tr h="554854">
                <a:tc>
                  <a:txBody>
                    <a:bodyPr/>
                    <a:lstStyle/>
                    <a:p>
                      <a:r>
                        <a:rPr lang="en-US" sz="1600" dirty="0" smtClean="0"/>
                        <a:t>Survey biomass</a:t>
                      </a:r>
                      <a:endParaRPr lang="en-US" sz="1600" dirty="0"/>
                    </a:p>
                  </a:txBody>
                  <a:tcPr/>
                </a:tc>
                <a:tc>
                  <a:txBody>
                    <a:bodyPr/>
                    <a:lstStyle/>
                    <a:p>
                      <a:pPr algn="ctr"/>
                      <a:endParaRPr lang="en-US" sz="2400" dirty="0"/>
                    </a:p>
                  </a:txBody>
                  <a:tcPr anchor="ctr"/>
                </a:tc>
                <a:tc>
                  <a:txBody>
                    <a:bodyPr/>
                    <a:lstStyle/>
                    <a:p>
                      <a:pPr algn="ctr"/>
                      <a:r>
                        <a:rPr lang="en-US" sz="2400" dirty="0" smtClean="0">
                          <a:solidFill>
                            <a:srgbClr val="00B050"/>
                          </a:solidFill>
                        </a:rPr>
                        <a:t>X</a:t>
                      </a:r>
                      <a:endParaRPr lang="en-US" sz="2400" dirty="0">
                        <a:solidFill>
                          <a:srgbClr val="00B05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rgbClr val="00B050"/>
                          </a:solidFill>
                        </a:rPr>
                        <a:t>X</a:t>
                      </a:r>
                    </a:p>
                  </a:txBody>
                  <a:tcPr anchor="ctr"/>
                </a:tc>
                <a:extLst>
                  <a:ext uri="{0D108BD9-81ED-4DB2-BD59-A6C34878D82A}">
                    <a16:rowId xmlns:a16="http://schemas.microsoft.com/office/drawing/2014/main" val="2403134372"/>
                  </a:ext>
                </a:extLst>
              </a:tr>
              <a:tr h="554854">
                <a:tc>
                  <a:txBody>
                    <a:bodyPr/>
                    <a:lstStyle/>
                    <a:p>
                      <a:r>
                        <a:rPr lang="en-US" sz="1600" dirty="0" smtClean="0"/>
                        <a:t>Growth</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1735731066"/>
                  </a:ext>
                </a:extLst>
              </a:tr>
              <a:tr h="554854">
                <a:tc>
                  <a:txBody>
                    <a:bodyPr/>
                    <a:lstStyle/>
                    <a:p>
                      <a:r>
                        <a:rPr lang="en-US" sz="1600" dirty="0" smtClean="0"/>
                        <a:t>Catch</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167417164"/>
                  </a:ext>
                </a:extLst>
              </a:tr>
              <a:tr h="554854">
                <a:tc>
                  <a:txBody>
                    <a:bodyPr/>
                    <a:lstStyle/>
                    <a:p>
                      <a:r>
                        <a:rPr lang="en-US" sz="1600" dirty="0" smtClean="0"/>
                        <a:t>Retained</a:t>
                      </a:r>
                      <a:r>
                        <a:rPr lang="en-US" sz="1600" baseline="0" dirty="0" smtClean="0"/>
                        <a:t> size comp</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990454975"/>
                  </a:ext>
                </a:extLst>
              </a:tr>
              <a:tr h="554854">
                <a:tc>
                  <a:txBody>
                    <a:bodyPr/>
                    <a:lstStyle/>
                    <a:p>
                      <a:r>
                        <a:rPr lang="en-US" sz="1600" dirty="0" smtClean="0"/>
                        <a:t>Total size comp</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627343391"/>
                  </a:ext>
                </a:extLst>
              </a:tr>
              <a:tr h="554854">
                <a:tc>
                  <a:txBody>
                    <a:bodyPr/>
                    <a:lstStyle/>
                    <a:p>
                      <a:r>
                        <a:rPr lang="en-US" sz="1600" dirty="0" smtClean="0"/>
                        <a:t>Bycatch</a:t>
                      </a:r>
                      <a:r>
                        <a:rPr lang="en-US" sz="1600" baseline="0" dirty="0" smtClean="0"/>
                        <a:t> size comp</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3932744178"/>
                  </a:ext>
                </a:extLst>
              </a:tr>
              <a:tr h="554854">
                <a:tc>
                  <a:txBody>
                    <a:bodyPr/>
                    <a:lstStyle/>
                    <a:p>
                      <a:r>
                        <a:rPr lang="en-US" sz="1600" dirty="0" smtClean="0"/>
                        <a:t>BSFRF size comp</a:t>
                      </a:r>
                      <a:endParaRPr lang="en-US" sz="1600" dirty="0"/>
                    </a:p>
                  </a:txBody>
                  <a:tcPr/>
                </a:tc>
                <a:tc>
                  <a:txBody>
                    <a:bodyPr/>
                    <a:lstStyle/>
                    <a:p>
                      <a:pPr algn="ctr"/>
                      <a:r>
                        <a:rPr lang="en-US" sz="2400" dirty="0" smtClean="0"/>
                        <a:t>~</a:t>
                      </a:r>
                      <a:endParaRPr lang="en-US" sz="2400" dirty="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2762409858"/>
                  </a:ext>
                </a:extLst>
              </a:tr>
              <a:tr h="621437">
                <a:tc>
                  <a:txBody>
                    <a:bodyPr/>
                    <a:lstStyle/>
                    <a:p>
                      <a:r>
                        <a:rPr lang="en-US" sz="1600" dirty="0" smtClean="0"/>
                        <a:t>Survey size comp (</a:t>
                      </a:r>
                      <a:r>
                        <a:rPr lang="en-US" sz="1600" dirty="0" err="1" smtClean="0"/>
                        <a:t>imm</a:t>
                      </a:r>
                      <a:r>
                        <a:rPr lang="en-US" sz="1600" dirty="0" smtClean="0"/>
                        <a:t> M)</a:t>
                      </a:r>
                      <a:endParaRPr lang="en-US" sz="1600" dirty="0"/>
                    </a:p>
                  </a:txBody>
                  <a:tcPr/>
                </a:tc>
                <a:tc>
                  <a:txBody>
                    <a:bodyPr/>
                    <a:lstStyle/>
                    <a:p>
                      <a:pPr algn="ctr"/>
                      <a:endParaRPr lang="en-US" sz="2400" dirty="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3824223700"/>
                  </a:ext>
                </a:extLst>
              </a:tr>
              <a:tr h="62143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a:t>
                      </a:r>
                      <a:r>
                        <a:rPr lang="en-US" sz="1600" dirty="0" err="1" smtClean="0"/>
                        <a:t>imm</a:t>
                      </a:r>
                      <a:r>
                        <a:rPr lang="en-US" sz="1600" dirty="0" smtClean="0"/>
                        <a:t> F)</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3873450720"/>
                  </a:ext>
                </a:extLst>
              </a:tr>
              <a:tr h="62143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(mat M)</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4289589328"/>
                  </a:ext>
                </a:extLst>
              </a:tr>
              <a:tr h="55485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(mat F)</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2332475638"/>
                  </a:ext>
                </a:extLst>
              </a:tr>
            </a:tbl>
          </a:graphicData>
        </a:graphic>
      </p:graphicFrame>
    </p:spTree>
    <p:extLst>
      <p:ext uri="{BB962C8B-B14F-4D97-AF65-F5344CB8AC3E}">
        <p14:creationId xmlns:p14="http://schemas.microsoft.com/office/powerpoint/2010/main" val="292211582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12214" y="0"/>
            <a:ext cx="6107962" cy="6858000"/>
          </a:xfrm>
          <a:prstGeom prst="rect">
            <a:avLst/>
          </a:prstGeom>
        </p:spPr>
      </p:pic>
      <p:pic>
        <p:nvPicPr>
          <p:cNvPr id="5" name="Picture 4"/>
          <p:cNvPicPr>
            <a:picLocks noChangeAspect="1"/>
          </p:cNvPicPr>
          <p:nvPr/>
        </p:nvPicPr>
        <p:blipFill>
          <a:blip r:embed="rId3"/>
          <a:stretch>
            <a:fillRect/>
          </a:stretch>
        </p:blipFill>
        <p:spPr>
          <a:xfrm>
            <a:off x="6096001" y="93133"/>
            <a:ext cx="5684228" cy="6764868"/>
          </a:xfrm>
          <a:prstGeom prst="rect">
            <a:avLst/>
          </a:prstGeom>
        </p:spPr>
      </p:pic>
    </p:spTree>
    <p:extLst>
      <p:ext uri="{BB962C8B-B14F-4D97-AF65-F5344CB8AC3E}">
        <p14:creationId xmlns:p14="http://schemas.microsoft.com/office/powerpoint/2010/main" val="413207916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0972800" cy="1143000"/>
          </a:xfrm>
        </p:spPr>
        <p:txBody>
          <a:bodyPr>
            <a:normAutofit/>
          </a:bodyPr>
          <a:lstStyle/>
          <a:p>
            <a:pPr algn="l"/>
            <a:r>
              <a:rPr lang="en-US" sz="4000" b="1" dirty="0" smtClean="0"/>
              <a:t>Estimated population processes</a:t>
            </a:r>
            <a:endParaRPr lang="en-US" sz="4000" b="1" dirty="0"/>
          </a:p>
        </p:txBody>
      </p:sp>
      <p:graphicFrame>
        <p:nvGraphicFramePr>
          <p:cNvPr id="6" name="Table 5"/>
          <p:cNvGraphicFramePr>
            <a:graphicFrameLocks noGrp="1"/>
          </p:cNvGraphicFramePr>
          <p:nvPr>
            <p:extLst>
              <p:ext uri="{D42A27DB-BD31-4B8C-83A1-F6EECF244321}">
                <p14:modId xmlns:p14="http://schemas.microsoft.com/office/powerpoint/2010/main" val="1871292787"/>
              </p:ext>
            </p:extLst>
          </p:nvPr>
        </p:nvGraphicFramePr>
        <p:xfrm>
          <a:off x="6915150" y="0"/>
          <a:ext cx="5276851" cy="4572000"/>
        </p:xfrm>
        <a:graphic>
          <a:graphicData uri="http://schemas.openxmlformats.org/drawingml/2006/table">
            <a:tbl>
              <a:tblPr firstRow="1" bandRow="1">
                <a:tableStyleId>{616DA210-FB5B-4158-B5E0-FEB733F419BA}</a:tableStyleId>
              </a:tblPr>
              <a:tblGrid>
                <a:gridCol w="2739044">
                  <a:extLst>
                    <a:ext uri="{9D8B030D-6E8A-4147-A177-3AD203B41FA5}">
                      <a16:colId xmlns:a16="http://schemas.microsoft.com/office/drawing/2014/main" val="2404413497"/>
                    </a:ext>
                  </a:extLst>
                </a:gridCol>
                <a:gridCol w="844473">
                  <a:extLst>
                    <a:ext uri="{9D8B030D-6E8A-4147-A177-3AD203B41FA5}">
                      <a16:colId xmlns:a16="http://schemas.microsoft.com/office/drawing/2014/main" val="3275954061"/>
                    </a:ext>
                  </a:extLst>
                </a:gridCol>
                <a:gridCol w="778933">
                  <a:extLst>
                    <a:ext uri="{9D8B030D-6E8A-4147-A177-3AD203B41FA5}">
                      <a16:colId xmlns:a16="http://schemas.microsoft.com/office/drawing/2014/main" val="2897643073"/>
                    </a:ext>
                  </a:extLst>
                </a:gridCol>
                <a:gridCol w="914401">
                  <a:extLst>
                    <a:ext uri="{9D8B030D-6E8A-4147-A177-3AD203B41FA5}">
                      <a16:colId xmlns:a16="http://schemas.microsoft.com/office/drawing/2014/main" val="1334403918"/>
                    </a:ext>
                  </a:extLst>
                </a:gridCol>
              </a:tblGrid>
              <a:tr h="571500">
                <a:tc>
                  <a:txBody>
                    <a:bodyPr/>
                    <a:lstStyle/>
                    <a:p>
                      <a:pPr algn="ctr"/>
                      <a:r>
                        <a:rPr lang="en-US" sz="2400" dirty="0" smtClean="0"/>
                        <a:t>Population process</a:t>
                      </a:r>
                      <a:endParaRPr lang="en-US" sz="2400" dirty="0"/>
                    </a:p>
                  </a:txBody>
                  <a:tcPr/>
                </a:tc>
                <a:tc>
                  <a:txBody>
                    <a:bodyPr/>
                    <a:lstStyle/>
                    <a:p>
                      <a:pPr algn="ctr"/>
                      <a:r>
                        <a:rPr lang="en-US" sz="2000" dirty="0" smtClean="0"/>
                        <a:t>21.1a</a:t>
                      </a:r>
                      <a:endParaRPr lang="en-US" sz="2000" dirty="0"/>
                    </a:p>
                  </a:txBody>
                  <a:tcPr/>
                </a:tc>
                <a:tc>
                  <a:txBody>
                    <a:bodyPr/>
                    <a:lstStyle/>
                    <a:p>
                      <a:pPr algn="ctr"/>
                      <a:r>
                        <a:rPr lang="en-US" sz="2000" dirty="0" smtClean="0"/>
                        <a:t>21.2</a:t>
                      </a:r>
                      <a:endParaRPr lang="en-US" sz="2000" dirty="0"/>
                    </a:p>
                  </a:txBody>
                  <a:tcPr/>
                </a:tc>
                <a:tc>
                  <a:txBody>
                    <a:bodyPr/>
                    <a:lstStyle/>
                    <a:p>
                      <a:pPr algn="ctr"/>
                      <a:r>
                        <a:rPr lang="en-US" sz="2000" dirty="0" smtClean="0"/>
                        <a:t>21.3</a:t>
                      </a:r>
                      <a:endParaRPr lang="en-US" sz="2000" dirty="0"/>
                    </a:p>
                  </a:txBody>
                  <a:tcPr/>
                </a:tc>
                <a:extLst>
                  <a:ext uri="{0D108BD9-81ED-4DB2-BD59-A6C34878D82A}">
                    <a16:rowId xmlns:a16="http://schemas.microsoft.com/office/drawing/2014/main" val="2304761823"/>
                  </a:ext>
                </a:extLst>
              </a:tr>
              <a:tr h="571500">
                <a:tc>
                  <a:txBody>
                    <a:bodyPr/>
                    <a:lstStyle/>
                    <a:p>
                      <a:r>
                        <a:rPr lang="en-US" dirty="0" smtClean="0"/>
                        <a:t>Mature male</a:t>
                      </a:r>
                      <a:r>
                        <a:rPr lang="en-US" baseline="0" dirty="0" smtClean="0"/>
                        <a:t> biomass</a:t>
                      </a:r>
                      <a:endParaRPr lang="en-US" dirty="0"/>
                    </a:p>
                  </a:txBody>
                  <a:tcPr/>
                </a:tc>
                <a:tc>
                  <a:txBody>
                    <a:bodyPr/>
                    <a:lstStyle/>
                    <a:p>
                      <a:pPr algn="ctr"/>
                      <a:endParaRPr lang="en-US" sz="2800" dirty="0">
                        <a:solidFill>
                          <a:srgbClr val="00B050"/>
                        </a:solidFill>
                      </a:endParaRPr>
                    </a:p>
                  </a:txBody>
                  <a:tcPr/>
                </a:tc>
                <a:tc>
                  <a:txBody>
                    <a:bodyPr/>
                    <a:lstStyle/>
                    <a:p>
                      <a:pPr algn="ctr"/>
                      <a:endParaRPr lang="en-US" sz="2800" dirty="0">
                        <a:solidFill>
                          <a:srgbClr val="00B050"/>
                        </a:solidFill>
                      </a:endParaRPr>
                    </a:p>
                  </a:txBody>
                  <a:tcPr/>
                </a:tc>
                <a:tc>
                  <a:txBody>
                    <a:bodyPr/>
                    <a:lstStyle/>
                    <a:p>
                      <a:endParaRPr lang="en-US" dirty="0"/>
                    </a:p>
                  </a:txBody>
                  <a:tcPr/>
                </a:tc>
                <a:extLst>
                  <a:ext uri="{0D108BD9-81ED-4DB2-BD59-A6C34878D82A}">
                    <a16:rowId xmlns:a16="http://schemas.microsoft.com/office/drawing/2014/main" val="2403134372"/>
                  </a:ext>
                </a:extLst>
              </a:tr>
              <a:tr h="571500">
                <a:tc>
                  <a:txBody>
                    <a:bodyPr/>
                    <a:lstStyle/>
                    <a:p>
                      <a:r>
                        <a:rPr lang="en-US" dirty="0" smtClean="0"/>
                        <a:t>Survey selectivity</a:t>
                      </a:r>
                      <a:endParaRPr lang="en-US" dirty="0"/>
                    </a:p>
                  </a:txBody>
                  <a:tcPr/>
                </a:tc>
                <a:tc>
                  <a:txBody>
                    <a:bodyPr/>
                    <a:lstStyle/>
                    <a:p>
                      <a:pPr algn="ctr"/>
                      <a:endParaRPr lang="en-US" sz="2800" dirty="0">
                        <a:solidFill>
                          <a:srgbClr val="00B050"/>
                        </a:solidFill>
                      </a:endParaRPr>
                    </a:p>
                  </a:txBody>
                  <a:tcPr/>
                </a:tc>
                <a:tc>
                  <a:txBody>
                    <a:bodyPr/>
                    <a:lstStyle/>
                    <a:p>
                      <a:pPr algn="ctr"/>
                      <a:endParaRPr lang="en-US" sz="2800" dirty="0">
                        <a:solidFill>
                          <a:srgbClr val="00B050"/>
                        </a:solidFill>
                      </a:endParaRPr>
                    </a:p>
                  </a:txBody>
                  <a:tcPr/>
                </a:tc>
                <a:tc>
                  <a:txBody>
                    <a:bodyPr/>
                    <a:lstStyle/>
                    <a:p>
                      <a:pPr algn="ctr"/>
                      <a:endParaRPr lang="en-US" sz="2800" dirty="0">
                        <a:solidFill>
                          <a:srgbClr val="00B050"/>
                        </a:solidFill>
                      </a:endParaRPr>
                    </a:p>
                  </a:txBody>
                  <a:tcPr/>
                </a:tc>
                <a:extLst>
                  <a:ext uri="{0D108BD9-81ED-4DB2-BD59-A6C34878D82A}">
                    <a16:rowId xmlns:a16="http://schemas.microsoft.com/office/drawing/2014/main" val="1735731066"/>
                  </a:ext>
                </a:extLst>
              </a:tr>
              <a:tr h="571500">
                <a:tc>
                  <a:txBody>
                    <a:bodyPr/>
                    <a:lstStyle/>
                    <a:p>
                      <a:r>
                        <a:rPr lang="en-US" dirty="0" smtClean="0"/>
                        <a:t>Probability of maturing</a:t>
                      </a:r>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67417164"/>
                  </a:ext>
                </a:extLst>
              </a:tr>
              <a:tr h="571500">
                <a:tc>
                  <a:txBody>
                    <a:bodyPr/>
                    <a:lstStyle/>
                    <a:p>
                      <a:r>
                        <a:rPr lang="en-US" dirty="0" smtClean="0"/>
                        <a:t>Fishing mortality</a:t>
                      </a:r>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990454975"/>
                  </a:ext>
                </a:extLst>
              </a:tr>
              <a:tr h="571500">
                <a:tc>
                  <a:txBody>
                    <a:bodyPr/>
                    <a:lstStyle/>
                    <a:p>
                      <a:r>
                        <a:rPr lang="en-US" dirty="0" smtClean="0"/>
                        <a:t>Recruitment</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27343391"/>
                  </a:ext>
                </a:extLst>
              </a:tr>
              <a:tr h="571500">
                <a:tc>
                  <a:txBody>
                    <a:bodyPr/>
                    <a:lstStyle/>
                    <a:p>
                      <a:r>
                        <a:rPr lang="en-US" dirty="0" smtClean="0"/>
                        <a:t>Natural mortality</a:t>
                      </a:r>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932744178"/>
                  </a:ext>
                </a:extLst>
              </a:tr>
              <a:tr h="571500">
                <a:tc>
                  <a:txBody>
                    <a:bodyPr/>
                    <a:lstStyle/>
                    <a:p>
                      <a:r>
                        <a:rPr lang="en-US" dirty="0" smtClean="0"/>
                        <a:t>Status</a:t>
                      </a:r>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762409858"/>
                  </a:ext>
                </a:extLst>
              </a:tr>
            </a:tbl>
          </a:graphicData>
        </a:graphic>
      </p:graphicFrame>
      <p:pic>
        <p:nvPicPr>
          <p:cNvPr id="5" name="Picture 4"/>
          <p:cNvPicPr>
            <a:picLocks noChangeAspect="1"/>
          </p:cNvPicPr>
          <p:nvPr/>
        </p:nvPicPr>
        <p:blipFill>
          <a:blip r:embed="rId2"/>
          <a:stretch>
            <a:fillRect/>
          </a:stretch>
        </p:blipFill>
        <p:spPr>
          <a:xfrm>
            <a:off x="158697" y="550694"/>
            <a:ext cx="6597756" cy="3648774"/>
          </a:xfrm>
          <a:prstGeom prst="rect">
            <a:avLst/>
          </a:prstGeom>
        </p:spPr>
      </p:pic>
    </p:spTree>
    <p:extLst>
      <p:ext uri="{BB962C8B-B14F-4D97-AF65-F5344CB8AC3E}">
        <p14:creationId xmlns:p14="http://schemas.microsoft.com/office/powerpoint/2010/main" val="246337430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0972800" cy="1143000"/>
          </a:xfrm>
        </p:spPr>
        <p:txBody>
          <a:bodyPr>
            <a:normAutofit/>
          </a:bodyPr>
          <a:lstStyle/>
          <a:p>
            <a:pPr algn="l"/>
            <a:r>
              <a:rPr lang="en-US" sz="4000" b="1" dirty="0" smtClean="0"/>
              <a:t>Estimated population processes</a:t>
            </a:r>
            <a:endParaRPr lang="en-US" sz="4000" b="1" dirty="0"/>
          </a:p>
        </p:txBody>
      </p:sp>
      <p:sp>
        <p:nvSpPr>
          <p:cNvPr id="3" name="TextBox 2"/>
          <p:cNvSpPr txBox="1"/>
          <p:nvPr/>
        </p:nvSpPr>
        <p:spPr>
          <a:xfrm>
            <a:off x="6324600" y="5054600"/>
            <a:ext cx="5727700" cy="1200329"/>
          </a:xfrm>
          <a:prstGeom prst="rect">
            <a:avLst/>
          </a:prstGeom>
          <a:noFill/>
        </p:spPr>
        <p:txBody>
          <a:bodyPr wrap="square" rtlCol="0">
            <a:spAutoFit/>
          </a:bodyPr>
          <a:lstStyle/>
          <a:p>
            <a:pPr marL="285750" indent="-285750">
              <a:buFont typeface="Arial" panose="020B0604020202020204" pitchFamily="34" charset="0"/>
              <a:buChar char="•"/>
            </a:pPr>
            <a:r>
              <a:rPr lang="en-US" dirty="0" smtClean="0"/>
              <a:t>Next cycle, exclude the first era (this was done in the GMACS models prepared for this cycle…which then couldn’t be used because of the lack of time-variation in M)</a:t>
            </a:r>
            <a:endParaRPr lang="en-US" dirty="0"/>
          </a:p>
        </p:txBody>
      </p:sp>
      <p:pic>
        <p:nvPicPr>
          <p:cNvPr id="4" name="Picture 3"/>
          <p:cNvPicPr>
            <a:picLocks noChangeAspect="1"/>
          </p:cNvPicPr>
          <p:nvPr/>
        </p:nvPicPr>
        <p:blipFill>
          <a:blip r:embed="rId2"/>
          <a:stretch>
            <a:fillRect/>
          </a:stretch>
        </p:blipFill>
        <p:spPr>
          <a:xfrm>
            <a:off x="675215" y="550265"/>
            <a:ext cx="5158318" cy="6317146"/>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3578689800"/>
              </p:ext>
            </p:extLst>
          </p:nvPr>
        </p:nvGraphicFramePr>
        <p:xfrm>
          <a:off x="6915150" y="0"/>
          <a:ext cx="5276851" cy="4572000"/>
        </p:xfrm>
        <a:graphic>
          <a:graphicData uri="http://schemas.openxmlformats.org/drawingml/2006/table">
            <a:tbl>
              <a:tblPr firstRow="1" bandRow="1">
                <a:tableStyleId>{616DA210-FB5B-4158-B5E0-FEB733F419BA}</a:tableStyleId>
              </a:tblPr>
              <a:tblGrid>
                <a:gridCol w="2739044">
                  <a:extLst>
                    <a:ext uri="{9D8B030D-6E8A-4147-A177-3AD203B41FA5}">
                      <a16:colId xmlns:a16="http://schemas.microsoft.com/office/drawing/2014/main" val="2404413497"/>
                    </a:ext>
                  </a:extLst>
                </a:gridCol>
                <a:gridCol w="844473">
                  <a:extLst>
                    <a:ext uri="{9D8B030D-6E8A-4147-A177-3AD203B41FA5}">
                      <a16:colId xmlns:a16="http://schemas.microsoft.com/office/drawing/2014/main" val="3275954061"/>
                    </a:ext>
                  </a:extLst>
                </a:gridCol>
                <a:gridCol w="778933">
                  <a:extLst>
                    <a:ext uri="{9D8B030D-6E8A-4147-A177-3AD203B41FA5}">
                      <a16:colId xmlns:a16="http://schemas.microsoft.com/office/drawing/2014/main" val="2897643073"/>
                    </a:ext>
                  </a:extLst>
                </a:gridCol>
                <a:gridCol w="914401">
                  <a:extLst>
                    <a:ext uri="{9D8B030D-6E8A-4147-A177-3AD203B41FA5}">
                      <a16:colId xmlns:a16="http://schemas.microsoft.com/office/drawing/2014/main" val="1334403918"/>
                    </a:ext>
                  </a:extLst>
                </a:gridCol>
              </a:tblGrid>
              <a:tr h="571500">
                <a:tc>
                  <a:txBody>
                    <a:bodyPr/>
                    <a:lstStyle/>
                    <a:p>
                      <a:pPr algn="ctr"/>
                      <a:r>
                        <a:rPr lang="en-US" sz="2400" dirty="0" smtClean="0"/>
                        <a:t>Population process</a:t>
                      </a:r>
                      <a:endParaRPr lang="en-US" sz="2400" dirty="0"/>
                    </a:p>
                  </a:txBody>
                  <a:tcPr/>
                </a:tc>
                <a:tc>
                  <a:txBody>
                    <a:bodyPr/>
                    <a:lstStyle/>
                    <a:p>
                      <a:pPr algn="ctr"/>
                      <a:r>
                        <a:rPr lang="en-US" sz="2000" dirty="0" smtClean="0"/>
                        <a:t>21.1a</a:t>
                      </a:r>
                      <a:endParaRPr lang="en-US" sz="2000" dirty="0"/>
                    </a:p>
                  </a:txBody>
                  <a:tcPr/>
                </a:tc>
                <a:tc>
                  <a:txBody>
                    <a:bodyPr/>
                    <a:lstStyle/>
                    <a:p>
                      <a:pPr algn="ctr"/>
                      <a:r>
                        <a:rPr lang="en-US" sz="2000" dirty="0" smtClean="0"/>
                        <a:t>21.2</a:t>
                      </a:r>
                      <a:endParaRPr lang="en-US" sz="2000" dirty="0"/>
                    </a:p>
                  </a:txBody>
                  <a:tcPr/>
                </a:tc>
                <a:tc>
                  <a:txBody>
                    <a:bodyPr/>
                    <a:lstStyle/>
                    <a:p>
                      <a:pPr algn="ctr"/>
                      <a:r>
                        <a:rPr lang="en-US" sz="2000" dirty="0" smtClean="0"/>
                        <a:t>21.3</a:t>
                      </a:r>
                      <a:endParaRPr lang="en-US" sz="2000" dirty="0"/>
                    </a:p>
                  </a:txBody>
                  <a:tcPr/>
                </a:tc>
                <a:extLst>
                  <a:ext uri="{0D108BD9-81ED-4DB2-BD59-A6C34878D82A}">
                    <a16:rowId xmlns:a16="http://schemas.microsoft.com/office/drawing/2014/main" val="2304761823"/>
                  </a:ext>
                </a:extLst>
              </a:tr>
              <a:tr h="571500">
                <a:tc>
                  <a:txBody>
                    <a:bodyPr/>
                    <a:lstStyle/>
                    <a:p>
                      <a:r>
                        <a:rPr lang="en-US" dirty="0" smtClean="0"/>
                        <a:t>Mature male</a:t>
                      </a:r>
                      <a:r>
                        <a:rPr lang="en-US" baseline="0" dirty="0" smtClean="0"/>
                        <a:t> biomass</a:t>
                      </a:r>
                      <a:endParaRPr lang="en-US" dirty="0"/>
                    </a:p>
                  </a:txBody>
                  <a:tcPr/>
                </a:tc>
                <a:tc>
                  <a:txBody>
                    <a:bodyPr/>
                    <a:lstStyle/>
                    <a:p>
                      <a:pPr algn="ctr"/>
                      <a:endParaRPr lang="en-US" sz="2400" dirty="0">
                        <a:solidFill>
                          <a:schemeClr val="tx1"/>
                        </a:solidFill>
                      </a:endParaRPr>
                    </a:p>
                  </a:txBody>
                  <a:tcPr/>
                </a:tc>
                <a:tc>
                  <a:txBody>
                    <a:bodyPr/>
                    <a:lstStyle/>
                    <a:p>
                      <a:pPr algn="ctr"/>
                      <a:endParaRPr lang="en-US" sz="2400" dirty="0">
                        <a:solidFill>
                          <a:schemeClr val="tx1"/>
                        </a:solidFill>
                      </a:endParaRPr>
                    </a:p>
                  </a:txBody>
                  <a:tcPr/>
                </a:tc>
                <a:tc>
                  <a:txBody>
                    <a:bodyPr/>
                    <a:lstStyle/>
                    <a:p>
                      <a:endParaRPr lang="en-US" sz="2400" dirty="0">
                        <a:solidFill>
                          <a:schemeClr val="tx1"/>
                        </a:solidFill>
                      </a:endParaRPr>
                    </a:p>
                  </a:txBody>
                  <a:tcPr/>
                </a:tc>
                <a:extLst>
                  <a:ext uri="{0D108BD9-81ED-4DB2-BD59-A6C34878D82A}">
                    <a16:rowId xmlns:a16="http://schemas.microsoft.com/office/drawing/2014/main" val="2403134372"/>
                  </a:ext>
                </a:extLst>
              </a:tr>
              <a:tr h="571500">
                <a:tc>
                  <a:txBody>
                    <a:bodyPr/>
                    <a:lstStyle/>
                    <a:p>
                      <a:r>
                        <a:rPr lang="en-US" dirty="0" smtClean="0"/>
                        <a:t>Survey selectivity</a:t>
                      </a:r>
                      <a:endParaRPr lang="en-US" dirty="0"/>
                    </a:p>
                  </a:txBody>
                  <a:tcPr/>
                </a:tc>
                <a:tc>
                  <a:txBody>
                    <a:bodyPr/>
                    <a:lstStyle/>
                    <a:p>
                      <a:pPr algn="ctr"/>
                      <a:endParaRPr lang="en-US" sz="2400" dirty="0">
                        <a:solidFill>
                          <a:schemeClr val="tx1"/>
                        </a:solidFill>
                      </a:endParaRPr>
                    </a:p>
                  </a:txBody>
                  <a:tcPr/>
                </a:tc>
                <a:tc>
                  <a:txBody>
                    <a:bodyPr/>
                    <a:lstStyle/>
                    <a:p>
                      <a:pPr algn="ctr"/>
                      <a:endParaRPr lang="en-US" sz="2400" dirty="0">
                        <a:solidFill>
                          <a:schemeClr val="tx1"/>
                        </a:solidFill>
                      </a:endParaRPr>
                    </a:p>
                  </a:txBody>
                  <a:tcPr/>
                </a:tc>
                <a:tc>
                  <a:txBody>
                    <a:bodyPr/>
                    <a:lstStyle/>
                    <a:p>
                      <a:pPr algn="ctr"/>
                      <a:r>
                        <a:rPr lang="en-US" sz="2400" dirty="0" smtClean="0">
                          <a:solidFill>
                            <a:schemeClr val="tx1"/>
                          </a:solidFill>
                        </a:rPr>
                        <a:t>~</a:t>
                      </a:r>
                      <a:endParaRPr lang="en-US" sz="2400" dirty="0">
                        <a:solidFill>
                          <a:schemeClr val="tx1"/>
                        </a:solidFill>
                      </a:endParaRPr>
                    </a:p>
                  </a:txBody>
                  <a:tcPr/>
                </a:tc>
                <a:extLst>
                  <a:ext uri="{0D108BD9-81ED-4DB2-BD59-A6C34878D82A}">
                    <a16:rowId xmlns:a16="http://schemas.microsoft.com/office/drawing/2014/main" val="1735731066"/>
                  </a:ext>
                </a:extLst>
              </a:tr>
              <a:tr h="571500">
                <a:tc>
                  <a:txBody>
                    <a:bodyPr/>
                    <a:lstStyle/>
                    <a:p>
                      <a:r>
                        <a:rPr lang="en-US" dirty="0" smtClean="0"/>
                        <a:t>Probability of maturing</a:t>
                      </a:r>
                      <a:endParaRPr lang="en-US" dirty="0"/>
                    </a:p>
                  </a:txBody>
                  <a:tcP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extLst>
                  <a:ext uri="{0D108BD9-81ED-4DB2-BD59-A6C34878D82A}">
                    <a16:rowId xmlns:a16="http://schemas.microsoft.com/office/drawing/2014/main" val="167417164"/>
                  </a:ext>
                </a:extLst>
              </a:tr>
              <a:tr h="571500">
                <a:tc>
                  <a:txBody>
                    <a:bodyPr/>
                    <a:lstStyle/>
                    <a:p>
                      <a:r>
                        <a:rPr lang="en-US" dirty="0" smtClean="0"/>
                        <a:t>Fishing mortality</a:t>
                      </a:r>
                      <a:endParaRPr lang="en-US" dirty="0"/>
                    </a:p>
                  </a:txBody>
                  <a:tcPr/>
                </a:tc>
                <a:tc>
                  <a:txBody>
                    <a:bodyPr/>
                    <a:lstStyle/>
                    <a:p>
                      <a:pPr algn="ctr"/>
                      <a:endParaRPr lang="en-US" sz="2400">
                        <a:solidFill>
                          <a:schemeClr val="tx1"/>
                        </a:solidFill>
                      </a:endParaRPr>
                    </a:p>
                  </a:txBody>
                  <a:tcPr anchor="ct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extLst>
                  <a:ext uri="{0D108BD9-81ED-4DB2-BD59-A6C34878D82A}">
                    <a16:rowId xmlns:a16="http://schemas.microsoft.com/office/drawing/2014/main" val="990454975"/>
                  </a:ext>
                </a:extLst>
              </a:tr>
              <a:tr h="571500">
                <a:tc>
                  <a:txBody>
                    <a:bodyPr/>
                    <a:lstStyle/>
                    <a:p>
                      <a:r>
                        <a:rPr lang="en-US" dirty="0" smtClean="0"/>
                        <a:t>Recruitment</a:t>
                      </a:r>
                      <a:endParaRPr lang="en-US" dirty="0"/>
                    </a:p>
                  </a:txBody>
                  <a:tcP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extLst>
                  <a:ext uri="{0D108BD9-81ED-4DB2-BD59-A6C34878D82A}">
                    <a16:rowId xmlns:a16="http://schemas.microsoft.com/office/drawing/2014/main" val="627343391"/>
                  </a:ext>
                </a:extLst>
              </a:tr>
              <a:tr h="571500">
                <a:tc>
                  <a:txBody>
                    <a:bodyPr/>
                    <a:lstStyle/>
                    <a:p>
                      <a:r>
                        <a:rPr lang="en-US" dirty="0" smtClean="0"/>
                        <a:t>Natural mortality</a:t>
                      </a:r>
                      <a:endParaRPr lang="en-US" dirty="0"/>
                    </a:p>
                  </a:txBody>
                  <a:tcPr/>
                </a:tc>
                <a:tc>
                  <a:txBody>
                    <a:bodyPr/>
                    <a:lstStyle/>
                    <a:p>
                      <a:pPr algn="ctr"/>
                      <a:endParaRPr lang="en-US" sz="2400">
                        <a:solidFill>
                          <a:schemeClr val="tx1"/>
                        </a:solidFill>
                      </a:endParaRPr>
                    </a:p>
                  </a:txBody>
                  <a:tcPr anchor="ct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extLst>
                  <a:ext uri="{0D108BD9-81ED-4DB2-BD59-A6C34878D82A}">
                    <a16:rowId xmlns:a16="http://schemas.microsoft.com/office/drawing/2014/main" val="3932744178"/>
                  </a:ext>
                </a:extLst>
              </a:tr>
              <a:tr h="571500">
                <a:tc>
                  <a:txBody>
                    <a:bodyPr/>
                    <a:lstStyle/>
                    <a:p>
                      <a:r>
                        <a:rPr lang="en-US" dirty="0" smtClean="0"/>
                        <a:t>Status</a:t>
                      </a:r>
                      <a:endParaRPr lang="en-US" dirty="0"/>
                    </a:p>
                  </a:txBody>
                  <a:tcPr/>
                </a:tc>
                <a:tc>
                  <a:txBody>
                    <a:bodyPr/>
                    <a:lstStyle/>
                    <a:p>
                      <a:pPr algn="ctr"/>
                      <a:endParaRPr lang="en-US" sz="2400">
                        <a:solidFill>
                          <a:schemeClr val="tx1"/>
                        </a:solidFill>
                      </a:endParaRPr>
                    </a:p>
                  </a:txBody>
                  <a:tcPr anchor="ct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extLst>
                  <a:ext uri="{0D108BD9-81ED-4DB2-BD59-A6C34878D82A}">
                    <a16:rowId xmlns:a16="http://schemas.microsoft.com/office/drawing/2014/main" val="2762409858"/>
                  </a:ext>
                </a:extLst>
              </a:tr>
            </a:tbl>
          </a:graphicData>
        </a:graphic>
      </p:graphicFrame>
    </p:spTree>
    <p:extLst>
      <p:ext uri="{BB962C8B-B14F-4D97-AF65-F5344CB8AC3E}">
        <p14:creationId xmlns:p14="http://schemas.microsoft.com/office/powerpoint/2010/main" val="99081866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0972800" cy="1143000"/>
          </a:xfrm>
        </p:spPr>
        <p:txBody>
          <a:bodyPr>
            <a:normAutofit/>
          </a:bodyPr>
          <a:lstStyle/>
          <a:p>
            <a:pPr algn="l"/>
            <a:r>
              <a:rPr lang="en-US" sz="4000" b="1" dirty="0" smtClean="0"/>
              <a:t>Estimated population processes</a:t>
            </a:r>
            <a:endParaRPr lang="en-US" sz="4000" b="1" dirty="0"/>
          </a:p>
        </p:txBody>
      </p:sp>
      <p:sp>
        <p:nvSpPr>
          <p:cNvPr id="3" name="TextBox 2"/>
          <p:cNvSpPr txBox="1"/>
          <p:nvPr/>
        </p:nvSpPr>
        <p:spPr>
          <a:xfrm>
            <a:off x="6324600" y="5054600"/>
            <a:ext cx="5727700" cy="1477328"/>
          </a:xfrm>
          <a:prstGeom prst="rect">
            <a:avLst/>
          </a:prstGeom>
          <a:noFill/>
        </p:spPr>
        <p:txBody>
          <a:bodyPr wrap="square" rtlCol="0">
            <a:spAutoFit/>
          </a:bodyPr>
          <a:lstStyle/>
          <a:p>
            <a:pPr marL="285750" indent="-285750">
              <a:buFont typeface="Arial" panose="020B0604020202020204" pitchFamily="34" charset="0"/>
              <a:buChar char="•"/>
            </a:pPr>
            <a:r>
              <a:rPr lang="en-US" dirty="0" smtClean="0"/>
              <a:t>Size-comp reweighting gives fits similar to the logistic curve estimated in Somerton and Otto (1998)</a:t>
            </a:r>
          </a:p>
          <a:p>
            <a:pPr marL="285750" indent="-285750">
              <a:buFont typeface="Arial" panose="020B0604020202020204" pitchFamily="34" charset="0"/>
              <a:buChar char="•"/>
            </a:pPr>
            <a:r>
              <a:rPr lang="en-US" dirty="0" smtClean="0"/>
              <a:t>Free selectivity ‘wants’ higher selection around 50 mm carapace width than in the BSFRF data</a:t>
            </a:r>
          </a:p>
          <a:p>
            <a:pPr marL="285750" indent="-285750">
              <a:buFont typeface="Arial" panose="020B0604020202020204" pitchFamily="34" charset="0"/>
              <a:buChar char="•"/>
            </a:pPr>
            <a:r>
              <a:rPr lang="en-US" dirty="0" smtClean="0"/>
              <a:t>Remarkably consistent pattern in experimental data</a:t>
            </a:r>
            <a:endParaRPr lang="en-US" dirty="0"/>
          </a:p>
        </p:txBody>
      </p:sp>
      <p:pic>
        <p:nvPicPr>
          <p:cNvPr id="4" name="Picture 3"/>
          <p:cNvPicPr>
            <a:picLocks noChangeAspect="1"/>
          </p:cNvPicPr>
          <p:nvPr/>
        </p:nvPicPr>
        <p:blipFill rotWithShape="1">
          <a:blip r:embed="rId2"/>
          <a:srcRect l="52944" t="-1072" r="656" b="1072"/>
          <a:stretch/>
        </p:blipFill>
        <p:spPr>
          <a:xfrm>
            <a:off x="220132" y="481587"/>
            <a:ext cx="2393467" cy="6317146"/>
          </a:xfrm>
          <a:prstGeom prst="rect">
            <a:avLst/>
          </a:prstGeom>
        </p:spPr>
      </p:pic>
      <p:pic>
        <p:nvPicPr>
          <p:cNvPr id="6" name="Picture 5"/>
          <p:cNvPicPr>
            <a:picLocks noChangeAspect="1"/>
          </p:cNvPicPr>
          <p:nvPr/>
        </p:nvPicPr>
        <p:blipFill>
          <a:blip r:embed="rId3"/>
          <a:stretch>
            <a:fillRect/>
          </a:stretch>
        </p:blipFill>
        <p:spPr>
          <a:xfrm>
            <a:off x="2625241" y="649990"/>
            <a:ext cx="3199826" cy="6178563"/>
          </a:xfrm>
          <a:prstGeom prst="rect">
            <a:avLst/>
          </a:prstGeom>
        </p:spPr>
      </p:pic>
      <p:graphicFrame>
        <p:nvGraphicFramePr>
          <p:cNvPr id="7" name="Table 6"/>
          <p:cNvGraphicFramePr>
            <a:graphicFrameLocks noGrp="1"/>
          </p:cNvGraphicFramePr>
          <p:nvPr>
            <p:extLst>
              <p:ext uri="{D42A27DB-BD31-4B8C-83A1-F6EECF244321}">
                <p14:modId xmlns:p14="http://schemas.microsoft.com/office/powerpoint/2010/main" val="3913554764"/>
              </p:ext>
            </p:extLst>
          </p:nvPr>
        </p:nvGraphicFramePr>
        <p:xfrm>
          <a:off x="6915150" y="0"/>
          <a:ext cx="5276851" cy="4572000"/>
        </p:xfrm>
        <a:graphic>
          <a:graphicData uri="http://schemas.openxmlformats.org/drawingml/2006/table">
            <a:tbl>
              <a:tblPr firstRow="1" bandRow="1">
                <a:tableStyleId>{616DA210-FB5B-4158-B5E0-FEB733F419BA}</a:tableStyleId>
              </a:tblPr>
              <a:tblGrid>
                <a:gridCol w="2739044">
                  <a:extLst>
                    <a:ext uri="{9D8B030D-6E8A-4147-A177-3AD203B41FA5}">
                      <a16:colId xmlns:a16="http://schemas.microsoft.com/office/drawing/2014/main" val="2404413497"/>
                    </a:ext>
                  </a:extLst>
                </a:gridCol>
                <a:gridCol w="844473">
                  <a:extLst>
                    <a:ext uri="{9D8B030D-6E8A-4147-A177-3AD203B41FA5}">
                      <a16:colId xmlns:a16="http://schemas.microsoft.com/office/drawing/2014/main" val="3275954061"/>
                    </a:ext>
                  </a:extLst>
                </a:gridCol>
                <a:gridCol w="778933">
                  <a:extLst>
                    <a:ext uri="{9D8B030D-6E8A-4147-A177-3AD203B41FA5}">
                      <a16:colId xmlns:a16="http://schemas.microsoft.com/office/drawing/2014/main" val="2897643073"/>
                    </a:ext>
                  </a:extLst>
                </a:gridCol>
                <a:gridCol w="914401">
                  <a:extLst>
                    <a:ext uri="{9D8B030D-6E8A-4147-A177-3AD203B41FA5}">
                      <a16:colId xmlns:a16="http://schemas.microsoft.com/office/drawing/2014/main" val="1334403918"/>
                    </a:ext>
                  </a:extLst>
                </a:gridCol>
              </a:tblGrid>
              <a:tr h="571500">
                <a:tc>
                  <a:txBody>
                    <a:bodyPr/>
                    <a:lstStyle/>
                    <a:p>
                      <a:pPr algn="ctr"/>
                      <a:r>
                        <a:rPr lang="en-US" sz="2400" dirty="0" smtClean="0"/>
                        <a:t>Population process</a:t>
                      </a:r>
                      <a:endParaRPr lang="en-US" sz="2400" dirty="0"/>
                    </a:p>
                  </a:txBody>
                  <a:tcPr/>
                </a:tc>
                <a:tc>
                  <a:txBody>
                    <a:bodyPr/>
                    <a:lstStyle/>
                    <a:p>
                      <a:pPr algn="ctr"/>
                      <a:r>
                        <a:rPr lang="en-US" sz="2000" dirty="0" smtClean="0"/>
                        <a:t>21.1a</a:t>
                      </a:r>
                      <a:endParaRPr lang="en-US" sz="2000" dirty="0"/>
                    </a:p>
                  </a:txBody>
                  <a:tcPr/>
                </a:tc>
                <a:tc>
                  <a:txBody>
                    <a:bodyPr/>
                    <a:lstStyle/>
                    <a:p>
                      <a:pPr algn="ctr"/>
                      <a:r>
                        <a:rPr lang="en-US" sz="2000" dirty="0" smtClean="0"/>
                        <a:t>21.2</a:t>
                      </a:r>
                      <a:endParaRPr lang="en-US" sz="2000" dirty="0"/>
                    </a:p>
                  </a:txBody>
                  <a:tcPr/>
                </a:tc>
                <a:tc>
                  <a:txBody>
                    <a:bodyPr/>
                    <a:lstStyle/>
                    <a:p>
                      <a:pPr algn="ctr"/>
                      <a:r>
                        <a:rPr lang="en-US" sz="2000" dirty="0" smtClean="0"/>
                        <a:t>21.3</a:t>
                      </a:r>
                      <a:endParaRPr lang="en-US" sz="2000" dirty="0"/>
                    </a:p>
                  </a:txBody>
                  <a:tcPr/>
                </a:tc>
                <a:extLst>
                  <a:ext uri="{0D108BD9-81ED-4DB2-BD59-A6C34878D82A}">
                    <a16:rowId xmlns:a16="http://schemas.microsoft.com/office/drawing/2014/main" val="2304761823"/>
                  </a:ext>
                </a:extLst>
              </a:tr>
              <a:tr h="571500">
                <a:tc>
                  <a:txBody>
                    <a:bodyPr/>
                    <a:lstStyle/>
                    <a:p>
                      <a:r>
                        <a:rPr lang="en-US" dirty="0" smtClean="0"/>
                        <a:t>Mature male</a:t>
                      </a:r>
                      <a:r>
                        <a:rPr lang="en-US" baseline="0" dirty="0" smtClean="0"/>
                        <a:t> biomass</a:t>
                      </a:r>
                      <a:endParaRPr lang="en-US" dirty="0"/>
                    </a:p>
                  </a:txBody>
                  <a:tcPr/>
                </a:tc>
                <a:tc>
                  <a:txBody>
                    <a:bodyPr/>
                    <a:lstStyle/>
                    <a:p>
                      <a:pPr algn="ctr"/>
                      <a:endParaRPr lang="en-US" sz="2400" dirty="0">
                        <a:solidFill>
                          <a:schemeClr val="tx1"/>
                        </a:solidFill>
                      </a:endParaRPr>
                    </a:p>
                  </a:txBody>
                  <a:tcPr/>
                </a:tc>
                <a:tc>
                  <a:txBody>
                    <a:bodyPr/>
                    <a:lstStyle/>
                    <a:p>
                      <a:pPr algn="ctr"/>
                      <a:endParaRPr lang="en-US" sz="2400" dirty="0">
                        <a:solidFill>
                          <a:schemeClr val="tx1"/>
                        </a:solidFill>
                      </a:endParaRPr>
                    </a:p>
                  </a:txBody>
                  <a:tcPr/>
                </a:tc>
                <a:tc>
                  <a:txBody>
                    <a:bodyPr/>
                    <a:lstStyle/>
                    <a:p>
                      <a:endParaRPr lang="en-US" sz="2400" dirty="0">
                        <a:solidFill>
                          <a:schemeClr val="tx1"/>
                        </a:solidFill>
                      </a:endParaRPr>
                    </a:p>
                  </a:txBody>
                  <a:tcPr/>
                </a:tc>
                <a:extLst>
                  <a:ext uri="{0D108BD9-81ED-4DB2-BD59-A6C34878D82A}">
                    <a16:rowId xmlns:a16="http://schemas.microsoft.com/office/drawing/2014/main" val="2403134372"/>
                  </a:ext>
                </a:extLst>
              </a:tr>
              <a:tr h="571500">
                <a:tc>
                  <a:txBody>
                    <a:bodyPr/>
                    <a:lstStyle/>
                    <a:p>
                      <a:r>
                        <a:rPr lang="en-US" dirty="0" smtClean="0"/>
                        <a:t>Survey selectivity</a:t>
                      </a:r>
                      <a:endParaRPr lang="en-US" dirty="0"/>
                    </a:p>
                  </a:txBody>
                  <a:tcPr/>
                </a:tc>
                <a:tc>
                  <a:txBody>
                    <a:bodyPr/>
                    <a:lstStyle/>
                    <a:p>
                      <a:pPr algn="ctr"/>
                      <a:endParaRPr lang="en-US" sz="2400" dirty="0">
                        <a:solidFill>
                          <a:schemeClr val="tx1"/>
                        </a:solidFill>
                      </a:endParaRPr>
                    </a:p>
                  </a:txBody>
                  <a:tcPr/>
                </a:tc>
                <a:tc>
                  <a:txBody>
                    <a:bodyPr/>
                    <a:lstStyle/>
                    <a:p>
                      <a:pPr algn="ctr"/>
                      <a:endParaRPr lang="en-US" sz="2400" dirty="0">
                        <a:solidFill>
                          <a:schemeClr val="tx1"/>
                        </a:solidFill>
                      </a:endParaRPr>
                    </a:p>
                  </a:txBody>
                  <a:tcPr/>
                </a:tc>
                <a:tc>
                  <a:txBody>
                    <a:bodyPr/>
                    <a:lstStyle/>
                    <a:p>
                      <a:pPr algn="ctr"/>
                      <a:r>
                        <a:rPr lang="en-US" sz="2400" dirty="0" smtClean="0">
                          <a:solidFill>
                            <a:schemeClr val="tx1"/>
                          </a:solidFill>
                        </a:rPr>
                        <a:t>~</a:t>
                      </a:r>
                      <a:endParaRPr lang="en-US" sz="2400" dirty="0">
                        <a:solidFill>
                          <a:schemeClr val="tx1"/>
                        </a:solidFill>
                      </a:endParaRPr>
                    </a:p>
                  </a:txBody>
                  <a:tcPr/>
                </a:tc>
                <a:extLst>
                  <a:ext uri="{0D108BD9-81ED-4DB2-BD59-A6C34878D82A}">
                    <a16:rowId xmlns:a16="http://schemas.microsoft.com/office/drawing/2014/main" val="1735731066"/>
                  </a:ext>
                </a:extLst>
              </a:tr>
              <a:tr h="571500">
                <a:tc>
                  <a:txBody>
                    <a:bodyPr/>
                    <a:lstStyle/>
                    <a:p>
                      <a:r>
                        <a:rPr lang="en-US" dirty="0" smtClean="0"/>
                        <a:t>Probability of maturing</a:t>
                      </a:r>
                      <a:endParaRPr lang="en-US" dirty="0"/>
                    </a:p>
                  </a:txBody>
                  <a:tcP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extLst>
                  <a:ext uri="{0D108BD9-81ED-4DB2-BD59-A6C34878D82A}">
                    <a16:rowId xmlns:a16="http://schemas.microsoft.com/office/drawing/2014/main" val="167417164"/>
                  </a:ext>
                </a:extLst>
              </a:tr>
              <a:tr h="571500">
                <a:tc>
                  <a:txBody>
                    <a:bodyPr/>
                    <a:lstStyle/>
                    <a:p>
                      <a:r>
                        <a:rPr lang="en-US" dirty="0" smtClean="0"/>
                        <a:t>Fishing mortality</a:t>
                      </a:r>
                      <a:endParaRPr lang="en-US" dirty="0"/>
                    </a:p>
                  </a:txBody>
                  <a:tcPr/>
                </a:tc>
                <a:tc>
                  <a:txBody>
                    <a:bodyPr/>
                    <a:lstStyle/>
                    <a:p>
                      <a:pPr algn="ctr"/>
                      <a:endParaRPr lang="en-US" sz="2400">
                        <a:solidFill>
                          <a:schemeClr val="tx1"/>
                        </a:solidFill>
                      </a:endParaRPr>
                    </a:p>
                  </a:txBody>
                  <a:tcPr anchor="ct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extLst>
                  <a:ext uri="{0D108BD9-81ED-4DB2-BD59-A6C34878D82A}">
                    <a16:rowId xmlns:a16="http://schemas.microsoft.com/office/drawing/2014/main" val="990454975"/>
                  </a:ext>
                </a:extLst>
              </a:tr>
              <a:tr h="571500">
                <a:tc>
                  <a:txBody>
                    <a:bodyPr/>
                    <a:lstStyle/>
                    <a:p>
                      <a:r>
                        <a:rPr lang="en-US" dirty="0" smtClean="0"/>
                        <a:t>Recruitment</a:t>
                      </a:r>
                      <a:endParaRPr lang="en-US" dirty="0"/>
                    </a:p>
                  </a:txBody>
                  <a:tcP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extLst>
                  <a:ext uri="{0D108BD9-81ED-4DB2-BD59-A6C34878D82A}">
                    <a16:rowId xmlns:a16="http://schemas.microsoft.com/office/drawing/2014/main" val="627343391"/>
                  </a:ext>
                </a:extLst>
              </a:tr>
              <a:tr h="571500">
                <a:tc>
                  <a:txBody>
                    <a:bodyPr/>
                    <a:lstStyle/>
                    <a:p>
                      <a:r>
                        <a:rPr lang="en-US" dirty="0" smtClean="0"/>
                        <a:t>Natural mortality</a:t>
                      </a:r>
                      <a:endParaRPr lang="en-US" dirty="0"/>
                    </a:p>
                  </a:txBody>
                  <a:tcPr/>
                </a:tc>
                <a:tc>
                  <a:txBody>
                    <a:bodyPr/>
                    <a:lstStyle/>
                    <a:p>
                      <a:pPr algn="ctr"/>
                      <a:endParaRPr lang="en-US" sz="2400">
                        <a:solidFill>
                          <a:schemeClr val="tx1"/>
                        </a:solidFill>
                      </a:endParaRPr>
                    </a:p>
                  </a:txBody>
                  <a:tcPr anchor="ct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extLst>
                  <a:ext uri="{0D108BD9-81ED-4DB2-BD59-A6C34878D82A}">
                    <a16:rowId xmlns:a16="http://schemas.microsoft.com/office/drawing/2014/main" val="3932744178"/>
                  </a:ext>
                </a:extLst>
              </a:tr>
              <a:tr h="571500">
                <a:tc>
                  <a:txBody>
                    <a:bodyPr/>
                    <a:lstStyle/>
                    <a:p>
                      <a:r>
                        <a:rPr lang="en-US" dirty="0" smtClean="0"/>
                        <a:t>Status</a:t>
                      </a:r>
                      <a:endParaRPr lang="en-US" dirty="0"/>
                    </a:p>
                  </a:txBody>
                  <a:tcPr/>
                </a:tc>
                <a:tc>
                  <a:txBody>
                    <a:bodyPr/>
                    <a:lstStyle/>
                    <a:p>
                      <a:pPr algn="ctr"/>
                      <a:endParaRPr lang="en-US" sz="2400">
                        <a:solidFill>
                          <a:schemeClr val="tx1"/>
                        </a:solidFill>
                      </a:endParaRPr>
                    </a:p>
                  </a:txBody>
                  <a:tcPr anchor="ct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extLst>
                  <a:ext uri="{0D108BD9-81ED-4DB2-BD59-A6C34878D82A}">
                    <a16:rowId xmlns:a16="http://schemas.microsoft.com/office/drawing/2014/main" val="2762409858"/>
                  </a:ext>
                </a:extLst>
              </a:tr>
            </a:tbl>
          </a:graphicData>
        </a:graphic>
      </p:graphicFrame>
    </p:spTree>
    <p:extLst>
      <p:ext uri="{BB962C8B-B14F-4D97-AF65-F5344CB8AC3E}">
        <p14:creationId xmlns:p14="http://schemas.microsoft.com/office/powerpoint/2010/main" val="138020464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0972800" cy="1143000"/>
          </a:xfrm>
        </p:spPr>
        <p:txBody>
          <a:bodyPr>
            <a:normAutofit/>
          </a:bodyPr>
          <a:lstStyle/>
          <a:p>
            <a:pPr algn="l"/>
            <a:r>
              <a:rPr lang="en-US" sz="4000" b="1" dirty="0" smtClean="0"/>
              <a:t>Estimated population processes</a:t>
            </a:r>
            <a:endParaRPr lang="en-US" sz="4000" b="1" dirty="0"/>
          </a:p>
        </p:txBody>
      </p:sp>
      <p:sp>
        <p:nvSpPr>
          <p:cNvPr id="3" name="TextBox 2"/>
          <p:cNvSpPr txBox="1"/>
          <p:nvPr/>
        </p:nvSpPr>
        <p:spPr>
          <a:xfrm>
            <a:off x="6559381" y="5063067"/>
            <a:ext cx="5632619" cy="1200329"/>
          </a:xfrm>
          <a:prstGeom prst="rect">
            <a:avLst/>
          </a:prstGeom>
          <a:noFill/>
        </p:spPr>
        <p:txBody>
          <a:bodyPr wrap="square" rtlCol="0">
            <a:spAutoFit/>
          </a:bodyPr>
          <a:lstStyle/>
          <a:p>
            <a:pPr marL="285750" indent="-285750">
              <a:buFont typeface="Arial" panose="020B0604020202020204" pitchFamily="34" charset="0"/>
              <a:buChar char="•"/>
            </a:pPr>
            <a:r>
              <a:rPr lang="en-US" dirty="0" smtClean="0"/>
              <a:t>Reweighting the size composition data produced much higher probabilities of terminal molt than all other models.</a:t>
            </a:r>
          </a:p>
          <a:p>
            <a:pPr marL="285750" indent="-285750">
              <a:buFont typeface="Arial" panose="020B0604020202020204" pitchFamily="34" charset="0"/>
              <a:buChar char="•"/>
            </a:pPr>
            <a:endParaRPr lang="en-US" dirty="0"/>
          </a:p>
        </p:txBody>
      </p:sp>
      <p:pic>
        <p:nvPicPr>
          <p:cNvPr id="4" name="Picture 3"/>
          <p:cNvPicPr>
            <a:picLocks noChangeAspect="1"/>
          </p:cNvPicPr>
          <p:nvPr/>
        </p:nvPicPr>
        <p:blipFill>
          <a:blip r:embed="rId2"/>
          <a:stretch>
            <a:fillRect/>
          </a:stretch>
        </p:blipFill>
        <p:spPr>
          <a:xfrm>
            <a:off x="102316" y="613924"/>
            <a:ext cx="6354750" cy="4737009"/>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1421637614"/>
              </p:ext>
            </p:extLst>
          </p:nvPr>
        </p:nvGraphicFramePr>
        <p:xfrm>
          <a:off x="6915150" y="0"/>
          <a:ext cx="5276851" cy="4572000"/>
        </p:xfrm>
        <a:graphic>
          <a:graphicData uri="http://schemas.openxmlformats.org/drawingml/2006/table">
            <a:tbl>
              <a:tblPr firstRow="1" bandRow="1">
                <a:tableStyleId>{616DA210-FB5B-4158-B5E0-FEB733F419BA}</a:tableStyleId>
              </a:tblPr>
              <a:tblGrid>
                <a:gridCol w="2739044">
                  <a:extLst>
                    <a:ext uri="{9D8B030D-6E8A-4147-A177-3AD203B41FA5}">
                      <a16:colId xmlns:a16="http://schemas.microsoft.com/office/drawing/2014/main" val="2404413497"/>
                    </a:ext>
                  </a:extLst>
                </a:gridCol>
                <a:gridCol w="844473">
                  <a:extLst>
                    <a:ext uri="{9D8B030D-6E8A-4147-A177-3AD203B41FA5}">
                      <a16:colId xmlns:a16="http://schemas.microsoft.com/office/drawing/2014/main" val="3275954061"/>
                    </a:ext>
                  </a:extLst>
                </a:gridCol>
                <a:gridCol w="778933">
                  <a:extLst>
                    <a:ext uri="{9D8B030D-6E8A-4147-A177-3AD203B41FA5}">
                      <a16:colId xmlns:a16="http://schemas.microsoft.com/office/drawing/2014/main" val="2897643073"/>
                    </a:ext>
                  </a:extLst>
                </a:gridCol>
                <a:gridCol w="914401">
                  <a:extLst>
                    <a:ext uri="{9D8B030D-6E8A-4147-A177-3AD203B41FA5}">
                      <a16:colId xmlns:a16="http://schemas.microsoft.com/office/drawing/2014/main" val="1334403918"/>
                    </a:ext>
                  </a:extLst>
                </a:gridCol>
              </a:tblGrid>
              <a:tr h="571500">
                <a:tc>
                  <a:txBody>
                    <a:bodyPr/>
                    <a:lstStyle/>
                    <a:p>
                      <a:pPr algn="ctr"/>
                      <a:r>
                        <a:rPr lang="en-US" sz="2400" dirty="0" smtClean="0"/>
                        <a:t>Population process</a:t>
                      </a:r>
                      <a:endParaRPr lang="en-US" sz="2400" dirty="0"/>
                    </a:p>
                  </a:txBody>
                  <a:tcPr/>
                </a:tc>
                <a:tc>
                  <a:txBody>
                    <a:bodyPr/>
                    <a:lstStyle/>
                    <a:p>
                      <a:pPr algn="ctr"/>
                      <a:r>
                        <a:rPr lang="en-US" sz="2000" dirty="0" smtClean="0"/>
                        <a:t>21.1a</a:t>
                      </a:r>
                      <a:endParaRPr lang="en-US" sz="2000" dirty="0"/>
                    </a:p>
                  </a:txBody>
                  <a:tcPr/>
                </a:tc>
                <a:tc>
                  <a:txBody>
                    <a:bodyPr/>
                    <a:lstStyle/>
                    <a:p>
                      <a:pPr algn="ctr"/>
                      <a:r>
                        <a:rPr lang="en-US" sz="2000" dirty="0" smtClean="0"/>
                        <a:t>21.2</a:t>
                      </a:r>
                      <a:endParaRPr lang="en-US" sz="2000" dirty="0"/>
                    </a:p>
                  </a:txBody>
                  <a:tcPr/>
                </a:tc>
                <a:tc>
                  <a:txBody>
                    <a:bodyPr/>
                    <a:lstStyle/>
                    <a:p>
                      <a:pPr algn="ctr"/>
                      <a:r>
                        <a:rPr lang="en-US" sz="2000" dirty="0" smtClean="0"/>
                        <a:t>21.3</a:t>
                      </a:r>
                      <a:endParaRPr lang="en-US" sz="2000" dirty="0"/>
                    </a:p>
                  </a:txBody>
                  <a:tcPr/>
                </a:tc>
                <a:extLst>
                  <a:ext uri="{0D108BD9-81ED-4DB2-BD59-A6C34878D82A}">
                    <a16:rowId xmlns:a16="http://schemas.microsoft.com/office/drawing/2014/main" val="2304761823"/>
                  </a:ext>
                </a:extLst>
              </a:tr>
              <a:tr h="571500">
                <a:tc>
                  <a:txBody>
                    <a:bodyPr/>
                    <a:lstStyle/>
                    <a:p>
                      <a:r>
                        <a:rPr lang="en-US" dirty="0" smtClean="0"/>
                        <a:t>Mature male</a:t>
                      </a:r>
                      <a:r>
                        <a:rPr lang="en-US" baseline="0" dirty="0" smtClean="0"/>
                        <a:t> biomass</a:t>
                      </a:r>
                      <a:endParaRPr lang="en-US" dirty="0"/>
                    </a:p>
                  </a:txBody>
                  <a:tcPr/>
                </a:tc>
                <a:tc>
                  <a:txBody>
                    <a:bodyPr/>
                    <a:lstStyle/>
                    <a:p>
                      <a:pPr algn="ctr"/>
                      <a:endParaRPr lang="en-US" sz="2400" dirty="0">
                        <a:solidFill>
                          <a:schemeClr val="tx1"/>
                        </a:solidFill>
                      </a:endParaRPr>
                    </a:p>
                  </a:txBody>
                  <a:tcPr/>
                </a:tc>
                <a:tc>
                  <a:txBody>
                    <a:bodyPr/>
                    <a:lstStyle/>
                    <a:p>
                      <a:pPr algn="ctr"/>
                      <a:endParaRPr lang="en-US" sz="2400" dirty="0">
                        <a:solidFill>
                          <a:schemeClr val="tx1"/>
                        </a:solidFill>
                      </a:endParaRPr>
                    </a:p>
                  </a:txBody>
                  <a:tcPr/>
                </a:tc>
                <a:tc>
                  <a:txBody>
                    <a:bodyPr/>
                    <a:lstStyle/>
                    <a:p>
                      <a:endParaRPr lang="en-US" sz="2400" dirty="0">
                        <a:solidFill>
                          <a:schemeClr val="tx1"/>
                        </a:solidFill>
                      </a:endParaRPr>
                    </a:p>
                  </a:txBody>
                  <a:tcPr/>
                </a:tc>
                <a:extLst>
                  <a:ext uri="{0D108BD9-81ED-4DB2-BD59-A6C34878D82A}">
                    <a16:rowId xmlns:a16="http://schemas.microsoft.com/office/drawing/2014/main" val="2403134372"/>
                  </a:ext>
                </a:extLst>
              </a:tr>
              <a:tr h="571500">
                <a:tc>
                  <a:txBody>
                    <a:bodyPr/>
                    <a:lstStyle/>
                    <a:p>
                      <a:r>
                        <a:rPr lang="en-US" dirty="0" smtClean="0"/>
                        <a:t>Survey selectivity</a:t>
                      </a:r>
                      <a:endParaRPr lang="en-US" dirty="0"/>
                    </a:p>
                  </a:txBody>
                  <a:tcPr/>
                </a:tc>
                <a:tc>
                  <a:txBody>
                    <a:bodyPr/>
                    <a:lstStyle/>
                    <a:p>
                      <a:pPr algn="ctr"/>
                      <a:endParaRPr lang="en-US" sz="2400" dirty="0">
                        <a:solidFill>
                          <a:schemeClr val="tx1"/>
                        </a:solidFill>
                      </a:endParaRPr>
                    </a:p>
                  </a:txBody>
                  <a:tcPr/>
                </a:tc>
                <a:tc>
                  <a:txBody>
                    <a:bodyPr/>
                    <a:lstStyle/>
                    <a:p>
                      <a:pPr algn="ctr"/>
                      <a:endParaRPr lang="en-US" sz="2400" dirty="0">
                        <a:solidFill>
                          <a:schemeClr val="tx1"/>
                        </a:solidFill>
                      </a:endParaRPr>
                    </a:p>
                  </a:txBody>
                  <a:tcPr/>
                </a:tc>
                <a:tc>
                  <a:txBody>
                    <a:bodyPr/>
                    <a:lstStyle/>
                    <a:p>
                      <a:pPr algn="ctr"/>
                      <a:r>
                        <a:rPr lang="en-US" sz="2400" dirty="0" smtClean="0">
                          <a:solidFill>
                            <a:schemeClr val="tx1"/>
                          </a:solidFill>
                        </a:rPr>
                        <a:t>~</a:t>
                      </a:r>
                      <a:endParaRPr lang="en-US" sz="2400" dirty="0">
                        <a:solidFill>
                          <a:schemeClr val="tx1"/>
                        </a:solidFill>
                      </a:endParaRPr>
                    </a:p>
                  </a:txBody>
                  <a:tcPr/>
                </a:tc>
                <a:extLst>
                  <a:ext uri="{0D108BD9-81ED-4DB2-BD59-A6C34878D82A}">
                    <a16:rowId xmlns:a16="http://schemas.microsoft.com/office/drawing/2014/main" val="1735731066"/>
                  </a:ext>
                </a:extLst>
              </a:tr>
              <a:tr h="571500">
                <a:tc>
                  <a:txBody>
                    <a:bodyPr/>
                    <a:lstStyle/>
                    <a:p>
                      <a:r>
                        <a:rPr lang="en-US" dirty="0" smtClean="0"/>
                        <a:t>Probability of maturing</a:t>
                      </a:r>
                      <a:endParaRPr lang="en-US" dirty="0"/>
                    </a:p>
                  </a:txBody>
                  <a:tcP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tc>
                  <a:txBody>
                    <a:bodyPr/>
                    <a:lstStyle/>
                    <a:p>
                      <a:pPr algn="ctr"/>
                      <a:r>
                        <a:rPr lang="en-US" sz="2400" dirty="0" smtClean="0">
                          <a:solidFill>
                            <a:schemeClr val="tx1"/>
                          </a:solidFill>
                        </a:rPr>
                        <a:t>~</a:t>
                      </a:r>
                      <a:endParaRPr lang="en-US" sz="2400" dirty="0">
                        <a:solidFill>
                          <a:schemeClr val="tx1"/>
                        </a:solidFill>
                      </a:endParaRPr>
                    </a:p>
                  </a:txBody>
                  <a:tcPr anchor="ctr"/>
                </a:tc>
                <a:extLst>
                  <a:ext uri="{0D108BD9-81ED-4DB2-BD59-A6C34878D82A}">
                    <a16:rowId xmlns:a16="http://schemas.microsoft.com/office/drawing/2014/main" val="167417164"/>
                  </a:ext>
                </a:extLst>
              </a:tr>
              <a:tr h="571500">
                <a:tc>
                  <a:txBody>
                    <a:bodyPr/>
                    <a:lstStyle/>
                    <a:p>
                      <a:r>
                        <a:rPr lang="en-US" dirty="0" smtClean="0"/>
                        <a:t>Fishing mortality</a:t>
                      </a:r>
                      <a:endParaRPr lang="en-US" dirty="0"/>
                    </a:p>
                  </a:txBody>
                  <a:tcPr/>
                </a:tc>
                <a:tc>
                  <a:txBody>
                    <a:bodyPr/>
                    <a:lstStyle/>
                    <a:p>
                      <a:pPr algn="ctr"/>
                      <a:endParaRPr lang="en-US" sz="2400">
                        <a:solidFill>
                          <a:schemeClr val="tx1"/>
                        </a:solidFill>
                      </a:endParaRPr>
                    </a:p>
                  </a:txBody>
                  <a:tcPr anchor="ct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extLst>
                  <a:ext uri="{0D108BD9-81ED-4DB2-BD59-A6C34878D82A}">
                    <a16:rowId xmlns:a16="http://schemas.microsoft.com/office/drawing/2014/main" val="990454975"/>
                  </a:ext>
                </a:extLst>
              </a:tr>
              <a:tr h="571500">
                <a:tc>
                  <a:txBody>
                    <a:bodyPr/>
                    <a:lstStyle/>
                    <a:p>
                      <a:r>
                        <a:rPr lang="en-US" dirty="0" smtClean="0"/>
                        <a:t>Recruitment</a:t>
                      </a:r>
                      <a:endParaRPr lang="en-US" dirty="0"/>
                    </a:p>
                  </a:txBody>
                  <a:tcP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extLst>
                  <a:ext uri="{0D108BD9-81ED-4DB2-BD59-A6C34878D82A}">
                    <a16:rowId xmlns:a16="http://schemas.microsoft.com/office/drawing/2014/main" val="627343391"/>
                  </a:ext>
                </a:extLst>
              </a:tr>
              <a:tr h="571500">
                <a:tc>
                  <a:txBody>
                    <a:bodyPr/>
                    <a:lstStyle/>
                    <a:p>
                      <a:r>
                        <a:rPr lang="en-US" dirty="0" smtClean="0"/>
                        <a:t>Natural mortality</a:t>
                      </a:r>
                      <a:endParaRPr lang="en-US" dirty="0"/>
                    </a:p>
                  </a:txBody>
                  <a:tcPr/>
                </a:tc>
                <a:tc>
                  <a:txBody>
                    <a:bodyPr/>
                    <a:lstStyle/>
                    <a:p>
                      <a:pPr algn="ctr"/>
                      <a:endParaRPr lang="en-US" sz="2400">
                        <a:solidFill>
                          <a:schemeClr val="tx1"/>
                        </a:solidFill>
                      </a:endParaRPr>
                    </a:p>
                  </a:txBody>
                  <a:tcPr anchor="ct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extLst>
                  <a:ext uri="{0D108BD9-81ED-4DB2-BD59-A6C34878D82A}">
                    <a16:rowId xmlns:a16="http://schemas.microsoft.com/office/drawing/2014/main" val="3932744178"/>
                  </a:ext>
                </a:extLst>
              </a:tr>
              <a:tr h="571500">
                <a:tc>
                  <a:txBody>
                    <a:bodyPr/>
                    <a:lstStyle/>
                    <a:p>
                      <a:r>
                        <a:rPr lang="en-US" dirty="0" smtClean="0"/>
                        <a:t>Status</a:t>
                      </a:r>
                      <a:endParaRPr lang="en-US" dirty="0"/>
                    </a:p>
                  </a:txBody>
                  <a:tcPr/>
                </a:tc>
                <a:tc>
                  <a:txBody>
                    <a:bodyPr/>
                    <a:lstStyle/>
                    <a:p>
                      <a:pPr algn="ctr"/>
                      <a:endParaRPr lang="en-US" sz="2400">
                        <a:solidFill>
                          <a:schemeClr val="tx1"/>
                        </a:solidFill>
                      </a:endParaRPr>
                    </a:p>
                  </a:txBody>
                  <a:tcPr anchor="ct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extLst>
                  <a:ext uri="{0D108BD9-81ED-4DB2-BD59-A6C34878D82A}">
                    <a16:rowId xmlns:a16="http://schemas.microsoft.com/office/drawing/2014/main" val="2762409858"/>
                  </a:ext>
                </a:extLst>
              </a:tr>
            </a:tbl>
          </a:graphicData>
        </a:graphic>
      </p:graphicFrame>
    </p:spTree>
    <p:extLst>
      <p:ext uri="{BB962C8B-B14F-4D97-AF65-F5344CB8AC3E}">
        <p14:creationId xmlns:p14="http://schemas.microsoft.com/office/powerpoint/2010/main" val="398823477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0972800" cy="1143000"/>
          </a:xfrm>
        </p:spPr>
        <p:txBody>
          <a:bodyPr>
            <a:normAutofit/>
          </a:bodyPr>
          <a:lstStyle/>
          <a:p>
            <a:pPr algn="l"/>
            <a:r>
              <a:rPr lang="en-US" sz="4000" b="1" dirty="0" smtClean="0"/>
              <a:t>Estimated population processes</a:t>
            </a:r>
            <a:endParaRPr lang="en-US" sz="4000" b="1" dirty="0"/>
          </a:p>
        </p:txBody>
      </p:sp>
      <p:sp>
        <p:nvSpPr>
          <p:cNvPr id="3" name="TextBox 2"/>
          <p:cNvSpPr txBox="1"/>
          <p:nvPr/>
        </p:nvSpPr>
        <p:spPr>
          <a:xfrm>
            <a:off x="6559381" y="5063067"/>
            <a:ext cx="5632619" cy="646331"/>
          </a:xfrm>
          <a:prstGeom prst="rect">
            <a:avLst/>
          </a:prstGeom>
          <a:noFill/>
        </p:spPr>
        <p:txBody>
          <a:bodyPr wrap="square" rtlCol="0">
            <a:spAutoFit/>
          </a:bodyPr>
          <a:lstStyle/>
          <a:p>
            <a:pPr marL="285750" indent="-285750">
              <a:buFont typeface="Arial" panose="020B0604020202020204" pitchFamily="34" charset="0"/>
              <a:buChar char="•"/>
            </a:pPr>
            <a:r>
              <a:rPr lang="en-US" dirty="0" smtClean="0"/>
              <a:t>Bold blue is size composition reweighting</a:t>
            </a:r>
            <a:endParaRPr lang="en-US" i="1" dirty="0" smtClean="0"/>
          </a:p>
          <a:p>
            <a:pPr marL="285750" indent="-285750">
              <a:buFont typeface="Arial" panose="020B0604020202020204" pitchFamily="34" charset="0"/>
              <a:buChar char="•"/>
            </a:pPr>
            <a:r>
              <a:rPr lang="en-US" dirty="0" smtClean="0"/>
              <a:t>Purple is 21.3; green is 21.2, red is 21.1</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3248085561"/>
              </p:ext>
            </p:extLst>
          </p:nvPr>
        </p:nvGraphicFramePr>
        <p:xfrm>
          <a:off x="6915150" y="0"/>
          <a:ext cx="5276851" cy="4572000"/>
        </p:xfrm>
        <a:graphic>
          <a:graphicData uri="http://schemas.openxmlformats.org/drawingml/2006/table">
            <a:tbl>
              <a:tblPr firstRow="1" bandRow="1">
                <a:tableStyleId>{616DA210-FB5B-4158-B5E0-FEB733F419BA}</a:tableStyleId>
              </a:tblPr>
              <a:tblGrid>
                <a:gridCol w="2739044">
                  <a:extLst>
                    <a:ext uri="{9D8B030D-6E8A-4147-A177-3AD203B41FA5}">
                      <a16:colId xmlns:a16="http://schemas.microsoft.com/office/drawing/2014/main" val="2404413497"/>
                    </a:ext>
                  </a:extLst>
                </a:gridCol>
                <a:gridCol w="844473">
                  <a:extLst>
                    <a:ext uri="{9D8B030D-6E8A-4147-A177-3AD203B41FA5}">
                      <a16:colId xmlns:a16="http://schemas.microsoft.com/office/drawing/2014/main" val="3275954061"/>
                    </a:ext>
                  </a:extLst>
                </a:gridCol>
                <a:gridCol w="778933">
                  <a:extLst>
                    <a:ext uri="{9D8B030D-6E8A-4147-A177-3AD203B41FA5}">
                      <a16:colId xmlns:a16="http://schemas.microsoft.com/office/drawing/2014/main" val="2897643073"/>
                    </a:ext>
                  </a:extLst>
                </a:gridCol>
                <a:gridCol w="914401">
                  <a:extLst>
                    <a:ext uri="{9D8B030D-6E8A-4147-A177-3AD203B41FA5}">
                      <a16:colId xmlns:a16="http://schemas.microsoft.com/office/drawing/2014/main" val="1334403918"/>
                    </a:ext>
                  </a:extLst>
                </a:gridCol>
              </a:tblGrid>
              <a:tr h="571500">
                <a:tc>
                  <a:txBody>
                    <a:bodyPr/>
                    <a:lstStyle/>
                    <a:p>
                      <a:pPr algn="ctr"/>
                      <a:r>
                        <a:rPr lang="en-US" sz="2400" dirty="0" smtClean="0"/>
                        <a:t>Population process</a:t>
                      </a:r>
                      <a:endParaRPr lang="en-US" sz="2400" dirty="0"/>
                    </a:p>
                  </a:txBody>
                  <a:tcPr/>
                </a:tc>
                <a:tc>
                  <a:txBody>
                    <a:bodyPr/>
                    <a:lstStyle/>
                    <a:p>
                      <a:pPr algn="ctr"/>
                      <a:r>
                        <a:rPr lang="en-US" sz="2000" dirty="0" smtClean="0"/>
                        <a:t>21.1a</a:t>
                      </a:r>
                      <a:endParaRPr lang="en-US" sz="2000" dirty="0"/>
                    </a:p>
                  </a:txBody>
                  <a:tcPr/>
                </a:tc>
                <a:tc>
                  <a:txBody>
                    <a:bodyPr/>
                    <a:lstStyle/>
                    <a:p>
                      <a:pPr algn="ctr"/>
                      <a:r>
                        <a:rPr lang="en-US" sz="2000" dirty="0" smtClean="0"/>
                        <a:t>21.2</a:t>
                      </a:r>
                      <a:endParaRPr lang="en-US" sz="2000" dirty="0"/>
                    </a:p>
                  </a:txBody>
                  <a:tcPr/>
                </a:tc>
                <a:tc>
                  <a:txBody>
                    <a:bodyPr/>
                    <a:lstStyle/>
                    <a:p>
                      <a:pPr algn="ctr"/>
                      <a:r>
                        <a:rPr lang="en-US" sz="2000" dirty="0" smtClean="0"/>
                        <a:t>21.3</a:t>
                      </a:r>
                      <a:endParaRPr lang="en-US" sz="2000" dirty="0"/>
                    </a:p>
                  </a:txBody>
                  <a:tcPr/>
                </a:tc>
                <a:extLst>
                  <a:ext uri="{0D108BD9-81ED-4DB2-BD59-A6C34878D82A}">
                    <a16:rowId xmlns:a16="http://schemas.microsoft.com/office/drawing/2014/main" val="2304761823"/>
                  </a:ext>
                </a:extLst>
              </a:tr>
              <a:tr h="571500">
                <a:tc>
                  <a:txBody>
                    <a:bodyPr/>
                    <a:lstStyle/>
                    <a:p>
                      <a:r>
                        <a:rPr lang="en-US" dirty="0" smtClean="0"/>
                        <a:t>Mature male</a:t>
                      </a:r>
                      <a:r>
                        <a:rPr lang="en-US" baseline="0" dirty="0" smtClean="0"/>
                        <a:t> biomass</a:t>
                      </a:r>
                      <a:endParaRPr lang="en-US" dirty="0"/>
                    </a:p>
                  </a:txBody>
                  <a:tcPr/>
                </a:tc>
                <a:tc>
                  <a:txBody>
                    <a:bodyPr/>
                    <a:lstStyle/>
                    <a:p>
                      <a:pPr algn="ctr"/>
                      <a:endParaRPr lang="en-US" sz="2400" dirty="0">
                        <a:solidFill>
                          <a:schemeClr val="tx1"/>
                        </a:solidFill>
                      </a:endParaRPr>
                    </a:p>
                  </a:txBody>
                  <a:tcPr/>
                </a:tc>
                <a:tc>
                  <a:txBody>
                    <a:bodyPr/>
                    <a:lstStyle/>
                    <a:p>
                      <a:pPr algn="ctr"/>
                      <a:endParaRPr lang="en-US" sz="2400" dirty="0">
                        <a:solidFill>
                          <a:schemeClr val="tx1"/>
                        </a:solidFill>
                      </a:endParaRPr>
                    </a:p>
                  </a:txBody>
                  <a:tcPr/>
                </a:tc>
                <a:tc>
                  <a:txBody>
                    <a:bodyPr/>
                    <a:lstStyle/>
                    <a:p>
                      <a:endParaRPr lang="en-US" sz="2400" dirty="0">
                        <a:solidFill>
                          <a:schemeClr val="tx1"/>
                        </a:solidFill>
                      </a:endParaRPr>
                    </a:p>
                  </a:txBody>
                  <a:tcPr/>
                </a:tc>
                <a:extLst>
                  <a:ext uri="{0D108BD9-81ED-4DB2-BD59-A6C34878D82A}">
                    <a16:rowId xmlns:a16="http://schemas.microsoft.com/office/drawing/2014/main" val="2403134372"/>
                  </a:ext>
                </a:extLst>
              </a:tr>
              <a:tr h="571500">
                <a:tc>
                  <a:txBody>
                    <a:bodyPr/>
                    <a:lstStyle/>
                    <a:p>
                      <a:r>
                        <a:rPr lang="en-US" dirty="0" smtClean="0"/>
                        <a:t>Survey selectivity</a:t>
                      </a:r>
                      <a:endParaRPr lang="en-US" dirty="0"/>
                    </a:p>
                  </a:txBody>
                  <a:tcPr/>
                </a:tc>
                <a:tc>
                  <a:txBody>
                    <a:bodyPr/>
                    <a:lstStyle/>
                    <a:p>
                      <a:pPr algn="ctr"/>
                      <a:endParaRPr lang="en-US" sz="2400" dirty="0">
                        <a:solidFill>
                          <a:schemeClr val="tx1"/>
                        </a:solidFill>
                      </a:endParaRPr>
                    </a:p>
                  </a:txBody>
                  <a:tcPr/>
                </a:tc>
                <a:tc>
                  <a:txBody>
                    <a:bodyPr/>
                    <a:lstStyle/>
                    <a:p>
                      <a:pPr algn="ctr"/>
                      <a:endParaRPr lang="en-US" sz="2400" dirty="0">
                        <a:solidFill>
                          <a:schemeClr val="tx1"/>
                        </a:solidFill>
                      </a:endParaRPr>
                    </a:p>
                  </a:txBody>
                  <a:tcPr/>
                </a:tc>
                <a:tc>
                  <a:txBody>
                    <a:bodyPr/>
                    <a:lstStyle/>
                    <a:p>
                      <a:pPr algn="ctr"/>
                      <a:r>
                        <a:rPr lang="en-US" sz="2400" dirty="0" smtClean="0">
                          <a:solidFill>
                            <a:schemeClr val="tx1"/>
                          </a:solidFill>
                        </a:rPr>
                        <a:t>~</a:t>
                      </a:r>
                      <a:endParaRPr lang="en-US" sz="2400" dirty="0">
                        <a:solidFill>
                          <a:schemeClr val="tx1"/>
                        </a:solidFill>
                      </a:endParaRPr>
                    </a:p>
                  </a:txBody>
                  <a:tcPr/>
                </a:tc>
                <a:extLst>
                  <a:ext uri="{0D108BD9-81ED-4DB2-BD59-A6C34878D82A}">
                    <a16:rowId xmlns:a16="http://schemas.microsoft.com/office/drawing/2014/main" val="1735731066"/>
                  </a:ext>
                </a:extLst>
              </a:tr>
              <a:tr h="571500">
                <a:tc>
                  <a:txBody>
                    <a:bodyPr/>
                    <a:lstStyle/>
                    <a:p>
                      <a:r>
                        <a:rPr lang="en-US" dirty="0" smtClean="0"/>
                        <a:t>Probability of maturing</a:t>
                      </a:r>
                      <a:endParaRPr lang="en-US" dirty="0"/>
                    </a:p>
                  </a:txBody>
                  <a:tcP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tc>
                  <a:txBody>
                    <a:bodyPr/>
                    <a:lstStyle/>
                    <a:p>
                      <a:pPr algn="ctr"/>
                      <a:r>
                        <a:rPr lang="en-US" sz="2400" dirty="0" smtClean="0">
                          <a:solidFill>
                            <a:schemeClr val="tx1"/>
                          </a:solidFill>
                        </a:rPr>
                        <a:t>~</a:t>
                      </a:r>
                      <a:endParaRPr lang="en-US" sz="2400" dirty="0">
                        <a:solidFill>
                          <a:schemeClr val="tx1"/>
                        </a:solidFill>
                      </a:endParaRPr>
                    </a:p>
                  </a:txBody>
                  <a:tcPr anchor="ctr"/>
                </a:tc>
                <a:extLst>
                  <a:ext uri="{0D108BD9-81ED-4DB2-BD59-A6C34878D82A}">
                    <a16:rowId xmlns:a16="http://schemas.microsoft.com/office/drawing/2014/main" val="167417164"/>
                  </a:ext>
                </a:extLst>
              </a:tr>
              <a:tr h="571500">
                <a:tc>
                  <a:txBody>
                    <a:bodyPr/>
                    <a:lstStyle/>
                    <a:p>
                      <a:r>
                        <a:rPr lang="en-US" dirty="0" smtClean="0"/>
                        <a:t>Fishing mortality</a:t>
                      </a:r>
                      <a:endParaRPr lang="en-US" dirty="0"/>
                    </a:p>
                  </a:txBody>
                  <a:tcPr/>
                </a:tc>
                <a:tc>
                  <a:txBody>
                    <a:bodyPr/>
                    <a:lstStyle/>
                    <a:p>
                      <a:pPr algn="ctr"/>
                      <a:endParaRPr lang="en-US" sz="2400">
                        <a:solidFill>
                          <a:schemeClr val="tx1"/>
                        </a:solidFill>
                      </a:endParaRPr>
                    </a:p>
                  </a:txBody>
                  <a:tcPr anchor="ct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extLst>
                  <a:ext uri="{0D108BD9-81ED-4DB2-BD59-A6C34878D82A}">
                    <a16:rowId xmlns:a16="http://schemas.microsoft.com/office/drawing/2014/main" val="990454975"/>
                  </a:ext>
                </a:extLst>
              </a:tr>
              <a:tr h="571500">
                <a:tc>
                  <a:txBody>
                    <a:bodyPr/>
                    <a:lstStyle/>
                    <a:p>
                      <a:r>
                        <a:rPr lang="en-US" dirty="0" smtClean="0"/>
                        <a:t>Recruitment</a:t>
                      </a:r>
                      <a:endParaRPr lang="en-US" dirty="0"/>
                    </a:p>
                  </a:txBody>
                  <a:tcP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extLst>
                  <a:ext uri="{0D108BD9-81ED-4DB2-BD59-A6C34878D82A}">
                    <a16:rowId xmlns:a16="http://schemas.microsoft.com/office/drawing/2014/main" val="627343391"/>
                  </a:ext>
                </a:extLst>
              </a:tr>
              <a:tr h="571500">
                <a:tc>
                  <a:txBody>
                    <a:bodyPr/>
                    <a:lstStyle/>
                    <a:p>
                      <a:r>
                        <a:rPr lang="en-US" dirty="0" smtClean="0"/>
                        <a:t>Natural mortality</a:t>
                      </a:r>
                      <a:endParaRPr lang="en-US" dirty="0"/>
                    </a:p>
                  </a:txBody>
                  <a:tcPr/>
                </a:tc>
                <a:tc>
                  <a:txBody>
                    <a:bodyPr/>
                    <a:lstStyle/>
                    <a:p>
                      <a:pPr algn="ctr"/>
                      <a:endParaRPr lang="en-US" sz="2400">
                        <a:solidFill>
                          <a:schemeClr val="tx1"/>
                        </a:solidFill>
                      </a:endParaRPr>
                    </a:p>
                  </a:txBody>
                  <a:tcPr anchor="ct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extLst>
                  <a:ext uri="{0D108BD9-81ED-4DB2-BD59-A6C34878D82A}">
                    <a16:rowId xmlns:a16="http://schemas.microsoft.com/office/drawing/2014/main" val="3932744178"/>
                  </a:ext>
                </a:extLst>
              </a:tr>
              <a:tr h="571500">
                <a:tc>
                  <a:txBody>
                    <a:bodyPr/>
                    <a:lstStyle/>
                    <a:p>
                      <a:r>
                        <a:rPr lang="en-US" dirty="0" smtClean="0"/>
                        <a:t>Status</a:t>
                      </a:r>
                      <a:endParaRPr lang="en-US" dirty="0"/>
                    </a:p>
                  </a:txBody>
                  <a:tcPr/>
                </a:tc>
                <a:tc>
                  <a:txBody>
                    <a:bodyPr/>
                    <a:lstStyle/>
                    <a:p>
                      <a:pPr algn="ctr"/>
                      <a:endParaRPr lang="en-US" sz="2400">
                        <a:solidFill>
                          <a:schemeClr val="tx1"/>
                        </a:solidFill>
                      </a:endParaRPr>
                    </a:p>
                  </a:txBody>
                  <a:tcPr anchor="ct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extLst>
                  <a:ext uri="{0D108BD9-81ED-4DB2-BD59-A6C34878D82A}">
                    <a16:rowId xmlns:a16="http://schemas.microsoft.com/office/drawing/2014/main" val="2762409858"/>
                  </a:ext>
                </a:extLst>
              </a:tr>
            </a:tbl>
          </a:graphicData>
        </a:graphic>
      </p:graphicFrame>
      <p:pic>
        <p:nvPicPr>
          <p:cNvPr id="6" name="Picture 5"/>
          <p:cNvPicPr>
            <a:picLocks noChangeAspect="1"/>
          </p:cNvPicPr>
          <p:nvPr/>
        </p:nvPicPr>
        <p:blipFill>
          <a:blip r:embed="rId2"/>
          <a:stretch>
            <a:fillRect/>
          </a:stretch>
        </p:blipFill>
        <p:spPr>
          <a:xfrm>
            <a:off x="233351" y="636217"/>
            <a:ext cx="6473717" cy="4257516"/>
          </a:xfrm>
          <a:prstGeom prst="rect">
            <a:avLst/>
          </a:prstGeom>
        </p:spPr>
      </p:pic>
    </p:spTree>
    <p:extLst>
      <p:ext uri="{BB962C8B-B14F-4D97-AF65-F5344CB8AC3E}">
        <p14:creationId xmlns:p14="http://schemas.microsoft.com/office/powerpoint/2010/main" val="227839972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0972800" cy="1143000"/>
          </a:xfrm>
        </p:spPr>
        <p:txBody>
          <a:bodyPr>
            <a:normAutofit/>
          </a:bodyPr>
          <a:lstStyle/>
          <a:p>
            <a:pPr algn="l"/>
            <a:r>
              <a:rPr lang="en-US" sz="4000" b="1" dirty="0" smtClean="0"/>
              <a:t>Estimated population processes</a:t>
            </a:r>
            <a:endParaRPr lang="en-US" sz="4000" b="1" dirty="0"/>
          </a:p>
        </p:txBody>
      </p:sp>
      <p:sp>
        <p:nvSpPr>
          <p:cNvPr id="3" name="TextBox 2"/>
          <p:cNvSpPr txBox="1"/>
          <p:nvPr/>
        </p:nvSpPr>
        <p:spPr>
          <a:xfrm>
            <a:off x="6324600" y="5054600"/>
            <a:ext cx="5727700" cy="646331"/>
          </a:xfrm>
          <a:prstGeom prst="rect">
            <a:avLst/>
          </a:prstGeom>
          <a:noFill/>
        </p:spPr>
        <p:txBody>
          <a:bodyPr wrap="square" rtlCol="0">
            <a:spAutoFit/>
          </a:bodyPr>
          <a:lstStyle/>
          <a:p>
            <a:pPr marL="285750" indent="-285750">
              <a:buFont typeface="Arial" panose="020B0604020202020204" pitchFamily="34" charset="0"/>
              <a:buChar char="•"/>
            </a:pPr>
            <a:r>
              <a:rPr lang="en-US" dirty="0" smtClean="0"/>
              <a:t>Considerable jumps in estimated F in recent years with the updated data </a:t>
            </a:r>
            <a:endParaRPr lang="en-US" dirty="0"/>
          </a:p>
        </p:txBody>
      </p:sp>
      <p:pic>
        <p:nvPicPr>
          <p:cNvPr id="4" name="Picture 3"/>
          <p:cNvPicPr>
            <a:picLocks noChangeAspect="1"/>
          </p:cNvPicPr>
          <p:nvPr/>
        </p:nvPicPr>
        <p:blipFill>
          <a:blip r:embed="rId2"/>
          <a:stretch>
            <a:fillRect/>
          </a:stretch>
        </p:blipFill>
        <p:spPr>
          <a:xfrm>
            <a:off x="423333" y="508541"/>
            <a:ext cx="5520267" cy="6281744"/>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1421637614"/>
              </p:ext>
            </p:extLst>
          </p:nvPr>
        </p:nvGraphicFramePr>
        <p:xfrm>
          <a:off x="6915150" y="0"/>
          <a:ext cx="5276851" cy="4572000"/>
        </p:xfrm>
        <a:graphic>
          <a:graphicData uri="http://schemas.openxmlformats.org/drawingml/2006/table">
            <a:tbl>
              <a:tblPr firstRow="1" bandRow="1">
                <a:tableStyleId>{616DA210-FB5B-4158-B5E0-FEB733F419BA}</a:tableStyleId>
              </a:tblPr>
              <a:tblGrid>
                <a:gridCol w="2739044">
                  <a:extLst>
                    <a:ext uri="{9D8B030D-6E8A-4147-A177-3AD203B41FA5}">
                      <a16:colId xmlns:a16="http://schemas.microsoft.com/office/drawing/2014/main" val="2404413497"/>
                    </a:ext>
                  </a:extLst>
                </a:gridCol>
                <a:gridCol w="844473">
                  <a:extLst>
                    <a:ext uri="{9D8B030D-6E8A-4147-A177-3AD203B41FA5}">
                      <a16:colId xmlns:a16="http://schemas.microsoft.com/office/drawing/2014/main" val="3275954061"/>
                    </a:ext>
                  </a:extLst>
                </a:gridCol>
                <a:gridCol w="778933">
                  <a:extLst>
                    <a:ext uri="{9D8B030D-6E8A-4147-A177-3AD203B41FA5}">
                      <a16:colId xmlns:a16="http://schemas.microsoft.com/office/drawing/2014/main" val="2897643073"/>
                    </a:ext>
                  </a:extLst>
                </a:gridCol>
                <a:gridCol w="914401">
                  <a:extLst>
                    <a:ext uri="{9D8B030D-6E8A-4147-A177-3AD203B41FA5}">
                      <a16:colId xmlns:a16="http://schemas.microsoft.com/office/drawing/2014/main" val="1334403918"/>
                    </a:ext>
                  </a:extLst>
                </a:gridCol>
              </a:tblGrid>
              <a:tr h="571500">
                <a:tc>
                  <a:txBody>
                    <a:bodyPr/>
                    <a:lstStyle/>
                    <a:p>
                      <a:pPr algn="ctr"/>
                      <a:r>
                        <a:rPr lang="en-US" sz="2400" dirty="0" smtClean="0"/>
                        <a:t>Population process</a:t>
                      </a:r>
                      <a:endParaRPr lang="en-US" sz="2400" dirty="0"/>
                    </a:p>
                  </a:txBody>
                  <a:tcPr/>
                </a:tc>
                <a:tc>
                  <a:txBody>
                    <a:bodyPr/>
                    <a:lstStyle/>
                    <a:p>
                      <a:pPr algn="ctr"/>
                      <a:r>
                        <a:rPr lang="en-US" sz="2000" dirty="0" smtClean="0"/>
                        <a:t>21.1a</a:t>
                      </a:r>
                      <a:endParaRPr lang="en-US" sz="2000" dirty="0"/>
                    </a:p>
                  </a:txBody>
                  <a:tcPr/>
                </a:tc>
                <a:tc>
                  <a:txBody>
                    <a:bodyPr/>
                    <a:lstStyle/>
                    <a:p>
                      <a:pPr algn="ctr"/>
                      <a:r>
                        <a:rPr lang="en-US" sz="2000" dirty="0" smtClean="0"/>
                        <a:t>21.2</a:t>
                      </a:r>
                      <a:endParaRPr lang="en-US" sz="2000" dirty="0"/>
                    </a:p>
                  </a:txBody>
                  <a:tcPr/>
                </a:tc>
                <a:tc>
                  <a:txBody>
                    <a:bodyPr/>
                    <a:lstStyle/>
                    <a:p>
                      <a:pPr algn="ctr"/>
                      <a:r>
                        <a:rPr lang="en-US" sz="2000" dirty="0" smtClean="0"/>
                        <a:t>21.3</a:t>
                      </a:r>
                      <a:endParaRPr lang="en-US" sz="2000" dirty="0"/>
                    </a:p>
                  </a:txBody>
                  <a:tcPr/>
                </a:tc>
                <a:extLst>
                  <a:ext uri="{0D108BD9-81ED-4DB2-BD59-A6C34878D82A}">
                    <a16:rowId xmlns:a16="http://schemas.microsoft.com/office/drawing/2014/main" val="2304761823"/>
                  </a:ext>
                </a:extLst>
              </a:tr>
              <a:tr h="571500">
                <a:tc>
                  <a:txBody>
                    <a:bodyPr/>
                    <a:lstStyle/>
                    <a:p>
                      <a:r>
                        <a:rPr lang="en-US" dirty="0" smtClean="0"/>
                        <a:t>Mature male</a:t>
                      </a:r>
                      <a:r>
                        <a:rPr lang="en-US" baseline="0" dirty="0" smtClean="0"/>
                        <a:t> biomass</a:t>
                      </a:r>
                      <a:endParaRPr lang="en-US" dirty="0"/>
                    </a:p>
                  </a:txBody>
                  <a:tcPr/>
                </a:tc>
                <a:tc>
                  <a:txBody>
                    <a:bodyPr/>
                    <a:lstStyle/>
                    <a:p>
                      <a:pPr algn="ctr"/>
                      <a:endParaRPr lang="en-US" sz="2400" dirty="0">
                        <a:solidFill>
                          <a:schemeClr val="tx1"/>
                        </a:solidFill>
                      </a:endParaRPr>
                    </a:p>
                  </a:txBody>
                  <a:tcPr/>
                </a:tc>
                <a:tc>
                  <a:txBody>
                    <a:bodyPr/>
                    <a:lstStyle/>
                    <a:p>
                      <a:pPr algn="ctr"/>
                      <a:endParaRPr lang="en-US" sz="2400" dirty="0">
                        <a:solidFill>
                          <a:schemeClr val="tx1"/>
                        </a:solidFill>
                      </a:endParaRPr>
                    </a:p>
                  </a:txBody>
                  <a:tcPr/>
                </a:tc>
                <a:tc>
                  <a:txBody>
                    <a:bodyPr/>
                    <a:lstStyle/>
                    <a:p>
                      <a:endParaRPr lang="en-US" sz="2400" dirty="0">
                        <a:solidFill>
                          <a:schemeClr val="tx1"/>
                        </a:solidFill>
                      </a:endParaRPr>
                    </a:p>
                  </a:txBody>
                  <a:tcPr/>
                </a:tc>
                <a:extLst>
                  <a:ext uri="{0D108BD9-81ED-4DB2-BD59-A6C34878D82A}">
                    <a16:rowId xmlns:a16="http://schemas.microsoft.com/office/drawing/2014/main" val="2403134372"/>
                  </a:ext>
                </a:extLst>
              </a:tr>
              <a:tr h="571500">
                <a:tc>
                  <a:txBody>
                    <a:bodyPr/>
                    <a:lstStyle/>
                    <a:p>
                      <a:r>
                        <a:rPr lang="en-US" dirty="0" smtClean="0"/>
                        <a:t>Survey selectivity</a:t>
                      </a:r>
                      <a:endParaRPr lang="en-US" dirty="0"/>
                    </a:p>
                  </a:txBody>
                  <a:tcPr/>
                </a:tc>
                <a:tc>
                  <a:txBody>
                    <a:bodyPr/>
                    <a:lstStyle/>
                    <a:p>
                      <a:pPr algn="ctr"/>
                      <a:endParaRPr lang="en-US" sz="2400" dirty="0">
                        <a:solidFill>
                          <a:schemeClr val="tx1"/>
                        </a:solidFill>
                      </a:endParaRPr>
                    </a:p>
                  </a:txBody>
                  <a:tcPr/>
                </a:tc>
                <a:tc>
                  <a:txBody>
                    <a:bodyPr/>
                    <a:lstStyle/>
                    <a:p>
                      <a:pPr algn="ctr"/>
                      <a:endParaRPr lang="en-US" sz="2400" dirty="0">
                        <a:solidFill>
                          <a:schemeClr val="tx1"/>
                        </a:solidFill>
                      </a:endParaRPr>
                    </a:p>
                  </a:txBody>
                  <a:tcPr/>
                </a:tc>
                <a:tc>
                  <a:txBody>
                    <a:bodyPr/>
                    <a:lstStyle/>
                    <a:p>
                      <a:pPr algn="ctr"/>
                      <a:r>
                        <a:rPr lang="en-US" sz="2400" dirty="0" smtClean="0">
                          <a:solidFill>
                            <a:schemeClr val="tx1"/>
                          </a:solidFill>
                        </a:rPr>
                        <a:t>~</a:t>
                      </a:r>
                      <a:endParaRPr lang="en-US" sz="2400" dirty="0">
                        <a:solidFill>
                          <a:schemeClr val="tx1"/>
                        </a:solidFill>
                      </a:endParaRPr>
                    </a:p>
                  </a:txBody>
                  <a:tcPr/>
                </a:tc>
                <a:extLst>
                  <a:ext uri="{0D108BD9-81ED-4DB2-BD59-A6C34878D82A}">
                    <a16:rowId xmlns:a16="http://schemas.microsoft.com/office/drawing/2014/main" val="1735731066"/>
                  </a:ext>
                </a:extLst>
              </a:tr>
              <a:tr h="571500">
                <a:tc>
                  <a:txBody>
                    <a:bodyPr/>
                    <a:lstStyle/>
                    <a:p>
                      <a:r>
                        <a:rPr lang="en-US" dirty="0" smtClean="0"/>
                        <a:t>Probability of maturing</a:t>
                      </a:r>
                      <a:endParaRPr lang="en-US" dirty="0"/>
                    </a:p>
                  </a:txBody>
                  <a:tcP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tc>
                  <a:txBody>
                    <a:bodyPr/>
                    <a:lstStyle/>
                    <a:p>
                      <a:pPr algn="ctr"/>
                      <a:r>
                        <a:rPr lang="en-US" sz="2400" dirty="0" smtClean="0">
                          <a:solidFill>
                            <a:schemeClr val="tx1"/>
                          </a:solidFill>
                        </a:rPr>
                        <a:t>~</a:t>
                      </a:r>
                      <a:endParaRPr lang="en-US" sz="2400" dirty="0">
                        <a:solidFill>
                          <a:schemeClr val="tx1"/>
                        </a:solidFill>
                      </a:endParaRPr>
                    </a:p>
                  </a:txBody>
                  <a:tcPr anchor="ctr"/>
                </a:tc>
                <a:extLst>
                  <a:ext uri="{0D108BD9-81ED-4DB2-BD59-A6C34878D82A}">
                    <a16:rowId xmlns:a16="http://schemas.microsoft.com/office/drawing/2014/main" val="167417164"/>
                  </a:ext>
                </a:extLst>
              </a:tr>
              <a:tr h="571500">
                <a:tc>
                  <a:txBody>
                    <a:bodyPr/>
                    <a:lstStyle/>
                    <a:p>
                      <a:r>
                        <a:rPr lang="en-US" dirty="0" smtClean="0"/>
                        <a:t>Fishing mortality</a:t>
                      </a:r>
                      <a:endParaRPr lang="en-US" dirty="0"/>
                    </a:p>
                  </a:txBody>
                  <a:tcPr/>
                </a:tc>
                <a:tc>
                  <a:txBody>
                    <a:bodyPr/>
                    <a:lstStyle/>
                    <a:p>
                      <a:pPr algn="ctr"/>
                      <a:endParaRPr lang="en-US" sz="2400">
                        <a:solidFill>
                          <a:schemeClr val="tx1"/>
                        </a:solidFill>
                      </a:endParaRPr>
                    </a:p>
                  </a:txBody>
                  <a:tcPr anchor="ct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extLst>
                  <a:ext uri="{0D108BD9-81ED-4DB2-BD59-A6C34878D82A}">
                    <a16:rowId xmlns:a16="http://schemas.microsoft.com/office/drawing/2014/main" val="990454975"/>
                  </a:ext>
                </a:extLst>
              </a:tr>
              <a:tr h="571500">
                <a:tc>
                  <a:txBody>
                    <a:bodyPr/>
                    <a:lstStyle/>
                    <a:p>
                      <a:r>
                        <a:rPr lang="en-US" dirty="0" smtClean="0"/>
                        <a:t>Recruitment</a:t>
                      </a:r>
                      <a:endParaRPr lang="en-US" dirty="0"/>
                    </a:p>
                  </a:txBody>
                  <a:tcP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extLst>
                  <a:ext uri="{0D108BD9-81ED-4DB2-BD59-A6C34878D82A}">
                    <a16:rowId xmlns:a16="http://schemas.microsoft.com/office/drawing/2014/main" val="627343391"/>
                  </a:ext>
                </a:extLst>
              </a:tr>
              <a:tr h="571500">
                <a:tc>
                  <a:txBody>
                    <a:bodyPr/>
                    <a:lstStyle/>
                    <a:p>
                      <a:r>
                        <a:rPr lang="en-US" dirty="0" smtClean="0"/>
                        <a:t>Natural mortality</a:t>
                      </a:r>
                      <a:endParaRPr lang="en-US" dirty="0"/>
                    </a:p>
                  </a:txBody>
                  <a:tcPr/>
                </a:tc>
                <a:tc>
                  <a:txBody>
                    <a:bodyPr/>
                    <a:lstStyle/>
                    <a:p>
                      <a:pPr algn="ctr"/>
                      <a:endParaRPr lang="en-US" sz="2400">
                        <a:solidFill>
                          <a:schemeClr val="tx1"/>
                        </a:solidFill>
                      </a:endParaRPr>
                    </a:p>
                  </a:txBody>
                  <a:tcPr anchor="ct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extLst>
                  <a:ext uri="{0D108BD9-81ED-4DB2-BD59-A6C34878D82A}">
                    <a16:rowId xmlns:a16="http://schemas.microsoft.com/office/drawing/2014/main" val="3932744178"/>
                  </a:ext>
                </a:extLst>
              </a:tr>
              <a:tr h="571500">
                <a:tc>
                  <a:txBody>
                    <a:bodyPr/>
                    <a:lstStyle/>
                    <a:p>
                      <a:r>
                        <a:rPr lang="en-US" dirty="0" smtClean="0"/>
                        <a:t>Status</a:t>
                      </a:r>
                      <a:endParaRPr lang="en-US" dirty="0"/>
                    </a:p>
                  </a:txBody>
                  <a:tcPr/>
                </a:tc>
                <a:tc>
                  <a:txBody>
                    <a:bodyPr/>
                    <a:lstStyle/>
                    <a:p>
                      <a:pPr algn="ctr"/>
                      <a:endParaRPr lang="en-US" sz="2400">
                        <a:solidFill>
                          <a:schemeClr val="tx1"/>
                        </a:solidFill>
                      </a:endParaRPr>
                    </a:p>
                  </a:txBody>
                  <a:tcPr anchor="ct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extLst>
                  <a:ext uri="{0D108BD9-81ED-4DB2-BD59-A6C34878D82A}">
                    <a16:rowId xmlns:a16="http://schemas.microsoft.com/office/drawing/2014/main" val="2762409858"/>
                  </a:ext>
                </a:extLst>
              </a:tr>
            </a:tbl>
          </a:graphicData>
        </a:graphic>
      </p:graphicFrame>
    </p:spTree>
    <p:extLst>
      <p:ext uri="{BB962C8B-B14F-4D97-AF65-F5344CB8AC3E}">
        <p14:creationId xmlns:p14="http://schemas.microsoft.com/office/powerpoint/2010/main" val="151680123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0972800" cy="1143000"/>
          </a:xfrm>
        </p:spPr>
        <p:txBody>
          <a:bodyPr>
            <a:normAutofit/>
          </a:bodyPr>
          <a:lstStyle/>
          <a:p>
            <a:pPr algn="l"/>
            <a:r>
              <a:rPr lang="en-US" sz="4000" b="1" dirty="0" smtClean="0"/>
              <a:t>Estimated population processes</a:t>
            </a:r>
            <a:endParaRPr lang="en-US" sz="4000" b="1" dirty="0"/>
          </a:p>
        </p:txBody>
      </p:sp>
      <p:sp>
        <p:nvSpPr>
          <p:cNvPr id="3" name="TextBox 2"/>
          <p:cNvSpPr txBox="1"/>
          <p:nvPr/>
        </p:nvSpPr>
        <p:spPr>
          <a:xfrm>
            <a:off x="6777990" y="5054600"/>
            <a:ext cx="5274310" cy="923330"/>
          </a:xfrm>
          <a:prstGeom prst="rect">
            <a:avLst/>
          </a:prstGeom>
          <a:noFill/>
        </p:spPr>
        <p:txBody>
          <a:bodyPr wrap="square" rtlCol="0">
            <a:spAutoFit/>
          </a:bodyPr>
          <a:lstStyle/>
          <a:p>
            <a:pPr marL="285750" indent="-285750">
              <a:buFont typeface="Arial" panose="020B0604020202020204" pitchFamily="34" charset="0"/>
              <a:buChar char="•"/>
            </a:pPr>
            <a:r>
              <a:rPr lang="en-US" dirty="0" smtClean="0"/>
              <a:t>Model 21.2 and 21.3 were able to estimate the large recruitment pulse in 2015, 21.1a was not</a:t>
            </a:r>
          </a:p>
          <a:p>
            <a:pPr marL="285750" indent="-285750">
              <a:buFont typeface="Arial" panose="020B0604020202020204" pitchFamily="34" charset="0"/>
              <a:buChar char="•"/>
            </a:pPr>
            <a:endParaRPr lang="en-US" i="1" dirty="0" smtClean="0"/>
          </a:p>
        </p:txBody>
      </p:sp>
      <p:pic>
        <p:nvPicPr>
          <p:cNvPr id="4" name="Picture 3"/>
          <p:cNvPicPr>
            <a:picLocks noChangeAspect="1"/>
          </p:cNvPicPr>
          <p:nvPr/>
        </p:nvPicPr>
        <p:blipFill>
          <a:blip r:embed="rId2"/>
          <a:stretch>
            <a:fillRect/>
          </a:stretch>
        </p:blipFill>
        <p:spPr>
          <a:xfrm>
            <a:off x="67375" y="552135"/>
            <a:ext cx="6710615" cy="6043398"/>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41094174"/>
              </p:ext>
            </p:extLst>
          </p:nvPr>
        </p:nvGraphicFramePr>
        <p:xfrm>
          <a:off x="6915150" y="0"/>
          <a:ext cx="5276851" cy="4572000"/>
        </p:xfrm>
        <a:graphic>
          <a:graphicData uri="http://schemas.openxmlformats.org/drawingml/2006/table">
            <a:tbl>
              <a:tblPr firstRow="1" bandRow="1">
                <a:tableStyleId>{616DA210-FB5B-4158-B5E0-FEB733F419BA}</a:tableStyleId>
              </a:tblPr>
              <a:tblGrid>
                <a:gridCol w="2739044">
                  <a:extLst>
                    <a:ext uri="{9D8B030D-6E8A-4147-A177-3AD203B41FA5}">
                      <a16:colId xmlns:a16="http://schemas.microsoft.com/office/drawing/2014/main" val="2404413497"/>
                    </a:ext>
                  </a:extLst>
                </a:gridCol>
                <a:gridCol w="844473">
                  <a:extLst>
                    <a:ext uri="{9D8B030D-6E8A-4147-A177-3AD203B41FA5}">
                      <a16:colId xmlns:a16="http://schemas.microsoft.com/office/drawing/2014/main" val="3275954061"/>
                    </a:ext>
                  </a:extLst>
                </a:gridCol>
                <a:gridCol w="778933">
                  <a:extLst>
                    <a:ext uri="{9D8B030D-6E8A-4147-A177-3AD203B41FA5}">
                      <a16:colId xmlns:a16="http://schemas.microsoft.com/office/drawing/2014/main" val="2897643073"/>
                    </a:ext>
                  </a:extLst>
                </a:gridCol>
                <a:gridCol w="914401">
                  <a:extLst>
                    <a:ext uri="{9D8B030D-6E8A-4147-A177-3AD203B41FA5}">
                      <a16:colId xmlns:a16="http://schemas.microsoft.com/office/drawing/2014/main" val="1334403918"/>
                    </a:ext>
                  </a:extLst>
                </a:gridCol>
              </a:tblGrid>
              <a:tr h="571500">
                <a:tc>
                  <a:txBody>
                    <a:bodyPr/>
                    <a:lstStyle/>
                    <a:p>
                      <a:pPr algn="ctr"/>
                      <a:r>
                        <a:rPr lang="en-US" sz="2400" dirty="0" smtClean="0"/>
                        <a:t>Population process</a:t>
                      </a:r>
                      <a:endParaRPr lang="en-US" sz="2400" dirty="0"/>
                    </a:p>
                  </a:txBody>
                  <a:tcPr/>
                </a:tc>
                <a:tc>
                  <a:txBody>
                    <a:bodyPr/>
                    <a:lstStyle/>
                    <a:p>
                      <a:pPr algn="ctr"/>
                      <a:r>
                        <a:rPr lang="en-US" sz="2000" dirty="0" smtClean="0"/>
                        <a:t>21.1a</a:t>
                      </a:r>
                      <a:endParaRPr lang="en-US" sz="2000" dirty="0"/>
                    </a:p>
                  </a:txBody>
                  <a:tcPr/>
                </a:tc>
                <a:tc>
                  <a:txBody>
                    <a:bodyPr/>
                    <a:lstStyle/>
                    <a:p>
                      <a:pPr algn="ctr"/>
                      <a:r>
                        <a:rPr lang="en-US" sz="2000" dirty="0" smtClean="0"/>
                        <a:t>21.2</a:t>
                      </a:r>
                      <a:endParaRPr lang="en-US" sz="2000" dirty="0"/>
                    </a:p>
                  </a:txBody>
                  <a:tcPr/>
                </a:tc>
                <a:tc>
                  <a:txBody>
                    <a:bodyPr/>
                    <a:lstStyle/>
                    <a:p>
                      <a:pPr algn="ctr"/>
                      <a:r>
                        <a:rPr lang="en-US" sz="2000" dirty="0" smtClean="0"/>
                        <a:t>21.3</a:t>
                      </a:r>
                      <a:endParaRPr lang="en-US" sz="2000" dirty="0"/>
                    </a:p>
                  </a:txBody>
                  <a:tcPr/>
                </a:tc>
                <a:extLst>
                  <a:ext uri="{0D108BD9-81ED-4DB2-BD59-A6C34878D82A}">
                    <a16:rowId xmlns:a16="http://schemas.microsoft.com/office/drawing/2014/main" val="2304761823"/>
                  </a:ext>
                </a:extLst>
              </a:tr>
              <a:tr h="571500">
                <a:tc>
                  <a:txBody>
                    <a:bodyPr/>
                    <a:lstStyle/>
                    <a:p>
                      <a:r>
                        <a:rPr lang="en-US" dirty="0" smtClean="0"/>
                        <a:t>Mature male</a:t>
                      </a:r>
                      <a:r>
                        <a:rPr lang="en-US" baseline="0" dirty="0" smtClean="0"/>
                        <a:t> biomass</a:t>
                      </a:r>
                      <a:endParaRPr lang="en-US" dirty="0"/>
                    </a:p>
                  </a:txBody>
                  <a:tcPr/>
                </a:tc>
                <a:tc>
                  <a:txBody>
                    <a:bodyPr/>
                    <a:lstStyle/>
                    <a:p>
                      <a:pPr algn="ctr"/>
                      <a:endParaRPr lang="en-US" sz="2400" dirty="0">
                        <a:solidFill>
                          <a:schemeClr val="tx1"/>
                        </a:solidFill>
                      </a:endParaRPr>
                    </a:p>
                  </a:txBody>
                  <a:tcPr/>
                </a:tc>
                <a:tc>
                  <a:txBody>
                    <a:bodyPr/>
                    <a:lstStyle/>
                    <a:p>
                      <a:pPr algn="ctr"/>
                      <a:endParaRPr lang="en-US" sz="2400" dirty="0">
                        <a:solidFill>
                          <a:schemeClr val="tx1"/>
                        </a:solidFill>
                      </a:endParaRPr>
                    </a:p>
                  </a:txBody>
                  <a:tcPr/>
                </a:tc>
                <a:tc>
                  <a:txBody>
                    <a:bodyPr/>
                    <a:lstStyle/>
                    <a:p>
                      <a:endParaRPr lang="en-US" sz="2400" dirty="0">
                        <a:solidFill>
                          <a:schemeClr val="tx1"/>
                        </a:solidFill>
                      </a:endParaRPr>
                    </a:p>
                  </a:txBody>
                  <a:tcPr/>
                </a:tc>
                <a:extLst>
                  <a:ext uri="{0D108BD9-81ED-4DB2-BD59-A6C34878D82A}">
                    <a16:rowId xmlns:a16="http://schemas.microsoft.com/office/drawing/2014/main" val="2403134372"/>
                  </a:ext>
                </a:extLst>
              </a:tr>
              <a:tr h="571500">
                <a:tc>
                  <a:txBody>
                    <a:bodyPr/>
                    <a:lstStyle/>
                    <a:p>
                      <a:r>
                        <a:rPr lang="en-US" dirty="0" smtClean="0"/>
                        <a:t>Survey selectivity</a:t>
                      </a:r>
                      <a:endParaRPr lang="en-US" dirty="0"/>
                    </a:p>
                  </a:txBody>
                  <a:tcPr/>
                </a:tc>
                <a:tc>
                  <a:txBody>
                    <a:bodyPr/>
                    <a:lstStyle/>
                    <a:p>
                      <a:pPr algn="ctr"/>
                      <a:endParaRPr lang="en-US" sz="2400" dirty="0">
                        <a:solidFill>
                          <a:schemeClr val="tx1"/>
                        </a:solidFill>
                      </a:endParaRPr>
                    </a:p>
                  </a:txBody>
                  <a:tcPr/>
                </a:tc>
                <a:tc>
                  <a:txBody>
                    <a:bodyPr/>
                    <a:lstStyle/>
                    <a:p>
                      <a:pPr algn="ctr"/>
                      <a:endParaRPr lang="en-US" sz="2400" dirty="0">
                        <a:solidFill>
                          <a:schemeClr val="tx1"/>
                        </a:solidFill>
                      </a:endParaRPr>
                    </a:p>
                  </a:txBody>
                  <a:tcPr/>
                </a:tc>
                <a:tc>
                  <a:txBody>
                    <a:bodyPr/>
                    <a:lstStyle/>
                    <a:p>
                      <a:pPr algn="ctr"/>
                      <a:r>
                        <a:rPr lang="en-US" sz="2400" dirty="0" smtClean="0">
                          <a:solidFill>
                            <a:schemeClr val="tx1"/>
                          </a:solidFill>
                        </a:rPr>
                        <a:t>~</a:t>
                      </a:r>
                      <a:endParaRPr lang="en-US" sz="2400" dirty="0">
                        <a:solidFill>
                          <a:schemeClr val="tx1"/>
                        </a:solidFill>
                      </a:endParaRPr>
                    </a:p>
                  </a:txBody>
                  <a:tcPr/>
                </a:tc>
                <a:extLst>
                  <a:ext uri="{0D108BD9-81ED-4DB2-BD59-A6C34878D82A}">
                    <a16:rowId xmlns:a16="http://schemas.microsoft.com/office/drawing/2014/main" val="1735731066"/>
                  </a:ext>
                </a:extLst>
              </a:tr>
              <a:tr h="571500">
                <a:tc>
                  <a:txBody>
                    <a:bodyPr/>
                    <a:lstStyle/>
                    <a:p>
                      <a:r>
                        <a:rPr lang="en-US" dirty="0" smtClean="0"/>
                        <a:t>Probability of maturing</a:t>
                      </a:r>
                      <a:endParaRPr lang="en-US" dirty="0"/>
                    </a:p>
                  </a:txBody>
                  <a:tcP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tc>
                  <a:txBody>
                    <a:bodyPr/>
                    <a:lstStyle/>
                    <a:p>
                      <a:pPr algn="ctr"/>
                      <a:r>
                        <a:rPr lang="en-US" sz="2400" dirty="0" smtClean="0">
                          <a:solidFill>
                            <a:schemeClr val="tx1"/>
                          </a:solidFill>
                        </a:rPr>
                        <a:t>~</a:t>
                      </a:r>
                      <a:endParaRPr lang="en-US" sz="2400" dirty="0">
                        <a:solidFill>
                          <a:schemeClr val="tx1"/>
                        </a:solidFill>
                      </a:endParaRPr>
                    </a:p>
                  </a:txBody>
                  <a:tcPr anchor="ctr"/>
                </a:tc>
                <a:extLst>
                  <a:ext uri="{0D108BD9-81ED-4DB2-BD59-A6C34878D82A}">
                    <a16:rowId xmlns:a16="http://schemas.microsoft.com/office/drawing/2014/main" val="167417164"/>
                  </a:ext>
                </a:extLst>
              </a:tr>
              <a:tr h="571500">
                <a:tc>
                  <a:txBody>
                    <a:bodyPr/>
                    <a:lstStyle/>
                    <a:p>
                      <a:r>
                        <a:rPr lang="en-US" dirty="0" smtClean="0"/>
                        <a:t>Fishing mortality</a:t>
                      </a:r>
                      <a:endParaRPr lang="en-US" dirty="0"/>
                    </a:p>
                  </a:txBody>
                  <a:tcPr/>
                </a:tc>
                <a:tc>
                  <a:txBody>
                    <a:bodyPr/>
                    <a:lstStyle/>
                    <a:p>
                      <a:pPr algn="ctr"/>
                      <a:endParaRPr lang="en-US" sz="2400">
                        <a:solidFill>
                          <a:schemeClr val="tx1"/>
                        </a:solidFill>
                      </a:endParaRPr>
                    </a:p>
                  </a:txBody>
                  <a:tcPr anchor="ct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extLst>
                  <a:ext uri="{0D108BD9-81ED-4DB2-BD59-A6C34878D82A}">
                    <a16:rowId xmlns:a16="http://schemas.microsoft.com/office/drawing/2014/main" val="990454975"/>
                  </a:ext>
                </a:extLst>
              </a:tr>
              <a:tr h="571500">
                <a:tc>
                  <a:txBody>
                    <a:bodyPr/>
                    <a:lstStyle/>
                    <a:p>
                      <a:r>
                        <a:rPr lang="en-US" dirty="0" smtClean="0"/>
                        <a:t>Recruitment</a:t>
                      </a:r>
                      <a:endParaRPr lang="en-US" dirty="0"/>
                    </a:p>
                  </a:txBody>
                  <a:tcPr/>
                </a:tc>
                <a:tc>
                  <a:txBody>
                    <a:bodyPr/>
                    <a:lstStyle/>
                    <a:p>
                      <a:pPr algn="ctr"/>
                      <a:endParaRPr lang="en-US" sz="2400" dirty="0">
                        <a:solidFill>
                          <a:schemeClr val="tx1"/>
                        </a:solidFill>
                      </a:endParaRPr>
                    </a:p>
                  </a:txBody>
                  <a:tcPr anchor="ctr"/>
                </a:tc>
                <a:tc>
                  <a:txBody>
                    <a:bodyPr/>
                    <a:lstStyle/>
                    <a:p>
                      <a:pPr algn="ctr"/>
                      <a:r>
                        <a:rPr lang="en-US" sz="2400" dirty="0" smtClean="0">
                          <a:solidFill>
                            <a:schemeClr val="tx1"/>
                          </a:solidFill>
                        </a:rPr>
                        <a:t>~</a:t>
                      </a:r>
                      <a:endParaRPr lang="en-US" sz="2400" dirty="0">
                        <a:solidFill>
                          <a:schemeClr val="tx1"/>
                        </a:solidFill>
                      </a:endParaRPr>
                    </a:p>
                  </a:txBody>
                  <a:tcPr anchor="ctr"/>
                </a:tc>
                <a:tc>
                  <a:txBody>
                    <a:bodyPr/>
                    <a:lstStyle/>
                    <a:p>
                      <a:pPr algn="ctr"/>
                      <a:r>
                        <a:rPr lang="en-US" sz="2400" dirty="0" smtClean="0">
                          <a:solidFill>
                            <a:schemeClr val="tx1"/>
                          </a:solidFill>
                        </a:rPr>
                        <a:t>~</a:t>
                      </a:r>
                      <a:endParaRPr lang="en-US" sz="2400" dirty="0">
                        <a:solidFill>
                          <a:schemeClr val="tx1"/>
                        </a:solidFill>
                      </a:endParaRPr>
                    </a:p>
                  </a:txBody>
                  <a:tcPr anchor="ctr"/>
                </a:tc>
                <a:extLst>
                  <a:ext uri="{0D108BD9-81ED-4DB2-BD59-A6C34878D82A}">
                    <a16:rowId xmlns:a16="http://schemas.microsoft.com/office/drawing/2014/main" val="627343391"/>
                  </a:ext>
                </a:extLst>
              </a:tr>
              <a:tr h="571500">
                <a:tc>
                  <a:txBody>
                    <a:bodyPr/>
                    <a:lstStyle/>
                    <a:p>
                      <a:r>
                        <a:rPr lang="en-US" dirty="0" smtClean="0"/>
                        <a:t>Natural mortality</a:t>
                      </a:r>
                      <a:endParaRPr lang="en-US" dirty="0"/>
                    </a:p>
                  </a:txBody>
                  <a:tcPr/>
                </a:tc>
                <a:tc>
                  <a:txBody>
                    <a:bodyPr/>
                    <a:lstStyle/>
                    <a:p>
                      <a:pPr algn="ctr"/>
                      <a:endParaRPr lang="en-US" sz="2400">
                        <a:solidFill>
                          <a:schemeClr val="tx1"/>
                        </a:solidFill>
                      </a:endParaRPr>
                    </a:p>
                  </a:txBody>
                  <a:tcPr anchor="ct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extLst>
                  <a:ext uri="{0D108BD9-81ED-4DB2-BD59-A6C34878D82A}">
                    <a16:rowId xmlns:a16="http://schemas.microsoft.com/office/drawing/2014/main" val="3932744178"/>
                  </a:ext>
                </a:extLst>
              </a:tr>
              <a:tr h="571500">
                <a:tc>
                  <a:txBody>
                    <a:bodyPr/>
                    <a:lstStyle/>
                    <a:p>
                      <a:r>
                        <a:rPr lang="en-US" dirty="0" smtClean="0"/>
                        <a:t>Status</a:t>
                      </a:r>
                      <a:endParaRPr lang="en-US" dirty="0"/>
                    </a:p>
                  </a:txBody>
                  <a:tcPr/>
                </a:tc>
                <a:tc>
                  <a:txBody>
                    <a:bodyPr/>
                    <a:lstStyle/>
                    <a:p>
                      <a:pPr algn="ctr"/>
                      <a:endParaRPr lang="en-US" sz="2400">
                        <a:solidFill>
                          <a:schemeClr val="tx1"/>
                        </a:solidFill>
                      </a:endParaRPr>
                    </a:p>
                  </a:txBody>
                  <a:tcPr anchor="ct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extLst>
                  <a:ext uri="{0D108BD9-81ED-4DB2-BD59-A6C34878D82A}">
                    <a16:rowId xmlns:a16="http://schemas.microsoft.com/office/drawing/2014/main" val="2762409858"/>
                  </a:ext>
                </a:extLst>
              </a:tr>
            </a:tbl>
          </a:graphicData>
        </a:graphic>
      </p:graphicFrame>
    </p:spTree>
    <p:extLst>
      <p:ext uri="{BB962C8B-B14F-4D97-AF65-F5344CB8AC3E}">
        <p14:creationId xmlns:p14="http://schemas.microsoft.com/office/powerpoint/2010/main" val="390225638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10972800" cy="1143000"/>
          </a:xfrm>
        </p:spPr>
        <p:txBody>
          <a:bodyPr>
            <a:normAutofit/>
          </a:bodyPr>
          <a:lstStyle/>
          <a:p>
            <a:pPr algn="l"/>
            <a:r>
              <a:rPr lang="en-US" sz="4000" b="1" dirty="0" smtClean="0"/>
              <a:t>Estimated population processes</a:t>
            </a:r>
            <a:endParaRPr lang="en-US" sz="4000" b="1" dirty="0"/>
          </a:p>
        </p:txBody>
      </p:sp>
      <p:pic>
        <p:nvPicPr>
          <p:cNvPr id="4" name="Picture 3"/>
          <p:cNvPicPr>
            <a:picLocks noChangeAspect="1"/>
          </p:cNvPicPr>
          <p:nvPr/>
        </p:nvPicPr>
        <p:blipFill>
          <a:blip r:embed="rId2"/>
          <a:stretch>
            <a:fillRect/>
          </a:stretch>
        </p:blipFill>
        <p:spPr>
          <a:xfrm>
            <a:off x="0" y="812800"/>
            <a:ext cx="6660463" cy="3759200"/>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216208243"/>
              </p:ext>
            </p:extLst>
          </p:nvPr>
        </p:nvGraphicFramePr>
        <p:xfrm>
          <a:off x="194731" y="4570246"/>
          <a:ext cx="6129869" cy="2086308"/>
        </p:xfrm>
        <a:graphic>
          <a:graphicData uri="http://schemas.openxmlformats.org/drawingml/2006/table">
            <a:tbl>
              <a:tblPr firstRow="1" bandRow="1">
                <a:tableStyleId>{616DA210-FB5B-4158-B5E0-FEB733F419BA}</a:tableStyleId>
              </a:tblPr>
              <a:tblGrid>
                <a:gridCol w="1225973">
                  <a:extLst>
                    <a:ext uri="{9D8B030D-6E8A-4147-A177-3AD203B41FA5}">
                      <a16:colId xmlns:a16="http://schemas.microsoft.com/office/drawing/2014/main" val="3082967025"/>
                    </a:ext>
                  </a:extLst>
                </a:gridCol>
                <a:gridCol w="612987">
                  <a:extLst>
                    <a:ext uri="{9D8B030D-6E8A-4147-A177-3AD203B41FA5}">
                      <a16:colId xmlns:a16="http://schemas.microsoft.com/office/drawing/2014/main" val="2076557268"/>
                    </a:ext>
                  </a:extLst>
                </a:gridCol>
                <a:gridCol w="612987">
                  <a:extLst>
                    <a:ext uri="{9D8B030D-6E8A-4147-A177-3AD203B41FA5}">
                      <a16:colId xmlns:a16="http://schemas.microsoft.com/office/drawing/2014/main" val="2260570844"/>
                    </a:ext>
                  </a:extLst>
                </a:gridCol>
                <a:gridCol w="612987">
                  <a:extLst>
                    <a:ext uri="{9D8B030D-6E8A-4147-A177-3AD203B41FA5}">
                      <a16:colId xmlns:a16="http://schemas.microsoft.com/office/drawing/2014/main" val="2693035752"/>
                    </a:ext>
                  </a:extLst>
                </a:gridCol>
                <a:gridCol w="612987">
                  <a:extLst>
                    <a:ext uri="{9D8B030D-6E8A-4147-A177-3AD203B41FA5}">
                      <a16:colId xmlns:a16="http://schemas.microsoft.com/office/drawing/2014/main" val="3576935041"/>
                    </a:ext>
                  </a:extLst>
                </a:gridCol>
                <a:gridCol w="612987">
                  <a:extLst>
                    <a:ext uri="{9D8B030D-6E8A-4147-A177-3AD203B41FA5}">
                      <a16:colId xmlns:a16="http://schemas.microsoft.com/office/drawing/2014/main" val="2969440733"/>
                    </a:ext>
                  </a:extLst>
                </a:gridCol>
                <a:gridCol w="612987">
                  <a:extLst>
                    <a:ext uri="{9D8B030D-6E8A-4147-A177-3AD203B41FA5}">
                      <a16:colId xmlns:a16="http://schemas.microsoft.com/office/drawing/2014/main" val="3134108584"/>
                    </a:ext>
                  </a:extLst>
                </a:gridCol>
                <a:gridCol w="612987">
                  <a:extLst>
                    <a:ext uri="{9D8B030D-6E8A-4147-A177-3AD203B41FA5}">
                      <a16:colId xmlns:a16="http://schemas.microsoft.com/office/drawing/2014/main" val="2663664571"/>
                    </a:ext>
                  </a:extLst>
                </a:gridCol>
                <a:gridCol w="612987">
                  <a:extLst>
                    <a:ext uri="{9D8B030D-6E8A-4147-A177-3AD203B41FA5}">
                      <a16:colId xmlns:a16="http://schemas.microsoft.com/office/drawing/2014/main" val="1926741400"/>
                    </a:ext>
                  </a:extLst>
                </a:gridCol>
              </a:tblGrid>
              <a:tr h="482076">
                <a:tc>
                  <a:txBody>
                    <a:bodyPr/>
                    <a:lstStyle/>
                    <a:p>
                      <a:pPr algn="ctr"/>
                      <a:r>
                        <a:rPr lang="en-US" dirty="0" smtClean="0"/>
                        <a:t>Model</a:t>
                      </a:r>
                      <a:endParaRPr lang="en-US" dirty="0"/>
                    </a:p>
                  </a:txBody>
                  <a:tcPr/>
                </a:tc>
                <a:tc gridSpan="2">
                  <a:txBody>
                    <a:bodyPr/>
                    <a:lstStyle/>
                    <a:p>
                      <a:pPr algn="ctr"/>
                      <a:r>
                        <a:rPr lang="en-US" dirty="0" smtClean="0"/>
                        <a:t>Immature</a:t>
                      </a:r>
                      <a:r>
                        <a:rPr lang="en-US" baseline="0" dirty="0" smtClean="0"/>
                        <a:t> males</a:t>
                      </a:r>
                      <a:endParaRPr lang="en-US" dirty="0"/>
                    </a:p>
                  </a:txBody>
                  <a:tcPr/>
                </a:tc>
                <a:tc hMerge="1">
                  <a:txBody>
                    <a:bodyPr/>
                    <a:lstStyle/>
                    <a:p>
                      <a:endParaRPr lang="en-US"/>
                    </a:p>
                  </a:txBody>
                  <a:tcPr/>
                </a:tc>
                <a:tc gridSpan="2">
                  <a:txBody>
                    <a:bodyPr/>
                    <a:lstStyle/>
                    <a:p>
                      <a:pPr algn="ctr"/>
                      <a:r>
                        <a:rPr lang="en-US" dirty="0" smtClean="0"/>
                        <a:t>Immature females</a:t>
                      </a:r>
                      <a:endParaRPr lang="en-US" dirty="0"/>
                    </a:p>
                  </a:txBody>
                  <a:tcPr/>
                </a:tc>
                <a:tc hMerge="1">
                  <a:txBody>
                    <a:bodyPr/>
                    <a:lstStyle/>
                    <a:p>
                      <a:endParaRPr lang="en-US"/>
                    </a:p>
                  </a:txBody>
                  <a:tcPr/>
                </a:tc>
                <a:tc gridSpan="2">
                  <a:txBody>
                    <a:bodyPr/>
                    <a:lstStyle/>
                    <a:p>
                      <a:pPr algn="ctr"/>
                      <a:r>
                        <a:rPr lang="en-US" dirty="0" smtClean="0"/>
                        <a:t>Mature males</a:t>
                      </a:r>
                      <a:endParaRPr lang="en-US" dirty="0"/>
                    </a:p>
                  </a:txBody>
                  <a:tcPr/>
                </a:tc>
                <a:tc hMerge="1">
                  <a:txBody>
                    <a:bodyPr/>
                    <a:lstStyle/>
                    <a:p>
                      <a:endParaRPr lang="en-US"/>
                    </a:p>
                  </a:txBody>
                  <a:tcPr/>
                </a:tc>
                <a:tc gridSpan="2">
                  <a:txBody>
                    <a:bodyPr/>
                    <a:lstStyle/>
                    <a:p>
                      <a:pPr algn="ctr"/>
                      <a:r>
                        <a:rPr lang="en-US" dirty="0" smtClean="0"/>
                        <a:t>Mature females</a:t>
                      </a:r>
                      <a:endParaRPr lang="en-US" dirty="0"/>
                    </a:p>
                  </a:txBody>
                  <a:tcPr/>
                </a:tc>
                <a:tc hMerge="1">
                  <a:txBody>
                    <a:bodyPr/>
                    <a:lstStyle/>
                    <a:p>
                      <a:endParaRPr lang="en-US"/>
                    </a:p>
                  </a:txBody>
                  <a:tcPr/>
                </a:tc>
                <a:extLst>
                  <a:ext uri="{0D108BD9-81ED-4DB2-BD59-A6C34878D82A}">
                    <a16:rowId xmlns:a16="http://schemas.microsoft.com/office/drawing/2014/main" val="3091508285"/>
                  </a:ext>
                </a:extLst>
              </a:tr>
              <a:tr h="482076">
                <a:tc>
                  <a:txBody>
                    <a:bodyPr/>
                    <a:lstStyle/>
                    <a:p>
                      <a:pPr algn="ctr"/>
                      <a:endParaRPr lang="en-US" dirty="0"/>
                    </a:p>
                  </a:txBody>
                  <a:tcPr/>
                </a:tc>
                <a:tc>
                  <a:txBody>
                    <a:bodyPr/>
                    <a:lstStyle/>
                    <a:p>
                      <a:pPr algn="ctr"/>
                      <a:r>
                        <a:rPr lang="en-US" dirty="0" smtClean="0"/>
                        <a:t>‘18</a:t>
                      </a:r>
                      <a:endParaRPr lang="en-US" dirty="0"/>
                    </a:p>
                  </a:txBody>
                  <a:tcPr/>
                </a:tc>
                <a:tc>
                  <a:txBody>
                    <a:bodyPr/>
                    <a:lstStyle/>
                    <a:p>
                      <a:pPr algn="ctr"/>
                      <a:r>
                        <a:rPr lang="en-US" dirty="0" smtClean="0"/>
                        <a:t>‘19</a:t>
                      </a:r>
                      <a:endParaRPr lang="en-US" dirty="0"/>
                    </a:p>
                  </a:txBody>
                  <a:tcPr/>
                </a:tc>
                <a:tc>
                  <a:txBody>
                    <a:bodyPr/>
                    <a:lstStyle/>
                    <a:p>
                      <a:pPr algn="ctr"/>
                      <a:r>
                        <a:rPr lang="en-US" dirty="0" smtClean="0"/>
                        <a:t>‘18</a:t>
                      </a:r>
                      <a:endParaRPr lang="en-US" dirty="0"/>
                    </a:p>
                  </a:txBody>
                  <a:tcPr/>
                </a:tc>
                <a:tc>
                  <a:txBody>
                    <a:bodyPr/>
                    <a:lstStyle/>
                    <a:p>
                      <a:pPr algn="ctr"/>
                      <a:r>
                        <a:rPr lang="en-US" dirty="0" smtClean="0"/>
                        <a:t>‘19</a:t>
                      </a:r>
                      <a:endParaRPr lang="en-US" dirty="0"/>
                    </a:p>
                  </a:txBody>
                  <a:tcPr/>
                </a:tc>
                <a:tc>
                  <a:txBody>
                    <a:bodyPr/>
                    <a:lstStyle/>
                    <a:p>
                      <a:pPr algn="ctr"/>
                      <a:r>
                        <a:rPr lang="en-US" dirty="0" smtClean="0"/>
                        <a:t>‘18</a:t>
                      </a:r>
                      <a:endParaRPr lang="en-US" dirty="0"/>
                    </a:p>
                  </a:txBody>
                  <a:tcPr/>
                </a:tc>
                <a:tc>
                  <a:txBody>
                    <a:bodyPr/>
                    <a:lstStyle/>
                    <a:p>
                      <a:pPr algn="ctr"/>
                      <a:r>
                        <a:rPr lang="en-US" dirty="0" smtClean="0"/>
                        <a:t>‘19</a:t>
                      </a:r>
                      <a:endParaRPr lang="en-US" dirty="0"/>
                    </a:p>
                  </a:txBody>
                  <a:tcPr/>
                </a:tc>
                <a:tc>
                  <a:txBody>
                    <a:bodyPr/>
                    <a:lstStyle/>
                    <a:p>
                      <a:pPr algn="ctr"/>
                      <a:r>
                        <a:rPr lang="en-US" dirty="0" smtClean="0"/>
                        <a:t>‘18</a:t>
                      </a:r>
                      <a:endParaRPr lang="en-US" dirty="0"/>
                    </a:p>
                  </a:txBody>
                  <a:tcPr/>
                </a:tc>
                <a:tc>
                  <a:txBody>
                    <a:bodyPr/>
                    <a:lstStyle/>
                    <a:p>
                      <a:pPr algn="ctr"/>
                      <a:r>
                        <a:rPr lang="en-US" dirty="0" smtClean="0"/>
                        <a:t>‘19</a:t>
                      </a:r>
                      <a:endParaRPr lang="en-US" dirty="0"/>
                    </a:p>
                  </a:txBody>
                  <a:tcPr/>
                </a:tc>
                <a:extLst>
                  <a:ext uri="{0D108BD9-81ED-4DB2-BD59-A6C34878D82A}">
                    <a16:rowId xmlns:a16="http://schemas.microsoft.com/office/drawing/2014/main" val="4161991470"/>
                  </a:ext>
                </a:extLst>
              </a:tr>
              <a:tr h="482076">
                <a:tc>
                  <a:txBody>
                    <a:bodyPr/>
                    <a:lstStyle/>
                    <a:p>
                      <a:pPr algn="ctr"/>
                      <a:r>
                        <a:rPr lang="en-US" dirty="0" smtClean="0"/>
                        <a:t>21.2</a:t>
                      </a:r>
                      <a:endParaRPr lang="en-US" dirty="0"/>
                    </a:p>
                  </a:txBody>
                  <a:tcPr/>
                </a:tc>
                <a:tc>
                  <a:txBody>
                    <a:bodyPr/>
                    <a:lstStyle/>
                    <a:p>
                      <a:pPr algn="ctr"/>
                      <a:r>
                        <a:rPr lang="en-US" dirty="0" smtClean="0"/>
                        <a:t>0.45</a:t>
                      </a:r>
                      <a:endParaRPr lang="en-US" dirty="0"/>
                    </a:p>
                  </a:txBody>
                  <a:tcPr/>
                </a:tc>
                <a:tc>
                  <a:txBody>
                    <a:bodyPr/>
                    <a:lstStyle/>
                    <a:p>
                      <a:pPr algn="ctr"/>
                      <a:r>
                        <a:rPr lang="en-US" dirty="0" smtClean="0"/>
                        <a:t>1.69</a:t>
                      </a:r>
                      <a:endParaRPr lang="en-US" dirty="0"/>
                    </a:p>
                  </a:txBody>
                  <a:tcPr/>
                </a:tc>
                <a:tc>
                  <a:txBody>
                    <a:bodyPr/>
                    <a:lstStyle/>
                    <a:p>
                      <a:pPr algn="ctr"/>
                      <a:r>
                        <a:rPr lang="en-US" dirty="0" smtClean="0"/>
                        <a:t>4</a:t>
                      </a:r>
                      <a:endParaRPr lang="en-US" dirty="0"/>
                    </a:p>
                  </a:txBody>
                  <a:tcPr/>
                </a:tc>
                <a:tc>
                  <a:txBody>
                    <a:bodyPr/>
                    <a:lstStyle/>
                    <a:p>
                      <a:pPr algn="ctr"/>
                      <a:r>
                        <a:rPr lang="en-US" dirty="0" smtClean="0"/>
                        <a:t>4</a:t>
                      </a:r>
                      <a:endParaRPr lang="en-US" dirty="0"/>
                    </a:p>
                  </a:txBody>
                  <a:tcPr/>
                </a:tc>
                <a:tc>
                  <a:txBody>
                    <a:bodyPr/>
                    <a:lstStyle/>
                    <a:p>
                      <a:pPr algn="ctr"/>
                      <a:r>
                        <a:rPr lang="en-US" dirty="0" smtClean="0"/>
                        <a:t>1.14</a:t>
                      </a:r>
                      <a:endParaRPr lang="en-US" dirty="0"/>
                    </a:p>
                  </a:txBody>
                  <a:tcPr/>
                </a:tc>
                <a:tc>
                  <a:txBody>
                    <a:bodyPr/>
                    <a:lstStyle/>
                    <a:p>
                      <a:pPr algn="ctr"/>
                      <a:r>
                        <a:rPr lang="en-US" dirty="0" smtClean="0"/>
                        <a:t>1.87</a:t>
                      </a:r>
                      <a:endParaRPr lang="en-US" dirty="0"/>
                    </a:p>
                  </a:txBody>
                  <a:tcPr/>
                </a:tc>
                <a:tc>
                  <a:txBody>
                    <a:bodyPr/>
                    <a:lstStyle/>
                    <a:p>
                      <a:pPr algn="ctr"/>
                      <a:r>
                        <a:rPr lang="en-US" dirty="0" smtClean="0"/>
                        <a:t>0.31</a:t>
                      </a:r>
                      <a:endParaRPr lang="en-US" dirty="0"/>
                    </a:p>
                  </a:txBody>
                  <a:tcPr/>
                </a:tc>
                <a:tc>
                  <a:txBody>
                    <a:bodyPr/>
                    <a:lstStyle/>
                    <a:p>
                      <a:pPr algn="ctr"/>
                      <a:r>
                        <a:rPr lang="en-US" dirty="0" smtClean="0"/>
                        <a:t>0.65</a:t>
                      </a:r>
                      <a:endParaRPr lang="en-US" dirty="0"/>
                    </a:p>
                  </a:txBody>
                  <a:tcPr/>
                </a:tc>
                <a:extLst>
                  <a:ext uri="{0D108BD9-81ED-4DB2-BD59-A6C34878D82A}">
                    <a16:rowId xmlns:a16="http://schemas.microsoft.com/office/drawing/2014/main" val="2553470130"/>
                  </a:ext>
                </a:extLst>
              </a:tr>
              <a:tr h="482076">
                <a:tc>
                  <a:txBody>
                    <a:bodyPr/>
                    <a:lstStyle/>
                    <a:p>
                      <a:pPr algn="ctr"/>
                      <a:r>
                        <a:rPr lang="en-US" dirty="0" smtClean="0"/>
                        <a:t>21.3</a:t>
                      </a:r>
                      <a:endParaRPr lang="en-US" dirty="0"/>
                    </a:p>
                  </a:txBody>
                  <a:tcPr/>
                </a:tc>
                <a:tc>
                  <a:txBody>
                    <a:bodyPr/>
                    <a:lstStyle/>
                    <a:p>
                      <a:pPr algn="ctr"/>
                      <a:r>
                        <a:rPr lang="en-US" dirty="0" smtClean="0"/>
                        <a:t>0.35</a:t>
                      </a:r>
                      <a:endParaRPr lang="en-US" dirty="0"/>
                    </a:p>
                  </a:txBody>
                  <a:tcPr/>
                </a:tc>
                <a:tc>
                  <a:txBody>
                    <a:bodyPr/>
                    <a:lstStyle/>
                    <a:p>
                      <a:pPr algn="ctr"/>
                      <a:r>
                        <a:rPr lang="en-US" dirty="0" smtClean="0"/>
                        <a:t>1.85</a:t>
                      </a:r>
                      <a:endParaRPr lang="en-US" dirty="0"/>
                    </a:p>
                  </a:txBody>
                  <a:tcPr/>
                </a:tc>
                <a:tc>
                  <a:txBody>
                    <a:bodyPr/>
                    <a:lstStyle/>
                    <a:p>
                      <a:pPr algn="ctr"/>
                      <a:r>
                        <a:rPr lang="en-US" dirty="0" smtClean="0"/>
                        <a:t>4</a:t>
                      </a:r>
                      <a:endParaRPr lang="en-US" dirty="0"/>
                    </a:p>
                  </a:txBody>
                  <a:tcPr/>
                </a:tc>
                <a:tc>
                  <a:txBody>
                    <a:bodyPr/>
                    <a:lstStyle/>
                    <a:p>
                      <a:pPr algn="ctr"/>
                      <a:r>
                        <a:rPr lang="en-US" dirty="0" smtClean="0"/>
                        <a:t>4</a:t>
                      </a:r>
                      <a:endParaRPr lang="en-US" dirty="0"/>
                    </a:p>
                  </a:txBody>
                  <a:tcPr/>
                </a:tc>
                <a:tc>
                  <a:txBody>
                    <a:bodyPr/>
                    <a:lstStyle/>
                    <a:p>
                      <a:pPr algn="ctr"/>
                      <a:r>
                        <a:rPr lang="en-US" dirty="0" smtClean="0"/>
                        <a:t>1.22</a:t>
                      </a:r>
                      <a:endParaRPr lang="en-US" dirty="0"/>
                    </a:p>
                  </a:txBody>
                  <a:tcPr/>
                </a:tc>
                <a:tc>
                  <a:txBody>
                    <a:bodyPr/>
                    <a:lstStyle/>
                    <a:p>
                      <a:pPr algn="ctr"/>
                      <a:r>
                        <a:rPr lang="en-US" dirty="0" smtClean="0"/>
                        <a:t>1.96</a:t>
                      </a:r>
                      <a:endParaRPr lang="en-US" dirty="0"/>
                    </a:p>
                  </a:txBody>
                  <a:tcPr/>
                </a:tc>
                <a:tc>
                  <a:txBody>
                    <a:bodyPr/>
                    <a:lstStyle/>
                    <a:p>
                      <a:pPr algn="ctr"/>
                      <a:r>
                        <a:rPr lang="en-US" dirty="0" smtClean="0"/>
                        <a:t>0.25</a:t>
                      </a:r>
                      <a:endParaRPr lang="en-US" dirty="0"/>
                    </a:p>
                  </a:txBody>
                  <a:tcPr/>
                </a:tc>
                <a:tc>
                  <a:txBody>
                    <a:bodyPr/>
                    <a:lstStyle/>
                    <a:p>
                      <a:pPr algn="ctr"/>
                      <a:r>
                        <a:rPr lang="en-US" dirty="0" smtClean="0"/>
                        <a:t>0.63</a:t>
                      </a:r>
                      <a:endParaRPr lang="en-US" dirty="0"/>
                    </a:p>
                  </a:txBody>
                  <a:tcPr/>
                </a:tc>
                <a:extLst>
                  <a:ext uri="{0D108BD9-81ED-4DB2-BD59-A6C34878D82A}">
                    <a16:rowId xmlns:a16="http://schemas.microsoft.com/office/drawing/2014/main" val="1339801372"/>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806293032"/>
              </p:ext>
            </p:extLst>
          </p:nvPr>
        </p:nvGraphicFramePr>
        <p:xfrm>
          <a:off x="6915150" y="0"/>
          <a:ext cx="5276851" cy="4572000"/>
        </p:xfrm>
        <a:graphic>
          <a:graphicData uri="http://schemas.openxmlformats.org/drawingml/2006/table">
            <a:tbl>
              <a:tblPr firstRow="1" bandRow="1">
                <a:tableStyleId>{616DA210-FB5B-4158-B5E0-FEB733F419BA}</a:tableStyleId>
              </a:tblPr>
              <a:tblGrid>
                <a:gridCol w="2739044">
                  <a:extLst>
                    <a:ext uri="{9D8B030D-6E8A-4147-A177-3AD203B41FA5}">
                      <a16:colId xmlns:a16="http://schemas.microsoft.com/office/drawing/2014/main" val="2404413497"/>
                    </a:ext>
                  </a:extLst>
                </a:gridCol>
                <a:gridCol w="844473">
                  <a:extLst>
                    <a:ext uri="{9D8B030D-6E8A-4147-A177-3AD203B41FA5}">
                      <a16:colId xmlns:a16="http://schemas.microsoft.com/office/drawing/2014/main" val="3275954061"/>
                    </a:ext>
                  </a:extLst>
                </a:gridCol>
                <a:gridCol w="778933">
                  <a:extLst>
                    <a:ext uri="{9D8B030D-6E8A-4147-A177-3AD203B41FA5}">
                      <a16:colId xmlns:a16="http://schemas.microsoft.com/office/drawing/2014/main" val="2897643073"/>
                    </a:ext>
                  </a:extLst>
                </a:gridCol>
                <a:gridCol w="914401">
                  <a:extLst>
                    <a:ext uri="{9D8B030D-6E8A-4147-A177-3AD203B41FA5}">
                      <a16:colId xmlns:a16="http://schemas.microsoft.com/office/drawing/2014/main" val="1334403918"/>
                    </a:ext>
                  </a:extLst>
                </a:gridCol>
              </a:tblGrid>
              <a:tr h="571500">
                <a:tc>
                  <a:txBody>
                    <a:bodyPr/>
                    <a:lstStyle/>
                    <a:p>
                      <a:pPr algn="ctr"/>
                      <a:r>
                        <a:rPr lang="en-US" sz="2400" dirty="0" smtClean="0"/>
                        <a:t>Population process</a:t>
                      </a:r>
                      <a:endParaRPr lang="en-US" sz="2400" dirty="0"/>
                    </a:p>
                  </a:txBody>
                  <a:tcPr/>
                </a:tc>
                <a:tc>
                  <a:txBody>
                    <a:bodyPr/>
                    <a:lstStyle/>
                    <a:p>
                      <a:pPr algn="ctr"/>
                      <a:r>
                        <a:rPr lang="en-US" sz="2000" dirty="0" smtClean="0"/>
                        <a:t>21.1a</a:t>
                      </a:r>
                      <a:endParaRPr lang="en-US" sz="2000" dirty="0"/>
                    </a:p>
                  </a:txBody>
                  <a:tcPr/>
                </a:tc>
                <a:tc>
                  <a:txBody>
                    <a:bodyPr/>
                    <a:lstStyle/>
                    <a:p>
                      <a:pPr algn="ctr"/>
                      <a:r>
                        <a:rPr lang="en-US" sz="2000" dirty="0" smtClean="0"/>
                        <a:t>21.2</a:t>
                      </a:r>
                      <a:endParaRPr lang="en-US" sz="2000" dirty="0"/>
                    </a:p>
                  </a:txBody>
                  <a:tcPr/>
                </a:tc>
                <a:tc>
                  <a:txBody>
                    <a:bodyPr/>
                    <a:lstStyle/>
                    <a:p>
                      <a:pPr algn="ctr"/>
                      <a:r>
                        <a:rPr lang="en-US" sz="2000" dirty="0" smtClean="0"/>
                        <a:t>21.3</a:t>
                      </a:r>
                      <a:endParaRPr lang="en-US" sz="2000" dirty="0"/>
                    </a:p>
                  </a:txBody>
                  <a:tcPr/>
                </a:tc>
                <a:extLst>
                  <a:ext uri="{0D108BD9-81ED-4DB2-BD59-A6C34878D82A}">
                    <a16:rowId xmlns:a16="http://schemas.microsoft.com/office/drawing/2014/main" val="2304761823"/>
                  </a:ext>
                </a:extLst>
              </a:tr>
              <a:tr h="571500">
                <a:tc>
                  <a:txBody>
                    <a:bodyPr/>
                    <a:lstStyle/>
                    <a:p>
                      <a:r>
                        <a:rPr lang="en-US" dirty="0" smtClean="0"/>
                        <a:t>Mature male</a:t>
                      </a:r>
                      <a:r>
                        <a:rPr lang="en-US" baseline="0" dirty="0" smtClean="0"/>
                        <a:t> biomass</a:t>
                      </a:r>
                      <a:endParaRPr lang="en-US" dirty="0"/>
                    </a:p>
                  </a:txBody>
                  <a:tcPr/>
                </a:tc>
                <a:tc>
                  <a:txBody>
                    <a:bodyPr/>
                    <a:lstStyle/>
                    <a:p>
                      <a:pPr algn="ctr"/>
                      <a:endParaRPr lang="en-US" sz="2400" dirty="0">
                        <a:solidFill>
                          <a:schemeClr val="tx1"/>
                        </a:solidFill>
                      </a:endParaRPr>
                    </a:p>
                  </a:txBody>
                  <a:tcPr/>
                </a:tc>
                <a:tc>
                  <a:txBody>
                    <a:bodyPr/>
                    <a:lstStyle/>
                    <a:p>
                      <a:pPr algn="ctr"/>
                      <a:endParaRPr lang="en-US" sz="2400" dirty="0">
                        <a:solidFill>
                          <a:schemeClr val="tx1"/>
                        </a:solidFill>
                      </a:endParaRPr>
                    </a:p>
                  </a:txBody>
                  <a:tcPr/>
                </a:tc>
                <a:tc>
                  <a:txBody>
                    <a:bodyPr/>
                    <a:lstStyle/>
                    <a:p>
                      <a:endParaRPr lang="en-US" sz="2400" dirty="0">
                        <a:solidFill>
                          <a:schemeClr val="tx1"/>
                        </a:solidFill>
                      </a:endParaRPr>
                    </a:p>
                  </a:txBody>
                  <a:tcPr/>
                </a:tc>
                <a:extLst>
                  <a:ext uri="{0D108BD9-81ED-4DB2-BD59-A6C34878D82A}">
                    <a16:rowId xmlns:a16="http://schemas.microsoft.com/office/drawing/2014/main" val="2403134372"/>
                  </a:ext>
                </a:extLst>
              </a:tr>
              <a:tr h="571500">
                <a:tc>
                  <a:txBody>
                    <a:bodyPr/>
                    <a:lstStyle/>
                    <a:p>
                      <a:r>
                        <a:rPr lang="en-US" dirty="0" smtClean="0"/>
                        <a:t>Survey selectivity</a:t>
                      </a:r>
                      <a:endParaRPr lang="en-US" dirty="0"/>
                    </a:p>
                  </a:txBody>
                  <a:tcPr/>
                </a:tc>
                <a:tc>
                  <a:txBody>
                    <a:bodyPr/>
                    <a:lstStyle/>
                    <a:p>
                      <a:pPr algn="ctr"/>
                      <a:endParaRPr lang="en-US" sz="2400" dirty="0">
                        <a:solidFill>
                          <a:schemeClr val="tx1"/>
                        </a:solidFill>
                      </a:endParaRPr>
                    </a:p>
                  </a:txBody>
                  <a:tcPr/>
                </a:tc>
                <a:tc>
                  <a:txBody>
                    <a:bodyPr/>
                    <a:lstStyle/>
                    <a:p>
                      <a:pPr algn="ctr"/>
                      <a:endParaRPr lang="en-US" sz="2400" dirty="0">
                        <a:solidFill>
                          <a:schemeClr val="tx1"/>
                        </a:solidFill>
                      </a:endParaRPr>
                    </a:p>
                  </a:txBody>
                  <a:tcPr/>
                </a:tc>
                <a:tc>
                  <a:txBody>
                    <a:bodyPr/>
                    <a:lstStyle/>
                    <a:p>
                      <a:pPr algn="ctr"/>
                      <a:r>
                        <a:rPr lang="en-US" sz="2400" dirty="0" smtClean="0">
                          <a:solidFill>
                            <a:schemeClr val="tx1"/>
                          </a:solidFill>
                        </a:rPr>
                        <a:t>~</a:t>
                      </a:r>
                      <a:endParaRPr lang="en-US" sz="2400" dirty="0">
                        <a:solidFill>
                          <a:schemeClr val="tx1"/>
                        </a:solidFill>
                      </a:endParaRPr>
                    </a:p>
                  </a:txBody>
                  <a:tcPr/>
                </a:tc>
                <a:extLst>
                  <a:ext uri="{0D108BD9-81ED-4DB2-BD59-A6C34878D82A}">
                    <a16:rowId xmlns:a16="http://schemas.microsoft.com/office/drawing/2014/main" val="1735731066"/>
                  </a:ext>
                </a:extLst>
              </a:tr>
              <a:tr h="571500">
                <a:tc>
                  <a:txBody>
                    <a:bodyPr/>
                    <a:lstStyle/>
                    <a:p>
                      <a:r>
                        <a:rPr lang="en-US" dirty="0" smtClean="0"/>
                        <a:t>Probability of maturing</a:t>
                      </a:r>
                      <a:endParaRPr lang="en-US" dirty="0"/>
                    </a:p>
                  </a:txBody>
                  <a:tcP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tc>
                  <a:txBody>
                    <a:bodyPr/>
                    <a:lstStyle/>
                    <a:p>
                      <a:pPr algn="ctr"/>
                      <a:r>
                        <a:rPr lang="en-US" sz="2400" dirty="0" smtClean="0">
                          <a:solidFill>
                            <a:schemeClr val="tx1"/>
                          </a:solidFill>
                        </a:rPr>
                        <a:t>~</a:t>
                      </a:r>
                      <a:endParaRPr lang="en-US" sz="2400" dirty="0">
                        <a:solidFill>
                          <a:schemeClr val="tx1"/>
                        </a:solidFill>
                      </a:endParaRPr>
                    </a:p>
                  </a:txBody>
                  <a:tcPr anchor="ctr"/>
                </a:tc>
                <a:extLst>
                  <a:ext uri="{0D108BD9-81ED-4DB2-BD59-A6C34878D82A}">
                    <a16:rowId xmlns:a16="http://schemas.microsoft.com/office/drawing/2014/main" val="167417164"/>
                  </a:ext>
                </a:extLst>
              </a:tr>
              <a:tr h="571500">
                <a:tc>
                  <a:txBody>
                    <a:bodyPr/>
                    <a:lstStyle/>
                    <a:p>
                      <a:r>
                        <a:rPr lang="en-US" dirty="0" smtClean="0"/>
                        <a:t>Fishing mortality</a:t>
                      </a:r>
                      <a:endParaRPr lang="en-US" dirty="0"/>
                    </a:p>
                  </a:txBody>
                  <a:tcPr/>
                </a:tc>
                <a:tc>
                  <a:txBody>
                    <a:bodyPr/>
                    <a:lstStyle/>
                    <a:p>
                      <a:pPr algn="ctr"/>
                      <a:endParaRPr lang="en-US" sz="2400">
                        <a:solidFill>
                          <a:schemeClr val="tx1"/>
                        </a:solidFill>
                      </a:endParaRPr>
                    </a:p>
                  </a:txBody>
                  <a:tcPr anchor="ct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extLst>
                  <a:ext uri="{0D108BD9-81ED-4DB2-BD59-A6C34878D82A}">
                    <a16:rowId xmlns:a16="http://schemas.microsoft.com/office/drawing/2014/main" val="990454975"/>
                  </a:ext>
                </a:extLst>
              </a:tr>
              <a:tr h="571500">
                <a:tc>
                  <a:txBody>
                    <a:bodyPr/>
                    <a:lstStyle/>
                    <a:p>
                      <a:r>
                        <a:rPr lang="en-US" dirty="0" smtClean="0"/>
                        <a:t>Recruitment</a:t>
                      </a:r>
                      <a:endParaRPr lang="en-US" dirty="0"/>
                    </a:p>
                  </a:txBody>
                  <a:tcPr/>
                </a:tc>
                <a:tc>
                  <a:txBody>
                    <a:bodyPr/>
                    <a:lstStyle/>
                    <a:p>
                      <a:pPr algn="ctr"/>
                      <a:endParaRPr lang="en-US" sz="2400" dirty="0">
                        <a:solidFill>
                          <a:schemeClr val="tx1"/>
                        </a:solidFill>
                      </a:endParaRPr>
                    </a:p>
                  </a:txBody>
                  <a:tcPr anchor="ctr"/>
                </a:tc>
                <a:tc>
                  <a:txBody>
                    <a:bodyPr/>
                    <a:lstStyle/>
                    <a:p>
                      <a:pPr algn="ctr"/>
                      <a:r>
                        <a:rPr lang="en-US" sz="2400" dirty="0" smtClean="0">
                          <a:solidFill>
                            <a:schemeClr val="tx1"/>
                          </a:solidFill>
                        </a:rPr>
                        <a:t>~</a:t>
                      </a:r>
                      <a:endParaRPr lang="en-US" sz="2400" dirty="0">
                        <a:solidFill>
                          <a:schemeClr val="tx1"/>
                        </a:solidFill>
                      </a:endParaRPr>
                    </a:p>
                  </a:txBody>
                  <a:tcPr anchor="ctr"/>
                </a:tc>
                <a:tc>
                  <a:txBody>
                    <a:bodyPr/>
                    <a:lstStyle/>
                    <a:p>
                      <a:pPr algn="ctr"/>
                      <a:r>
                        <a:rPr lang="en-US" sz="2400" dirty="0" smtClean="0">
                          <a:solidFill>
                            <a:schemeClr val="tx1"/>
                          </a:solidFill>
                        </a:rPr>
                        <a:t>~</a:t>
                      </a:r>
                      <a:endParaRPr lang="en-US" sz="2400" dirty="0">
                        <a:solidFill>
                          <a:schemeClr val="tx1"/>
                        </a:solidFill>
                      </a:endParaRPr>
                    </a:p>
                  </a:txBody>
                  <a:tcPr anchor="ctr"/>
                </a:tc>
                <a:extLst>
                  <a:ext uri="{0D108BD9-81ED-4DB2-BD59-A6C34878D82A}">
                    <a16:rowId xmlns:a16="http://schemas.microsoft.com/office/drawing/2014/main" val="627343391"/>
                  </a:ext>
                </a:extLst>
              </a:tr>
              <a:tr h="571500">
                <a:tc>
                  <a:txBody>
                    <a:bodyPr/>
                    <a:lstStyle/>
                    <a:p>
                      <a:r>
                        <a:rPr lang="en-US" dirty="0" smtClean="0"/>
                        <a:t>Natural mortality</a:t>
                      </a:r>
                      <a:endParaRPr lang="en-US" dirty="0"/>
                    </a:p>
                  </a:txBody>
                  <a:tcPr/>
                </a:tc>
                <a:tc>
                  <a:txBody>
                    <a:bodyPr/>
                    <a:lstStyle/>
                    <a:p>
                      <a:pPr algn="ctr"/>
                      <a:endParaRPr lang="en-US" sz="2400">
                        <a:solidFill>
                          <a:schemeClr val="tx1"/>
                        </a:solidFill>
                      </a:endParaRPr>
                    </a:p>
                  </a:txBody>
                  <a:tcPr anchor="ctr"/>
                </a:tc>
                <a:tc>
                  <a:txBody>
                    <a:bodyPr/>
                    <a:lstStyle/>
                    <a:p>
                      <a:pPr algn="ctr"/>
                      <a:r>
                        <a:rPr lang="en-US" sz="2400" dirty="0" smtClean="0">
                          <a:solidFill>
                            <a:schemeClr val="tx1"/>
                          </a:solidFill>
                        </a:rPr>
                        <a:t>~</a:t>
                      </a:r>
                      <a:endParaRPr lang="en-US" sz="2400" dirty="0">
                        <a:solidFill>
                          <a:schemeClr val="tx1"/>
                        </a:solidFill>
                      </a:endParaRPr>
                    </a:p>
                  </a:txBody>
                  <a:tcPr anchor="ctr"/>
                </a:tc>
                <a:tc>
                  <a:txBody>
                    <a:bodyPr/>
                    <a:lstStyle/>
                    <a:p>
                      <a:pPr algn="ctr"/>
                      <a:r>
                        <a:rPr lang="en-US" sz="2400" dirty="0" smtClean="0">
                          <a:solidFill>
                            <a:schemeClr val="tx1"/>
                          </a:solidFill>
                        </a:rPr>
                        <a:t>~</a:t>
                      </a:r>
                      <a:endParaRPr lang="en-US" sz="2400" dirty="0">
                        <a:solidFill>
                          <a:schemeClr val="tx1"/>
                        </a:solidFill>
                      </a:endParaRPr>
                    </a:p>
                  </a:txBody>
                  <a:tcPr anchor="ctr"/>
                </a:tc>
                <a:extLst>
                  <a:ext uri="{0D108BD9-81ED-4DB2-BD59-A6C34878D82A}">
                    <a16:rowId xmlns:a16="http://schemas.microsoft.com/office/drawing/2014/main" val="3932744178"/>
                  </a:ext>
                </a:extLst>
              </a:tr>
              <a:tr h="571500">
                <a:tc>
                  <a:txBody>
                    <a:bodyPr/>
                    <a:lstStyle/>
                    <a:p>
                      <a:r>
                        <a:rPr lang="en-US" dirty="0" smtClean="0"/>
                        <a:t>Status</a:t>
                      </a:r>
                      <a:endParaRPr lang="en-US" dirty="0"/>
                    </a:p>
                  </a:txBody>
                  <a:tcPr/>
                </a:tc>
                <a:tc>
                  <a:txBody>
                    <a:bodyPr/>
                    <a:lstStyle/>
                    <a:p>
                      <a:pPr algn="ctr"/>
                      <a:endParaRPr lang="en-US" sz="2400">
                        <a:solidFill>
                          <a:schemeClr val="tx1"/>
                        </a:solidFill>
                      </a:endParaRPr>
                    </a:p>
                  </a:txBody>
                  <a:tcPr anchor="ct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extLst>
                  <a:ext uri="{0D108BD9-81ED-4DB2-BD59-A6C34878D82A}">
                    <a16:rowId xmlns:a16="http://schemas.microsoft.com/office/drawing/2014/main" val="2762409858"/>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711755702"/>
              </p:ext>
            </p:extLst>
          </p:nvPr>
        </p:nvGraphicFramePr>
        <p:xfrm>
          <a:off x="6519331" y="5270500"/>
          <a:ext cx="5500536" cy="825500"/>
        </p:xfrm>
        <a:graphic>
          <a:graphicData uri="http://schemas.openxmlformats.org/drawingml/2006/table">
            <a:tbl>
              <a:tblPr firstRow="1" bandRow="1">
                <a:tableStyleId>{5C22544A-7EE6-4342-B048-85BDC9FD1C3A}</a:tableStyleId>
              </a:tblPr>
              <a:tblGrid>
                <a:gridCol w="916756">
                  <a:extLst>
                    <a:ext uri="{9D8B030D-6E8A-4147-A177-3AD203B41FA5}">
                      <a16:colId xmlns:a16="http://schemas.microsoft.com/office/drawing/2014/main" val="3424315310"/>
                    </a:ext>
                  </a:extLst>
                </a:gridCol>
                <a:gridCol w="916756">
                  <a:extLst>
                    <a:ext uri="{9D8B030D-6E8A-4147-A177-3AD203B41FA5}">
                      <a16:colId xmlns:a16="http://schemas.microsoft.com/office/drawing/2014/main" val="2648819853"/>
                    </a:ext>
                  </a:extLst>
                </a:gridCol>
                <a:gridCol w="916756">
                  <a:extLst>
                    <a:ext uri="{9D8B030D-6E8A-4147-A177-3AD203B41FA5}">
                      <a16:colId xmlns:a16="http://schemas.microsoft.com/office/drawing/2014/main" val="3433569222"/>
                    </a:ext>
                  </a:extLst>
                </a:gridCol>
                <a:gridCol w="916756">
                  <a:extLst>
                    <a:ext uri="{9D8B030D-6E8A-4147-A177-3AD203B41FA5}">
                      <a16:colId xmlns:a16="http://schemas.microsoft.com/office/drawing/2014/main" val="1251031669"/>
                    </a:ext>
                  </a:extLst>
                </a:gridCol>
                <a:gridCol w="916756">
                  <a:extLst>
                    <a:ext uri="{9D8B030D-6E8A-4147-A177-3AD203B41FA5}">
                      <a16:colId xmlns:a16="http://schemas.microsoft.com/office/drawing/2014/main" val="2876655715"/>
                    </a:ext>
                  </a:extLst>
                </a:gridCol>
                <a:gridCol w="916756">
                  <a:extLst>
                    <a:ext uri="{9D8B030D-6E8A-4147-A177-3AD203B41FA5}">
                      <a16:colId xmlns:a16="http://schemas.microsoft.com/office/drawing/2014/main" val="117591331"/>
                    </a:ext>
                  </a:extLst>
                </a:gridCol>
              </a:tblGrid>
              <a:tr h="412750">
                <a:tc>
                  <a:txBody>
                    <a:bodyPr/>
                    <a:lstStyle/>
                    <a:p>
                      <a:r>
                        <a:rPr lang="en-US" dirty="0" smtClean="0"/>
                        <a:t>M</a:t>
                      </a:r>
                      <a:endParaRPr lang="en-US" dirty="0"/>
                    </a:p>
                  </a:txBody>
                  <a:tcPr/>
                </a:tc>
                <a:tc>
                  <a:txBody>
                    <a:bodyPr/>
                    <a:lstStyle/>
                    <a:p>
                      <a:r>
                        <a:rPr lang="en-US" dirty="0" smtClean="0"/>
                        <a:t>0.5</a:t>
                      </a:r>
                      <a:endParaRPr lang="en-US" dirty="0"/>
                    </a:p>
                  </a:txBody>
                  <a:tcPr/>
                </a:tc>
                <a:tc>
                  <a:txBody>
                    <a:bodyPr/>
                    <a:lstStyle/>
                    <a:p>
                      <a:r>
                        <a:rPr lang="en-US" dirty="0" smtClean="0"/>
                        <a:t>1.0</a:t>
                      </a:r>
                      <a:endParaRPr lang="en-US" dirty="0"/>
                    </a:p>
                  </a:txBody>
                  <a:tcPr/>
                </a:tc>
                <a:tc>
                  <a:txBody>
                    <a:bodyPr/>
                    <a:lstStyle/>
                    <a:p>
                      <a:r>
                        <a:rPr lang="en-US" dirty="0" smtClean="0"/>
                        <a:t>1.5</a:t>
                      </a:r>
                      <a:endParaRPr lang="en-US" dirty="0"/>
                    </a:p>
                  </a:txBody>
                  <a:tcPr/>
                </a:tc>
                <a:tc>
                  <a:txBody>
                    <a:bodyPr/>
                    <a:lstStyle/>
                    <a:p>
                      <a:r>
                        <a:rPr lang="en-US" dirty="0" smtClean="0"/>
                        <a:t>2.0</a:t>
                      </a:r>
                      <a:endParaRPr lang="en-US" dirty="0"/>
                    </a:p>
                  </a:txBody>
                  <a:tcPr/>
                </a:tc>
                <a:tc>
                  <a:txBody>
                    <a:bodyPr/>
                    <a:lstStyle/>
                    <a:p>
                      <a:r>
                        <a:rPr lang="en-US" dirty="0" smtClean="0"/>
                        <a:t>4</a:t>
                      </a:r>
                      <a:endParaRPr lang="en-US" dirty="0"/>
                    </a:p>
                  </a:txBody>
                  <a:tcPr/>
                </a:tc>
                <a:extLst>
                  <a:ext uri="{0D108BD9-81ED-4DB2-BD59-A6C34878D82A}">
                    <a16:rowId xmlns:a16="http://schemas.microsoft.com/office/drawing/2014/main" val="1530309921"/>
                  </a:ext>
                </a:extLst>
              </a:tr>
              <a:tr h="412750">
                <a:tc>
                  <a:txBody>
                    <a:bodyPr/>
                    <a:lstStyle/>
                    <a:p>
                      <a:r>
                        <a:rPr lang="en-US" dirty="0" smtClean="0"/>
                        <a:t>Survival</a:t>
                      </a:r>
                      <a:endParaRPr lang="en-US" dirty="0"/>
                    </a:p>
                  </a:txBody>
                  <a:tcPr/>
                </a:tc>
                <a:tc>
                  <a:txBody>
                    <a:bodyPr/>
                    <a:lstStyle/>
                    <a:p>
                      <a:r>
                        <a:rPr lang="en-US" dirty="0" smtClean="0"/>
                        <a:t>60%</a:t>
                      </a:r>
                      <a:endParaRPr lang="en-US" dirty="0"/>
                    </a:p>
                  </a:txBody>
                  <a:tcPr/>
                </a:tc>
                <a:tc>
                  <a:txBody>
                    <a:bodyPr/>
                    <a:lstStyle/>
                    <a:p>
                      <a:r>
                        <a:rPr lang="en-US" dirty="0" smtClean="0"/>
                        <a:t>36%</a:t>
                      </a:r>
                      <a:endParaRPr lang="en-US" dirty="0"/>
                    </a:p>
                  </a:txBody>
                  <a:tcPr/>
                </a:tc>
                <a:tc>
                  <a:txBody>
                    <a:bodyPr/>
                    <a:lstStyle/>
                    <a:p>
                      <a:r>
                        <a:rPr lang="en-US" dirty="0" smtClean="0"/>
                        <a:t>22%</a:t>
                      </a:r>
                      <a:endParaRPr lang="en-US" dirty="0"/>
                    </a:p>
                  </a:txBody>
                  <a:tcPr/>
                </a:tc>
                <a:tc>
                  <a:txBody>
                    <a:bodyPr/>
                    <a:lstStyle/>
                    <a:p>
                      <a:r>
                        <a:rPr lang="en-US" dirty="0" smtClean="0"/>
                        <a:t>13%</a:t>
                      </a:r>
                      <a:endParaRPr lang="en-US" dirty="0"/>
                    </a:p>
                  </a:txBody>
                  <a:tcPr/>
                </a:tc>
                <a:tc>
                  <a:txBody>
                    <a:bodyPr/>
                    <a:lstStyle/>
                    <a:p>
                      <a:r>
                        <a:rPr lang="en-US" dirty="0" smtClean="0"/>
                        <a:t>2%</a:t>
                      </a:r>
                      <a:endParaRPr lang="en-US" dirty="0"/>
                    </a:p>
                  </a:txBody>
                  <a:tcPr/>
                </a:tc>
                <a:extLst>
                  <a:ext uri="{0D108BD9-81ED-4DB2-BD59-A6C34878D82A}">
                    <a16:rowId xmlns:a16="http://schemas.microsoft.com/office/drawing/2014/main" val="3007107171"/>
                  </a:ext>
                </a:extLst>
              </a:tr>
            </a:tbl>
          </a:graphicData>
        </a:graphic>
      </p:graphicFrame>
    </p:spTree>
    <p:extLst>
      <p:ext uri="{BB962C8B-B14F-4D97-AF65-F5344CB8AC3E}">
        <p14:creationId xmlns:p14="http://schemas.microsoft.com/office/powerpoint/2010/main" val="39359608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792" y="-198407"/>
            <a:ext cx="11714672" cy="1095554"/>
          </a:xfrm>
        </p:spPr>
        <p:txBody>
          <a:bodyPr>
            <a:normAutofit/>
          </a:bodyPr>
          <a:lstStyle/>
          <a:p>
            <a:r>
              <a:rPr lang="en-US" dirty="0" smtClean="0"/>
              <a:t>Record lows		    </a:t>
            </a:r>
            <a:r>
              <a:rPr lang="en-US" dirty="0" smtClean="0">
                <a:solidFill>
                  <a:srgbClr val="00B050"/>
                </a:solidFill>
              </a:rPr>
              <a:t>Maturity</a:t>
            </a:r>
            <a:r>
              <a:rPr lang="en-US" dirty="0" smtClean="0"/>
              <a:t>	   	What happened?</a:t>
            </a:r>
            <a:endParaRPr lang="en-US" dirty="0"/>
          </a:p>
        </p:txBody>
      </p:sp>
      <p:pic>
        <p:nvPicPr>
          <p:cNvPr id="4" name="Picture 3"/>
          <p:cNvPicPr>
            <a:picLocks noChangeAspect="1"/>
          </p:cNvPicPr>
          <p:nvPr/>
        </p:nvPicPr>
        <p:blipFill>
          <a:blip r:embed="rId2"/>
          <a:stretch>
            <a:fillRect/>
          </a:stretch>
        </p:blipFill>
        <p:spPr>
          <a:xfrm>
            <a:off x="1020752" y="2583550"/>
            <a:ext cx="6224014" cy="4093296"/>
          </a:xfrm>
          <a:prstGeom prst="rect">
            <a:avLst/>
          </a:prstGeom>
        </p:spPr>
      </p:pic>
      <p:pic>
        <p:nvPicPr>
          <p:cNvPr id="5" name="Picture 4"/>
          <p:cNvPicPr>
            <a:picLocks noChangeAspect="1"/>
          </p:cNvPicPr>
          <p:nvPr/>
        </p:nvPicPr>
        <p:blipFill>
          <a:blip r:embed="rId3"/>
          <a:stretch>
            <a:fillRect/>
          </a:stretch>
        </p:blipFill>
        <p:spPr>
          <a:xfrm>
            <a:off x="8468710" y="877662"/>
            <a:ext cx="3097167" cy="5980338"/>
          </a:xfrm>
          <a:prstGeom prst="rect">
            <a:avLst/>
          </a:prstGeom>
        </p:spPr>
      </p:pic>
      <p:sp>
        <p:nvSpPr>
          <p:cNvPr id="10" name="Content Placeholder 2"/>
          <p:cNvSpPr>
            <a:spLocks noGrp="1"/>
          </p:cNvSpPr>
          <p:nvPr>
            <p:ph idx="1"/>
          </p:nvPr>
        </p:nvSpPr>
        <p:spPr>
          <a:xfrm>
            <a:off x="386974" y="1041503"/>
            <a:ext cx="7953554" cy="1636937"/>
          </a:xfrm>
        </p:spPr>
        <p:txBody>
          <a:bodyPr/>
          <a:lstStyle/>
          <a:p>
            <a:pPr marL="0" indent="0" algn="ctr">
              <a:buNone/>
            </a:pPr>
            <a:r>
              <a:rPr lang="en-US" dirty="0" smtClean="0"/>
              <a:t>Allowing for a more flexible survey selectivity produces probabilities of maturing more similar to observed…but reference points are impacted.</a:t>
            </a:r>
          </a:p>
        </p:txBody>
      </p:sp>
    </p:spTree>
    <p:extLst>
      <p:ext uri="{BB962C8B-B14F-4D97-AF65-F5344CB8AC3E}">
        <p14:creationId xmlns:p14="http://schemas.microsoft.com/office/powerpoint/2010/main" val="331840116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2260" y="2155825"/>
            <a:ext cx="10515600" cy="1325563"/>
          </a:xfrm>
        </p:spPr>
        <p:txBody>
          <a:bodyPr/>
          <a:lstStyle/>
          <a:p>
            <a:r>
              <a:rPr lang="en-US" dirty="0" smtClean="0"/>
              <a:t>What model to choose?</a:t>
            </a:r>
            <a:endParaRPr lang="en-US" dirty="0"/>
          </a:p>
        </p:txBody>
      </p:sp>
    </p:spTree>
    <p:extLst>
      <p:ext uri="{BB962C8B-B14F-4D97-AF65-F5344CB8AC3E}">
        <p14:creationId xmlns:p14="http://schemas.microsoft.com/office/powerpoint/2010/main" val="321337304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81864267"/>
              </p:ext>
            </p:extLst>
          </p:nvPr>
        </p:nvGraphicFramePr>
        <p:xfrm>
          <a:off x="1123950" y="213360"/>
          <a:ext cx="5276851" cy="4572000"/>
        </p:xfrm>
        <a:graphic>
          <a:graphicData uri="http://schemas.openxmlformats.org/drawingml/2006/table">
            <a:tbl>
              <a:tblPr firstRow="1" bandRow="1">
                <a:tableStyleId>{616DA210-FB5B-4158-B5E0-FEB733F419BA}</a:tableStyleId>
              </a:tblPr>
              <a:tblGrid>
                <a:gridCol w="2739044">
                  <a:extLst>
                    <a:ext uri="{9D8B030D-6E8A-4147-A177-3AD203B41FA5}">
                      <a16:colId xmlns:a16="http://schemas.microsoft.com/office/drawing/2014/main" val="2404413497"/>
                    </a:ext>
                  </a:extLst>
                </a:gridCol>
                <a:gridCol w="844473">
                  <a:extLst>
                    <a:ext uri="{9D8B030D-6E8A-4147-A177-3AD203B41FA5}">
                      <a16:colId xmlns:a16="http://schemas.microsoft.com/office/drawing/2014/main" val="3275954061"/>
                    </a:ext>
                  </a:extLst>
                </a:gridCol>
                <a:gridCol w="778933">
                  <a:extLst>
                    <a:ext uri="{9D8B030D-6E8A-4147-A177-3AD203B41FA5}">
                      <a16:colId xmlns:a16="http://schemas.microsoft.com/office/drawing/2014/main" val="2897643073"/>
                    </a:ext>
                  </a:extLst>
                </a:gridCol>
                <a:gridCol w="914401">
                  <a:extLst>
                    <a:ext uri="{9D8B030D-6E8A-4147-A177-3AD203B41FA5}">
                      <a16:colId xmlns:a16="http://schemas.microsoft.com/office/drawing/2014/main" val="1334403918"/>
                    </a:ext>
                  </a:extLst>
                </a:gridCol>
              </a:tblGrid>
              <a:tr h="571500">
                <a:tc>
                  <a:txBody>
                    <a:bodyPr/>
                    <a:lstStyle/>
                    <a:p>
                      <a:pPr algn="ctr"/>
                      <a:r>
                        <a:rPr lang="en-US" sz="2400" dirty="0" smtClean="0"/>
                        <a:t>Population process</a:t>
                      </a:r>
                      <a:endParaRPr lang="en-US" sz="2400" dirty="0"/>
                    </a:p>
                  </a:txBody>
                  <a:tcPr/>
                </a:tc>
                <a:tc>
                  <a:txBody>
                    <a:bodyPr/>
                    <a:lstStyle/>
                    <a:p>
                      <a:pPr algn="ctr"/>
                      <a:r>
                        <a:rPr lang="en-US" sz="2000" dirty="0" smtClean="0"/>
                        <a:t>21.1a</a:t>
                      </a:r>
                      <a:endParaRPr lang="en-US" sz="2000" dirty="0"/>
                    </a:p>
                  </a:txBody>
                  <a:tcPr/>
                </a:tc>
                <a:tc>
                  <a:txBody>
                    <a:bodyPr/>
                    <a:lstStyle/>
                    <a:p>
                      <a:pPr algn="ctr"/>
                      <a:r>
                        <a:rPr lang="en-US" sz="2000" dirty="0" smtClean="0"/>
                        <a:t>21.2</a:t>
                      </a:r>
                      <a:endParaRPr lang="en-US" sz="2000" dirty="0"/>
                    </a:p>
                  </a:txBody>
                  <a:tcPr/>
                </a:tc>
                <a:tc>
                  <a:txBody>
                    <a:bodyPr/>
                    <a:lstStyle/>
                    <a:p>
                      <a:pPr algn="ctr"/>
                      <a:r>
                        <a:rPr lang="en-US" sz="2000" dirty="0" smtClean="0"/>
                        <a:t>21.3</a:t>
                      </a:r>
                      <a:endParaRPr lang="en-US" sz="2000" dirty="0"/>
                    </a:p>
                  </a:txBody>
                  <a:tcPr/>
                </a:tc>
                <a:extLst>
                  <a:ext uri="{0D108BD9-81ED-4DB2-BD59-A6C34878D82A}">
                    <a16:rowId xmlns:a16="http://schemas.microsoft.com/office/drawing/2014/main" val="2304761823"/>
                  </a:ext>
                </a:extLst>
              </a:tr>
              <a:tr h="571500">
                <a:tc>
                  <a:txBody>
                    <a:bodyPr/>
                    <a:lstStyle/>
                    <a:p>
                      <a:r>
                        <a:rPr lang="en-US" dirty="0" smtClean="0"/>
                        <a:t>Mature male</a:t>
                      </a:r>
                      <a:r>
                        <a:rPr lang="en-US" baseline="0" dirty="0" smtClean="0"/>
                        <a:t> biomass</a:t>
                      </a:r>
                      <a:endParaRPr lang="en-US" dirty="0"/>
                    </a:p>
                  </a:txBody>
                  <a:tcPr/>
                </a:tc>
                <a:tc>
                  <a:txBody>
                    <a:bodyPr/>
                    <a:lstStyle/>
                    <a:p>
                      <a:pPr algn="ctr"/>
                      <a:endParaRPr lang="en-US" sz="2400" dirty="0">
                        <a:solidFill>
                          <a:schemeClr val="tx1"/>
                        </a:solidFill>
                      </a:endParaRPr>
                    </a:p>
                  </a:txBody>
                  <a:tcPr/>
                </a:tc>
                <a:tc>
                  <a:txBody>
                    <a:bodyPr/>
                    <a:lstStyle/>
                    <a:p>
                      <a:pPr algn="ctr"/>
                      <a:endParaRPr lang="en-US" sz="2400" dirty="0">
                        <a:solidFill>
                          <a:schemeClr val="tx1"/>
                        </a:solidFill>
                      </a:endParaRPr>
                    </a:p>
                  </a:txBody>
                  <a:tcPr/>
                </a:tc>
                <a:tc>
                  <a:txBody>
                    <a:bodyPr/>
                    <a:lstStyle/>
                    <a:p>
                      <a:endParaRPr lang="en-US" sz="2400" dirty="0">
                        <a:solidFill>
                          <a:schemeClr val="tx1"/>
                        </a:solidFill>
                      </a:endParaRPr>
                    </a:p>
                  </a:txBody>
                  <a:tcPr/>
                </a:tc>
                <a:extLst>
                  <a:ext uri="{0D108BD9-81ED-4DB2-BD59-A6C34878D82A}">
                    <a16:rowId xmlns:a16="http://schemas.microsoft.com/office/drawing/2014/main" val="2403134372"/>
                  </a:ext>
                </a:extLst>
              </a:tr>
              <a:tr h="571500">
                <a:tc>
                  <a:txBody>
                    <a:bodyPr/>
                    <a:lstStyle/>
                    <a:p>
                      <a:r>
                        <a:rPr lang="en-US" dirty="0" smtClean="0"/>
                        <a:t>Survey selectivity</a:t>
                      </a:r>
                      <a:endParaRPr lang="en-US" dirty="0"/>
                    </a:p>
                  </a:txBody>
                  <a:tcPr/>
                </a:tc>
                <a:tc>
                  <a:txBody>
                    <a:bodyPr/>
                    <a:lstStyle/>
                    <a:p>
                      <a:pPr algn="ctr"/>
                      <a:endParaRPr lang="en-US" sz="2400" dirty="0">
                        <a:solidFill>
                          <a:schemeClr val="tx1"/>
                        </a:solidFill>
                      </a:endParaRPr>
                    </a:p>
                  </a:txBody>
                  <a:tcPr/>
                </a:tc>
                <a:tc>
                  <a:txBody>
                    <a:bodyPr/>
                    <a:lstStyle/>
                    <a:p>
                      <a:pPr algn="ctr"/>
                      <a:endParaRPr lang="en-US" sz="2400" dirty="0">
                        <a:solidFill>
                          <a:schemeClr val="tx1"/>
                        </a:solidFill>
                      </a:endParaRPr>
                    </a:p>
                  </a:txBody>
                  <a:tcPr/>
                </a:tc>
                <a:tc>
                  <a:txBody>
                    <a:bodyPr/>
                    <a:lstStyle/>
                    <a:p>
                      <a:pPr algn="ctr"/>
                      <a:r>
                        <a:rPr lang="en-US" sz="2400" dirty="0" smtClean="0">
                          <a:solidFill>
                            <a:schemeClr val="tx1"/>
                          </a:solidFill>
                        </a:rPr>
                        <a:t>~</a:t>
                      </a:r>
                      <a:endParaRPr lang="en-US" sz="2400" dirty="0">
                        <a:solidFill>
                          <a:schemeClr val="tx1"/>
                        </a:solidFill>
                      </a:endParaRPr>
                    </a:p>
                  </a:txBody>
                  <a:tcPr/>
                </a:tc>
                <a:extLst>
                  <a:ext uri="{0D108BD9-81ED-4DB2-BD59-A6C34878D82A}">
                    <a16:rowId xmlns:a16="http://schemas.microsoft.com/office/drawing/2014/main" val="1735731066"/>
                  </a:ext>
                </a:extLst>
              </a:tr>
              <a:tr h="571500">
                <a:tc>
                  <a:txBody>
                    <a:bodyPr/>
                    <a:lstStyle/>
                    <a:p>
                      <a:r>
                        <a:rPr lang="en-US" dirty="0" smtClean="0"/>
                        <a:t>Probability of maturing</a:t>
                      </a:r>
                      <a:endParaRPr lang="en-US" dirty="0"/>
                    </a:p>
                  </a:txBody>
                  <a:tcP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tc>
                  <a:txBody>
                    <a:bodyPr/>
                    <a:lstStyle/>
                    <a:p>
                      <a:pPr algn="ctr"/>
                      <a:r>
                        <a:rPr lang="en-US" sz="2400" dirty="0" smtClean="0">
                          <a:solidFill>
                            <a:schemeClr val="tx1"/>
                          </a:solidFill>
                        </a:rPr>
                        <a:t>~</a:t>
                      </a:r>
                      <a:endParaRPr lang="en-US" sz="2400" dirty="0">
                        <a:solidFill>
                          <a:schemeClr val="tx1"/>
                        </a:solidFill>
                      </a:endParaRPr>
                    </a:p>
                  </a:txBody>
                  <a:tcPr anchor="ctr"/>
                </a:tc>
                <a:extLst>
                  <a:ext uri="{0D108BD9-81ED-4DB2-BD59-A6C34878D82A}">
                    <a16:rowId xmlns:a16="http://schemas.microsoft.com/office/drawing/2014/main" val="167417164"/>
                  </a:ext>
                </a:extLst>
              </a:tr>
              <a:tr h="571500">
                <a:tc>
                  <a:txBody>
                    <a:bodyPr/>
                    <a:lstStyle/>
                    <a:p>
                      <a:r>
                        <a:rPr lang="en-US" dirty="0" smtClean="0"/>
                        <a:t>Fishing mortality</a:t>
                      </a:r>
                      <a:endParaRPr lang="en-US" dirty="0"/>
                    </a:p>
                  </a:txBody>
                  <a:tcPr/>
                </a:tc>
                <a:tc>
                  <a:txBody>
                    <a:bodyPr/>
                    <a:lstStyle/>
                    <a:p>
                      <a:pPr algn="ctr"/>
                      <a:endParaRPr lang="en-US" sz="2400">
                        <a:solidFill>
                          <a:schemeClr val="tx1"/>
                        </a:solidFill>
                      </a:endParaRPr>
                    </a:p>
                  </a:txBody>
                  <a:tcPr anchor="ct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extLst>
                  <a:ext uri="{0D108BD9-81ED-4DB2-BD59-A6C34878D82A}">
                    <a16:rowId xmlns:a16="http://schemas.microsoft.com/office/drawing/2014/main" val="990454975"/>
                  </a:ext>
                </a:extLst>
              </a:tr>
              <a:tr h="571500">
                <a:tc>
                  <a:txBody>
                    <a:bodyPr/>
                    <a:lstStyle/>
                    <a:p>
                      <a:r>
                        <a:rPr lang="en-US" dirty="0" smtClean="0"/>
                        <a:t>Recruitment</a:t>
                      </a:r>
                      <a:endParaRPr lang="en-US" dirty="0"/>
                    </a:p>
                  </a:txBody>
                  <a:tcPr/>
                </a:tc>
                <a:tc>
                  <a:txBody>
                    <a:bodyPr/>
                    <a:lstStyle/>
                    <a:p>
                      <a:pPr algn="ctr"/>
                      <a:endParaRPr lang="en-US" sz="2400" dirty="0">
                        <a:solidFill>
                          <a:schemeClr val="tx1"/>
                        </a:solidFill>
                      </a:endParaRPr>
                    </a:p>
                  </a:txBody>
                  <a:tcPr anchor="ctr"/>
                </a:tc>
                <a:tc>
                  <a:txBody>
                    <a:bodyPr/>
                    <a:lstStyle/>
                    <a:p>
                      <a:pPr algn="ctr"/>
                      <a:r>
                        <a:rPr lang="en-US" sz="2400" dirty="0" smtClean="0">
                          <a:solidFill>
                            <a:schemeClr val="tx1"/>
                          </a:solidFill>
                        </a:rPr>
                        <a:t>~</a:t>
                      </a:r>
                      <a:endParaRPr lang="en-US" sz="2400" dirty="0">
                        <a:solidFill>
                          <a:schemeClr val="tx1"/>
                        </a:solidFill>
                      </a:endParaRPr>
                    </a:p>
                  </a:txBody>
                  <a:tcPr anchor="ctr"/>
                </a:tc>
                <a:tc>
                  <a:txBody>
                    <a:bodyPr/>
                    <a:lstStyle/>
                    <a:p>
                      <a:pPr algn="ctr"/>
                      <a:r>
                        <a:rPr lang="en-US" sz="2400" dirty="0" smtClean="0">
                          <a:solidFill>
                            <a:schemeClr val="tx1"/>
                          </a:solidFill>
                        </a:rPr>
                        <a:t>~</a:t>
                      </a:r>
                      <a:endParaRPr lang="en-US" sz="2400" dirty="0">
                        <a:solidFill>
                          <a:schemeClr val="tx1"/>
                        </a:solidFill>
                      </a:endParaRPr>
                    </a:p>
                  </a:txBody>
                  <a:tcPr anchor="ctr"/>
                </a:tc>
                <a:extLst>
                  <a:ext uri="{0D108BD9-81ED-4DB2-BD59-A6C34878D82A}">
                    <a16:rowId xmlns:a16="http://schemas.microsoft.com/office/drawing/2014/main" val="627343391"/>
                  </a:ext>
                </a:extLst>
              </a:tr>
              <a:tr h="571500">
                <a:tc>
                  <a:txBody>
                    <a:bodyPr/>
                    <a:lstStyle/>
                    <a:p>
                      <a:r>
                        <a:rPr lang="en-US" dirty="0" smtClean="0"/>
                        <a:t>Natural mortality</a:t>
                      </a:r>
                      <a:endParaRPr lang="en-US" dirty="0"/>
                    </a:p>
                  </a:txBody>
                  <a:tcPr/>
                </a:tc>
                <a:tc>
                  <a:txBody>
                    <a:bodyPr/>
                    <a:lstStyle/>
                    <a:p>
                      <a:pPr algn="ctr"/>
                      <a:endParaRPr lang="en-US" sz="2400">
                        <a:solidFill>
                          <a:schemeClr val="tx1"/>
                        </a:solidFill>
                      </a:endParaRPr>
                    </a:p>
                  </a:txBody>
                  <a:tcPr anchor="ctr"/>
                </a:tc>
                <a:tc>
                  <a:txBody>
                    <a:bodyPr/>
                    <a:lstStyle/>
                    <a:p>
                      <a:pPr algn="ctr"/>
                      <a:r>
                        <a:rPr lang="en-US" sz="2400" dirty="0" smtClean="0">
                          <a:solidFill>
                            <a:schemeClr val="tx1"/>
                          </a:solidFill>
                        </a:rPr>
                        <a:t>~</a:t>
                      </a:r>
                      <a:endParaRPr lang="en-US" sz="2400" dirty="0">
                        <a:solidFill>
                          <a:schemeClr val="tx1"/>
                        </a:solidFill>
                      </a:endParaRPr>
                    </a:p>
                  </a:txBody>
                  <a:tcPr anchor="ctr"/>
                </a:tc>
                <a:tc>
                  <a:txBody>
                    <a:bodyPr/>
                    <a:lstStyle/>
                    <a:p>
                      <a:pPr algn="ctr"/>
                      <a:r>
                        <a:rPr lang="en-US" sz="2400" dirty="0" smtClean="0">
                          <a:solidFill>
                            <a:schemeClr val="tx1"/>
                          </a:solidFill>
                        </a:rPr>
                        <a:t>~</a:t>
                      </a:r>
                      <a:endParaRPr lang="en-US" sz="2400" dirty="0">
                        <a:solidFill>
                          <a:schemeClr val="tx1"/>
                        </a:solidFill>
                      </a:endParaRPr>
                    </a:p>
                  </a:txBody>
                  <a:tcPr anchor="ctr"/>
                </a:tc>
                <a:extLst>
                  <a:ext uri="{0D108BD9-81ED-4DB2-BD59-A6C34878D82A}">
                    <a16:rowId xmlns:a16="http://schemas.microsoft.com/office/drawing/2014/main" val="3932744178"/>
                  </a:ext>
                </a:extLst>
              </a:tr>
              <a:tr h="571500">
                <a:tc>
                  <a:txBody>
                    <a:bodyPr/>
                    <a:lstStyle/>
                    <a:p>
                      <a:r>
                        <a:rPr lang="en-US" dirty="0" smtClean="0"/>
                        <a:t>Status</a:t>
                      </a:r>
                      <a:endParaRPr lang="en-US" dirty="0"/>
                    </a:p>
                  </a:txBody>
                  <a:tcPr/>
                </a:tc>
                <a:tc>
                  <a:txBody>
                    <a:bodyPr/>
                    <a:lstStyle/>
                    <a:p>
                      <a:pPr algn="ctr"/>
                      <a:endParaRPr lang="en-US" sz="2400">
                        <a:solidFill>
                          <a:schemeClr val="tx1"/>
                        </a:solidFill>
                      </a:endParaRPr>
                    </a:p>
                  </a:txBody>
                  <a:tcPr anchor="ctr"/>
                </a:tc>
                <a:tc>
                  <a:txBody>
                    <a:bodyPr/>
                    <a:lstStyle/>
                    <a:p>
                      <a:pPr algn="ctr"/>
                      <a:endParaRPr lang="en-US" sz="2400" dirty="0">
                        <a:solidFill>
                          <a:schemeClr val="tx1"/>
                        </a:solidFill>
                      </a:endParaRPr>
                    </a:p>
                  </a:txBody>
                  <a:tcPr anchor="ctr"/>
                </a:tc>
                <a:tc>
                  <a:txBody>
                    <a:bodyPr/>
                    <a:lstStyle/>
                    <a:p>
                      <a:pPr algn="ctr"/>
                      <a:endParaRPr lang="en-US" sz="2400" dirty="0">
                        <a:solidFill>
                          <a:schemeClr val="tx1"/>
                        </a:solidFill>
                      </a:endParaRPr>
                    </a:p>
                  </a:txBody>
                  <a:tcPr anchor="ctr"/>
                </a:tc>
                <a:extLst>
                  <a:ext uri="{0D108BD9-81ED-4DB2-BD59-A6C34878D82A}">
                    <a16:rowId xmlns:a16="http://schemas.microsoft.com/office/drawing/2014/main" val="2762409858"/>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464709321"/>
              </p:ext>
            </p:extLst>
          </p:nvPr>
        </p:nvGraphicFramePr>
        <p:xfrm>
          <a:off x="7086599" y="0"/>
          <a:ext cx="4724401" cy="6857997"/>
        </p:xfrm>
        <a:graphic>
          <a:graphicData uri="http://schemas.openxmlformats.org/drawingml/2006/table">
            <a:tbl>
              <a:tblPr firstRow="1" bandRow="1">
                <a:tableStyleId>{616DA210-FB5B-4158-B5E0-FEB733F419BA}</a:tableStyleId>
              </a:tblPr>
              <a:tblGrid>
                <a:gridCol w="2423340">
                  <a:extLst>
                    <a:ext uri="{9D8B030D-6E8A-4147-A177-3AD203B41FA5}">
                      <a16:colId xmlns:a16="http://schemas.microsoft.com/office/drawing/2014/main" val="2404413497"/>
                    </a:ext>
                  </a:extLst>
                </a:gridCol>
                <a:gridCol w="785528">
                  <a:extLst>
                    <a:ext uri="{9D8B030D-6E8A-4147-A177-3AD203B41FA5}">
                      <a16:colId xmlns:a16="http://schemas.microsoft.com/office/drawing/2014/main" val="3275954061"/>
                    </a:ext>
                  </a:extLst>
                </a:gridCol>
                <a:gridCol w="702733">
                  <a:extLst>
                    <a:ext uri="{9D8B030D-6E8A-4147-A177-3AD203B41FA5}">
                      <a16:colId xmlns:a16="http://schemas.microsoft.com/office/drawing/2014/main" val="2897643073"/>
                    </a:ext>
                  </a:extLst>
                </a:gridCol>
                <a:gridCol w="812800">
                  <a:extLst>
                    <a:ext uri="{9D8B030D-6E8A-4147-A177-3AD203B41FA5}">
                      <a16:colId xmlns:a16="http://schemas.microsoft.com/office/drawing/2014/main" val="1390916394"/>
                    </a:ext>
                  </a:extLst>
                </a:gridCol>
              </a:tblGrid>
              <a:tr h="554854">
                <a:tc>
                  <a:txBody>
                    <a:bodyPr/>
                    <a:lstStyle/>
                    <a:p>
                      <a:pPr algn="ctr"/>
                      <a:r>
                        <a:rPr lang="en-US" sz="2400" dirty="0" smtClean="0"/>
                        <a:t>Data source</a:t>
                      </a:r>
                      <a:endParaRPr lang="en-US" sz="2400" dirty="0"/>
                    </a:p>
                  </a:txBody>
                  <a:tcPr/>
                </a:tc>
                <a:tc>
                  <a:txBody>
                    <a:bodyPr/>
                    <a:lstStyle/>
                    <a:p>
                      <a:pPr algn="ctr"/>
                      <a:r>
                        <a:rPr lang="en-US" sz="2000" dirty="0" smtClean="0"/>
                        <a:t>21.1a</a:t>
                      </a:r>
                      <a:endParaRPr lang="en-US" sz="2000" dirty="0"/>
                    </a:p>
                  </a:txBody>
                  <a:tcPr/>
                </a:tc>
                <a:tc>
                  <a:txBody>
                    <a:bodyPr/>
                    <a:lstStyle/>
                    <a:p>
                      <a:pPr algn="ctr"/>
                      <a:r>
                        <a:rPr lang="en-US" sz="2000" dirty="0" smtClean="0"/>
                        <a:t>21.2</a:t>
                      </a:r>
                      <a:endParaRPr lang="en-US" sz="2000" dirty="0"/>
                    </a:p>
                  </a:txBody>
                  <a:tcPr/>
                </a:tc>
                <a:tc>
                  <a:txBody>
                    <a:bodyPr/>
                    <a:lstStyle/>
                    <a:p>
                      <a:pPr algn="ctr"/>
                      <a:r>
                        <a:rPr lang="en-US" sz="2000" dirty="0" smtClean="0"/>
                        <a:t>21.3</a:t>
                      </a:r>
                      <a:endParaRPr lang="en-US" sz="2000" dirty="0"/>
                    </a:p>
                  </a:txBody>
                  <a:tcPr/>
                </a:tc>
                <a:extLst>
                  <a:ext uri="{0D108BD9-81ED-4DB2-BD59-A6C34878D82A}">
                    <a16:rowId xmlns:a16="http://schemas.microsoft.com/office/drawing/2014/main" val="2304761823"/>
                  </a:ext>
                </a:extLst>
              </a:tr>
              <a:tr h="554854">
                <a:tc>
                  <a:txBody>
                    <a:bodyPr/>
                    <a:lstStyle/>
                    <a:p>
                      <a:r>
                        <a:rPr lang="en-US" sz="1600" dirty="0" smtClean="0"/>
                        <a:t>Survey biomass</a:t>
                      </a:r>
                      <a:endParaRPr lang="en-US" sz="1600" dirty="0"/>
                    </a:p>
                  </a:txBody>
                  <a:tcPr/>
                </a:tc>
                <a:tc>
                  <a:txBody>
                    <a:bodyPr/>
                    <a:lstStyle/>
                    <a:p>
                      <a:pPr algn="ctr"/>
                      <a:endParaRPr lang="en-US" sz="2400" dirty="0"/>
                    </a:p>
                  </a:txBody>
                  <a:tcPr anchor="ctr"/>
                </a:tc>
                <a:tc>
                  <a:txBody>
                    <a:bodyPr/>
                    <a:lstStyle/>
                    <a:p>
                      <a:pPr algn="ctr"/>
                      <a:r>
                        <a:rPr lang="en-US" sz="2400" dirty="0" smtClean="0">
                          <a:solidFill>
                            <a:srgbClr val="00B050"/>
                          </a:solidFill>
                        </a:rPr>
                        <a:t>X</a:t>
                      </a:r>
                      <a:endParaRPr lang="en-US" sz="2400" dirty="0">
                        <a:solidFill>
                          <a:srgbClr val="00B05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rgbClr val="00B050"/>
                          </a:solidFill>
                        </a:rPr>
                        <a:t>X</a:t>
                      </a:r>
                    </a:p>
                  </a:txBody>
                  <a:tcPr anchor="ctr"/>
                </a:tc>
                <a:extLst>
                  <a:ext uri="{0D108BD9-81ED-4DB2-BD59-A6C34878D82A}">
                    <a16:rowId xmlns:a16="http://schemas.microsoft.com/office/drawing/2014/main" val="2403134372"/>
                  </a:ext>
                </a:extLst>
              </a:tr>
              <a:tr h="554854">
                <a:tc>
                  <a:txBody>
                    <a:bodyPr/>
                    <a:lstStyle/>
                    <a:p>
                      <a:r>
                        <a:rPr lang="en-US" sz="1600" dirty="0" smtClean="0"/>
                        <a:t>Growth</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1735731066"/>
                  </a:ext>
                </a:extLst>
              </a:tr>
              <a:tr h="554854">
                <a:tc>
                  <a:txBody>
                    <a:bodyPr/>
                    <a:lstStyle/>
                    <a:p>
                      <a:r>
                        <a:rPr lang="en-US" sz="1600" dirty="0" smtClean="0"/>
                        <a:t>Catch</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167417164"/>
                  </a:ext>
                </a:extLst>
              </a:tr>
              <a:tr h="554854">
                <a:tc>
                  <a:txBody>
                    <a:bodyPr/>
                    <a:lstStyle/>
                    <a:p>
                      <a:r>
                        <a:rPr lang="en-US" sz="1600" dirty="0" smtClean="0"/>
                        <a:t>Retained</a:t>
                      </a:r>
                      <a:r>
                        <a:rPr lang="en-US" sz="1600" baseline="0" dirty="0" smtClean="0"/>
                        <a:t> size comp</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990454975"/>
                  </a:ext>
                </a:extLst>
              </a:tr>
              <a:tr h="554854">
                <a:tc>
                  <a:txBody>
                    <a:bodyPr/>
                    <a:lstStyle/>
                    <a:p>
                      <a:r>
                        <a:rPr lang="en-US" sz="1600" dirty="0" smtClean="0"/>
                        <a:t>Total size comp</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627343391"/>
                  </a:ext>
                </a:extLst>
              </a:tr>
              <a:tr h="554854">
                <a:tc>
                  <a:txBody>
                    <a:bodyPr/>
                    <a:lstStyle/>
                    <a:p>
                      <a:r>
                        <a:rPr lang="en-US" sz="1600" dirty="0" smtClean="0"/>
                        <a:t>Bycatch</a:t>
                      </a:r>
                      <a:r>
                        <a:rPr lang="en-US" sz="1600" baseline="0" dirty="0" smtClean="0"/>
                        <a:t> size comp</a:t>
                      </a:r>
                      <a:endParaRPr lang="en-US" sz="1600" dirty="0"/>
                    </a:p>
                  </a:txBody>
                  <a:tcP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3932744178"/>
                  </a:ext>
                </a:extLst>
              </a:tr>
              <a:tr h="554854">
                <a:tc>
                  <a:txBody>
                    <a:bodyPr/>
                    <a:lstStyle/>
                    <a:p>
                      <a:r>
                        <a:rPr lang="en-US" sz="1600" dirty="0" smtClean="0"/>
                        <a:t>BSFRF size comp</a:t>
                      </a:r>
                      <a:endParaRPr lang="en-US" sz="1600" dirty="0"/>
                    </a:p>
                  </a:txBody>
                  <a:tcPr/>
                </a:tc>
                <a:tc>
                  <a:txBody>
                    <a:bodyPr/>
                    <a:lstStyle/>
                    <a:p>
                      <a:pPr algn="ctr"/>
                      <a:r>
                        <a:rPr lang="en-US" sz="2400" dirty="0" smtClean="0"/>
                        <a:t>~</a:t>
                      </a:r>
                      <a:endParaRPr lang="en-US" sz="2400" dirty="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2762409858"/>
                  </a:ext>
                </a:extLst>
              </a:tr>
              <a:tr h="621437">
                <a:tc>
                  <a:txBody>
                    <a:bodyPr/>
                    <a:lstStyle/>
                    <a:p>
                      <a:r>
                        <a:rPr lang="en-US" sz="1600" dirty="0" smtClean="0"/>
                        <a:t>Survey size comp (</a:t>
                      </a:r>
                      <a:r>
                        <a:rPr lang="en-US" sz="1600" dirty="0" err="1" smtClean="0"/>
                        <a:t>imm</a:t>
                      </a:r>
                      <a:r>
                        <a:rPr lang="en-US" sz="1600" dirty="0" smtClean="0"/>
                        <a:t> M)</a:t>
                      </a:r>
                      <a:endParaRPr lang="en-US" sz="1600" dirty="0"/>
                    </a:p>
                  </a:txBody>
                  <a:tcPr/>
                </a:tc>
                <a:tc>
                  <a:txBody>
                    <a:bodyPr/>
                    <a:lstStyle/>
                    <a:p>
                      <a:pPr algn="ctr"/>
                      <a:endParaRPr lang="en-US" sz="2400" dirty="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3824223700"/>
                  </a:ext>
                </a:extLst>
              </a:tr>
              <a:tr h="62143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a:t>
                      </a:r>
                      <a:r>
                        <a:rPr lang="en-US" sz="1600" dirty="0" err="1" smtClean="0"/>
                        <a:t>imm</a:t>
                      </a:r>
                      <a:r>
                        <a:rPr lang="en-US" sz="1600" dirty="0" smtClean="0"/>
                        <a:t> F)</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3873450720"/>
                  </a:ext>
                </a:extLst>
              </a:tr>
              <a:tr h="62143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(mat M)</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endParaRPr lang="en-US" sz="2400" dirty="0"/>
                    </a:p>
                  </a:txBody>
                  <a:tcPr anchor="ctr"/>
                </a:tc>
                <a:extLst>
                  <a:ext uri="{0D108BD9-81ED-4DB2-BD59-A6C34878D82A}">
                    <a16:rowId xmlns:a16="http://schemas.microsoft.com/office/drawing/2014/main" val="4289589328"/>
                  </a:ext>
                </a:extLst>
              </a:tr>
              <a:tr h="55485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Survey size comp (mat F)</a:t>
                      </a:r>
                    </a:p>
                  </a:txBody>
                  <a:tcPr/>
                </a:tc>
                <a:tc>
                  <a:txBody>
                    <a:bodyPr/>
                    <a:lstStyle/>
                    <a:p>
                      <a:pPr algn="ctr"/>
                      <a:endParaRPr lang="en-US" sz="2400"/>
                    </a:p>
                  </a:txBody>
                  <a:tcPr anchor="ctr"/>
                </a:tc>
                <a:tc>
                  <a:txBody>
                    <a:bodyPr/>
                    <a:lstStyle/>
                    <a:p>
                      <a:pPr algn="ctr"/>
                      <a:endParaRPr lang="en-US" sz="2400" dirty="0"/>
                    </a:p>
                  </a:txBody>
                  <a:tcPr anchor="ctr"/>
                </a:tc>
                <a:tc>
                  <a:txBody>
                    <a:bodyPr/>
                    <a:lstStyle/>
                    <a:p>
                      <a:pPr algn="ctr"/>
                      <a:r>
                        <a:rPr lang="en-US" sz="2400" dirty="0" smtClean="0"/>
                        <a:t>~</a:t>
                      </a:r>
                      <a:endParaRPr lang="en-US" sz="2400" dirty="0"/>
                    </a:p>
                  </a:txBody>
                  <a:tcPr anchor="ctr"/>
                </a:tc>
                <a:extLst>
                  <a:ext uri="{0D108BD9-81ED-4DB2-BD59-A6C34878D82A}">
                    <a16:rowId xmlns:a16="http://schemas.microsoft.com/office/drawing/2014/main" val="2332475638"/>
                  </a:ext>
                </a:extLst>
              </a:tr>
            </a:tbl>
          </a:graphicData>
        </a:graphic>
      </p:graphicFrame>
      <p:sp>
        <p:nvSpPr>
          <p:cNvPr id="6" name="TextBox 5"/>
          <p:cNvSpPr txBox="1"/>
          <p:nvPr/>
        </p:nvSpPr>
        <p:spPr>
          <a:xfrm>
            <a:off x="539115" y="5364480"/>
            <a:ext cx="6446520" cy="830997"/>
          </a:xfrm>
          <a:prstGeom prst="rect">
            <a:avLst/>
          </a:prstGeom>
          <a:noFill/>
        </p:spPr>
        <p:txBody>
          <a:bodyPr wrap="square" rtlCol="0">
            <a:spAutoFit/>
          </a:bodyPr>
          <a:lstStyle/>
          <a:p>
            <a:pPr algn="ctr"/>
            <a:r>
              <a:rPr lang="en-US" sz="2400" dirty="0" smtClean="0"/>
              <a:t>In terms of fits to data and population processes, model 21.3 is a clear winner in my opinion.</a:t>
            </a:r>
            <a:endParaRPr lang="en-US" sz="2400" dirty="0"/>
          </a:p>
        </p:txBody>
      </p:sp>
    </p:spTree>
    <p:extLst>
      <p:ext uri="{BB962C8B-B14F-4D97-AF65-F5344CB8AC3E}">
        <p14:creationId xmlns:p14="http://schemas.microsoft.com/office/powerpoint/2010/main" val="109407895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 y="-335915"/>
            <a:ext cx="11750040" cy="1325563"/>
          </a:xfrm>
        </p:spPr>
        <p:txBody>
          <a:bodyPr>
            <a:normAutofit/>
          </a:bodyPr>
          <a:lstStyle/>
          <a:p>
            <a:r>
              <a:rPr lang="en-US" sz="3200" dirty="0" smtClean="0"/>
              <a:t>Estimated population processes are a clear improvement in 21.3</a:t>
            </a:r>
            <a:endParaRPr lang="en-US" sz="3200" dirty="0"/>
          </a:p>
        </p:txBody>
      </p:sp>
      <p:pic>
        <p:nvPicPr>
          <p:cNvPr id="4" name="Picture 3"/>
          <p:cNvPicPr>
            <a:picLocks noChangeAspect="1"/>
          </p:cNvPicPr>
          <p:nvPr/>
        </p:nvPicPr>
        <p:blipFill>
          <a:blip r:embed="rId2"/>
          <a:stretch>
            <a:fillRect/>
          </a:stretch>
        </p:blipFill>
        <p:spPr>
          <a:xfrm>
            <a:off x="0" y="697865"/>
            <a:ext cx="8648359" cy="5687695"/>
          </a:xfrm>
          <a:prstGeom prst="rect">
            <a:avLst/>
          </a:prstGeom>
        </p:spPr>
      </p:pic>
      <p:pic>
        <p:nvPicPr>
          <p:cNvPr id="5" name="Content Placeholder 4"/>
          <p:cNvPicPr>
            <a:picLocks noGrp="1" noChangeAspect="1"/>
          </p:cNvPicPr>
          <p:nvPr>
            <p:ph idx="1"/>
          </p:nvPr>
        </p:nvPicPr>
        <p:blipFill>
          <a:blip r:embed="rId3"/>
          <a:stretch>
            <a:fillRect/>
          </a:stretch>
        </p:blipFill>
        <p:spPr>
          <a:xfrm>
            <a:off x="8916399" y="553085"/>
            <a:ext cx="3222261" cy="6221884"/>
          </a:xfrm>
          <a:prstGeom prst="rect">
            <a:avLst/>
          </a:prstGeom>
        </p:spPr>
      </p:pic>
    </p:spTree>
    <p:extLst>
      <p:ext uri="{BB962C8B-B14F-4D97-AF65-F5344CB8AC3E}">
        <p14:creationId xmlns:p14="http://schemas.microsoft.com/office/powerpoint/2010/main" val="214386889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82879" y="1054742"/>
            <a:ext cx="12285415" cy="4401178"/>
          </a:xfrm>
          <a:prstGeom prst="rect">
            <a:avLst/>
          </a:prstGeom>
        </p:spPr>
      </p:pic>
      <p:sp>
        <p:nvSpPr>
          <p:cNvPr id="8" name="Rectangle 7"/>
          <p:cNvSpPr/>
          <p:nvPr/>
        </p:nvSpPr>
        <p:spPr>
          <a:xfrm>
            <a:off x="331470" y="1871076"/>
            <a:ext cx="11403330" cy="723900"/>
          </a:xfrm>
          <a:prstGeom prst="rect">
            <a:avLst/>
          </a:prstGeom>
          <a:solidFill>
            <a:schemeClr val="bg1">
              <a:lumMod val="7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31470" y="3132186"/>
            <a:ext cx="11403330" cy="723900"/>
          </a:xfrm>
          <a:prstGeom prst="rect">
            <a:avLst/>
          </a:prstGeom>
          <a:solidFill>
            <a:schemeClr val="bg1">
              <a:lumMod val="7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4587240" y="4206423"/>
            <a:ext cx="922020" cy="487497"/>
          </a:xfrm>
          <a:prstGeom prst="rect">
            <a:avLst/>
          </a:prstGeom>
          <a:solidFill>
            <a:srgbClr val="FF0000">
              <a:alpha val="6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0" y="5287625"/>
            <a:ext cx="12192000" cy="1569660"/>
          </a:xfrm>
          <a:prstGeom prst="rect">
            <a:avLst/>
          </a:prstGeom>
          <a:noFill/>
        </p:spPr>
        <p:txBody>
          <a:bodyPr wrap="square" rtlCol="0">
            <a:spAutoFit/>
          </a:bodyPr>
          <a:lstStyle/>
          <a:p>
            <a:pPr algn="ctr"/>
            <a:r>
              <a:rPr lang="en-US" sz="2800" dirty="0" smtClean="0"/>
              <a:t>Target fishing mortality (F35) of 4.76 translates to an exploitation rate of 99.2%</a:t>
            </a:r>
          </a:p>
          <a:p>
            <a:pPr algn="ctr"/>
            <a:r>
              <a:rPr lang="en-US" sz="2000" dirty="0" smtClean="0"/>
              <a:t>(F35 = 1.43 is 76%)</a:t>
            </a:r>
          </a:p>
          <a:p>
            <a:pPr algn="ctr"/>
            <a:endParaRPr lang="en-US" sz="2000" dirty="0"/>
          </a:p>
          <a:p>
            <a:pPr algn="ctr"/>
            <a:r>
              <a:rPr lang="en-US" sz="2800" dirty="0" smtClean="0"/>
              <a:t>This means that almost all males &gt;101mm could be harvested in a given year.</a:t>
            </a:r>
            <a:endParaRPr lang="en-US" sz="2800" dirty="0"/>
          </a:p>
        </p:txBody>
      </p:sp>
    </p:spTree>
    <p:extLst>
      <p:ext uri="{BB962C8B-B14F-4D97-AF65-F5344CB8AC3E}">
        <p14:creationId xmlns:p14="http://schemas.microsoft.com/office/powerpoint/2010/main" val="229589318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lstStyle/>
          <a:p>
            <a:r>
              <a:rPr lang="en-US" dirty="0" smtClean="0"/>
              <a:t>Morphometric maturity as currency of management</a:t>
            </a:r>
            <a:endParaRPr lang="en-US" dirty="0"/>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878500" y="1174404"/>
            <a:ext cx="7901599" cy="5196580"/>
          </a:xfrm>
          <a:prstGeom prst="rect">
            <a:avLst/>
          </a:prstGeom>
        </p:spPr>
      </p:pic>
    </p:spTree>
    <p:extLst>
      <p:ext uri="{BB962C8B-B14F-4D97-AF65-F5344CB8AC3E}">
        <p14:creationId xmlns:p14="http://schemas.microsoft.com/office/powerpoint/2010/main" val="359170123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1325563"/>
          </a:xfrm>
        </p:spPr>
        <p:txBody>
          <a:bodyPr/>
          <a:lstStyle/>
          <a:p>
            <a:r>
              <a:rPr lang="en-US" dirty="0" smtClean="0"/>
              <a:t>Maybe a high F35% is appropriate?</a:t>
            </a:r>
            <a:endParaRPr lang="en-US" dirty="0"/>
          </a:p>
        </p:txBody>
      </p:sp>
      <p:sp>
        <p:nvSpPr>
          <p:cNvPr id="3" name="Content Placeholder 2"/>
          <p:cNvSpPr>
            <a:spLocks noGrp="1"/>
          </p:cNvSpPr>
          <p:nvPr>
            <p:ph idx="1"/>
          </p:nvPr>
        </p:nvSpPr>
        <p:spPr>
          <a:xfrm>
            <a:off x="361950" y="1306648"/>
            <a:ext cx="5545160" cy="4351338"/>
          </a:xfrm>
        </p:spPr>
        <p:txBody>
          <a:bodyPr/>
          <a:lstStyle/>
          <a:p>
            <a:r>
              <a:rPr lang="en-US" dirty="0" smtClean="0"/>
              <a:t>Dungeness crab seem to do ok with high Fs, given size limits and seasons are appropriate (Richardson, 2020)</a:t>
            </a:r>
          </a:p>
          <a:p>
            <a:r>
              <a:rPr lang="en-US" dirty="0" smtClean="0"/>
              <a:t>Laboratory studies show small males can fertilize females (e.g. Watson, 1972 in which a 61 mm male successfully mated with a female that molted from 64 mm to 74 mm).</a:t>
            </a:r>
          </a:p>
        </p:txBody>
      </p:sp>
      <p:pic>
        <p:nvPicPr>
          <p:cNvPr id="4" name="Picture 3"/>
          <p:cNvPicPr>
            <a:picLocks noChangeAspect="1"/>
          </p:cNvPicPr>
          <p:nvPr/>
        </p:nvPicPr>
        <p:blipFill>
          <a:blip r:embed="rId2"/>
          <a:stretch>
            <a:fillRect/>
          </a:stretch>
        </p:blipFill>
        <p:spPr>
          <a:xfrm>
            <a:off x="5907110" y="1306648"/>
            <a:ext cx="6284890" cy="4870315"/>
          </a:xfrm>
          <a:prstGeom prst="rect">
            <a:avLst/>
          </a:prstGeom>
        </p:spPr>
      </p:pic>
      <p:sp>
        <p:nvSpPr>
          <p:cNvPr id="5" name="TextBox 4"/>
          <p:cNvSpPr txBox="1"/>
          <p:nvPr/>
        </p:nvSpPr>
        <p:spPr>
          <a:xfrm>
            <a:off x="361950" y="6176963"/>
            <a:ext cx="10991850" cy="369332"/>
          </a:xfrm>
          <a:prstGeom prst="rect">
            <a:avLst/>
          </a:prstGeom>
          <a:noFill/>
        </p:spPr>
        <p:txBody>
          <a:bodyPr wrap="square" rtlCol="0">
            <a:spAutoFit/>
          </a:bodyPr>
          <a:lstStyle/>
          <a:p>
            <a:r>
              <a:rPr lang="en-US" dirty="0" err="1" smtClean="0"/>
              <a:t>Richerson</a:t>
            </a:r>
            <a:r>
              <a:rPr lang="en-US" dirty="0" smtClean="0"/>
              <a:t>, K. et al. 2020. Nearly half a century of high but sustainable exploitation in the Dungeness crab fishery. </a:t>
            </a:r>
            <a:endParaRPr lang="en-US" dirty="0"/>
          </a:p>
        </p:txBody>
      </p:sp>
    </p:spTree>
    <p:extLst>
      <p:ext uri="{BB962C8B-B14F-4D97-AF65-F5344CB8AC3E}">
        <p14:creationId xmlns:p14="http://schemas.microsoft.com/office/powerpoint/2010/main" val="305801762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1325563"/>
          </a:xfrm>
        </p:spPr>
        <p:txBody>
          <a:bodyPr/>
          <a:lstStyle/>
          <a:p>
            <a:r>
              <a:rPr lang="en-US" dirty="0" smtClean="0"/>
              <a:t>Maybe F35% isn’t appropriate?</a:t>
            </a:r>
            <a:endParaRPr lang="en-US" dirty="0"/>
          </a:p>
        </p:txBody>
      </p:sp>
      <p:sp>
        <p:nvSpPr>
          <p:cNvPr id="3" name="Content Placeholder 2"/>
          <p:cNvSpPr>
            <a:spLocks noGrp="1"/>
          </p:cNvSpPr>
          <p:nvPr>
            <p:ph idx="1"/>
          </p:nvPr>
        </p:nvSpPr>
        <p:spPr>
          <a:xfrm>
            <a:off x="323850" y="1323182"/>
            <a:ext cx="5676900" cy="5281612"/>
          </a:xfrm>
        </p:spPr>
        <p:txBody>
          <a:bodyPr/>
          <a:lstStyle/>
          <a:p>
            <a:r>
              <a:rPr lang="en-US" dirty="0" smtClean="0"/>
              <a:t>Other productive snow crab fisheries have somewhat lower Fs (see Gulf of St Lawrence </a:t>
            </a:r>
            <a:r>
              <a:rPr lang="en-US" dirty="0" smtClean="0">
                <a:sym typeface="Wingdings" panose="05000000000000000000" pitchFamily="2" charset="2"/>
              </a:rPr>
              <a:t>)</a:t>
            </a:r>
            <a:endParaRPr lang="en-US" dirty="0" smtClean="0"/>
          </a:p>
          <a:p>
            <a:r>
              <a:rPr lang="en-US" dirty="0" smtClean="0"/>
              <a:t>Functional maturity in situ appears to be &gt;95mm carapace width (Conan and </a:t>
            </a:r>
            <a:r>
              <a:rPr lang="en-US" dirty="0" err="1" smtClean="0"/>
              <a:t>Comeau</a:t>
            </a:r>
            <a:r>
              <a:rPr lang="en-US" dirty="0" smtClean="0"/>
              <a:t>, 1986; Ennis et al., 1988)</a:t>
            </a:r>
            <a:endParaRPr lang="en-US" dirty="0"/>
          </a:p>
        </p:txBody>
      </p:sp>
      <p:pic>
        <p:nvPicPr>
          <p:cNvPr id="4" name="Picture 3"/>
          <p:cNvPicPr>
            <a:picLocks noChangeAspect="1"/>
          </p:cNvPicPr>
          <p:nvPr/>
        </p:nvPicPr>
        <p:blipFill rotWithShape="1">
          <a:blip r:embed="rId2"/>
          <a:srcRect l="10944" t="38260" r="64278" b="13592"/>
          <a:stretch/>
        </p:blipFill>
        <p:spPr>
          <a:xfrm>
            <a:off x="5691700" y="1323182"/>
            <a:ext cx="6633650" cy="3867150"/>
          </a:xfrm>
          <a:prstGeom prst="rect">
            <a:avLst/>
          </a:prstGeom>
        </p:spPr>
      </p:pic>
    </p:spTree>
    <p:extLst>
      <p:ext uri="{BB962C8B-B14F-4D97-AF65-F5344CB8AC3E}">
        <p14:creationId xmlns:p14="http://schemas.microsoft.com/office/powerpoint/2010/main" val="43702133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1325563"/>
          </a:xfrm>
        </p:spPr>
        <p:txBody>
          <a:bodyPr/>
          <a:lstStyle/>
          <a:p>
            <a:r>
              <a:rPr lang="en-US" dirty="0" smtClean="0"/>
              <a:t>Model 21.3a</a:t>
            </a:r>
            <a:endParaRPr lang="en-US" dirty="0"/>
          </a:p>
        </p:txBody>
      </p:sp>
      <p:sp>
        <p:nvSpPr>
          <p:cNvPr id="3" name="Content Placeholder 2"/>
          <p:cNvSpPr>
            <a:spLocks noGrp="1"/>
          </p:cNvSpPr>
          <p:nvPr>
            <p:ph idx="1"/>
          </p:nvPr>
        </p:nvSpPr>
        <p:spPr>
          <a:xfrm>
            <a:off x="266700" y="1325564"/>
            <a:ext cx="11087100" cy="4851400"/>
          </a:xfrm>
        </p:spPr>
        <p:txBody>
          <a:bodyPr>
            <a:normAutofit/>
          </a:bodyPr>
          <a:lstStyle/>
          <a:p>
            <a:r>
              <a:rPr lang="en-US" dirty="0" smtClean="0"/>
              <a:t>Model 21.3a uses the same model as 21.3, but substitutes M for the FMSY proxy, similar to tier 4 stocks.</a:t>
            </a:r>
          </a:p>
          <a:p>
            <a:endParaRPr lang="en-US" dirty="0" smtClean="0"/>
          </a:p>
          <a:p>
            <a:r>
              <a:rPr lang="en-US" dirty="0" smtClean="0"/>
              <a:t>Tier 4 is for stocks where essential life-history, recruitment information, and understanding are insufficient to achieve Tier 3. </a:t>
            </a:r>
          </a:p>
          <a:p>
            <a:r>
              <a:rPr lang="en-US" dirty="0" smtClean="0"/>
              <a:t>In Tier 4, a default value of natural mortality rate (M) or an M proxy, and a scalar, γ, are used in the calculation of the FOFL. </a:t>
            </a:r>
          </a:p>
          <a:p>
            <a:endParaRPr lang="en-US" dirty="0"/>
          </a:p>
          <a:p>
            <a:r>
              <a:rPr lang="en-US" dirty="0" smtClean="0"/>
              <a:t>Somewhat unsatisfying because we have all the information listed above.</a:t>
            </a:r>
          </a:p>
          <a:p>
            <a:endParaRPr lang="en-US" dirty="0"/>
          </a:p>
          <a:p>
            <a:endParaRPr lang="en-US" dirty="0"/>
          </a:p>
        </p:txBody>
      </p:sp>
    </p:spTree>
    <p:extLst>
      <p:ext uri="{BB962C8B-B14F-4D97-AF65-F5344CB8AC3E}">
        <p14:creationId xmlns:p14="http://schemas.microsoft.com/office/powerpoint/2010/main" val="7346776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4492" t="48316" r="21318"/>
          <a:stretch/>
        </p:blipFill>
        <p:spPr>
          <a:xfrm>
            <a:off x="6457950" y="1531937"/>
            <a:ext cx="5734050" cy="5326063"/>
          </a:xfrm>
          <a:prstGeom prst="rect">
            <a:avLst/>
          </a:prstGeom>
        </p:spPr>
      </p:pic>
      <p:sp>
        <p:nvSpPr>
          <p:cNvPr id="2" name="Title 1"/>
          <p:cNvSpPr>
            <a:spLocks noGrp="1"/>
          </p:cNvSpPr>
          <p:nvPr>
            <p:ph type="title"/>
          </p:nvPr>
        </p:nvSpPr>
        <p:spPr>
          <a:xfrm>
            <a:off x="0" y="1"/>
            <a:ext cx="8458200" cy="1143000"/>
          </a:xfrm>
        </p:spPr>
        <p:txBody>
          <a:bodyPr/>
          <a:lstStyle/>
          <a:p>
            <a:r>
              <a:rPr lang="en-US" dirty="0" smtClean="0"/>
              <a:t>Other management possibilities</a:t>
            </a:r>
            <a:endParaRPr lang="en-US" dirty="0"/>
          </a:p>
        </p:txBody>
      </p:sp>
      <p:sp>
        <p:nvSpPr>
          <p:cNvPr id="3" name="Content Placeholder 2"/>
          <p:cNvSpPr>
            <a:spLocks noGrp="1"/>
          </p:cNvSpPr>
          <p:nvPr>
            <p:ph idx="1"/>
          </p:nvPr>
        </p:nvSpPr>
        <p:spPr>
          <a:xfrm>
            <a:off x="438150" y="1100932"/>
            <a:ext cx="5955030" cy="5337968"/>
          </a:xfrm>
        </p:spPr>
        <p:txBody>
          <a:bodyPr>
            <a:normAutofit/>
          </a:bodyPr>
          <a:lstStyle/>
          <a:p>
            <a:r>
              <a:rPr lang="en-US" dirty="0" smtClean="0"/>
              <a:t>Change the currency of management from ‘morphometric maturity’ to ‘functional maturity’  </a:t>
            </a:r>
          </a:p>
          <a:p>
            <a:r>
              <a:rPr lang="en-US" dirty="0" smtClean="0"/>
              <a:t>A potential definition for ‘functional maturity’ could be &gt;95mm carapace width given work in Canada</a:t>
            </a:r>
          </a:p>
          <a:p>
            <a:r>
              <a:rPr lang="en-US" dirty="0" smtClean="0"/>
              <a:t>This mirrors what BBRKC does</a:t>
            </a:r>
          </a:p>
          <a:p>
            <a:endParaRPr lang="en-US" dirty="0"/>
          </a:p>
          <a:p>
            <a:endParaRPr lang="en-US" dirty="0" smtClean="0"/>
          </a:p>
          <a:p>
            <a:endParaRPr lang="en-US" dirty="0" smtClean="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79501" t="37670" r="2282" b="37330"/>
          <a:stretch/>
        </p:blipFill>
        <p:spPr>
          <a:xfrm>
            <a:off x="9151389" y="2556667"/>
            <a:ext cx="895350" cy="1638301"/>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1945593326"/>
              </p:ext>
            </p:extLst>
          </p:nvPr>
        </p:nvGraphicFramePr>
        <p:xfrm>
          <a:off x="438150" y="4411979"/>
          <a:ext cx="5673090" cy="2156460"/>
        </p:xfrm>
        <a:graphic>
          <a:graphicData uri="http://schemas.openxmlformats.org/drawingml/2006/table">
            <a:tbl>
              <a:tblPr firstRow="1" bandRow="1">
                <a:tableStyleId>{8799B23B-EC83-4686-B30A-512413B5E67A}</a:tableStyleId>
              </a:tblPr>
              <a:tblGrid>
                <a:gridCol w="2836545">
                  <a:extLst>
                    <a:ext uri="{9D8B030D-6E8A-4147-A177-3AD203B41FA5}">
                      <a16:colId xmlns:a16="http://schemas.microsoft.com/office/drawing/2014/main" val="212875549"/>
                    </a:ext>
                  </a:extLst>
                </a:gridCol>
                <a:gridCol w="2836545">
                  <a:extLst>
                    <a:ext uri="{9D8B030D-6E8A-4147-A177-3AD203B41FA5}">
                      <a16:colId xmlns:a16="http://schemas.microsoft.com/office/drawing/2014/main" val="2999352289"/>
                    </a:ext>
                  </a:extLst>
                </a:gridCol>
              </a:tblGrid>
              <a:tr h="718820">
                <a:tc>
                  <a:txBody>
                    <a:bodyPr/>
                    <a:lstStyle/>
                    <a:p>
                      <a:pPr algn="ctr"/>
                      <a:r>
                        <a:rPr lang="en-US" sz="4000" b="0" dirty="0" smtClean="0"/>
                        <a:t>F35%</a:t>
                      </a:r>
                      <a:endParaRPr lang="en-US" sz="4000" b="0" dirty="0"/>
                    </a:p>
                  </a:txBody>
                  <a:tcPr anchor="ctr"/>
                </a:tc>
                <a:tc>
                  <a:txBody>
                    <a:bodyPr/>
                    <a:lstStyle/>
                    <a:p>
                      <a:pPr algn="ctr"/>
                      <a:r>
                        <a:rPr lang="en-US" sz="4000" dirty="0" smtClean="0"/>
                        <a:t>0.63</a:t>
                      </a:r>
                      <a:endParaRPr lang="en-US" sz="4000" dirty="0"/>
                    </a:p>
                  </a:txBody>
                  <a:tcPr anchor="ctr"/>
                </a:tc>
                <a:extLst>
                  <a:ext uri="{0D108BD9-81ED-4DB2-BD59-A6C34878D82A}">
                    <a16:rowId xmlns:a16="http://schemas.microsoft.com/office/drawing/2014/main" val="464597881"/>
                  </a:ext>
                </a:extLst>
              </a:tr>
              <a:tr h="718820">
                <a:tc>
                  <a:txBody>
                    <a:bodyPr/>
                    <a:lstStyle/>
                    <a:p>
                      <a:pPr algn="ctr"/>
                      <a:r>
                        <a:rPr lang="en-US" sz="4000" dirty="0" smtClean="0"/>
                        <a:t>FOFL</a:t>
                      </a:r>
                      <a:endParaRPr lang="en-US" sz="4000" dirty="0"/>
                    </a:p>
                  </a:txBody>
                  <a:tcPr anchor="ctr"/>
                </a:tc>
                <a:tc>
                  <a:txBody>
                    <a:bodyPr/>
                    <a:lstStyle/>
                    <a:p>
                      <a:pPr algn="ctr"/>
                      <a:r>
                        <a:rPr lang="en-US" sz="4000" dirty="0" smtClean="0"/>
                        <a:t>0.146</a:t>
                      </a:r>
                      <a:endParaRPr lang="en-US" sz="4000" dirty="0"/>
                    </a:p>
                  </a:txBody>
                  <a:tcPr anchor="ctr"/>
                </a:tc>
                <a:extLst>
                  <a:ext uri="{0D108BD9-81ED-4DB2-BD59-A6C34878D82A}">
                    <a16:rowId xmlns:a16="http://schemas.microsoft.com/office/drawing/2014/main" val="1833635352"/>
                  </a:ext>
                </a:extLst>
              </a:tr>
              <a:tr h="718820">
                <a:tc>
                  <a:txBody>
                    <a:bodyPr/>
                    <a:lstStyle/>
                    <a:p>
                      <a:pPr algn="ctr"/>
                      <a:r>
                        <a:rPr lang="en-US" sz="4000" dirty="0" smtClean="0"/>
                        <a:t>OFL</a:t>
                      </a:r>
                      <a:endParaRPr lang="en-US" sz="4000" dirty="0"/>
                    </a:p>
                  </a:txBody>
                  <a:tcPr anchor="ctr"/>
                </a:tc>
                <a:tc>
                  <a:txBody>
                    <a:bodyPr/>
                    <a:lstStyle/>
                    <a:p>
                      <a:pPr algn="ctr"/>
                      <a:r>
                        <a:rPr lang="en-US" sz="4000" dirty="0" smtClean="0"/>
                        <a:t>3.14</a:t>
                      </a:r>
                      <a:endParaRPr lang="en-US" sz="4000" dirty="0"/>
                    </a:p>
                  </a:txBody>
                  <a:tcPr anchor="ctr"/>
                </a:tc>
                <a:extLst>
                  <a:ext uri="{0D108BD9-81ED-4DB2-BD59-A6C34878D82A}">
                    <a16:rowId xmlns:a16="http://schemas.microsoft.com/office/drawing/2014/main" val="2868681971"/>
                  </a:ext>
                </a:extLst>
              </a:tr>
            </a:tbl>
          </a:graphicData>
        </a:graphic>
      </p:graphicFrame>
    </p:spTree>
    <p:extLst>
      <p:ext uri="{BB962C8B-B14F-4D97-AF65-F5344CB8AC3E}">
        <p14:creationId xmlns:p14="http://schemas.microsoft.com/office/powerpoint/2010/main" val="398091379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82879" y="1054742"/>
            <a:ext cx="12285415" cy="4401178"/>
          </a:xfrm>
          <a:prstGeom prst="rect">
            <a:avLst/>
          </a:prstGeom>
        </p:spPr>
      </p:pic>
      <p:sp>
        <p:nvSpPr>
          <p:cNvPr id="8" name="Rectangle 7"/>
          <p:cNvSpPr/>
          <p:nvPr/>
        </p:nvSpPr>
        <p:spPr>
          <a:xfrm>
            <a:off x="331470" y="1871076"/>
            <a:ext cx="11403330" cy="723900"/>
          </a:xfrm>
          <a:prstGeom prst="rect">
            <a:avLst/>
          </a:prstGeom>
          <a:solidFill>
            <a:schemeClr val="bg1">
              <a:lumMod val="7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31470" y="3132186"/>
            <a:ext cx="11403330" cy="723900"/>
          </a:xfrm>
          <a:prstGeom prst="rect">
            <a:avLst/>
          </a:prstGeom>
          <a:solidFill>
            <a:schemeClr val="bg1">
              <a:lumMod val="7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1"/>
          <p:cNvGraphicFramePr>
            <a:graphicFrameLocks noGrp="1"/>
          </p:cNvGraphicFramePr>
          <p:nvPr>
            <p:extLst>
              <p:ext uri="{D42A27DB-BD31-4B8C-83A1-F6EECF244321}">
                <p14:modId xmlns:p14="http://schemas.microsoft.com/office/powerpoint/2010/main" val="2511801685"/>
              </p:ext>
            </p:extLst>
          </p:nvPr>
        </p:nvGraphicFramePr>
        <p:xfrm>
          <a:off x="331470" y="5431973"/>
          <a:ext cx="11403333" cy="370840"/>
        </p:xfrm>
        <a:graphic>
          <a:graphicData uri="http://schemas.openxmlformats.org/drawingml/2006/table">
            <a:tbl>
              <a:tblPr firstRow="1" bandRow="1">
                <a:tableStyleId>{5C22544A-7EE6-4342-B048-85BDC9FD1C3A}</a:tableStyleId>
              </a:tblPr>
              <a:tblGrid>
                <a:gridCol w="1267037">
                  <a:extLst>
                    <a:ext uri="{9D8B030D-6E8A-4147-A177-3AD203B41FA5}">
                      <a16:colId xmlns:a16="http://schemas.microsoft.com/office/drawing/2014/main" val="1847917445"/>
                    </a:ext>
                  </a:extLst>
                </a:gridCol>
                <a:gridCol w="1267037">
                  <a:extLst>
                    <a:ext uri="{9D8B030D-6E8A-4147-A177-3AD203B41FA5}">
                      <a16:colId xmlns:a16="http://schemas.microsoft.com/office/drawing/2014/main" val="867245009"/>
                    </a:ext>
                  </a:extLst>
                </a:gridCol>
                <a:gridCol w="1531196">
                  <a:extLst>
                    <a:ext uri="{9D8B030D-6E8A-4147-A177-3AD203B41FA5}">
                      <a16:colId xmlns:a16="http://schemas.microsoft.com/office/drawing/2014/main" val="1186014027"/>
                    </a:ext>
                  </a:extLst>
                </a:gridCol>
                <a:gridCol w="1455420">
                  <a:extLst>
                    <a:ext uri="{9D8B030D-6E8A-4147-A177-3AD203B41FA5}">
                      <a16:colId xmlns:a16="http://schemas.microsoft.com/office/drawing/2014/main" val="301164941"/>
                    </a:ext>
                  </a:extLst>
                </a:gridCol>
                <a:gridCol w="1188720">
                  <a:extLst>
                    <a:ext uri="{9D8B030D-6E8A-4147-A177-3AD203B41FA5}">
                      <a16:colId xmlns:a16="http://schemas.microsoft.com/office/drawing/2014/main" val="1476053351"/>
                    </a:ext>
                  </a:extLst>
                </a:gridCol>
                <a:gridCol w="892812">
                  <a:extLst>
                    <a:ext uri="{9D8B030D-6E8A-4147-A177-3AD203B41FA5}">
                      <a16:colId xmlns:a16="http://schemas.microsoft.com/office/drawing/2014/main" val="1499687352"/>
                    </a:ext>
                  </a:extLst>
                </a:gridCol>
                <a:gridCol w="1347468">
                  <a:extLst>
                    <a:ext uri="{9D8B030D-6E8A-4147-A177-3AD203B41FA5}">
                      <a16:colId xmlns:a16="http://schemas.microsoft.com/office/drawing/2014/main" val="1422809312"/>
                    </a:ext>
                  </a:extLst>
                </a:gridCol>
                <a:gridCol w="1186606">
                  <a:extLst>
                    <a:ext uri="{9D8B030D-6E8A-4147-A177-3AD203B41FA5}">
                      <a16:colId xmlns:a16="http://schemas.microsoft.com/office/drawing/2014/main" val="2532968532"/>
                    </a:ext>
                  </a:extLst>
                </a:gridCol>
                <a:gridCol w="1267037">
                  <a:extLst>
                    <a:ext uri="{9D8B030D-6E8A-4147-A177-3AD203B41FA5}">
                      <a16:colId xmlns:a16="http://schemas.microsoft.com/office/drawing/2014/main" val="936777526"/>
                    </a:ext>
                  </a:extLst>
                </a:gridCol>
              </a:tblGrid>
              <a:tr h="370840">
                <a:tc>
                  <a:txBody>
                    <a:bodyPr/>
                    <a:lstStyle/>
                    <a:p>
                      <a:r>
                        <a:rPr lang="en-US" dirty="0" smtClean="0"/>
                        <a:t>21.3b</a:t>
                      </a:r>
                      <a:endParaRPr lang="en-US" dirty="0"/>
                    </a:p>
                  </a:txBody>
                  <a:tcPr/>
                </a:tc>
                <a:tc>
                  <a:txBody>
                    <a:bodyPr/>
                    <a:lstStyle/>
                    <a:p>
                      <a:pPr algn="ctr"/>
                      <a:r>
                        <a:rPr lang="en-US" dirty="0" smtClean="0"/>
                        <a:t>32.42</a:t>
                      </a:r>
                      <a:endParaRPr lang="en-US" dirty="0"/>
                    </a:p>
                  </a:txBody>
                  <a:tcPr/>
                </a:tc>
                <a:tc>
                  <a:txBody>
                    <a:bodyPr/>
                    <a:lstStyle/>
                    <a:p>
                      <a:pPr algn="ctr"/>
                      <a:r>
                        <a:rPr lang="en-US" dirty="0" smtClean="0"/>
                        <a:t>105.01</a:t>
                      </a:r>
                      <a:endParaRPr lang="en-US" dirty="0"/>
                    </a:p>
                  </a:txBody>
                  <a:tcPr/>
                </a:tc>
                <a:tc>
                  <a:txBody>
                    <a:bodyPr/>
                    <a:lstStyle/>
                    <a:p>
                      <a:pPr algn="ctr"/>
                      <a:r>
                        <a:rPr lang="en-US" dirty="0" smtClean="0"/>
                        <a:t>0.63</a:t>
                      </a:r>
                      <a:endParaRPr lang="en-US" dirty="0"/>
                    </a:p>
                  </a:txBody>
                  <a:tcPr/>
                </a:tc>
                <a:tc>
                  <a:txBody>
                    <a:bodyPr/>
                    <a:lstStyle/>
                    <a:p>
                      <a:pPr algn="ctr"/>
                      <a:r>
                        <a:rPr lang="en-US" dirty="0" smtClean="0"/>
                        <a:t>0.146</a:t>
                      </a:r>
                      <a:endParaRPr lang="en-US" dirty="0"/>
                    </a:p>
                  </a:txBody>
                  <a:tcPr/>
                </a:tc>
                <a:tc>
                  <a:txBody>
                    <a:bodyPr/>
                    <a:lstStyle/>
                    <a:p>
                      <a:pPr algn="ctr"/>
                      <a:r>
                        <a:rPr lang="en-US" dirty="0" smtClean="0"/>
                        <a:t>3.14</a:t>
                      </a:r>
                      <a:endParaRPr lang="en-US" dirty="0"/>
                    </a:p>
                  </a:txBody>
                  <a:tcPr/>
                </a:tc>
                <a:tc>
                  <a:txBody>
                    <a:bodyPr/>
                    <a:lstStyle/>
                    <a:p>
                      <a:pPr algn="ctr"/>
                      <a:r>
                        <a:rPr lang="en-US" dirty="0" smtClean="0"/>
                        <a:t>0.30</a:t>
                      </a:r>
                      <a:endParaRPr lang="en-US" dirty="0"/>
                    </a:p>
                  </a:txBody>
                  <a:tcPr/>
                </a:tc>
                <a:tc>
                  <a:txBody>
                    <a:bodyPr/>
                    <a:lstStyle/>
                    <a:p>
                      <a:pPr algn="ctr"/>
                      <a:r>
                        <a:rPr lang="en-US" dirty="0" smtClean="0"/>
                        <a:t>146.83</a:t>
                      </a:r>
                      <a:endParaRPr lang="en-US" dirty="0"/>
                    </a:p>
                  </a:txBody>
                  <a:tcPr/>
                </a:tc>
                <a:tc>
                  <a:txBody>
                    <a:bodyPr/>
                    <a:lstStyle/>
                    <a:p>
                      <a:pPr algn="ctr"/>
                      <a:r>
                        <a:rPr lang="en-US" dirty="0" smtClean="0"/>
                        <a:t>0.30</a:t>
                      </a:r>
                      <a:endParaRPr lang="en-US" dirty="0"/>
                    </a:p>
                  </a:txBody>
                  <a:tcPr/>
                </a:tc>
                <a:extLst>
                  <a:ext uri="{0D108BD9-81ED-4DB2-BD59-A6C34878D82A}">
                    <a16:rowId xmlns:a16="http://schemas.microsoft.com/office/drawing/2014/main" val="3523068839"/>
                  </a:ext>
                </a:extLst>
              </a:tr>
            </a:tbl>
          </a:graphicData>
        </a:graphic>
      </p:graphicFrame>
    </p:spTree>
    <p:extLst>
      <p:ext uri="{BB962C8B-B14F-4D97-AF65-F5344CB8AC3E}">
        <p14:creationId xmlns:p14="http://schemas.microsoft.com/office/powerpoint/2010/main" val="1587865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792" y="-198407"/>
            <a:ext cx="11714672" cy="1095554"/>
          </a:xfrm>
        </p:spPr>
        <p:txBody>
          <a:bodyPr>
            <a:normAutofit/>
          </a:bodyPr>
          <a:lstStyle/>
          <a:p>
            <a:r>
              <a:rPr lang="en-US" dirty="0" smtClean="0"/>
              <a:t>Record lows		    Maturity	   	</a:t>
            </a:r>
            <a:r>
              <a:rPr lang="en-US" dirty="0" smtClean="0">
                <a:solidFill>
                  <a:srgbClr val="00B050"/>
                </a:solidFill>
              </a:rPr>
              <a:t>What happened?</a:t>
            </a:r>
            <a:endParaRPr lang="en-US" dirty="0">
              <a:solidFill>
                <a:srgbClr val="00B050"/>
              </a:solidFill>
            </a:endParaRPr>
          </a:p>
        </p:txBody>
      </p:sp>
      <p:pic>
        <p:nvPicPr>
          <p:cNvPr id="6" name="Picture 5"/>
          <p:cNvPicPr>
            <a:picLocks noChangeAspect="1"/>
          </p:cNvPicPr>
          <p:nvPr/>
        </p:nvPicPr>
        <p:blipFill>
          <a:blip r:embed="rId2"/>
          <a:stretch>
            <a:fillRect/>
          </a:stretch>
        </p:blipFill>
        <p:spPr>
          <a:xfrm>
            <a:off x="7344821" y="729505"/>
            <a:ext cx="3627979" cy="4084035"/>
          </a:xfrm>
          <a:prstGeom prst="rect">
            <a:avLst/>
          </a:prstGeom>
        </p:spPr>
      </p:pic>
      <p:pic>
        <p:nvPicPr>
          <p:cNvPr id="1026" name="Picture 2" descr="Fig. 1. Chionoecetes opilio. Ventral (A) and dorsal (B) aspect of infected (macroscopically diagnosed) and uninfected snow crabs"/>
          <p:cNvPicPr>
            <a:picLocks noChangeAspect="1" noChangeArrowheads="1"/>
          </p:cNvPicPr>
          <p:nvPr/>
        </p:nvPicPr>
        <p:blipFill rotWithShape="1">
          <a:blip r:embed="rId3">
            <a:extLst>
              <a:ext uri="{28A0092B-C50C-407E-A947-70E740481C1C}">
                <a14:useLocalDpi xmlns:a14="http://schemas.microsoft.com/office/drawing/2010/main" val="0"/>
              </a:ext>
            </a:extLst>
          </a:blip>
          <a:srcRect t="49652"/>
          <a:stretch/>
        </p:blipFill>
        <p:spPr bwMode="auto">
          <a:xfrm>
            <a:off x="338691" y="2941608"/>
            <a:ext cx="5594525" cy="374386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943204" y="2432649"/>
            <a:ext cx="4856672" cy="369332"/>
          </a:xfrm>
          <a:prstGeom prst="rect">
            <a:avLst/>
          </a:prstGeom>
          <a:noFill/>
        </p:spPr>
        <p:txBody>
          <a:bodyPr wrap="square" rtlCol="0">
            <a:spAutoFit/>
          </a:bodyPr>
          <a:lstStyle/>
          <a:p>
            <a:r>
              <a:rPr lang="en-US" dirty="0" smtClean="0"/>
              <a:t>Bitter crab syndrome?</a:t>
            </a:r>
            <a:endParaRPr lang="en-US" dirty="0"/>
          </a:p>
        </p:txBody>
      </p:sp>
      <p:sp>
        <p:nvSpPr>
          <p:cNvPr id="8" name="TextBox 7"/>
          <p:cNvSpPr txBox="1"/>
          <p:nvPr/>
        </p:nvSpPr>
        <p:spPr>
          <a:xfrm>
            <a:off x="6596188" y="2913529"/>
            <a:ext cx="4856672" cy="369332"/>
          </a:xfrm>
          <a:prstGeom prst="rect">
            <a:avLst/>
          </a:prstGeom>
          <a:noFill/>
        </p:spPr>
        <p:txBody>
          <a:bodyPr wrap="square" rtlCol="0">
            <a:spAutoFit/>
          </a:bodyPr>
          <a:lstStyle/>
          <a:p>
            <a:r>
              <a:rPr lang="en-US" dirty="0" smtClean="0"/>
              <a:t>Cod predation?</a:t>
            </a:r>
            <a:endParaRPr lang="en-US" dirty="0"/>
          </a:p>
        </p:txBody>
      </p:sp>
      <p:sp>
        <p:nvSpPr>
          <p:cNvPr id="9" name="TextBox 8"/>
          <p:cNvSpPr txBox="1"/>
          <p:nvPr/>
        </p:nvSpPr>
        <p:spPr>
          <a:xfrm>
            <a:off x="544944" y="1383737"/>
            <a:ext cx="4644276" cy="461665"/>
          </a:xfrm>
          <a:prstGeom prst="rect">
            <a:avLst/>
          </a:prstGeom>
          <a:noFill/>
        </p:spPr>
        <p:txBody>
          <a:bodyPr wrap="square" rtlCol="0">
            <a:spAutoFit/>
          </a:bodyPr>
          <a:lstStyle/>
          <a:p>
            <a:pPr algn="ctr"/>
            <a:r>
              <a:rPr lang="en-US" sz="2400" dirty="0" smtClean="0"/>
              <a:t>Likely a combination of factors.</a:t>
            </a:r>
            <a:endParaRPr lang="en-US" sz="2400" dirty="0"/>
          </a:p>
        </p:txBody>
      </p:sp>
      <p:pic>
        <p:nvPicPr>
          <p:cNvPr id="7" name="Picture 6"/>
          <p:cNvPicPr>
            <a:picLocks noChangeAspect="1"/>
          </p:cNvPicPr>
          <p:nvPr/>
        </p:nvPicPr>
        <p:blipFill>
          <a:blip r:embed="rId4"/>
          <a:stretch>
            <a:fillRect/>
          </a:stretch>
        </p:blipFill>
        <p:spPr>
          <a:xfrm>
            <a:off x="6767847" y="4112730"/>
            <a:ext cx="4997003" cy="2639438"/>
          </a:xfrm>
          <a:prstGeom prst="rect">
            <a:avLst/>
          </a:prstGeom>
        </p:spPr>
      </p:pic>
      <p:sp>
        <p:nvSpPr>
          <p:cNvPr id="11" name="TextBox 10"/>
          <p:cNvSpPr txBox="1"/>
          <p:nvPr/>
        </p:nvSpPr>
        <p:spPr>
          <a:xfrm>
            <a:off x="7250781" y="6095749"/>
            <a:ext cx="4856672" cy="369332"/>
          </a:xfrm>
          <a:prstGeom prst="rect">
            <a:avLst/>
          </a:prstGeom>
          <a:noFill/>
        </p:spPr>
        <p:txBody>
          <a:bodyPr wrap="square" rtlCol="0">
            <a:spAutoFit/>
          </a:bodyPr>
          <a:lstStyle/>
          <a:p>
            <a:r>
              <a:rPr lang="en-US" dirty="0" smtClean="0"/>
              <a:t>No cold pool?</a:t>
            </a:r>
            <a:endParaRPr lang="en-US" dirty="0"/>
          </a:p>
        </p:txBody>
      </p:sp>
    </p:spTree>
    <p:extLst>
      <p:ext uri="{BB962C8B-B14F-4D97-AF65-F5344CB8AC3E}">
        <p14:creationId xmlns:p14="http://schemas.microsoft.com/office/powerpoint/2010/main" val="184289195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1070186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0" y="0"/>
            <a:ext cx="5448300" cy="6877213"/>
          </a:xfrm>
          <a:prstGeom prst="rect">
            <a:avLst/>
          </a:prstGeom>
        </p:spPr>
      </p:pic>
      <p:pic>
        <p:nvPicPr>
          <p:cNvPr id="5" name="Picture 4"/>
          <p:cNvPicPr>
            <a:picLocks noChangeAspect="1"/>
          </p:cNvPicPr>
          <p:nvPr/>
        </p:nvPicPr>
        <p:blipFill>
          <a:blip r:embed="rId3"/>
          <a:stretch>
            <a:fillRect/>
          </a:stretch>
        </p:blipFill>
        <p:spPr>
          <a:xfrm>
            <a:off x="5448300" y="247453"/>
            <a:ext cx="5448300" cy="3458732"/>
          </a:xfrm>
          <a:prstGeom prst="rect">
            <a:avLst/>
          </a:prstGeom>
        </p:spPr>
      </p:pic>
    </p:spTree>
    <p:extLst>
      <p:ext uri="{BB962C8B-B14F-4D97-AF65-F5344CB8AC3E}">
        <p14:creationId xmlns:p14="http://schemas.microsoft.com/office/powerpoint/2010/main" val="2983081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 name="Picture 4"/>
          <p:cNvPicPr>
            <a:picLocks noChangeAspect="1"/>
          </p:cNvPicPr>
          <p:nvPr/>
        </p:nvPicPr>
        <p:blipFill>
          <a:blip r:embed="rId2"/>
          <a:stretch>
            <a:fillRect/>
          </a:stretch>
        </p:blipFill>
        <p:spPr>
          <a:xfrm>
            <a:off x="0" y="120769"/>
            <a:ext cx="12186547" cy="6633713"/>
          </a:xfrm>
          <a:prstGeom prst="rect">
            <a:avLst/>
          </a:prstGeom>
        </p:spPr>
      </p:pic>
    </p:spTree>
    <p:extLst>
      <p:ext uri="{BB962C8B-B14F-4D97-AF65-F5344CB8AC3E}">
        <p14:creationId xmlns:p14="http://schemas.microsoft.com/office/powerpoint/2010/main" val="307216729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380227" y="0"/>
            <a:ext cx="9109494" cy="6880575"/>
          </a:xfrm>
          <a:prstGeom prst="rect">
            <a:avLst/>
          </a:prstGeom>
        </p:spPr>
      </p:pic>
    </p:spTree>
    <p:extLst>
      <p:ext uri="{BB962C8B-B14F-4D97-AF65-F5344CB8AC3E}">
        <p14:creationId xmlns:p14="http://schemas.microsoft.com/office/powerpoint/2010/main" val="59803503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48577" y="805762"/>
            <a:ext cx="5326314" cy="5995860"/>
          </a:xfrm>
          <a:prstGeom prst="rect">
            <a:avLst/>
          </a:prstGeom>
        </p:spPr>
      </p:pic>
      <p:pic>
        <p:nvPicPr>
          <p:cNvPr id="6"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216445" y="21840"/>
            <a:ext cx="4557440" cy="6836160"/>
          </a:xfrm>
        </p:spPr>
      </p:pic>
    </p:spTree>
    <p:extLst>
      <p:ext uri="{BB962C8B-B14F-4D97-AF65-F5344CB8AC3E}">
        <p14:creationId xmlns:p14="http://schemas.microsoft.com/office/powerpoint/2010/main" val="155578295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838199" y="289841"/>
            <a:ext cx="10669847" cy="6228945"/>
          </a:xfrm>
          <a:prstGeom prst="rect">
            <a:avLst/>
          </a:prstGeom>
        </p:spPr>
      </p:pic>
    </p:spTree>
    <p:extLst>
      <p:ext uri="{BB962C8B-B14F-4D97-AF65-F5344CB8AC3E}">
        <p14:creationId xmlns:p14="http://schemas.microsoft.com/office/powerpoint/2010/main" val="410562156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661945" y="0"/>
            <a:ext cx="11001571" cy="6844847"/>
          </a:xfrm>
          <a:prstGeom prst="rect">
            <a:avLst/>
          </a:prstGeom>
        </p:spPr>
      </p:pic>
    </p:spTree>
    <p:extLst>
      <p:ext uri="{BB962C8B-B14F-4D97-AF65-F5344CB8AC3E}">
        <p14:creationId xmlns:p14="http://schemas.microsoft.com/office/powerpoint/2010/main" val="200602106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2771775" y="0"/>
            <a:ext cx="6648450" cy="6695602"/>
          </a:xfrm>
          <a:prstGeom prst="rect">
            <a:avLst/>
          </a:prstGeom>
        </p:spPr>
      </p:pic>
    </p:spTree>
    <p:extLst>
      <p:ext uri="{BB962C8B-B14F-4D97-AF65-F5344CB8AC3E}">
        <p14:creationId xmlns:p14="http://schemas.microsoft.com/office/powerpoint/2010/main" val="1239042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792" y="-198407"/>
            <a:ext cx="11714672" cy="1095554"/>
          </a:xfrm>
        </p:spPr>
        <p:txBody>
          <a:bodyPr>
            <a:normAutofit/>
          </a:bodyPr>
          <a:lstStyle/>
          <a:p>
            <a:r>
              <a:rPr lang="en-US" dirty="0" smtClean="0"/>
              <a:t>Record lows		    Maturity	   	</a:t>
            </a:r>
            <a:r>
              <a:rPr lang="en-US" dirty="0" smtClean="0">
                <a:solidFill>
                  <a:srgbClr val="00B050"/>
                </a:solidFill>
              </a:rPr>
              <a:t>What happened?</a:t>
            </a:r>
            <a:endParaRPr lang="en-US" dirty="0">
              <a:solidFill>
                <a:srgbClr val="00B050"/>
              </a:solidFill>
            </a:endParaRPr>
          </a:p>
        </p:txBody>
      </p:sp>
      <p:sp>
        <p:nvSpPr>
          <p:cNvPr id="8" name="TextBox 7"/>
          <p:cNvSpPr txBox="1"/>
          <p:nvPr/>
        </p:nvSpPr>
        <p:spPr>
          <a:xfrm>
            <a:off x="8196239" y="1014405"/>
            <a:ext cx="4856672" cy="369332"/>
          </a:xfrm>
          <a:prstGeom prst="rect">
            <a:avLst/>
          </a:prstGeom>
          <a:noFill/>
        </p:spPr>
        <p:txBody>
          <a:bodyPr wrap="square" rtlCol="0">
            <a:spAutoFit/>
          </a:bodyPr>
          <a:lstStyle/>
          <a:p>
            <a:r>
              <a:rPr lang="en-US" dirty="0" smtClean="0"/>
              <a:t>Cod predation?</a:t>
            </a:r>
            <a:endParaRPr lang="en-US" dirty="0"/>
          </a:p>
        </p:txBody>
      </p:sp>
      <p:pic>
        <p:nvPicPr>
          <p:cNvPr id="10" name="Picture 9"/>
          <p:cNvPicPr>
            <a:picLocks noChangeAspect="1"/>
          </p:cNvPicPr>
          <p:nvPr/>
        </p:nvPicPr>
        <p:blipFill>
          <a:blip r:embed="rId2"/>
          <a:stretch>
            <a:fillRect/>
          </a:stretch>
        </p:blipFill>
        <p:spPr>
          <a:xfrm>
            <a:off x="2068497" y="700776"/>
            <a:ext cx="8975468" cy="6247201"/>
          </a:xfrm>
          <a:prstGeom prst="rect">
            <a:avLst/>
          </a:prstGeom>
        </p:spPr>
      </p:pic>
      <p:sp>
        <p:nvSpPr>
          <p:cNvPr id="11" name="Content Placeholder 2"/>
          <p:cNvSpPr>
            <a:spLocks noGrp="1"/>
          </p:cNvSpPr>
          <p:nvPr>
            <p:ph idx="1"/>
          </p:nvPr>
        </p:nvSpPr>
        <p:spPr>
          <a:xfrm>
            <a:off x="5344113" y="1014405"/>
            <a:ext cx="6455411" cy="601800"/>
          </a:xfrm>
        </p:spPr>
        <p:txBody>
          <a:bodyPr/>
          <a:lstStyle/>
          <a:p>
            <a:pPr marL="0" indent="0">
              <a:buNone/>
            </a:pPr>
            <a:r>
              <a:rPr lang="en-US" dirty="0" smtClean="0"/>
              <a:t>Females are in the same boat.</a:t>
            </a:r>
          </a:p>
        </p:txBody>
      </p:sp>
    </p:spTree>
    <p:extLst>
      <p:ext uri="{BB962C8B-B14F-4D97-AF65-F5344CB8AC3E}">
        <p14:creationId xmlns:p14="http://schemas.microsoft.com/office/powerpoint/2010/main" val="5480477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1325563"/>
          </a:xfrm>
        </p:spPr>
        <p:txBody>
          <a:bodyPr/>
          <a:lstStyle/>
          <a:p>
            <a:r>
              <a:rPr lang="en-US" dirty="0" smtClean="0"/>
              <a:t>CIE REVIEW</a:t>
            </a:r>
            <a:endParaRPr lang="en-US" dirty="0"/>
          </a:p>
        </p:txBody>
      </p:sp>
      <p:sp>
        <p:nvSpPr>
          <p:cNvPr id="3" name="Content Placeholder 2"/>
          <p:cNvSpPr>
            <a:spLocks noGrp="1"/>
          </p:cNvSpPr>
          <p:nvPr>
            <p:ph idx="1"/>
          </p:nvPr>
        </p:nvSpPr>
        <p:spPr/>
        <p:txBody>
          <a:bodyPr>
            <a:normAutofit lnSpcReduction="10000"/>
          </a:bodyPr>
          <a:lstStyle/>
          <a:p>
            <a:r>
              <a:rPr lang="en-US" dirty="0" smtClean="0"/>
              <a:t>March 22, 2021</a:t>
            </a:r>
          </a:p>
          <a:p>
            <a:r>
              <a:rPr lang="en-US" dirty="0" smtClean="0"/>
              <a:t>Dr. Yong Chen</a:t>
            </a:r>
          </a:p>
          <a:p>
            <a:pPr lvl="1"/>
            <a:r>
              <a:rPr lang="en-US" dirty="0" smtClean="0"/>
              <a:t>University of Maine</a:t>
            </a:r>
          </a:p>
          <a:p>
            <a:pPr lvl="1"/>
            <a:r>
              <a:rPr lang="en-US" dirty="0" smtClean="0"/>
              <a:t>American lobster, shrimp</a:t>
            </a:r>
          </a:p>
          <a:p>
            <a:r>
              <a:rPr lang="en-US" dirty="0" smtClean="0"/>
              <a:t>Dr. Nick </a:t>
            </a:r>
            <a:r>
              <a:rPr lang="en-US" dirty="0" err="1" smtClean="0"/>
              <a:t>Caputi</a:t>
            </a:r>
            <a:endParaRPr lang="en-US" dirty="0" smtClean="0"/>
          </a:p>
          <a:p>
            <a:pPr lvl="1"/>
            <a:r>
              <a:rPr lang="en-US" dirty="0" smtClean="0"/>
              <a:t>Australia</a:t>
            </a:r>
          </a:p>
          <a:p>
            <a:pPr lvl="1"/>
            <a:r>
              <a:rPr lang="en-US" dirty="0" smtClean="0"/>
              <a:t>Rock lobster, prawn </a:t>
            </a:r>
          </a:p>
          <a:p>
            <a:r>
              <a:rPr lang="en-US" dirty="0" smtClean="0"/>
              <a:t>Dr. Billy Ernst</a:t>
            </a:r>
          </a:p>
          <a:p>
            <a:pPr lvl="1"/>
            <a:r>
              <a:rPr lang="en-US" dirty="0" smtClean="0"/>
              <a:t>University of Concepcion</a:t>
            </a:r>
          </a:p>
          <a:p>
            <a:pPr lvl="1"/>
            <a:r>
              <a:rPr lang="en-US" dirty="0" smtClean="0"/>
              <a:t>Bering Sea snow crab</a:t>
            </a:r>
          </a:p>
          <a:p>
            <a:endParaRPr lang="en-US" dirty="0"/>
          </a:p>
        </p:txBody>
      </p:sp>
    </p:spTree>
    <p:extLst>
      <p:ext uri="{BB962C8B-B14F-4D97-AF65-F5344CB8AC3E}">
        <p14:creationId xmlns:p14="http://schemas.microsoft.com/office/powerpoint/2010/main" val="34716475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1325563"/>
          </a:xfrm>
        </p:spPr>
        <p:txBody>
          <a:bodyPr/>
          <a:lstStyle/>
          <a:p>
            <a:r>
              <a:rPr lang="en-US" dirty="0" smtClean="0"/>
              <a:t>Key recommendations</a:t>
            </a:r>
            <a:endParaRPr lang="en-US" dirty="0"/>
          </a:p>
        </p:txBody>
      </p:sp>
      <p:sp>
        <p:nvSpPr>
          <p:cNvPr id="3" name="Content Placeholder 2"/>
          <p:cNvSpPr>
            <a:spLocks noGrp="1"/>
          </p:cNvSpPr>
          <p:nvPr>
            <p:ph idx="1"/>
          </p:nvPr>
        </p:nvSpPr>
        <p:spPr>
          <a:xfrm>
            <a:off x="332153" y="1152197"/>
            <a:ext cx="11140180" cy="5036935"/>
          </a:xfrm>
        </p:spPr>
        <p:txBody>
          <a:bodyPr>
            <a:normAutofit lnSpcReduction="10000"/>
          </a:bodyPr>
          <a:lstStyle/>
          <a:p>
            <a:r>
              <a:rPr lang="en-US" b="1" dirty="0" smtClean="0"/>
              <a:t>GMACS is great; incorporate more functionality</a:t>
            </a:r>
          </a:p>
          <a:p>
            <a:pPr lvl="1"/>
            <a:r>
              <a:rPr lang="en-US" dirty="0" err="1" smtClean="0"/>
              <a:t>Matthieu</a:t>
            </a:r>
            <a:r>
              <a:rPr lang="en-US" dirty="0" smtClean="0"/>
              <a:t> </a:t>
            </a:r>
            <a:r>
              <a:rPr lang="en-US" dirty="0" err="1" smtClean="0"/>
              <a:t>Veron</a:t>
            </a:r>
            <a:r>
              <a:rPr lang="en-US" dirty="0" smtClean="0"/>
              <a:t>, new GMACS postdoc</a:t>
            </a:r>
          </a:p>
          <a:p>
            <a:pPr lvl="2"/>
            <a:r>
              <a:rPr lang="en-US" dirty="0" smtClean="0"/>
              <a:t>Documentation</a:t>
            </a:r>
          </a:p>
          <a:p>
            <a:pPr lvl="2"/>
            <a:r>
              <a:rPr lang="en-US" dirty="0" smtClean="0"/>
              <a:t>Help with NSRKC</a:t>
            </a:r>
          </a:p>
          <a:p>
            <a:r>
              <a:rPr lang="en-US" b="1" dirty="0" smtClean="0"/>
              <a:t>Retrospective patterns</a:t>
            </a:r>
          </a:p>
          <a:p>
            <a:pPr lvl="1"/>
            <a:r>
              <a:rPr lang="en-US" dirty="0" smtClean="0"/>
              <a:t>Time-variation in M and q in May CPT (and again here, but with a different implementation)</a:t>
            </a:r>
          </a:p>
          <a:p>
            <a:r>
              <a:rPr lang="en-US" b="1" dirty="0" smtClean="0"/>
              <a:t>Data re-weighting + selectivity patterns</a:t>
            </a:r>
          </a:p>
          <a:p>
            <a:pPr lvl="1"/>
            <a:r>
              <a:rPr lang="en-US" dirty="0" smtClean="0"/>
              <a:t>Tried two methods here</a:t>
            </a:r>
          </a:p>
          <a:p>
            <a:r>
              <a:rPr lang="en-US" b="1" dirty="0" err="1" smtClean="0"/>
              <a:t>Spatio</a:t>
            </a:r>
            <a:r>
              <a:rPr lang="en-US" b="1" dirty="0" smtClean="0"/>
              <a:t>-temporal modeling</a:t>
            </a:r>
          </a:p>
          <a:p>
            <a:pPr lvl="1"/>
            <a:r>
              <a:rPr lang="en-US" dirty="0" err="1" smtClean="0"/>
              <a:t>Maxime</a:t>
            </a:r>
            <a:r>
              <a:rPr lang="en-US" dirty="0" smtClean="0"/>
              <a:t> Olmos</a:t>
            </a:r>
          </a:p>
          <a:p>
            <a:pPr lvl="2"/>
            <a:r>
              <a:rPr lang="en-US" dirty="0" smtClean="0"/>
              <a:t>spatial snow crab assessment (present in January)</a:t>
            </a:r>
          </a:p>
          <a:p>
            <a:pPr lvl="2"/>
            <a:r>
              <a:rPr lang="en-US" dirty="0" smtClean="0"/>
              <a:t>Management strategy evaluation with spatial operating models (starting soon)</a:t>
            </a:r>
          </a:p>
          <a:p>
            <a:endParaRPr lang="en-US" dirty="0" smtClean="0"/>
          </a:p>
          <a:p>
            <a:endParaRPr lang="en-US" dirty="0" smtClean="0"/>
          </a:p>
          <a:p>
            <a:endParaRPr lang="en-US" dirty="0"/>
          </a:p>
        </p:txBody>
      </p:sp>
    </p:spTree>
    <p:extLst>
      <p:ext uri="{BB962C8B-B14F-4D97-AF65-F5344CB8AC3E}">
        <p14:creationId xmlns:p14="http://schemas.microsoft.com/office/powerpoint/2010/main" val="316425079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7134</TotalTime>
  <Words>2783</Words>
  <Application>Microsoft Office PowerPoint</Application>
  <PresentationFormat>Widescreen</PresentationFormat>
  <Paragraphs>841</Paragraphs>
  <Slides>67</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67</vt:i4>
      </vt:variant>
    </vt:vector>
  </HeadingPairs>
  <TitlesOfParts>
    <vt:vector size="75" baseType="lpstr">
      <vt:lpstr>Microsoft YaHei</vt:lpstr>
      <vt:lpstr>Arial</vt:lpstr>
      <vt:lpstr>Calibri</vt:lpstr>
      <vt:lpstr>Calibri Light</vt:lpstr>
      <vt:lpstr>Cambria Math</vt:lpstr>
      <vt:lpstr>Times New Roman</vt:lpstr>
      <vt:lpstr>Wingdings</vt:lpstr>
      <vt:lpstr>Office Theme</vt:lpstr>
      <vt:lpstr>2021 assessment for eastern Bering Sea snow crab</vt:lpstr>
      <vt:lpstr>Updated SAFE</vt:lpstr>
      <vt:lpstr>PowerPoint Presentation</vt:lpstr>
      <vt:lpstr>PowerPoint Presentation</vt:lpstr>
      <vt:lpstr>Record lows      Maturity     What happened?</vt:lpstr>
      <vt:lpstr>Record lows      Maturity     What happened?</vt:lpstr>
      <vt:lpstr>Record lows      Maturity     What happened?</vt:lpstr>
      <vt:lpstr>CIE REVIEW</vt:lpstr>
      <vt:lpstr>Key recommendations</vt:lpstr>
      <vt:lpstr>PowerPoint Presentation</vt:lpstr>
      <vt:lpstr>PowerPoint Presentation</vt:lpstr>
      <vt:lpstr>Models considered</vt:lpstr>
      <vt:lpstr>PowerPoint Presentation</vt:lpstr>
      <vt:lpstr>PowerPoint Presentation</vt:lpstr>
      <vt:lpstr>Empirical availability</vt:lpstr>
      <vt:lpstr>Empirical selectivity</vt:lpstr>
      <vt:lpstr>Empirical selectivity</vt:lpstr>
      <vt:lpstr>PowerPoint Presentation</vt:lpstr>
      <vt:lpstr>Size composition reweighting</vt:lpstr>
      <vt:lpstr>Mortality events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Fits to data</vt:lpstr>
      <vt:lpstr>Fits to data</vt:lpstr>
      <vt:lpstr>PowerPoint Presentation</vt:lpstr>
      <vt:lpstr>Fits to data</vt:lpstr>
      <vt:lpstr>Fits to data</vt:lpstr>
      <vt:lpstr>Fits to data</vt:lpstr>
      <vt:lpstr>Fits to data</vt:lpstr>
      <vt:lpstr>Fits to data</vt:lpstr>
      <vt:lpstr>Fits to data</vt:lpstr>
      <vt:lpstr>Fits to data</vt:lpstr>
      <vt:lpstr>Fits to data</vt:lpstr>
      <vt:lpstr>Fits to data</vt:lpstr>
      <vt:lpstr>Fits to data</vt:lpstr>
      <vt:lpstr>PowerPoint Presentation</vt:lpstr>
      <vt:lpstr>Estimated population processes</vt:lpstr>
      <vt:lpstr>Estimated population processes</vt:lpstr>
      <vt:lpstr>Estimated population processes</vt:lpstr>
      <vt:lpstr>Estimated population processes</vt:lpstr>
      <vt:lpstr>Estimated population processes</vt:lpstr>
      <vt:lpstr>Estimated population processes</vt:lpstr>
      <vt:lpstr>Estimated population processes</vt:lpstr>
      <vt:lpstr>Estimated population processes</vt:lpstr>
      <vt:lpstr>What model to choose?</vt:lpstr>
      <vt:lpstr>PowerPoint Presentation</vt:lpstr>
      <vt:lpstr>Estimated population processes are a clear improvement in 21.3</vt:lpstr>
      <vt:lpstr>PowerPoint Presentation</vt:lpstr>
      <vt:lpstr>Morphometric maturity as currency of management</vt:lpstr>
      <vt:lpstr>Maybe a high F35% is appropriate?</vt:lpstr>
      <vt:lpstr>Maybe F35% isn’t appropriate?</vt:lpstr>
      <vt:lpstr>Model 21.3a</vt:lpstr>
      <vt:lpstr>Other management possibilities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NOAA AFSC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Cody.Szuwalski</dc:creator>
  <cp:lastModifiedBy>Cody.Szuwalski</cp:lastModifiedBy>
  <cp:revision>80</cp:revision>
  <dcterms:created xsi:type="dcterms:W3CDTF">2021-09-08T21:15:08Z</dcterms:created>
  <dcterms:modified xsi:type="dcterms:W3CDTF">2021-09-13T20:31:46Z</dcterms:modified>
</cp:coreProperties>
</file>