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0" r:id="rId1"/>
    <p:sldMasterId id="2147484200" r:id="rId2"/>
    <p:sldMasterId id="2147484179" r:id="rId3"/>
    <p:sldMasterId id="2147484188" r:id="rId4"/>
    <p:sldMasterId id="2147484195" r:id="rId5"/>
  </p:sldMasterIdLst>
  <p:notesMasterIdLst>
    <p:notesMasterId r:id="rId32"/>
  </p:notesMasterIdLst>
  <p:sldIdLst>
    <p:sldId id="260" r:id="rId6"/>
    <p:sldId id="282" r:id="rId7"/>
    <p:sldId id="261" r:id="rId8"/>
    <p:sldId id="262" r:id="rId9"/>
    <p:sldId id="263" r:id="rId10"/>
    <p:sldId id="267" r:id="rId11"/>
    <p:sldId id="273" r:id="rId12"/>
    <p:sldId id="274" r:id="rId13"/>
    <p:sldId id="266" r:id="rId14"/>
    <p:sldId id="275" r:id="rId15"/>
    <p:sldId id="276" r:id="rId16"/>
    <p:sldId id="278" r:id="rId17"/>
    <p:sldId id="277" r:id="rId18"/>
    <p:sldId id="279" r:id="rId19"/>
    <p:sldId id="280" r:id="rId20"/>
    <p:sldId id="270" r:id="rId21"/>
    <p:sldId id="287" r:id="rId22"/>
    <p:sldId id="272" r:id="rId23"/>
    <p:sldId id="281" r:id="rId24"/>
    <p:sldId id="271" r:id="rId25"/>
    <p:sldId id="288" r:id="rId26"/>
    <p:sldId id="264" r:id="rId27"/>
    <p:sldId id="284" r:id="rId28"/>
    <p:sldId id="283" r:id="rId29"/>
    <p:sldId id="285" r:id="rId30"/>
    <p:sldId id="286" r:id="rId3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03D72"/>
    <a:srgbClr val="00467F"/>
    <a:srgbClr val="46B87C"/>
    <a:srgbClr val="49015F"/>
    <a:srgbClr val="003155"/>
    <a:srgbClr val="10D3DC"/>
    <a:srgbClr val="2A7DE2"/>
    <a:srgbClr val="1A428A"/>
    <a:srgbClr val="C25613"/>
    <a:srgbClr val="BE2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81356" autoAdjust="0"/>
  </p:normalViewPr>
  <p:slideViewPr>
    <p:cSldViewPr snapToGrid="0" snapToObjects="1">
      <p:cViewPr varScale="1">
        <p:scale>
          <a:sx n="72" d="100"/>
          <a:sy n="72" d="100"/>
        </p:scale>
        <p:origin x="1469" y="67"/>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0B0F9-ACCA-8C41-B581-4C1D94E3F992}" type="datetimeFigureOut">
              <a:rPr lang="en-US" smtClean="0"/>
              <a:t>9/11/2020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68CC5-9B2F-654B-A985-9D929854450A}" type="slidenum">
              <a:rPr lang="en-US" smtClean="0"/>
              <a:t>‹#›</a:t>
            </a:fld>
            <a:endParaRPr lang="en-US"/>
          </a:p>
        </p:txBody>
      </p:sp>
    </p:spTree>
    <p:extLst>
      <p:ext uri="{BB962C8B-B14F-4D97-AF65-F5344CB8AC3E}">
        <p14:creationId xmlns:p14="http://schemas.microsoft.com/office/powerpoint/2010/main" val="5591910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F68CC5-9B2F-654B-A985-9D929854450A}" type="slidenum">
              <a:rPr lang="en-US" smtClean="0"/>
              <a:t>1</a:t>
            </a:fld>
            <a:endParaRPr lang="en-US"/>
          </a:p>
        </p:txBody>
      </p:sp>
    </p:spTree>
    <p:extLst>
      <p:ext uri="{BB962C8B-B14F-4D97-AF65-F5344CB8AC3E}">
        <p14:creationId xmlns:p14="http://schemas.microsoft.com/office/powerpoint/2010/main" val="136116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EBS Pacific cod assessment has</a:t>
            </a:r>
            <a:r>
              <a:rPr lang="en-US" baseline="0" dirty="0" smtClean="0"/>
              <a:t> a</a:t>
            </a:r>
            <a:r>
              <a:rPr lang="en-US" dirty="0" smtClean="0"/>
              <a:t>lmost</a:t>
            </a:r>
            <a:r>
              <a:rPr lang="en-US" baseline="0" dirty="0" smtClean="0"/>
              <a:t> no retrospective pattern. </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10</a:t>
            </a:fld>
            <a:endParaRPr lang="en-US"/>
          </a:p>
        </p:txBody>
      </p:sp>
    </p:spTree>
    <p:extLst>
      <p:ext uri="{BB962C8B-B14F-4D97-AF65-F5344CB8AC3E}">
        <p14:creationId xmlns:p14="http://schemas.microsoft.com/office/powerpoint/2010/main" val="252594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There was a considerable increase</a:t>
            </a:r>
            <a:r>
              <a:rPr lang="en-US" sz="900" kern="1200" baseline="0" dirty="0" smtClean="0">
                <a:solidFill>
                  <a:schemeClr val="tx1"/>
                </a:solidFill>
                <a:effectLst/>
                <a:latin typeface="+mn-lt"/>
                <a:ea typeface="+mn-ea"/>
                <a:cs typeface="+mn-cs"/>
              </a:rPr>
              <a:t> in </a:t>
            </a:r>
            <a:r>
              <a:rPr lang="en-US" sz="900" kern="1200" dirty="0" smtClean="0">
                <a:solidFill>
                  <a:schemeClr val="tx1"/>
                </a:solidFill>
                <a:effectLst/>
                <a:latin typeface="+mn-lt"/>
                <a:ea typeface="+mn-ea"/>
                <a:cs typeface="+mn-cs"/>
              </a:rPr>
              <a:t>uncertainty when the most recent survey data were removed from the assessment model. Given</a:t>
            </a:r>
            <a:r>
              <a:rPr lang="en-US" sz="900" kern="1200" baseline="0" dirty="0" smtClean="0">
                <a:solidFill>
                  <a:schemeClr val="tx1"/>
                </a:solidFill>
                <a:effectLst/>
                <a:latin typeface="+mn-lt"/>
                <a:ea typeface="+mn-ea"/>
                <a:cs typeface="+mn-cs"/>
              </a:rPr>
              <a:t> the lack of a retrospective bias and the similarity between the standard retro and the last assessment this indicates some other source of variability.</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11</a:t>
            </a:fld>
            <a:endParaRPr lang="en-US"/>
          </a:p>
        </p:txBody>
      </p:sp>
    </p:spTree>
    <p:extLst>
      <p:ext uri="{BB962C8B-B14F-4D97-AF65-F5344CB8AC3E}">
        <p14:creationId xmlns:p14="http://schemas.microsoft.com/office/powerpoint/2010/main" val="172924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12</a:t>
            </a:fld>
            <a:endParaRPr lang="en-US"/>
          </a:p>
        </p:txBody>
      </p:sp>
    </p:spTree>
    <p:extLst>
      <p:ext uri="{BB962C8B-B14F-4D97-AF65-F5344CB8AC3E}">
        <p14:creationId xmlns:p14="http://schemas.microsoft.com/office/powerpoint/2010/main" val="246378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13</a:t>
            </a:fld>
            <a:endParaRPr lang="en-US"/>
          </a:p>
        </p:txBody>
      </p:sp>
    </p:spTree>
    <p:extLst>
      <p:ext uri="{BB962C8B-B14F-4D97-AF65-F5344CB8AC3E}">
        <p14:creationId xmlns:p14="http://schemas.microsoft.com/office/powerpoint/2010/main" val="2294391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remaining species showed varying degrees</a:t>
            </a:r>
            <a:r>
              <a:rPr lang="en-US" baseline="0" dirty="0" smtClean="0"/>
              <a:t> of retrospective patterns. When comparing the results from the two retrospective analyses to the last assessment, you can clearly see the effect of the retrospective pattern is driving the uncertainty more so than the loss of survey data since the purple and yellow lines are quite similar to each other.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FF68CC5-9B2F-654B-A985-9D929854450A}" type="slidenum">
              <a:rPr lang="en-US" smtClean="0"/>
              <a:t>16</a:t>
            </a:fld>
            <a:endParaRPr lang="en-US"/>
          </a:p>
        </p:txBody>
      </p:sp>
    </p:spTree>
    <p:extLst>
      <p:ext uri="{BB962C8B-B14F-4D97-AF65-F5344CB8AC3E}">
        <p14:creationId xmlns:p14="http://schemas.microsoft.com/office/powerpoint/2010/main" val="129379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management advice perspective, we</a:t>
            </a:r>
            <a:r>
              <a:rPr lang="en-US" baseline="0" dirty="0" smtClean="0"/>
              <a:t> looked at the proportional difference in OFL. Positive value here indicates the OFL is larger when the most recent survey data are missing from the assessment and a negative value indicates the OFL is smaller when the most recent survey data are missing.</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17</a:t>
            </a:fld>
            <a:endParaRPr lang="en-US"/>
          </a:p>
        </p:txBody>
      </p:sp>
    </p:spTree>
    <p:extLst>
      <p:ext uri="{BB962C8B-B14F-4D97-AF65-F5344CB8AC3E}">
        <p14:creationId xmlns:p14="http://schemas.microsoft.com/office/powerpoint/2010/main" val="92821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This analysis gives us some indication of the range</a:t>
            </a:r>
            <a:r>
              <a:rPr lang="en-US" baseline="0" dirty="0" smtClean="0"/>
              <a:t> of expected uncertainty and it also </a:t>
            </a:r>
            <a:r>
              <a:rPr lang="en-US" sz="900" kern="1200" dirty="0" smtClean="0">
                <a:solidFill>
                  <a:schemeClr val="tx1"/>
                </a:solidFill>
                <a:effectLst/>
                <a:latin typeface="+mn-lt"/>
                <a:ea typeface="+mn-ea"/>
                <a:cs typeface="+mn-cs"/>
              </a:rPr>
              <a:t>indicates that the magnitude of uncertainty is species specific, dependent on assessment model specification and historical retrospective patterns, and to some degree survey frequency.</a:t>
            </a:r>
            <a:endParaRPr lang="en-US"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AK</a:t>
            </a:r>
            <a:r>
              <a:rPr lang="en-US" baseline="0" dirty="0" smtClean="0"/>
              <a:t> </a:t>
            </a:r>
            <a:r>
              <a:rPr lang="en-US" baseline="0" dirty="0" err="1" smtClean="0"/>
              <a:t>ecosys</a:t>
            </a:r>
            <a:r>
              <a:rPr lang="en-US" baseline="0" dirty="0" smtClean="0"/>
              <a:t> is experiencing incredible shifts in dynamics and without frequent surveys this shifts could be missed leading to greater uncertainty. One way to test this is through </a:t>
            </a:r>
            <a:r>
              <a:rPr lang="en-US" baseline="0" smtClean="0"/>
              <a:t>simulation experiments</a:t>
            </a:r>
            <a:endParaRPr lang="en-US" dirty="0" smtClean="0"/>
          </a:p>
        </p:txBody>
      </p:sp>
      <p:sp>
        <p:nvSpPr>
          <p:cNvPr id="4" name="Slide Number Placeholder 3"/>
          <p:cNvSpPr>
            <a:spLocks noGrp="1"/>
          </p:cNvSpPr>
          <p:nvPr>
            <p:ph type="sldNum" sz="quarter" idx="10"/>
          </p:nvPr>
        </p:nvSpPr>
        <p:spPr/>
        <p:txBody>
          <a:bodyPr/>
          <a:lstStyle/>
          <a:p>
            <a:fld id="{4FF68CC5-9B2F-654B-A985-9D929854450A}" type="slidenum">
              <a:rPr lang="en-US" smtClean="0"/>
              <a:t>18</a:t>
            </a:fld>
            <a:endParaRPr lang="en-US"/>
          </a:p>
        </p:txBody>
      </p:sp>
    </p:spTree>
    <p:extLst>
      <p:ext uri="{BB962C8B-B14F-4D97-AF65-F5344CB8AC3E}">
        <p14:creationId xmlns:p14="http://schemas.microsoft.com/office/powerpoint/2010/main" val="419721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19</a:t>
            </a:fld>
            <a:endParaRPr lang="en-US"/>
          </a:p>
        </p:txBody>
      </p:sp>
    </p:spTree>
    <p:extLst>
      <p:ext uri="{BB962C8B-B14F-4D97-AF65-F5344CB8AC3E}">
        <p14:creationId xmlns:p14="http://schemas.microsoft.com/office/powerpoint/2010/main" val="284545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management advice perspective, we</a:t>
            </a:r>
            <a:r>
              <a:rPr lang="en-US" baseline="0" dirty="0" smtClean="0"/>
              <a:t> looked at the proportional difference in OFL. Positive value here indicates the OFL is larger when the most recent survey data are missing from the assessment and a negative value indicates the OFL is smaller when the most recent survey data are missing.</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22</a:t>
            </a:fld>
            <a:endParaRPr lang="en-US"/>
          </a:p>
        </p:txBody>
      </p:sp>
    </p:spTree>
    <p:extLst>
      <p:ext uri="{BB962C8B-B14F-4D97-AF65-F5344CB8AC3E}">
        <p14:creationId xmlns:p14="http://schemas.microsoft.com/office/powerpoint/2010/main" val="235723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24</a:t>
            </a:fld>
            <a:endParaRPr lang="en-US"/>
          </a:p>
        </p:txBody>
      </p:sp>
    </p:spTree>
    <p:extLst>
      <p:ext uri="{BB962C8B-B14F-4D97-AF65-F5344CB8AC3E}">
        <p14:creationId xmlns:p14="http://schemas.microsoft.com/office/powerpoint/2010/main" val="16390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baseline="0" dirty="0" smtClean="0">
                <a:solidFill>
                  <a:schemeClr val="tx1"/>
                </a:solidFill>
                <a:effectLst/>
                <a:latin typeface="+mn-lt"/>
                <a:ea typeface="+mn-ea"/>
                <a:cs typeface="+mn-cs"/>
              </a:rPr>
              <a:t>Main goal of this analysis was to help our understanding of expected uncertainty with the loss of the most recent survey data and identify the species that would be more sensitive to the loss of data.</a:t>
            </a:r>
          </a:p>
          <a:p>
            <a:endParaRPr lang="en-US" baseline="0" dirty="0" smtClean="0"/>
          </a:p>
        </p:txBody>
      </p:sp>
      <p:sp>
        <p:nvSpPr>
          <p:cNvPr id="4" name="Slide Number Placeholder 3"/>
          <p:cNvSpPr>
            <a:spLocks noGrp="1"/>
          </p:cNvSpPr>
          <p:nvPr>
            <p:ph type="sldNum" sz="quarter" idx="10"/>
          </p:nvPr>
        </p:nvSpPr>
        <p:spPr/>
        <p:txBody>
          <a:bodyPr/>
          <a:lstStyle/>
          <a:p>
            <a:fld id="{4FF68CC5-9B2F-654B-A985-9D929854450A}" type="slidenum">
              <a:rPr lang="en-US" smtClean="0"/>
              <a:t>2</a:t>
            </a:fld>
            <a:endParaRPr lang="en-US"/>
          </a:p>
        </p:txBody>
      </p:sp>
    </p:spTree>
    <p:extLst>
      <p:ext uri="{BB962C8B-B14F-4D97-AF65-F5344CB8AC3E}">
        <p14:creationId xmlns:p14="http://schemas.microsoft.com/office/powerpoint/2010/main" val="233394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25</a:t>
            </a:fld>
            <a:endParaRPr lang="en-US"/>
          </a:p>
        </p:txBody>
      </p:sp>
    </p:spTree>
    <p:extLst>
      <p:ext uri="{BB962C8B-B14F-4D97-AF65-F5344CB8AC3E}">
        <p14:creationId xmlns:p14="http://schemas.microsoft.com/office/powerpoint/2010/main" val="322469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26</a:t>
            </a:fld>
            <a:endParaRPr lang="en-US"/>
          </a:p>
        </p:txBody>
      </p:sp>
    </p:spTree>
    <p:extLst>
      <p:ext uri="{BB962C8B-B14F-4D97-AF65-F5344CB8AC3E}">
        <p14:creationId xmlns:p14="http://schemas.microsoft.com/office/powerpoint/2010/main" val="103013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components</a:t>
            </a:r>
            <a:r>
              <a:rPr lang="en-US" baseline="0" dirty="0" smtClean="0"/>
              <a:t> to this analysis. </a:t>
            </a:r>
          </a:p>
          <a:p>
            <a:r>
              <a:rPr lang="en-US" baseline="0" dirty="0" smtClean="0"/>
              <a:t>The 1</a:t>
            </a:r>
            <a:r>
              <a:rPr lang="en-US" baseline="30000" dirty="0" smtClean="0"/>
              <a:t>st</a:t>
            </a:r>
            <a:r>
              <a:rPr lang="en-US" baseline="0" dirty="0" smtClean="0"/>
              <a:t> was to do a standard retrospective analysis where we run the assessment model while sequentially removing the most recent year of data. This is usually done to measure the consistency of the assessment model when new data become available on an annual basis and provides a base of comparison. </a:t>
            </a:r>
          </a:p>
          <a:p>
            <a:endParaRPr lang="en-US" baseline="0" dirty="0" smtClean="0"/>
          </a:p>
          <a:p>
            <a:r>
              <a:rPr lang="en-US" baseline="0" dirty="0" smtClean="0"/>
              <a:t>The 2</a:t>
            </a:r>
            <a:r>
              <a:rPr lang="en-US" baseline="30000" dirty="0" smtClean="0"/>
              <a:t>nd</a:t>
            </a:r>
            <a:r>
              <a:rPr lang="en-US" baseline="0" dirty="0" smtClean="0"/>
              <a:t> was to essentially the same thing, but the survey data were down-weighted in the terminal year of each peel so that they would not contribute to the likelihood. This way we have a paired comparison with the standard retrospective.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We did the analysis for a subset of tier-1 and tier-3 </a:t>
            </a:r>
            <a:r>
              <a:rPr lang="en-US" baseline="0" dirty="0" err="1" smtClean="0"/>
              <a:t>groundfish</a:t>
            </a:r>
            <a:r>
              <a:rPr lang="en-US" baseline="0" dirty="0" smtClean="0"/>
              <a:t> and crab species that we assess and we mainly focused on species reliant on the EBS shelf bottom trawl survey or the AI bottom trawl survey since they were cancelled this year. The one exception was GOA Pacific cod.</a:t>
            </a:r>
          </a:p>
          <a:p>
            <a:r>
              <a:rPr lang="en-US" baseline="0" dirty="0" smtClean="0"/>
              <a:t>The POP and Atka mackerel assessments include the AI trawl survey and EBS P. cod and the flatfish assessments use the EBS shelf bottom trawl survey. </a:t>
            </a:r>
          </a:p>
          <a:p>
            <a:endParaRPr lang="en-US" baseline="0" dirty="0" smtClean="0"/>
          </a:p>
          <a:p>
            <a:r>
              <a:rPr lang="en-US" baseline="0" dirty="0" smtClean="0"/>
              <a:t>We used the last accepted full assessment to use for the analysis, so some of the full assessments run through 2019 and others through 2018.</a:t>
            </a:r>
          </a:p>
        </p:txBody>
      </p:sp>
      <p:sp>
        <p:nvSpPr>
          <p:cNvPr id="4" name="Slide Number Placeholder 3"/>
          <p:cNvSpPr>
            <a:spLocks noGrp="1"/>
          </p:cNvSpPr>
          <p:nvPr>
            <p:ph type="sldNum" sz="quarter" idx="10"/>
          </p:nvPr>
        </p:nvSpPr>
        <p:spPr/>
        <p:txBody>
          <a:bodyPr/>
          <a:lstStyle/>
          <a:p>
            <a:fld id="{4FF68CC5-9B2F-654B-A985-9D929854450A}" type="slidenum">
              <a:rPr lang="en-US" smtClean="0"/>
              <a:t>3</a:t>
            </a:fld>
            <a:endParaRPr lang="en-US"/>
          </a:p>
        </p:txBody>
      </p:sp>
    </p:spTree>
    <p:extLst>
      <p:ext uri="{BB962C8B-B14F-4D97-AF65-F5344CB8AC3E}">
        <p14:creationId xmlns:p14="http://schemas.microsoft.com/office/powerpoint/2010/main" val="327976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Several measures of uncertainty were calculated and to</a:t>
            </a:r>
            <a:r>
              <a:rPr lang="en-US" sz="900" kern="1200" baseline="0" dirty="0" smtClean="0">
                <a:solidFill>
                  <a:schemeClr val="tx1"/>
                </a:solidFill>
                <a:effectLst/>
                <a:latin typeface="+mn-lt"/>
                <a:ea typeface="+mn-ea"/>
                <a:cs typeface="+mn-cs"/>
              </a:rPr>
              <a:t> help our </a:t>
            </a:r>
            <a:r>
              <a:rPr lang="en-US" sz="900" kern="1200" dirty="0" smtClean="0">
                <a:solidFill>
                  <a:schemeClr val="tx1"/>
                </a:solidFill>
                <a:effectLst/>
                <a:latin typeface="+mn-lt"/>
                <a:ea typeface="+mn-ea"/>
                <a:cs typeface="+mn-cs"/>
              </a:rPr>
              <a:t>understanding of the impact of missing the most recent survey:</a:t>
            </a:r>
          </a:p>
          <a:p>
            <a:pPr marL="228600" indent="-228600">
              <a:buAutoNum type="arabicPeriod"/>
            </a:pPr>
            <a:r>
              <a:rPr lang="en-US" sz="900" kern="1200" dirty="0" smtClean="0">
                <a:solidFill>
                  <a:schemeClr val="tx1"/>
                </a:solidFill>
                <a:effectLst/>
                <a:latin typeface="+mn-lt"/>
                <a:ea typeface="+mn-ea"/>
                <a:cs typeface="+mn-cs"/>
              </a:rPr>
              <a:t>Model estimate CV  - measures the estimated precision of the assessment model</a:t>
            </a:r>
          </a:p>
          <a:p>
            <a:pPr marL="228600" indent="-228600">
              <a:buAutoNum type="arabicPeriod"/>
            </a:pPr>
            <a:r>
              <a:rPr lang="en-US" sz="900" kern="1200" dirty="0" err="1" smtClean="0">
                <a:solidFill>
                  <a:schemeClr val="tx1"/>
                </a:solidFill>
                <a:effectLst/>
                <a:latin typeface="+mn-lt"/>
                <a:ea typeface="+mn-ea"/>
                <a:cs typeface="+mn-cs"/>
              </a:rPr>
              <a:t>Mohn’s</a:t>
            </a:r>
            <a:r>
              <a:rPr lang="en-US" sz="900" kern="1200" dirty="0" smtClean="0">
                <a:solidFill>
                  <a:schemeClr val="tx1"/>
                </a:solidFill>
                <a:effectLst/>
                <a:latin typeface="+mn-lt"/>
                <a:ea typeface="+mn-ea"/>
                <a:cs typeface="+mn-cs"/>
              </a:rPr>
              <a:t> rho,</a:t>
            </a:r>
            <a:r>
              <a:rPr lang="en-US" sz="900" kern="1200" baseline="0" dirty="0" smtClean="0">
                <a:solidFill>
                  <a:schemeClr val="tx1"/>
                </a:solidFill>
                <a:effectLst/>
                <a:latin typeface="+mn-lt"/>
                <a:ea typeface="+mn-ea"/>
                <a:cs typeface="+mn-cs"/>
              </a:rPr>
              <a:t> which is the typical statistic we calculate to summarize the direction and degree of bias in the </a:t>
            </a:r>
            <a:r>
              <a:rPr lang="en-US" sz="900" kern="1200" baseline="0" dirty="0" err="1" smtClean="0">
                <a:solidFill>
                  <a:schemeClr val="tx1"/>
                </a:solidFill>
                <a:effectLst/>
                <a:latin typeface="+mn-lt"/>
                <a:ea typeface="+mn-ea"/>
                <a:cs typeface="+mn-cs"/>
              </a:rPr>
              <a:t>the</a:t>
            </a:r>
            <a:r>
              <a:rPr lang="en-US" sz="900" kern="1200" baseline="0" dirty="0" smtClean="0">
                <a:solidFill>
                  <a:schemeClr val="tx1"/>
                </a:solidFill>
                <a:effectLst/>
                <a:latin typeface="+mn-lt"/>
                <a:ea typeface="+mn-ea"/>
                <a:cs typeface="+mn-cs"/>
              </a:rPr>
              <a:t> retrospective pattern. This is a </a:t>
            </a:r>
            <a:r>
              <a:rPr lang="en-US" sz="900" kern="1200" dirty="0" smtClean="0">
                <a:solidFill>
                  <a:schemeClr val="tx1"/>
                </a:solidFill>
                <a:effectLst/>
                <a:latin typeface="+mn-lt"/>
                <a:ea typeface="+mn-ea"/>
                <a:cs typeface="+mn-cs"/>
              </a:rPr>
              <a:t>measure</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of the average relative bias between</a:t>
            </a:r>
            <a:r>
              <a:rPr lang="en-US" sz="900" kern="1200" baseline="0" dirty="0" smtClean="0">
                <a:solidFill>
                  <a:schemeClr val="tx1"/>
                </a:solidFill>
                <a:effectLst/>
                <a:latin typeface="+mn-lt"/>
                <a:ea typeface="+mn-ea"/>
                <a:cs typeface="+mn-cs"/>
              </a:rPr>
              <a:t> the retrospective peels and the model run with the full time series of data. This was calculated separately for the standard retro and the retro with the most recent survey data removed.</a:t>
            </a:r>
          </a:p>
          <a:p>
            <a:pPr marL="228600" indent="-228600">
              <a:buAutoNum type="arabicPeriod"/>
            </a:pPr>
            <a:r>
              <a:rPr lang="en-US" sz="900" kern="1200" baseline="0" dirty="0" smtClean="0">
                <a:solidFill>
                  <a:schemeClr val="tx1"/>
                </a:solidFill>
                <a:effectLst/>
                <a:latin typeface="+mn-lt"/>
                <a:ea typeface="+mn-ea"/>
                <a:cs typeface="+mn-cs"/>
              </a:rPr>
              <a:t>Sigma  - This statistic was used by Ralston et al (2011) to measure the uncertainty in terminal year biomass among a suite of assessment models that differed in model structure. It is similar to a mean square error statistic and assumes the last assessment model is the best representation of the truth. This was also calculated separately for the standard retro and the retro with the most recent survey data removed.</a:t>
            </a:r>
          </a:p>
          <a:p>
            <a:pPr marL="228600" indent="-228600">
              <a:buAutoNum type="arabicPeriod"/>
            </a:pPr>
            <a:r>
              <a:rPr lang="en-US" sz="900" kern="1200" baseline="0" dirty="0" smtClean="0">
                <a:solidFill>
                  <a:schemeClr val="tx1"/>
                </a:solidFill>
                <a:effectLst/>
                <a:latin typeface="+mn-lt"/>
                <a:ea typeface="+mn-ea"/>
                <a:cs typeface="+mn-cs"/>
              </a:rPr>
              <a:t>Sigma^2 measures uncertainty between the standard retrospective and the retrospective with missing survey data. </a:t>
            </a:r>
            <a:r>
              <a:rPr lang="en-US" sz="900" kern="1200" baseline="0" dirty="0" err="1" smtClean="0">
                <a:solidFill>
                  <a:schemeClr val="tx1"/>
                </a:solidFill>
                <a:effectLst/>
                <a:latin typeface="+mn-lt"/>
                <a:ea typeface="+mn-ea"/>
                <a:cs typeface="+mn-cs"/>
              </a:rPr>
              <a:t>Itrepresents</a:t>
            </a:r>
            <a:r>
              <a:rPr lang="en-US" sz="900" kern="1200" baseline="0" dirty="0" smtClean="0">
                <a:solidFill>
                  <a:schemeClr val="tx1"/>
                </a:solidFill>
                <a:effectLst/>
                <a:latin typeface="+mn-lt"/>
                <a:ea typeface="+mn-ea"/>
                <a:cs typeface="+mn-cs"/>
              </a:rPr>
              <a:t> additional uncertainty from dropping a survey and assuming the standard retrospective represents the true dynamics.</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4</a:t>
            </a:fld>
            <a:endParaRPr lang="en-US"/>
          </a:p>
        </p:txBody>
      </p:sp>
    </p:spTree>
    <p:extLst>
      <p:ext uri="{BB962C8B-B14F-4D97-AF65-F5344CB8AC3E}">
        <p14:creationId xmlns:p14="http://schemas.microsoft.com/office/powerpoint/2010/main" val="110336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shows the distributions of the CV of</a:t>
            </a:r>
            <a:r>
              <a:rPr lang="en-US" baseline="0" dirty="0" smtClean="0"/>
              <a:t> the terminal estimates of SSB and represents the model estimated precision in SSB. </a:t>
            </a:r>
          </a:p>
          <a:p>
            <a:endParaRPr lang="en-US" baseline="0" dirty="0" smtClean="0"/>
          </a:p>
          <a:p>
            <a:r>
              <a:rPr lang="en-US" baseline="0" dirty="0" smtClean="0"/>
              <a:t>The purple boxes represent the results from the standard retrospective with the survey data and the yellow represent the results from the retrospectives where the most recent survey data are removed from the assessments.</a:t>
            </a:r>
          </a:p>
          <a:p>
            <a:endParaRPr lang="en-US"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Did not have CVs for snow crab.</a:t>
            </a:r>
          </a:p>
          <a:p>
            <a:endParaRPr lang="en-US" dirty="0" smtClean="0"/>
          </a:p>
          <a:p>
            <a:r>
              <a:rPr lang="en-US" dirty="0" smtClean="0"/>
              <a:t>Biggest differences</a:t>
            </a:r>
            <a:r>
              <a:rPr lang="en-US" baseline="0" dirty="0" smtClean="0"/>
              <a:t> in CV are seen for POP and Atka mackerel. Both rely on the biennial Aleutian Islands bottom trawl survey. When the most recent survey data were removed, creating a bigger gap between the information provided by the survey data and the terminal estimate leading to greater uncertainty. GOA </a:t>
            </a:r>
            <a:r>
              <a:rPr lang="en-US" baseline="0" dirty="0" err="1" smtClean="0"/>
              <a:t>P.cod</a:t>
            </a:r>
            <a:r>
              <a:rPr lang="en-US" baseline="0" dirty="0" smtClean="0"/>
              <a:t> relies on a few other surveys, which may help to explain the lack of difference in CVs.</a:t>
            </a:r>
          </a:p>
          <a:p>
            <a:endParaRPr lang="en-US" baseline="0" dirty="0" smtClean="0"/>
          </a:p>
          <a:p>
            <a:r>
              <a:rPr lang="en-US" baseline="0" dirty="0" smtClean="0"/>
              <a:t>The CVs were generally similar for the stocks with annual surveys. Some difference in CV for EBS </a:t>
            </a:r>
            <a:r>
              <a:rPr lang="en-US" baseline="0" dirty="0" err="1" smtClean="0"/>
              <a:t>Pcod</a:t>
            </a:r>
            <a:r>
              <a:rPr lang="en-US" baseline="0" dirty="0" smtClean="0"/>
              <a:t> and BSAI NRS.</a:t>
            </a:r>
          </a:p>
          <a:p>
            <a:endParaRPr lang="en-US" baseline="0" dirty="0" smtClean="0"/>
          </a:p>
          <a:p>
            <a:r>
              <a:rPr lang="en-US" baseline="0" dirty="0" smtClean="0"/>
              <a:t>For the sake of time, </a:t>
            </a:r>
          </a:p>
          <a:p>
            <a:endParaRPr lang="en-US" baseline="0" dirty="0" smtClean="0"/>
          </a:p>
          <a:p>
            <a:r>
              <a:rPr lang="en-US" baseline="0" dirty="0" smtClean="0"/>
              <a:t>I have streamlined the remaining results that I am going to present.  am going to focus on uncertainty in SSB and handful of species</a:t>
            </a:r>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5</a:t>
            </a:fld>
            <a:endParaRPr lang="en-US"/>
          </a:p>
        </p:txBody>
      </p:sp>
    </p:spTree>
    <p:extLst>
      <p:ext uri="{BB962C8B-B14F-4D97-AF65-F5344CB8AC3E}">
        <p14:creationId xmlns:p14="http://schemas.microsoft.com/office/powerpoint/2010/main" val="422713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retrospectives exhibit a consistently negative retrospective bias, so that </a:t>
            </a:r>
            <a:r>
              <a:rPr lang="en-US" baseline="0" dirty="0" err="1" smtClean="0"/>
              <a:t>ssb</a:t>
            </a:r>
            <a:r>
              <a:rPr lang="en-US" baseline="0" dirty="0" smtClean="0"/>
              <a:t> is underestimated with respect to the full model. The retrospective covers a period of time that is fairly flat compared to the considerable growth between 2002 and 2010.</a:t>
            </a:r>
          </a:p>
          <a:p>
            <a:endParaRPr lang="en-US" baseline="0" dirty="0" smtClean="0"/>
          </a:p>
          <a:p>
            <a:r>
              <a:rPr lang="en-US" baseline="0" dirty="0" smtClean="0"/>
              <a:t>Catchability is assumed to be constant over time for the AI survey and evaluations of the composition data indicate that q has changed over time. Exploratory runs have shown that allowing catchability to vary over time reduces the retrospective pattern.</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6</a:t>
            </a:fld>
            <a:endParaRPr lang="en-US"/>
          </a:p>
        </p:txBody>
      </p:sp>
    </p:spTree>
    <p:extLst>
      <p:ext uri="{BB962C8B-B14F-4D97-AF65-F5344CB8AC3E}">
        <p14:creationId xmlns:p14="http://schemas.microsoft.com/office/powerpoint/2010/main" val="17795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plot on the right shows the terminal year estimates for the standard retrospective (purple lined labelled survey) and the retro missing the most recent survey data (yellow points and line) and the </a:t>
            </a:r>
            <a:r>
              <a:rPr lang="en-US" baseline="0" dirty="0" err="1" smtClean="0"/>
              <a:t>ssb</a:t>
            </a:r>
            <a:r>
              <a:rPr lang="en-US" baseline="0" dirty="0" smtClean="0"/>
              <a:t> estimates in those years from the last accepted assessment model (teal line).  </a:t>
            </a:r>
          </a:p>
          <a:p>
            <a:r>
              <a:rPr lang="en-US" baseline="0" dirty="0" smtClean="0"/>
              <a:t>The stars are the years when the survey was conducted. </a:t>
            </a:r>
          </a:p>
          <a:p>
            <a:r>
              <a:rPr lang="en-US" baseline="0" dirty="0" smtClean="0"/>
              <a:t>There is a fair amount of  uncertainty between the last assessment model, which expects </a:t>
            </a:r>
            <a:r>
              <a:rPr lang="en-US" baseline="0" dirty="0" err="1" smtClean="0"/>
              <a:t>ssb</a:t>
            </a:r>
            <a:r>
              <a:rPr lang="en-US" baseline="0" dirty="0" smtClean="0"/>
              <a:t> to be relatively stable over this time period, and the standard retro and the uncertainty becomes larger when the recent survey data are not available.  The uncertainty is largely driven by the retrospective pattern but the additional variance terms, which compares the purple and yellow points indicate there may be some other source of uncertainty.</a:t>
            </a:r>
          </a:p>
          <a:p>
            <a:endParaRPr lang="en-US" baseline="0" dirty="0" smtClean="0"/>
          </a:p>
          <a:p>
            <a:r>
              <a:rPr lang="en-US" baseline="0" dirty="0" smtClean="0"/>
              <a:t>Without survey – perhaps it is underestimating a maturing cohort. </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7</a:t>
            </a:fld>
            <a:endParaRPr lang="en-US"/>
          </a:p>
        </p:txBody>
      </p:sp>
    </p:spTree>
    <p:extLst>
      <p:ext uri="{BB962C8B-B14F-4D97-AF65-F5344CB8AC3E}">
        <p14:creationId xmlns:p14="http://schemas.microsoft.com/office/powerpoint/2010/main" val="17114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EBS snow crab also had a consistent retrospective bias. </a:t>
            </a:r>
            <a:r>
              <a:rPr lang="en-US" dirty="0" smtClean="0"/>
              <a:t>Both</a:t>
            </a:r>
            <a:r>
              <a:rPr lang="en-US" baseline="0" dirty="0" smtClean="0"/>
              <a:t> retrospectives exhibit a consistently positive retrospective bias, so that mature male biomass is overestimated with respect to the full model. Similar to the POP assessment catchability is assumed to be constant and there is some evidence in the composition data that catchability is time varying. Also, the 2014 observation of mature male biomass is large relative to surrounding observations an the there is no indication of an large incoming recruitment event in the composition data. So this too adds to the positive retrospective pattern. </a:t>
            </a:r>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8</a:t>
            </a:fld>
            <a:endParaRPr lang="en-US"/>
          </a:p>
        </p:txBody>
      </p:sp>
    </p:spTree>
    <p:extLst>
      <p:ext uri="{BB962C8B-B14F-4D97-AF65-F5344CB8AC3E}">
        <p14:creationId xmlns:p14="http://schemas.microsoft.com/office/powerpoint/2010/main" val="220979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compare the</a:t>
            </a:r>
            <a:r>
              <a:rPr lang="en-US" baseline="0" dirty="0" smtClean="0"/>
              <a:t> terminal estimates of MMB from the retrospective analyses to the MMB estimates from the last assessment in those same years you see the uncertainty is largely attributable to the retrospective pattern, which worsens when the most recent survey data are not available. The uncertainty is largely driven by the retrospective pattern but the additional variance terms, which compares the purple and yellow points indicate there may be some other source of uncertainty.</a:t>
            </a:r>
          </a:p>
          <a:p>
            <a:endParaRPr lang="en-US" dirty="0"/>
          </a:p>
        </p:txBody>
      </p:sp>
      <p:sp>
        <p:nvSpPr>
          <p:cNvPr id="4" name="Slide Number Placeholder 3"/>
          <p:cNvSpPr>
            <a:spLocks noGrp="1"/>
          </p:cNvSpPr>
          <p:nvPr>
            <p:ph type="sldNum" sz="quarter" idx="10"/>
          </p:nvPr>
        </p:nvSpPr>
        <p:spPr/>
        <p:txBody>
          <a:bodyPr/>
          <a:lstStyle/>
          <a:p>
            <a:fld id="{4FF68CC5-9B2F-654B-A985-9D929854450A}" type="slidenum">
              <a:rPr lang="en-US" smtClean="0"/>
              <a:t>9</a:t>
            </a:fld>
            <a:endParaRPr lang="en-US"/>
          </a:p>
        </p:txBody>
      </p:sp>
    </p:spTree>
    <p:extLst>
      <p:ext uri="{BB962C8B-B14F-4D97-AF65-F5344CB8AC3E}">
        <p14:creationId xmlns:p14="http://schemas.microsoft.com/office/powerpoint/2010/main" val="206437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Slide Number Placeholder 5"/>
          <p:cNvSpPr txBox="1">
            <a:spLocks/>
          </p:cNvSpPr>
          <p:nvPr userDrawn="1"/>
        </p:nvSpPr>
        <p:spPr>
          <a:xfrm>
            <a:off x="6858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accent1"/>
                </a:solidFill>
              </a:rPr>
              <a:t>U.S. Department of Commerce | National Oceanic and Atmospheric Administration | National Marine Fisheries Service</a:t>
            </a:r>
          </a:p>
        </p:txBody>
      </p:sp>
      <p:sp>
        <p:nvSpPr>
          <p:cNvPr id="14" name="TextBox 13"/>
          <p:cNvSpPr txBox="1"/>
          <p:nvPr userDrawn="1"/>
        </p:nvSpPr>
        <p:spPr>
          <a:xfrm>
            <a:off x="126124"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chemeClr val="tx2"/>
                </a:solidFill>
                <a:latin typeface="Arial Narrow" charset="0"/>
                <a:ea typeface="Arial Narrow" charset="0"/>
                <a:cs typeface="Arial Narrow" charset="0"/>
              </a:rPr>
              <a:t>Page </a:t>
            </a:r>
            <a:fld id="{632D3AEB-7CBE-3049-91AC-335C6B4F5BF6}" type="slidenum">
              <a:rPr lang="en-US" sz="1200" b="1" i="0" smtClean="0">
                <a:solidFill>
                  <a:schemeClr val="tx2"/>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chemeClr val="tx2"/>
              </a:solidFill>
              <a:latin typeface="Arial Narrow" charset="0"/>
              <a:ea typeface="Arial Narrow" charset="0"/>
              <a:cs typeface="Arial Narrow"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Slide Number Placeholder 5"/>
          <p:cNvSpPr txBox="1">
            <a:spLocks/>
          </p:cNvSpPr>
          <p:nvPr userDrawn="1"/>
        </p:nvSpPr>
        <p:spPr>
          <a:xfrm>
            <a:off x="6858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U.S. Department of Commerce | National Oceanic and Atmospheric Administration | National Marine Fisheries Service</a:t>
            </a:r>
          </a:p>
        </p:txBody>
      </p:sp>
      <p:sp>
        <p:nvSpPr>
          <p:cNvPr id="14" name="TextBox 13"/>
          <p:cNvSpPr txBox="1"/>
          <p:nvPr userDrawn="1"/>
        </p:nvSpPr>
        <p:spPr>
          <a:xfrm>
            <a:off x="126124"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rgbClr val="10D3DC"/>
                </a:solidFill>
                <a:latin typeface="Arial Narrow" charset="0"/>
                <a:ea typeface="Arial Narrow" charset="0"/>
                <a:cs typeface="Arial Narrow" charset="0"/>
              </a:rPr>
              <a:t>Page </a:t>
            </a:r>
            <a:fld id="{632D3AEB-7CBE-3049-91AC-335C6B4F5BF6}" type="slidenum">
              <a:rPr lang="en-US" sz="1200" b="1" i="0" smtClean="0">
                <a:solidFill>
                  <a:srgbClr val="10D3DC"/>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rgbClr val="10D3DC"/>
              </a:solidFill>
              <a:latin typeface="Arial Narrow" charset="0"/>
              <a:ea typeface="Arial Narrow" charset="0"/>
              <a:cs typeface="Arial Narrow"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67298"/>
            <a:ext cx="6858000" cy="1772793"/>
          </a:xfrm>
        </p:spPr>
        <p:txBody>
          <a:bodyPr lIns="0" tIns="0" rIns="0" bIns="0" anchor="b"/>
          <a:lstStyle>
            <a:lvl1pPr algn="l">
              <a:defRPr sz="7200"/>
            </a:lvl1pPr>
          </a:lstStyle>
          <a:p>
            <a:r>
              <a:rPr lang="en-US" dirty="0"/>
              <a:t>Click to edit Master title style</a:t>
            </a:r>
          </a:p>
        </p:txBody>
      </p:sp>
      <p:sp>
        <p:nvSpPr>
          <p:cNvPr id="3" name="Subtitle 2"/>
          <p:cNvSpPr>
            <a:spLocks noGrp="1"/>
          </p:cNvSpPr>
          <p:nvPr>
            <p:ph type="subTitle" idx="1"/>
          </p:nvPr>
        </p:nvSpPr>
        <p:spPr>
          <a:xfrm>
            <a:off x="1143000" y="4340088"/>
            <a:ext cx="6858000" cy="1655763"/>
          </a:xfrm>
        </p:spPr>
        <p:txBody>
          <a:bodyPr lIns="0" tIns="0" rIns="0" bIns="0">
            <a:noAutofit/>
          </a:bodyPr>
          <a:lstStyle>
            <a:lvl1pPr marL="0" indent="0" algn="l">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p:cNvSpPr txBox="1">
            <a:spLocks/>
          </p:cNvSpPr>
          <p:nvPr userDrawn="1"/>
        </p:nvSpPr>
        <p:spPr>
          <a:xfrm>
            <a:off x="1143000"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rgbClr val="003155"/>
                </a:solidFill>
              </a:rPr>
              <a:t>U.S. Department of Commerce | National Oceanic and Atmospheric Administration | National Marine Fisheries Service</a:t>
            </a:r>
          </a:p>
        </p:txBody>
      </p:sp>
      <p:sp>
        <p:nvSpPr>
          <p:cNvPr id="5" name="TextBox 4"/>
          <p:cNvSpPr txBox="1"/>
          <p:nvPr userDrawn="1"/>
        </p:nvSpPr>
        <p:spPr>
          <a:xfrm>
            <a:off x="322066"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Narrow" charset="0"/>
                <a:ea typeface="Arial Narrow" charset="0"/>
                <a:cs typeface="Arial Narrow" charset="0"/>
              </a:rPr>
              <a:t>Page </a:t>
            </a:r>
            <a:fld id="{632D3AEB-7CBE-3049-91AC-335C6B4F5BF6}" type="slidenum">
              <a:rPr lang="en-US" sz="1200" b="1" i="0" smtClean="0">
                <a:solidFill>
                  <a:schemeClr val="bg1"/>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74100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84063"/>
            <a:ext cx="6984125" cy="602405"/>
          </a:xfrm>
          <a:prstGeom prst="rect">
            <a:avLst/>
          </a:prstGeom>
        </p:spPr>
        <p:txBody>
          <a:bodyPr lIns="0" tIns="0" rIns="0" bIns="0" anchor="b">
            <a:noAutofit/>
          </a:bodyPr>
          <a:lstStyle>
            <a:lvl1pPr>
              <a:defRPr sz="4000" b="0" i="0">
                <a:solidFill>
                  <a:srgbClr val="13B9C2"/>
                </a:solidFill>
                <a:latin typeface="Cambria" charset="0"/>
                <a:ea typeface="Cambria" charset="0"/>
                <a:cs typeface="Cambria" charset="0"/>
              </a:defRPr>
            </a:lvl1pPr>
          </a:lstStyle>
          <a:p>
            <a:r>
              <a:rPr lang="en-US" dirty="0"/>
              <a:t>Click to edit Master title style</a:t>
            </a:r>
          </a:p>
        </p:txBody>
      </p:sp>
      <p:sp>
        <p:nvSpPr>
          <p:cNvPr id="4" name="Text Placeholder 3"/>
          <p:cNvSpPr>
            <a:spLocks noGrp="1"/>
          </p:cNvSpPr>
          <p:nvPr>
            <p:ph type="body" sz="half" idx="2"/>
          </p:nvPr>
        </p:nvSpPr>
        <p:spPr>
          <a:xfrm>
            <a:off x="685801" y="1068331"/>
            <a:ext cx="6306207" cy="597011"/>
          </a:xfrm>
          <a:prstGeom prst="rect">
            <a:avLst/>
          </a:prstGeom>
        </p:spPr>
        <p:txBody>
          <a:bodyPr lIns="0" tIns="0" rIns="0" bIns="0">
            <a:noAutofit/>
          </a:bodyPr>
          <a:lstStyle>
            <a:lvl1pPr marL="0" indent="0">
              <a:lnSpc>
                <a:spcPct val="85000"/>
              </a:lnSpc>
              <a:spcBef>
                <a:spcPts val="800"/>
              </a:spcBef>
              <a:buNone/>
              <a:defRPr sz="2800">
                <a:solidFill>
                  <a:schemeClr val="bg1">
                    <a:lumMod val="50000"/>
                  </a:schemeClr>
                </a:solidFill>
                <a:latin typeface="Cambria" charset="0"/>
                <a:ea typeface="Cambria" charset="0"/>
                <a:cs typeface="Cambria"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13" name="Slide Number Placeholder 5"/>
          <p:cNvSpPr txBox="1">
            <a:spLocks/>
          </p:cNvSpPr>
          <p:nvPr userDrawn="1"/>
        </p:nvSpPr>
        <p:spPr>
          <a:xfrm>
            <a:off x="6858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2">
                    <a:lumMod val="25000"/>
                  </a:schemeClr>
                </a:solidFill>
              </a:rPr>
              <a:t>U.S. Department of Commerce | National Oceanic and Atmospheric Administration | National Marine Fisheries Service</a:t>
            </a:r>
          </a:p>
        </p:txBody>
      </p:sp>
      <p:sp>
        <p:nvSpPr>
          <p:cNvPr id="14" name="TextBox 13"/>
          <p:cNvSpPr txBox="1"/>
          <p:nvPr userDrawn="1"/>
        </p:nvSpPr>
        <p:spPr>
          <a:xfrm>
            <a:off x="126124"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rgbClr val="13B9C2"/>
                </a:solidFill>
                <a:latin typeface="Arial Narrow" charset="0"/>
                <a:ea typeface="Arial Narrow" charset="0"/>
                <a:cs typeface="Arial Narrow" charset="0"/>
              </a:rPr>
              <a:t>Page </a:t>
            </a:r>
            <a:fld id="{632D3AEB-7CBE-3049-91AC-335C6B4F5BF6}" type="slidenum">
              <a:rPr lang="en-US" sz="1200" b="1" i="0" smtClean="0">
                <a:solidFill>
                  <a:srgbClr val="13B9C2"/>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rgbClr val="13B9C2"/>
              </a:solidFill>
              <a:latin typeface="Arial Narrow" charset="0"/>
              <a:ea typeface="Arial Narrow" charset="0"/>
              <a:cs typeface="Arial Narrow" charset="0"/>
            </a:endParaRPr>
          </a:p>
        </p:txBody>
      </p:sp>
    </p:spTree>
    <p:extLst>
      <p:ext uri="{BB962C8B-B14F-4D97-AF65-F5344CB8AC3E}">
        <p14:creationId xmlns:p14="http://schemas.microsoft.com/office/powerpoint/2010/main" val="1971626077"/>
      </p:ext>
    </p:extLst>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0701" y="2934147"/>
            <a:ext cx="6810375" cy="1772793"/>
          </a:xfrm>
        </p:spPr>
        <p:txBody>
          <a:bodyPr lIns="0" tIns="0" rIns="0" bIns="0" anchor="b"/>
          <a:lstStyle>
            <a:lvl1pPr algn="l">
              <a:defRPr sz="7200"/>
            </a:lvl1pPr>
          </a:lstStyle>
          <a:p>
            <a:r>
              <a:rPr lang="en-US" dirty="0"/>
              <a:t>Click to edit Master title style</a:t>
            </a:r>
          </a:p>
        </p:txBody>
      </p:sp>
      <p:sp>
        <p:nvSpPr>
          <p:cNvPr id="3" name="Subtitle 2"/>
          <p:cNvSpPr>
            <a:spLocks noGrp="1"/>
          </p:cNvSpPr>
          <p:nvPr>
            <p:ph type="subTitle" idx="1"/>
          </p:nvPr>
        </p:nvSpPr>
        <p:spPr>
          <a:xfrm>
            <a:off x="1790701" y="4766561"/>
            <a:ext cx="6810375" cy="745717"/>
          </a:xfrm>
        </p:spPr>
        <p:txBody>
          <a:bodyPr lIns="0" tIns="0" rIns="0" bIns="0">
            <a:noAutofit/>
          </a:bodyPr>
          <a:lstStyle>
            <a:lvl1pPr marL="0" indent="0" algn="l">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p:cNvSpPr txBox="1">
            <a:spLocks/>
          </p:cNvSpPr>
          <p:nvPr userDrawn="1"/>
        </p:nvSpPr>
        <p:spPr>
          <a:xfrm>
            <a:off x="17907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2">
                    <a:lumMod val="25000"/>
                  </a:schemeClr>
                </a:solidFill>
              </a:rPr>
              <a:t>U.S. Department of Commerce | National Oceanic and Atmospheric Administration | National Marine Fisheries Service</a:t>
            </a:r>
          </a:p>
        </p:txBody>
      </p:sp>
      <p:sp>
        <p:nvSpPr>
          <p:cNvPr id="5" name="TextBox 4"/>
          <p:cNvSpPr txBox="1"/>
          <p:nvPr userDrawn="1"/>
        </p:nvSpPr>
        <p:spPr>
          <a:xfrm>
            <a:off x="1152647"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Narrow" charset="0"/>
                <a:ea typeface="Arial Narrow" charset="0"/>
                <a:cs typeface="Arial Narrow" charset="0"/>
              </a:rPr>
              <a:t>Page </a:t>
            </a:r>
            <a:fld id="{632D3AEB-7CBE-3049-91AC-335C6B4F5BF6}" type="slidenum">
              <a:rPr lang="en-US" sz="1200" b="1" i="0" smtClean="0">
                <a:solidFill>
                  <a:schemeClr val="bg1"/>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chemeClr val="bg1"/>
              </a:solidFill>
              <a:latin typeface="Arial Narrow" charset="0"/>
              <a:ea typeface="Arial Narrow" charset="0"/>
              <a:cs typeface="Arial Narrow"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84063"/>
            <a:ext cx="6984125" cy="602405"/>
          </a:xfrm>
          <a:prstGeom prst="rect">
            <a:avLst/>
          </a:prstGeom>
        </p:spPr>
        <p:txBody>
          <a:bodyPr lIns="0" tIns="0" rIns="0" bIns="0" anchor="b">
            <a:noAutofit/>
          </a:bodyPr>
          <a:lstStyle>
            <a:lvl1pPr>
              <a:defRPr sz="4000" b="0" i="0">
                <a:solidFill>
                  <a:srgbClr val="13B9C2"/>
                </a:solidFill>
                <a:latin typeface="Cambria" charset="0"/>
                <a:ea typeface="Cambria" charset="0"/>
                <a:cs typeface="Cambria" charset="0"/>
              </a:defRPr>
            </a:lvl1pPr>
          </a:lstStyle>
          <a:p>
            <a:r>
              <a:rPr lang="en-US" dirty="0"/>
              <a:t>Click to edit Master title style</a:t>
            </a:r>
          </a:p>
        </p:txBody>
      </p:sp>
      <p:sp>
        <p:nvSpPr>
          <p:cNvPr id="4" name="Text Placeholder 3"/>
          <p:cNvSpPr>
            <a:spLocks noGrp="1"/>
          </p:cNvSpPr>
          <p:nvPr>
            <p:ph type="body" sz="half" idx="2"/>
          </p:nvPr>
        </p:nvSpPr>
        <p:spPr>
          <a:xfrm>
            <a:off x="685801" y="1068331"/>
            <a:ext cx="6306207" cy="597011"/>
          </a:xfrm>
          <a:prstGeom prst="rect">
            <a:avLst/>
          </a:prstGeom>
        </p:spPr>
        <p:txBody>
          <a:bodyPr lIns="0" tIns="0" rIns="0" bIns="0">
            <a:noAutofit/>
          </a:bodyPr>
          <a:lstStyle>
            <a:lvl1pPr marL="0" indent="0">
              <a:lnSpc>
                <a:spcPct val="85000"/>
              </a:lnSpc>
              <a:spcBef>
                <a:spcPts val="800"/>
              </a:spcBef>
              <a:buNone/>
              <a:defRPr sz="2800">
                <a:solidFill>
                  <a:schemeClr val="bg1">
                    <a:lumMod val="50000"/>
                  </a:schemeClr>
                </a:solidFill>
                <a:latin typeface="Cambria" charset="0"/>
                <a:ea typeface="Cambria" charset="0"/>
                <a:cs typeface="Cambria"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13" name="Slide Number Placeholder 5"/>
          <p:cNvSpPr txBox="1">
            <a:spLocks/>
          </p:cNvSpPr>
          <p:nvPr userDrawn="1"/>
        </p:nvSpPr>
        <p:spPr>
          <a:xfrm>
            <a:off x="6858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2">
                    <a:lumMod val="25000"/>
                  </a:schemeClr>
                </a:solidFill>
              </a:rPr>
              <a:t>U.S. Department of Commerce | National Oceanic and Atmospheric Administration | National Marine Fisheries Service</a:t>
            </a:r>
          </a:p>
        </p:txBody>
      </p:sp>
      <p:sp>
        <p:nvSpPr>
          <p:cNvPr id="14" name="TextBox 13"/>
          <p:cNvSpPr txBox="1"/>
          <p:nvPr userDrawn="1"/>
        </p:nvSpPr>
        <p:spPr>
          <a:xfrm>
            <a:off x="126124"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rgbClr val="13B9C2"/>
                </a:solidFill>
                <a:latin typeface="Arial Narrow" charset="0"/>
                <a:ea typeface="Arial Narrow" charset="0"/>
                <a:cs typeface="Arial Narrow" charset="0"/>
              </a:rPr>
              <a:t>Page </a:t>
            </a:r>
            <a:fld id="{632D3AEB-7CBE-3049-91AC-335C6B4F5BF6}" type="slidenum">
              <a:rPr lang="en-US" sz="1200" b="1" i="0" smtClean="0">
                <a:solidFill>
                  <a:srgbClr val="13B9C2"/>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rgbClr val="13B9C2"/>
              </a:solidFill>
              <a:latin typeface="Arial Narrow" charset="0"/>
              <a:ea typeface="Arial Narrow" charset="0"/>
              <a:cs typeface="Arial Narrow"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685801" y="6317618"/>
            <a:ext cx="6697793" cy="540383"/>
          </a:xfrm>
          <a:prstGeom prst="rect">
            <a:avLst/>
          </a:prstGeom>
          <a:ln>
            <a:noFill/>
          </a:ln>
          <a:effectLst/>
        </p:spPr>
        <p:txBody>
          <a:bodyPr vert="horz" lIns="0" tIns="45720" rIns="0" bIns="45720" rtlCol="0" anchor="ctr"/>
          <a:lstStyle>
            <a:defPPr>
              <a:defRPr lang="en-US"/>
            </a:defPPr>
            <a:lvl1pPr marL="0" algn="r" defTabSz="914400" rtl="0" eaLnBrk="1" latinLnBrk="0" hangingPunct="1">
              <a:defRPr sz="1100" kern="1200">
                <a:solidFill>
                  <a:schemeClr val="bg1"/>
                </a:solidFill>
                <a:latin typeface="Arial Narrow" charset="0"/>
                <a:ea typeface="Arial Narrow" charset="0"/>
                <a:cs typeface="Arial Narrow"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2">
                    <a:lumMod val="25000"/>
                  </a:schemeClr>
                </a:solidFill>
              </a:rPr>
              <a:t>U.S. Department of Commerce | National Oceanic and Atmospheric Administration | National Marine Fisheries Service</a:t>
            </a:r>
          </a:p>
        </p:txBody>
      </p:sp>
      <p:sp>
        <p:nvSpPr>
          <p:cNvPr id="3" name="TextBox 2"/>
          <p:cNvSpPr txBox="1"/>
          <p:nvPr userDrawn="1"/>
        </p:nvSpPr>
        <p:spPr>
          <a:xfrm>
            <a:off x="126124" y="6304130"/>
            <a:ext cx="559676" cy="553871"/>
          </a:xfrm>
          <a:prstGeom prst="rect">
            <a:avLst/>
          </a:prstGeom>
          <a:noFill/>
        </p:spPr>
        <p:txBody>
          <a:bodyPr wrap="square" lIns="0" tIns="0" rIns="0" bIns="0" rtlCol="0" anchor="ctr" anchorCtr="0">
            <a:no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200" b="1" i="0" dirty="0">
                <a:solidFill>
                  <a:srgbClr val="13B9C2"/>
                </a:solidFill>
                <a:latin typeface="Arial Narrow" charset="0"/>
                <a:ea typeface="Arial Narrow" charset="0"/>
                <a:cs typeface="Arial Narrow" charset="0"/>
              </a:rPr>
              <a:t>Page </a:t>
            </a:r>
            <a:fld id="{632D3AEB-7CBE-3049-91AC-335C6B4F5BF6}" type="slidenum">
              <a:rPr lang="en-US" sz="1200" b="1" i="0" smtClean="0">
                <a:solidFill>
                  <a:srgbClr val="13B9C2"/>
                </a:solidFill>
                <a:latin typeface="Arial Narrow" charset="0"/>
                <a:ea typeface="Arial Narrow" charset="0"/>
                <a:cs typeface="Arial Narrow" charset="0"/>
              </a:rPr>
              <a:pPr marL="0" marR="0" indent="0" algn="l" defTabSz="914377" rtl="0" eaLnBrk="1" fontAlgn="auto" latinLnBrk="0" hangingPunct="1">
                <a:lnSpc>
                  <a:spcPct val="100000"/>
                </a:lnSpc>
                <a:spcBef>
                  <a:spcPts val="0"/>
                </a:spcBef>
                <a:spcAft>
                  <a:spcPts val="0"/>
                </a:spcAft>
                <a:buClrTx/>
                <a:buSzTx/>
                <a:buFontTx/>
                <a:buNone/>
                <a:tabLst/>
                <a:defRPr/>
              </a:pPr>
              <a:t>‹#›</a:t>
            </a:fld>
            <a:endParaRPr lang="en-US" sz="1200" b="1" i="0" dirty="0">
              <a:solidFill>
                <a:srgbClr val="13B9C2"/>
              </a:solidFill>
              <a:latin typeface="Arial Narrow" charset="0"/>
              <a:ea typeface="Arial Narrow" charset="0"/>
              <a:cs typeface="Arial Narrow" charset="0"/>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391373"/>
            <a:ext cx="9144000" cy="466627"/>
          </a:xfrm>
          <a:prstGeom prst="rect">
            <a:avLst/>
          </a:prstGeom>
          <a:solidFill>
            <a:schemeClr val="bg2">
              <a:lumMod val="9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flipH="1" flipV="1">
            <a:off x="6879771" y="-1"/>
            <a:ext cx="2264229" cy="631172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743" h="5463677">
                <a:moveTo>
                  <a:pt x="1654379" y="5463677"/>
                </a:moveTo>
                <a:lnTo>
                  <a:pt x="0" y="5454085"/>
                </a:lnTo>
                <a:lnTo>
                  <a:pt x="980930" y="0"/>
                </a:lnTo>
                <a:lnTo>
                  <a:pt x="1696743" y="4620"/>
                </a:lnTo>
                <a:lnTo>
                  <a:pt x="1654379" y="5463677"/>
                </a:ln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Freeform 5"/>
          <p:cNvSpPr/>
          <p:nvPr userDrawn="1"/>
        </p:nvSpPr>
        <p:spPr>
          <a:xfrm>
            <a:off x="6947911" y="8211"/>
            <a:ext cx="219608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8210" y="6026476"/>
            <a:ext cx="1598924" cy="728399"/>
          </a:xfrm>
          <a:prstGeom prst="rect">
            <a:avLst/>
          </a:prstGeom>
          <a:noFill/>
          <a:ln>
            <a:noFill/>
          </a:ln>
        </p:spPr>
      </p:pic>
    </p:spTree>
    <p:extLst>
      <p:ext uri="{BB962C8B-B14F-4D97-AF65-F5344CB8AC3E}">
        <p14:creationId xmlns:p14="http://schemas.microsoft.com/office/powerpoint/2010/main" val="956262133"/>
      </p:ext>
    </p:extLst>
  </p:cSld>
  <p:clrMap bg1="lt1" tx1="dk1" bg2="lt2" tx2="dk2" accent1="accent1" accent2="accent2" accent3="accent3" accent4="accent4" accent5="accent5" accent6="accent6" hlink="hlink" folHlink="folHlink"/>
  <p:sldLayoutIdLst>
    <p:sldLayoutId id="2147484193" r:id="rId1"/>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391373"/>
            <a:ext cx="9144000" cy="466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flipH="1" flipV="1">
            <a:off x="6879771" y="-1"/>
            <a:ext cx="2264229" cy="631172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743" h="5463677">
                <a:moveTo>
                  <a:pt x="1654379" y="5463677"/>
                </a:moveTo>
                <a:lnTo>
                  <a:pt x="0" y="5454085"/>
                </a:lnTo>
                <a:lnTo>
                  <a:pt x="980930" y="0"/>
                </a:lnTo>
                <a:lnTo>
                  <a:pt x="1696743" y="4620"/>
                </a:lnTo>
                <a:lnTo>
                  <a:pt x="1654379" y="5463677"/>
                </a:lnTo>
                <a:close/>
              </a:path>
            </a:pathLst>
          </a:custGeom>
          <a:gradFill flip="none" rotWithShape="1">
            <a:gsLst>
              <a:gs pos="100000">
                <a:srgbClr val="07477D">
                  <a:alpha val="34000"/>
                </a:srgbClr>
              </a:gs>
              <a:gs pos="42000">
                <a:srgbClr val="07477D">
                  <a:alpha val="0"/>
                </a:srgbClr>
              </a:gs>
            </a:gsLst>
            <a:lin ang="72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Freeform 5"/>
          <p:cNvSpPr/>
          <p:nvPr userDrawn="1"/>
        </p:nvSpPr>
        <p:spPr>
          <a:xfrm>
            <a:off x="6947911" y="8211"/>
            <a:ext cx="219608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8210" y="6026476"/>
            <a:ext cx="1598924" cy="728399"/>
          </a:xfrm>
          <a:prstGeom prst="rect">
            <a:avLst/>
          </a:prstGeom>
          <a:noFill/>
          <a:ln>
            <a:noFill/>
          </a:ln>
        </p:spPr>
      </p:pic>
    </p:spTree>
    <p:extLst>
      <p:ext uri="{BB962C8B-B14F-4D97-AF65-F5344CB8AC3E}">
        <p14:creationId xmlns:p14="http://schemas.microsoft.com/office/powerpoint/2010/main" val="1096946637"/>
      </p:ext>
    </p:extLst>
  </p:cSld>
  <p:clrMap bg1="lt1" tx1="dk1" bg2="lt2" tx2="dk2" accent1="accent1" accent2="accent2" accent3="accent3" accent4="accent4" accent5="accent5" accent6="accent6" hlink="hlink" folHlink="folHlink"/>
  <p:sldLayoutIdLst>
    <p:sldLayoutId id="2147484201" r:id="rId1"/>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78155"/>
          </a:xfrm>
          <a:prstGeom prst="rect">
            <a:avLst/>
          </a:prstGeom>
          <a:solidFill>
            <a:srgbClr val="13B9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2" name="Title Placeholder 1"/>
          <p:cNvSpPr>
            <a:spLocks noGrp="1"/>
          </p:cNvSpPr>
          <p:nvPr>
            <p:ph type="title"/>
          </p:nvPr>
        </p:nvSpPr>
        <p:spPr>
          <a:xfrm>
            <a:off x="957943" y="2712116"/>
            <a:ext cx="7552884" cy="2062103"/>
          </a:xfrm>
          <a:prstGeom prst="rect">
            <a:avLst/>
          </a:prstGeom>
        </p:spPr>
        <p:txBody>
          <a:bodyPr vert="horz" wrap="square" lIns="91440" tIns="45720" rIns="9144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957943" y="4805753"/>
            <a:ext cx="7552885" cy="942811"/>
          </a:xfrm>
          <a:prstGeom prst="rect">
            <a:avLst/>
          </a:prstGeom>
        </p:spPr>
        <p:txBody>
          <a:bodyPr vert="horz" lIns="91440" tIns="45720" rIns="91440" bIns="45720" rtlCol="0">
            <a:normAutofit/>
          </a:bodyPr>
          <a:lstStyle/>
          <a:p>
            <a:pPr lvl="0"/>
            <a:r>
              <a:rPr lang="en-US" dirty="0"/>
              <a:t>Click to edit Master text styles</a:t>
            </a:r>
          </a:p>
        </p:txBody>
      </p:sp>
      <p:sp>
        <p:nvSpPr>
          <p:cNvPr id="13" name="Freeform 12"/>
          <p:cNvSpPr/>
          <p:nvPr userDrawn="1"/>
        </p:nvSpPr>
        <p:spPr>
          <a:xfrm rot="5400000" flipH="1">
            <a:off x="3069848" y="-2657430"/>
            <a:ext cx="3511074" cy="8805478"/>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rot="10800000">
            <a:off x="0" y="0"/>
            <a:ext cx="219608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4374" y="358150"/>
            <a:ext cx="2302812" cy="1049059"/>
          </a:xfrm>
          <a:prstGeom prst="rect">
            <a:avLst/>
          </a:prstGeom>
          <a:noFill/>
          <a:ln>
            <a:noFill/>
          </a:ln>
        </p:spPr>
      </p:pic>
    </p:spTree>
    <p:extLst>
      <p:ext uri="{BB962C8B-B14F-4D97-AF65-F5344CB8AC3E}">
        <p14:creationId xmlns:p14="http://schemas.microsoft.com/office/powerpoint/2010/main" val="1024401583"/>
      </p:ext>
    </p:extLst>
  </p:cSld>
  <p:clrMap bg1="lt1" tx1="dk1" bg2="lt2" tx2="dk2" accent1="accent1" accent2="accent2" accent3="accent3" accent4="accent4" accent5="accent5" accent6="accent6" hlink="hlink" folHlink="folHlink"/>
  <p:sldLayoutIdLst>
    <p:sldLayoutId id="2147484180" r:id="rId1"/>
    <p:sldLayoutId id="2147484202" r:id="rId2"/>
  </p:sldLayoutIdLst>
  <p:txStyles>
    <p:titleStyle>
      <a:lvl1pPr algn="l" defTabSz="914377" rtl="0" eaLnBrk="1" latinLnBrk="0" hangingPunct="1">
        <a:lnSpc>
          <a:spcPct val="80000"/>
        </a:lnSpc>
        <a:spcBef>
          <a:spcPct val="0"/>
        </a:spcBef>
        <a:buNone/>
        <a:defRPr sz="8000" kern="1200">
          <a:solidFill>
            <a:schemeClr val="tx2"/>
          </a:solidFill>
          <a:latin typeface="Cambria" charset="0"/>
          <a:ea typeface="Cambria" charset="0"/>
          <a:cs typeface="Cambria" charset="0"/>
        </a:defRPr>
      </a:lvl1pPr>
    </p:titleStyle>
    <p:bodyStyle>
      <a:lvl1pPr marL="0" indent="0" algn="l" defTabSz="914377" rtl="0" eaLnBrk="1" latinLnBrk="0" hangingPunct="1">
        <a:lnSpc>
          <a:spcPct val="90000"/>
        </a:lnSpc>
        <a:spcBef>
          <a:spcPts val="1000"/>
        </a:spcBef>
        <a:buFont typeface="Arial"/>
        <a:buNone/>
        <a:defRPr sz="3600" b="0" i="0" kern="1200">
          <a:solidFill>
            <a:schemeClr val="accent1">
              <a:lumMod val="20000"/>
              <a:lumOff val="80000"/>
            </a:schemeClr>
          </a:solidFill>
          <a:latin typeface="Cambria" charset="0"/>
          <a:ea typeface="Cambria" charset="0"/>
          <a:cs typeface="Cambria"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3B9C2"/>
        </a:solidFill>
        <a:effectLst/>
      </p:bgPr>
    </p:bg>
    <p:spTree>
      <p:nvGrpSpPr>
        <p:cNvPr id="1" name=""/>
        <p:cNvGrpSpPr/>
        <p:nvPr/>
      </p:nvGrpSpPr>
      <p:grpSpPr>
        <a:xfrm>
          <a:off x="0" y="0"/>
          <a:ext cx="0" cy="0"/>
          <a:chOff x="0" y="0"/>
          <a:chExt cx="0" cy="0"/>
        </a:xfrm>
      </p:grpSpPr>
      <p:sp>
        <p:nvSpPr>
          <p:cNvPr id="14" name="Freeform 13"/>
          <p:cNvSpPr/>
          <p:nvPr userDrawn="1"/>
        </p:nvSpPr>
        <p:spPr>
          <a:xfrm rot="5400000">
            <a:off x="-1648925" y="1639401"/>
            <a:ext cx="6874118" cy="3595317"/>
          </a:xfrm>
          <a:custGeom>
            <a:avLst/>
            <a:gdLst>
              <a:gd name="connsiteX0" fmla="*/ 0 w 6874118"/>
              <a:gd name="connsiteY0" fmla="*/ 3595317 h 3595317"/>
              <a:gd name="connsiteX1" fmla="*/ 0 w 6874118"/>
              <a:gd name="connsiteY1" fmla="*/ 0 h 3595317"/>
              <a:gd name="connsiteX2" fmla="*/ 154322 w 6874118"/>
              <a:gd name="connsiteY2" fmla="*/ 277930 h 3595317"/>
              <a:gd name="connsiteX3" fmla="*/ 6865139 w 6874118"/>
              <a:gd name="connsiteY3" fmla="*/ 3031327 h 3595317"/>
              <a:gd name="connsiteX4" fmla="*/ 6871273 w 6874118"/>
              <a:gd name="connsiteY4" fmla="*/ 3032428 h 3595317"/>
              <a:gd name="connsiteX5" fmla="*/ 6874118 w 6874118"/>
              <a:gd name="connsiteY5" fmla="*/ 3595317 h 3595317"/>
              <a:gd name="connsiteX6" fmla="*/ 0 w 6874118"/>
              <a:gd name="connsiteY6" fmla="*/ 3595317 h 35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118" h="3595317">
                <a:moveTo>
                  <a:pt x="0" y="3595317"/>
                </a:moveTo>
                <a:lnTo>
                  <a:pt x="0" y="0"/>
                </a:lnTo>
                <a:lnTo>
                  <a:pt x="154322" y="277930"/>
                </a:lnTo>
                <a:cubicBezTo>
                  <a:pt x="1004639" y="1420076"/>
                  <a:pt x="3469635" y="2400559"/>
                  <a:pt x="6865139" y="3031327"/>
                </a:cubicBezTo>
                <a:lnTo>
                  <a:pt x="6871273" y="3032428"/>
                </a:lnTo>
                <a:lnTo>
                  <a:pt x="6874118" y="3595317"/>
                </a:lnTo>
                <a:lnTo>
                  <a:pt x="0" y="3595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p:cNvSpPr>
            <a:spLocks noGrp="1"/>
          </p:cNvSpPr>
          <p:nvPr>
            <p:ph type="title"/>
          </p:nvPr>
        </p:nvSpPr>
        <p:spPr>
          <a:xfrm>
            <a:off x="1849164" y="2332513"/>
            <a:ext cx="6903326" cy="1865126"/>
          </a:xfrm>
          <a:prstGeom prst="rect">
            <a:avLst/>
          </a:prstGeom>
        </p:spPr>
        <p:txBody>
          <a:bodyPr vert="horz" wrap="square" lIns="91440" tIns="45720" rIns="9144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1849164" y="4337339"/>
            <a:ext cx="6903326" cy="942811"/>
          </a:xfrm>
          <a:prstGeom prst="rect">
            <a:avLst/>
          </a:prstGeom>
        </p:spPr>
        <p:txBody>
          <a:bodyPr vert="horz" lIns="91440" tIns="45720" rIns="91440" bIns="45720" rtlCol="0">
            <a:normAutofit/>
          </a:bodyPr>
          <a:lstStyle/>
          <a:p>
            <a:pPr lvl="0"/>
            <a:r>
              <a:rPr lang="en-US" dirty="0"/>
              <a:t>Click to edit Master text styles</a:t>
            </a:r>
          </a:p>
        </p:txBody>
      </p:sp>
      <p:sp>
        <p:nvSpPr>
          <p:cNvPr id="13" name="Freeform 12"/>
          <p:cNvSpPr/>
          <p:nvPr userDrawn="1"/>
        </p:nvSpPr>
        <p:spPr>
          <a:xfrm>
            <a:off x="-9524" y="2"/>
            <a:ext cx="4895849" cy="2039519"/>
          </a:xfrm>
          <a:custGeom>
            <a:avLst/>
            <a:gdLst>
              <a:gd name="connsiteX0" fmla="*/ 0 w 6504497"/>
              <a:gd name="connsiteY0" fmla="*/ 0 h 2032239"/>
              <a:gd name="connsiteX1" fmla="*/ 6504497 w 6504497"/>
              <a:gd name="connsiteY1" fmla="*/ 0 h 2032239"/>
              <a:gd name="connsiteX2" fmla="*/ 6504497 w 6504497"/>
              <a:gd name="connsiteY2" fmla="*/ 6484 h 2032239"/>
              <a:gd name="connsiteX3" fmla="*/ 6476264 w 6504497"/>
              <a:gd name="connsiteY3" fmla="*/ 8249 h 2032239"/>
              <a:gd name="connsiteX4" fmla="*/ 86067 w 6504497"/>
              <a:gd name="connsiteY4" fmla="*/ 1877235 h 2032239"/>
              <a:gd name="connsiteX5" fmla="*/ 0 w 6504497"/>
              <a:gd name="connsiteY5" fmla="*/ 2032239 h 2032239"/>
              <a:gd name="connsiteX6" fmla="*/ 0 w 6504497"/>
              <a:gd name="connsiteY6" fmla="*/ 0 h 20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497" h="2032239">
                <a:moveTo>
                  <a:pt x="0" y="0"/>
                </a:moveTo>
                <a:lnTo>
                  <a:pt x="6504497" y="0"/>
                </a:lnTo>
                <a:lnTo>
                  <a:pt x="6504497" y="6484"/>
                </a:lnTo>
                <a:lnTo>
                  <a:pt x="6476264" y="8249"/>
                </a:lnTo>
                <a:cubicBezTo>
                  <a:pt x="3256485" y="247737"/>
                  <a:pt x="760527" y="971301"/>
                  <a:pt x="86067" y="1877235"/>
                </a:cubicBezTo>
                <a:lnTo>
                  <a:pt x="0" y="203223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474" y="569666"/>
            <a:ext cx="1193420" cy="1702271"/>
          </a:xfrm>
          <a:prstGeom prst="rect">
            <a:avLst/>
          </a:prstGeom>
          <a:noFill/>
          <a:ln>
            <a:noFill/>
          </a:ln>
        </p:spPr>
      </p:pic>
    </p:spTree>
    <p:extLst>
      <p:ext uri="{BB962C8B-B14F-4D97-AF65-F5344CB8AC3E}">
        <p14:creationId xmlns:p14="http://schemas.microsoft.com/office/powerpoint/2010/main" val="2024838535"/>
      </p:ext>
    </p:extLst>
  </p:cSld>
  <p:clrMap bg1="lt1" tx1="dk1" bg2="lt2" tx2="dk2" accent1="accent1" accent2="accent2" accent3="accent3" accent4="accent4" accent5="accent5" accent6="accent6" hlink="hlink" folHlink="folHlink"/>
  <p:sldLayoutIdLst>
    <p:sldLayoutId id="2147484189" r:id="rId1"/>
  </p:sldLayoutIdLst>
  <p:txStyles>
    <p:titleStyle>
      <a:lvl1pPr algn="l" defTabSz="914377" rtl="0" eaLnBrk="1" latinLnBrk="0" hangingPunct="1">
        <a:lnSpc>
          <a:spcPct val="80000"/>
        </a:lnSpc>
        <a:spcBef>
          <a:spcPct val="0"/>
        </a:spcBef>
        <a:buNone/>
        <a:defRPr sz="7200" kern="1200">
          <a:solidFill>
            <a:schemeClr val="tx2"/>
          </a:solidFill>
          <a:latin typeface="Cambria" charset="0"/>
          <a:ea typeface="Cambria" charset="0"/>
          <a:cs typeface="Cambria" charset="0"/>
        </a:defRPr>
      </a:lvl1pPr>
    </p:titleStyle>
    <p:bodyStyle>
      <a:lvl1pPr marL="0" indent="0" algn="l" defTabSz="914377" rtl="0" eaLnBrk="1" latinLnBrk="0" hangingPunct="1">
        <a:lnSpc>
          <a:spcPct val="90000"/>
        </a:lnSpc>
        <a:spcBef>
          <a:spcPts val="1000"/>
        </a:spcBef>
        <a:buFont typeface="Arial"/>
        <a:buNone/>
        <a:defRPr sz="3600" b="0" i="0" kern="1200">
          <a:solidFill>
            <a:schemeClr val="accent1">
              <a:lumMod val="20000"/>
              <a:lumOff val="80000"/>
            </a:schemeClr>
          </a:solidFill>
          <a:latin typeface="Cambria" charset="0"/>
          <a:ea typeface="Cambria" charset="0"/>
          <a:cs typeface="Cambria"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Freeform 24"/>
          <p:cNvSpPr/>
          <p:nvPr userDrawn="1"/>
        </p:nvSpPr>
        <p:spPr>
          <a:xfrm rot="10800000" flipH="1" flipV="1">
            <a:off x="6505303" y="0"/>
            <a:ext cx="2638697" cy="6870701"/>
          </a:xfrm>
          <a:custGeom>
            <a:avLst/>
            <a:gdLst>
              <a:gd name="connsiteX0" fmla="*/ 999997 w 1016530"/>
              <a:gd name="connsiteY0" fmla="*/ 5463677 h 5463677"/>
              <a:gd name="connsiteX1" fmla="*/ 0 w 1016530"/>
              <a:gd name="connsiteY1" fmla="*/ 5463677 h 5463677"/>
              <a:gd name="connsiteX2" fmla="*/ 16577 w 1016530"/>
              <a:gd name="connsiteY2" fmla="*/ 0 h 5463677"/>
              <a:gd name="connsiteX3" fmla="*/ 1016530 w 1016530"/>
              <a:gd name="connsiteY3" fmla="*/ 14211 h 5463677"/>
              <a:gd name="connsiteX4" fmla="*/ 999997 w 1016530"/>
              <a:gd name="connsiteY4" fmla="*/ 5463677 h 5463677"/>
              <a:gd name="connsiteX0" fmla="*/ 999997 w 1042361"/>
              <a:gd name="connsiteY0" fmla="*/ 5463677 h 5463677"/>
              <a:gd name="connsiteX1" fmla="*/ 0 w 1042361"/>
              <a:gd name="connsiteY1" fmla="*/ 5463677 h 5463677"/>
              <a:gd name="connsiteX2" fmla="*/ 16577 w 1042361"/>
              <a:gd name="connsiteY2" fmla="*/ 0 h 5463677"/>
              <a:gd name="connsiteX3" fmla="*/ 1042361 w 1042361"/>
              <a:gd name="connsiteY3" fmla="*/ 4620 h 5463677"/>
              <a:gd name="connsiteX4" fmla="*/ 999997 w 1042361"/>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670959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34903 h 5463677"/>
              <a:gd name="connsiteX2" fmla="*/ 980930 w 1696743"/>
              <a:gd name="connsiteY2" fmla="*/ 0 h 5463677"/>
              <a:gd name="connsiteX3" fmla="*/ 1696743 w 1696743"/>
              <a:gd name="connsiteY3" fmla="*/ 4620 h 5463677"/>
              <a:gd name="connsiteX4" fmla="*/ 1654379 w 1696743"/>
              <a:gd name="connsiteY4" fmla="*/ 5463677 h 5463677"/>
              <a:gd name="connsiteX0" fmla="*/ 1654379 w 1696743"/>
              <a:gd name="connsiteY0" fmla="*/ 5463677 h 5463677"/>
              <a:gd name="connsiteX1" fmla="*/ 0 w 1696743"/>
              <a:gd name="connsiteY1" fmla="*/ 5454085 h 5463677"/>
              <a:gd name="connsiteX2" fmla="*/ 980930 w 1696743"/>
              <a:gd name="connsiteY2" fmla="*/ 0 h 5463677"/>
              <a:gd name="connsiteX3" fmla="*/ 1696743 w 1696743"/>
              <a:gd name="connsiteY3" fmla="*/ 4620 h 5463677"/>
              <a:gd name="connsiteX4" fmla="*/ 1654379 w 1696743"/>
              <a:gd name="connsiteY4" fmla="*/ 5463677 h 546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743" h="5463677">
                <a:moveTo>
                  <a:pt x="1654379" y="5463677"/>
                </a:moveTo>
                <a:lnTo>
                  <a:pt x="0" y="5454085"/>
                </a:lnTo>
                <a:lnTo>
                  <a:pt x="980930" y="0"/>
                </a:lnTo>
                <a:lnTo>
                  <a:pt x="1696743" y="4620"/>
                </a:lnTo>
                <a:lnTo>
                  <a:pt x="1654379" y="5463677"/>
                </a:lnTo>
                <a:close/>
              </a:path>
            </a:pathLst>
          </a:custGeom>
          <a:gradFill flip="none" rotWithShape="1">
            <a:gsLst>
              <a:gs pos="100000">
                <a:srgbClr val="07477D">
                  <a:alpha val="34000"/>
                </a:srgbClr>
              </a:gs>
              <a:gs pos="42000">
                <a:srgbClr val="07477D">
                  <a:alpha val="0"/>
                </a:srgbClr>
              </a:gs>
            </a:gsLst>
            <a:lin ang="960000" scaled="0"/>
            <a:tileRect/>
          </a:gradFill>
          <a:ln w="139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Freeform 4"/>
          <p:cNvSpPr/>
          <p:nvPr userDrawn="1"/>
        </p:nvSpPr>
        <p:spPr>
          <a:xfrm>
            <a:off x="6947911" y="8211"/>
            <a:ext cx="219608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48210" y="6026476"/>
            <a:ext cx="1598924" cy="728399"/>
          </a:xfrm>
          <a:prstGeom prst="rect">
            <a:avLst/>
          </a:prstGeom>
          <a:noFill/>
          <a:ln>
            <a:noFill/>
          </a:ln>
        </p:spPr>
      </p:pic>
      <p:sp>
        <p:nvSpPr>
          <p:cNvPr id="8" name="Freeform 7"/>
          <p:cNvSpPr/>
          <p:nvPr userDrawn="1"/>
        </p:nvSpPr>
        <p:spPr>
          <a:xfrm rot="10800000">
            <a:off x="0" y="8211"/>
            <a:ext cx="2196089" cy="6849789"/>
          </a:xfrm>
          <a:custGeom>
            <a:avLst/>
            <a:gdLst>
              <a:gd name="connsiteX0" fmla="*/ 2196089 w 2196089"/>
              <a:gd name="connsiteY0" fmla="*/ 0 h 6849789"/>
              <a:gd name="connsiteX1" fmla="*/ 2196089 w 2196089"/>
              <a:gd name="connsiteY1" fmla="*/ 6849789 h 6849789"/>
              <a:gd name="connsiteX2" fmla="*/ 0 w 2196089"/>
              <a:gd name="connsiteY2" fmla="*/ 6849789 h 6849789"/>
              <a:gd name="connsiteX3" fmla="*/ 169765 w 2196089"/>
              <a:gd name="connsiteY3" fmla="*/ 6755526 h 6849789"/>
              <a:gd name="connsiteX4" fmla="*/ 2161421 w 2196089"/>
              <a:gd name="connsiteY4" fmla="*/ 408410 h 6849789"/>
              <a:gd name="connsiteX5" fmla="*/ 2196089 w 2196089"/>
              <a:gd name="connsiteY5" fmla="*/ 0 h 68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089" h="6849789">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30969"/>
      </p:ext>
    </p:extLst>
  </p:cSld>
  <p:clrMap bg1="lt1" tx1="dk1" bg2="lt2" tx2="dk2" accent1="accent1" accent2="accent2" accent3="accent3" accent4="accent4" accent5="accent5" accent6="accent6" hlink="hlink" folHlink="folHlink"/>
  <p:sldLayoutIdLst>
    <p:sldLayoutId id="2147484198" r:id="rId1"/>
    <p:sldLayoutId id="2147484199" r:id="rId2"/>
  </p:sldLayoutIdLst>
  <mc:AlternateContent xmlns:mc="http://schemas.openxmlformats.org/markup-compatibility/2006" xmlns:p14="http://schemas.microsoft.com/office/powerpoint/2010/main">
    <mc:Choice Requires="p14">
      <p:transition spd="slow" p14:dur="1500" advClick="0" advTm="5000">
        <p:push dir="u"/>
      </p:transition>
    </mc:Choice>
    <mc:Fallback xmlns="">
      <p:transition spd="slow" advClick="0" advTm="5000">
        <p:push dir="u"/>
      </p:transition>
    </mc:Fallback>
  </mc:AlternateContent>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noAutofit/>
          </a:bodyPr>
          <a:lstStyle/>
          <a:p>
            <a:r>
              <a:rPr lang="en-US" sz="3200" dirty="0" smtClean="0">
                <a:solidFill>
                  <a:schemeClr val="accent1">
                    <a:lumMod val="20000"/>
                    <a:lumOff val="80000"/>
                  </a:schemeClr>
                </a:solidFill>
                <a:latin typeface="Cambria" panose="02040503050406030204" pitchFamily="18" charset="0"/>
              </a:rPr>
              <a:t>Evaluating the impact of a lack of recent survey data in Alaska Fisheries Science Center </a:t>
            </a:r>
            <a:r>
              <a:rPr lang="en-US" sz="3200" dirty="0" err="1" smtClean="0">
                <a:solidFill>
                  <a:schemeClr val="accent1">
                    <a:lumMod val="20000"/>
                    <a:lumOff val="80000"/>
                  </a:schemeClr>
                </a:solidFill>
                <a:latin typeface="Cambria" panose="02040503050406030204" pitchFamily="18" charset="0"/>
              </a:rPr>
              <a:t>groundfish</a:t>
            </a:r>
            <a:r>
              <a:rPr lang="en-US" sz="3200" dirty="0" smtClean="0">
                <a:solidFill>
                  <a:schemeClr val="accent1">
                    <a:lumMod val="20000"/>
                    <a:lumOff val="80000"/>
                  </a:schemeClr>
                </a:solidFill>
                <a:latin typeface="Cambria" panose="02040503050406030204" pitchFamily="18" charset="0"/>
              </a:rPr>
              <a:t> and crab stock assessment models</a:t>
            </a:r>
            <a:endParaRPr lang="en-US" sz="3200" dirty="0">
              <a:solidFill>
                <a:schemeClr val="accent1">
                  <a:lumMod val="20000"/>
                  <a:lumOff val="80000"/>
                </a:schemeClr>
              </a:solidFill>
              <a:latin typeface="Cambria" panose="02040503050406030204" pitchFamily="18" charset="0"/>
            </a:endParaRPr>
          </a:p>
        </p:txBody>
      </p:sp>
      <p:sp>
        <p:nvSpPr>
          <p:cNvPr id="6" name="Subtitle 5"/>
          <p:cNvSpPr>
            <a:spLocks noGrp="1"/>
          </p:cNvSpPr>
          <p:nvPr>
            <p:ph type="subTitle" idx="1"/>
          </p:nvPr>
        </p:nvSpPr>
        <p:spPr>
          <a:xfrm>
            <a:off x="1143000" y="4529860"/>
            <a:ext cx="6858000" cy="1993603"/>
          </a:xfrm>
          <a:prstGeom prst="rect">
            <a:avLst/>
          </a:prstGeom>
        </p:spPr>
        <p:txBody>
          <a:bodyPr>
            <a:normAutofit fontScale="92500" lnSpcReduction="10000"/>
          </a:bodyPr>
          <a:lstStyle/>
          <a:p>
            <a:r>
              <a:rPr lang="en-US" sz="2000" dirty="0" smtClean="0">
                <a:solidFill>
                  <a:schemeClr val="tx2"/>
                </a:solidFill>
              </a:rPr>
              <a:t>Meaghan D. Bryan</a:t>
            </a:r>
            <a:r>
              <a:rPr lang="en-US" sz="2000" dirty="0" smtClean="0">
                <a:solidFill>
                  <a:srgbClr val="00467F"/>
                </a:solidFill>
              </a:rPr>
              <a:t>,</a:t>
            </a:r>
            <a:r>
              <a:rPr lang="en-US" sz="2000" dirty="0">
                <a:solidFill>
                  <a:srgbClr val="00467F"/>
                </a:solidFill>
              </a:rPr>
              <a:t> Martin Dorn, William </a:t>
            </a:r>
            <a:r>
              <a:rPr lang="en-US" sz="2000" dirty="0" smtClean="0">
                <a:solidFill>
                  <a:srgbClr val="00467F"/>
                </a:solidFill>
              </a:rPr>
              <a:t>T. </a:t>
            </a:r>
            <a:r>
              <a:rPr lang="en-US" sz="2000" dirty="0">
                <a:solidFill>
                  <a:srgbClr val="00467F"/>
                </a:solidFill>
              </a:rPr>
              <a:t>Stockhausen, </a:t>
            </a:r>
            <a:r>
              <a:rPr lang="en-US" sz="2000" dirty="0" smtClean="0">
                <a:solidFill>
                  <a:srgbClr val="00467F"/>
                </a:solidFill>
              </a:rPr>
              <a:t>         Steven </a:t>
            </a:r>
            <a:r>
              <a:rPr lang="en-US" sz="2000" dirty="0">
                <a:solidFill>
                  <a:srgbClr val="00467F"/>
                </a:solidFill>
              </a:rPr>
              <a:t>J. </a:t>
            </a:r>
            <a:r>
              <a:rPr lang="en-US" sz="2000" dirty="0" err="1">
                <a:solidFill>
                  <a:srgbClr val="00467F"/>
                </a:solidFill>
              </a:rPr>
              <a:t>Barbeaux</a:t>
            </a:r>
            <a:r>
              <a:rPr lang="en-US" sz="2000" dirty="0">
                <a:solidFill>
                  <a:srgbClr val="00467F"/>
                </a:solidFill>
              </a:rPr>
              <a:t>, Jim </a:t>
            </a:r>
            <a:r>
              <a:rPr lang="en-US" sz="2000" dirty="0" err="1">
                <a:solidFill>
                  <a:srgbClr val="00467F"/>
                </a:solidFill>
              </a:rPr>
              <a:t>Ianelli</a:t>
            </a:r>
            <a:r>
              <a:rPr lang="en-US" sz="2000" dirty="0">
                <a:solidFill>
                  <a:srgbClr val="00467F"/>
                </a:solidFill>
              </a:rPr>
              <a:t>, Sandra Lowe, Carey </a:t>
            </a:r>
            <a:r>
              <a:rPr lang="en-US" sz="2000" dirty="0" err="1">
                <a:solidFill>
                  <a:srgbClr val="00467F"/>
                </a:solidFill>
              </a:rPr>
              <a:t>McGilliard</a:t>
            </a:r>
            <a:r>
              <a:rPr lang="en-US" sz="2000" dirty="0">
                <a:solidFill>
                  <a:srgbClr val="00467F"/>
                </a:solidFill>
              </a:rPr>
              <a:t>, </a:t>
            </a:r>
            <a:r>
              <a:rPr lang="en-US" sz="2000" dirty="0" smtClean="0">
                <a:solidFill>
                  <a:srgbClr val="00467F"/>
                </a:solidFill>
              </a:rPr>
              <a:t> Cole </a:t>
            </a:r>
            <a:r>
              <a:rPr lang="en-US" sz="2000" dirty="0" err="1">
                <a:solidFill>
                  <a:srgbClr val="00467F"/>
                </a:solidFill>
              </a:rPr>
              <a:t>Monnahan</a:t>
            </a:r>
            <a:r>
              <a:rPr lang="en-US" sz="2000" dirty="0">
                <a:solidFill>
                  <a:srgbClr val="00467F"/>
                </a:solidFill>
              </a:rPr>
              <a:t>, Paul Spencer, Ingrid Spies, </a:t>
            </a:r>
            <a:r>
              <a:rPr lang="en-US" sz="2000" dirty="0" smtClean="0">
                <a:solidFill>
                  <a:srgbClr val="00467F"/>
                </a:solidFill>
              </a:rPr>
              <a:t>Cody </a:t>
            </a:r>
            <a:r>
              <a:rPr lang="en-US" sz="2000" dirty="0" err="1" smtClean="0">
                <a:solidFill>
                  <a:srgbClr val="00467F"/>
                </a:solidFill>
              </a:rPr>
              <a:t>Szuwalski</a:t>
            </a:r>
            <a:r>
              <a:rPr lang="en-US" sz="2000" dirty="0" smtClean="0">
                <a:solidFill>
                  <a:srgbClr val="00467F"/>
                </a:solidFill>
              </a:rPr>
              <a:t>,                  Grant G. Thompson</a:t>
            </a:r>
          </a:p>
          <a:p>
            <a:endParaRPr lang="en-US" sz="2000" dirty="0" smtClean="0">
              <a:solidFill>
                <a:srgbClr val="00467F"/>
              </a:solidFill>
            </a:endParaRPr>
          </a:p>
          <a:p>
            <a:pPr>
              <a:spcBef>
                <a:spcPts val="0"/>
              </a:spcBef>
            </a:pPr>
            <a:r>
              <a:rPr lang="en-US" sz="1800" dirty="0" smtClean="0">
                <a:solidFill>
                  <a:srgbClr val="00467F"/>
                </a:solidFill>
              </a:rPr>
              <a:t>Alaska Fisheries Science Center</a:t>
            </a:r>
          </a:p>
          <a:p>
            <a:pPr>
              <a:spcBef>
                <a:spcPts val="0"/>
              </a:spcBef>
            </a:pPr>
            <a:r>
              <a:rPr lang="en-US" sz="1800" dirty="0" smtClean="0">
                <a:solidFill>
                  <a:srgbClr val="00467F"/>
                </a:solidFill>
              </a:rPr>
              <a:t>Resource Ecology and Fisheries Management Division</a:t>
            </a:r>
          </a:p>
          <a:p>
            <a:pPr>
              <a:spcBef>
                <a:spcPts val="0"/>
              </a:spcBef>
            </a:pPr>
            <a:r>
              <a:rPr lang="en-US" sz="1800" dirty="0" smtClean="0">
                <a:solidFill>
                  <a:srgbClr val="00467F"/>
                </a:solidFill>
              </a:rPr>
              <a:t>Status of Stocks and Multispecies Assessments</a:t>
            </a:r>
            <a:endParaRPr lang="en-US" sz="1800" dirty="0">
              <a:solidFill>
                <a:srgbClr val="00467F"/>
              </a:solidFill>
            </a:endParaRPr>
          </a:p>
          <a:p>
            <a:endParaRPr lang="en-US" sz="2400" dirty="0">
              <a:solidFill>
                <a:schemeClr val="tx2"/>
              </a:solidFill>
            </a:endParaRPr>
          </a:p>
        </p:txBody>
      </p:sp>
    </p:spTree>
    <p:extLst>
      <p:ext uri="{BB962C8B-B14F-4D97-AF65-F5344CB8AC3E}">
        <p14:creationId xmlns:p14="http://schemas.microsoft.com/office/powerpoint/2010/main" val="203999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EBS Pacific cod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22737343"/>
              </p:ext>
            </p:extLst>
          </p:nvPr>
        </p:nvGraphicFramePr>
        <p:xfrm>
          <a:off x="542924" y="1148244"/>
          <a:ext cx="4706943" cy="866742"/>
        </p:xfrm>
        <a:graphic>
          <a:graphicData uri="http://schemas.openxmlformats.org/drawingml/2006/table">
            <a:tbl>
              <a:tblPr firstRow="1" firstCol="1" bandRow="1">
                <a:tableStyleId>{5940675A-B579-460E-94D1-54222C63F5DA}</a:tableStyleId>
              </a:tblPr>
              <a:tblGrid>
                <a:gridCol w="1645105">
                  <a:extLst>
                    <a:ext uri="{9D8B030D-6E8A-4147-A177-3AD203B41FA5}">
                      <a16:colId xmlns:a16="http://schemas.microsoft.com/office/drawing/2014/main" val="279669317"/>
                    </a:ext>
                  </a:extLst>
                </a:gridCol>
                <a:gridCol w="1377373">
                  <a:extLst>
                    <a:ext uri="{9D8B030D-6E8A-4147-A177-3AD203B41FA5}">
                      <a16:colId xmlns:a16="http://schemas.microsoft.com/office/drawing/2014/main" val="3031867768"/>
                    </a:ext>
                  </a:extLst>
                </a:gridCol>
                <a:gridCol w="1684465">
                  <a:extLst>
                    <a:ext uri="{9D8B030D-6E8A-4147-A177-3AD203B41FA5}">
                      <a16:colId xmlns:a16="http://schemas.microsoft.com/office/drawing/2014/main" val="740711317"/>
                    </a:ext>
                  </a:extLst>
                </a:gridCol>
              </a:tblGrid>
              <a:tr h="344898">
                <a:tc>
                  <a:txBody>
                    <a:bodyPr/>
                    <a:lstStyle/>
                    <a:p>
                      <a:pPr>
                        <a:lnSpc>
                          <a:spcPct val="107000"/>
                        </a:lnSpc>
                      </a:pPr>
                      <a:endParaRPr lang="en-US" sz="200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43648757"/>
                  </a:ext>
                </a:extLst>
              </a:tr>
              <a:tr h="19989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199897">
                <a:tc>
                  <a:txBody>
                    <a:bodyPr/>
                    <a:lstStyle/>
                    <a:p>
                      <a:pPr marL="0" marR="0">
                        <a:lnSpc>
                          <a:spcPct val="107000"/>
                        </a:lnSpc>
                        <a:spcBef>
                          <a:spcPts val="0"/>
                        </a:spcBef>
                        <a:spcAft>
                          <a:spcPts val="0"/>
                        </a:spcAft>
                      </a:pPr>
                      <a:r>
                        <a:rPr lang="en-US" sz="1600" dirty="0" smtClean="0">
                          <a:effectLst/>
                          <a:latin typeface="+mn-lt"/>
                          <a:ea typeface="+mn-ea"/>
                          <a:cs typeface="+mn-cs"/>
                        </a:rPr>
                        <a:t>EBS</a:t>
                      </a:r>
                      <a:r>
                        <a:rPr lang="en-US" sz="1600" baseline="0" dirty="0" smtClean="0">
                          <a:effectLst/>
                          <a:latin typeface="+mn-lt"/>
                          <a:ea typeface="+mn-ea"/>
                          <a:cs typeface="+mn-cs"/>
                        </a:rPr>
                        <a:t> Pacific cod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-0.037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0.121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4766342"/>
                  </a:ext>
                </a:extLst>
              </a:tr>
            </a:tbl>
          </a:graphicData>
        </a:graphic>
      </p:graphicFrame>
      <p:pic>
        <p:nvPicPr>
          <p:cNvPr id="9" name="Picture 6" descr="Pacific Cod | NOAA Fish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725" y="250903"/>
            <a:ext cx="2940041" cy="1961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 y="2531577"/>
            <a:ext cx="4480561" cy="3200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479" y="2531577"/>
            <a:ext cx="4480561" cy="3200400"/>
          </a:xfrm>
          <a:prstGeom prst="rect">
            <a:avLst/>
          </a:prstGeom>
        </p:spPr>
      </p:pic>
    </p:spTree>
    <p:extLst>
      <p:ext uri="{BB962C8B-B14F-4D97-AF65-F5344CB8AC3E}">
        <p14:creationId xmlns:p14="http://schemas.microsoft.com/office/powerpoint/2010/main" val="1840414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EBS Pacific cod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721147"/>
            <a:ext cx="4480561" cy="3200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81151812"/>
              </p:ext>
            </p:extLst>
          </p:nvPr>
        </p:nvGraphicFramePr>
        <p:xfrm>
          <a:off x="685800" y="1359928"/>
          <a:ext cx="8110970" cy="955423"/>
        </p:xfrm>
        <a:graphic>
          <a:graphicData uri="http://schemas.openxmlformats.org/drawingml/2006/table">
            <a:tbl>
              <a:tblPr firstRow="1" firstCol="1" bandRow="1">
                <a:tableStyleId>{5940675A-B579-460E-94D1-54222C63F5DA}</a:tableStyleId>
              </a:tblPr>
              <a:tblGrid>
                <a:gridCol w="1844964">
                  <a:extLst>
                    <a:ext uri="{9D8B030D-6E8A-4147-A177-3AD203B41FA5}">
                      <a16:colId xmlns:a16="http://schemas.microsoft.com/office/drawing/2014/main" val="1045057437"/>
                    </a:ext>
                  </a:extLst>
                </a:gridCol>
                <a:gridCol w="1219200">
                  <a:extLst>
                    <a:ext uri="{9D8B030D-6E8A-4147-A177-3AD203B41FA5}">
                      <a16:colId xmlns:a16="http://schemas.microsoft.com/office/drawing/2014/main" val="3826016494"/>
                    </a:ext>
                  </a:extLst>
                </a:gridCol>
                <a:gridCol w="1145309">
                  <a:extLst>
                    <a:ext uri="{9D8B030D-6E8A-4147-A177-3AD203B41FA5}">
                      <a16:colId xmlns:a16="http://schemas.microsoft.com/office/drawing/2014/main" val="1461183943"/>
                    </a:ext>
                  </a:extLst>
                </a:gridCol>
                <a:gridCol w="1191491">
                  <a:extLst>
                    <a:ext uri="{9D8B030D-6E8A-4147-A177-3AD203B41FA5}">
                      <a16:colId xmlns:a16="http://schemas.microsoft.com/office/drawing/2014/main" val="257598047"/>
                    </a:ext>
                  </a:extLst>
                </a:gridCol>
                <a:gridCol w="1385454">
                  <a:extLst>
                    <a:ext uri="{9D8B030D-6E8A-4147-A177-3AD203B41FA5}">
                      <a16:colId xmlns:a16="http://schemas.microsoft.com/office/drawing/2014/main" val="3957883017"/>
                    </a:ext>
                  </a:extLst>
                </a:gridCol>
                <a:gridCol w="1324552">
                  <a:extLst>
                    <a:ext uri="{9D8B030D-6E8A-4147-A177-3AD203B41FA5}">
                      <a16:colId xmlns:a16="http://schemas.microsoft.com/office/drawing/2014/main" val="521173428"/>
                    </a:ext>
                  </a:extLst>
                </a:gridCol>
              </a:tblGrid>
              <a:tr h="43357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Ralston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Additional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2558136"/>
                  </a:ext>
                </a:extLst>
              </a:tr>
              <a:tr h="251295">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dirty="0">
                          <a:effectLst/>
                        </a:rPr>
                        <a:t>σ</a:t>
                      </a:r>
                      <a:r>
                        <a:rPr lang="en-US" sz="1600" baseline="30000" dirty="0">
                          <a:effectLs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470429"/>
                  </a:ext>
                </a:extLst>
              </a:tr>
              <a:tr h="251295">
                <a:tc>
                  <a:txBody>
                    <a:bodyPr/>
                    <a:lstStyle/>
                    <a:p>
                      <a:pPr marL="0" marR="0">
                        <a:lnSpc>
                          <a:spcPct val="107000"/>
                        </a:lnSpc>
                        <a:spcBef>
                          <a:spcPts val="0"/>
                        </a:spcBef>
                        <a:spcAft>
                          <a:spcPts val="0"/>
                        </a:spcAft>
                      </a:pPr>
                      <a:r>
                        <a:rPr lang="en-US" sz="1600" dirty="0">
                          <a:effectLst/>
                        </a:rPr>
                        <a:t>EBS Pacific cod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-0.037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0.121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0.062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0.238</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906894"/>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79" y="2721147"/>
            <a:ext cx="4480561" cy="3200400"/>
          </a:xfrm>
          <a:prstGeom prst="rect">
            <a:avLst/>
          </a:prstGeom>
        </p:spPr>
      </p:pic>
    </p:spTree>
    <p:extLst>
      <p:ext uri="{BB962C8B-B14F-4D97-AF65-F5344CB8AC3E}">
        <p14:creationId xmlns:p14="http://schemas.microsoft.com/office/powerpoint/2010/main" val="228867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BSAI Atka mackerel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8427982"/>
              </p:ext>
            </p:extLst>
          </p:nvPr>
        </p:nvGraphicFramePr>
        <p:xfrm>
          <a:off x="285749" y="1239971"/>
          <a:ext cx="4938531" cy="972033"/>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279669317"/>
                    </a:ext>
                  </a:extLst>
                </a:gridCol>
                <a:gridCol w="1255559">
                  <a:extLst>
                    <a:ext uri="{9D8B030D-6E8A-4147-A177-3AD203B41FA5}">
                      <a16:colId xmlns:a16="http://schemas.microsoft.com/office/drawing/2014/main" val="3031867768"/>
                    </a:ext>
                  </a:extLst>
                </a:gridCol>
                <a:gridCol w="1339263">
                  <a:extLst>
                    <a:ext uri="{9D8B030D-6E8A-4147-A177-3AD203B41FA5}">
                      <a16:colId xmlns:a16="http://schemas.microsoft.com/office/drawing/2014/main" val="740711317"/>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43648757"/>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247307">
                <a:tc>
                  <a:txBody>
                    <a:bodyPr/>
                    <a:lstStyle/>
                    <a:p>
                      <a:pPr marL="0" marR="0">
                        <a:lnSpc>
                          <a:spcPct val="107000"/>
                        </a:lnSpc>
                        <a:spcBef>
                          <a:spcPts val="0"/>
                        </a:spcBef>
                        <a:spcAft>
                          <a:spcPts val="0"/>
                        </a:spcAft>
                      </a:pPr>
                      <a:r>
                        <a:rPr lang="en-US" sz="1600" dirty="0">
                          <a:effectLst/>
                        </a:rPr>
                        <a:t>BSAI Atka mackerel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0.114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0.188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8123152"/>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708562"/>
            <a:ext cx="4480561" cy="3200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79" y="2708562"/>
            <a:ext cx="4480561" cy="3200400"/>
          </a:xfrm>
          <a:prstGeom prst="rect">
            <a:avLst/>
          </a:prstGeom>
        </p:spPr>
      </p:pic>
      <p:pic>
        <p:nvPicPr>
          <p:cNvPr id="9" name="Picture 8" descr="Age Determination of Alaska Groundfish Species | NOAA Fish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549984"/>
            <a:ext cx="1954926" cy="130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2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BSAI Atka mackerel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9558604"/>
              </p:ext>
            </p:extLst>
          </p:nvPr>
        </p:nvGraphicFramePr>
        <p:xfrm>
          <a:off x="285749" y="1106159"/>
          <a:ext cx="8639176" cy="972033"/>
        </p:xfrm>
        <a:graphic>
          <a:graphicData uri="http://schemas.openxmlformats.org/drawingml/2006/table">
            <a:tbl>
              <a:tblPr firstRow="1" firstCol="1" bandRow="1">
                <a:tableStyleId>{5940675A-B579-460E-94D1-54222C63F5DA}</a:tableStyleId>
              </a:tblPr>
              <a:tblGrid>
                <a:gridCol w="2111763">
                  <a:extLst>
                    <a:ext uri="{9D8B030D-6E8A-4147-A177-3AD203B41FA5}">
                      <a16:colId xmlns:a16="http://schemas.microsoft.com/office/drawing/2014/main" val="279669317"/>
                    </a:ext>
                  </a:extLst>
                </a:gridCol>
                <a:gridCol w="1487505">
                  <a:extLst>
                    <a:ext uri="{9D8B030D-6E8A-4147-A177-3AD203B41FA5}">
                      <a16:colId xmlns:a16="http://schemas.microsoft.com/office/drawing/2014/main" val="3031867768"/>
                    </a:ext>
                  </a:extLst>
                </a:gridCol>
                <a:gridCol w="1144183">
                  <a:extLst>
                    <a:ext uri="{9D8B030D-6E8A-4147-A177-3AD203B41FA5}">
                      <a16:colId xmlns:a16="http://schemas.microsoft.com/office/drawing/2014/main" val="740711317"/>
                    </a:ext>
                  </a:extLst>
                </a:gridCol>
                <a:gridCol w="1226634">
                  <a:extLst>
                    <a:ext uri="{9D8B030D-6E8A-4147-A177-3AD203B41FA5}">
                      <a16:colId xmlns:a16="http://schemas.microsoft.com/office/drawing/2014/main" val="2450121871"/>
                    </a:ext>
                  </a:extLst>
                </a:gridCol>
                <a:gridCol w="1349298">
                  <a:extLst>
                    <a:ext uri="{9D8B030D-6E8A-4147-A177-3AD203B41FA5}">
                      <a16:colId xmlns:a16="http://schemas.microsoft.com/office/drawing/2014/main" val="1093928538"/>
                    </a:ext>
                  </a:extLst>
                </a:gridCol>
                <a:gridCol w="1319793">
                  <a:extLst>
                    <a:ext uri="{9D8B030D-6E8A-4147-A177-3AD203B41FA5}">
                      <a16:colId xmlns:a16="http://schemas.microsoft.com/office/drawing/2014/main" val="2244648333"/>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Ralston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600">
                          <a:effectLst/>
                        </a:rPr>
                        <a:t>Additional</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3648757"/>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a:t>
                      </a:r>
                      <a:r>
                        <a:rPr lang="en-US" sz="1600" baseline="30000">
                          <a:effectLst/>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247307">
                <a:tc>
                  <a:txBody>
                    <a:bodyPr/>
                    <a:lstStyle/>
                    <a:p>
                      <a:pPr marL="0" marR="0">
                        <a:lnSpc>
                          <a:spcPct val="107000"/>
                        </a:lnSpc>
                        <a:spcBef>
                          <a:spcPts val="0"/>
                        </a:spcBef>
                        <a:spcAft>
                          <a:spcPts val="0"/>
                        </a:spcAft>
                      </a:pPr>
                      <a:r>
                        <a:rPr lang="en-US" sz="1600" dirty="0">
                          <a:effectLst/>
                        </a:rPr>
                        <a:t>BSAI Atka mackerel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0.114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0.188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0.242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0.264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0.085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812315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766231"/>
            <a:ext cx="4480561" cy="3200400"/>
          </a:xfrm>
          <a:prstGeom prst="rect">
            <a:avLst/>
          </a:prstGeom>
        </p:spPr>
      </p:pic>
      <p:grpSp>
        <p:nvGrpSpPr>
          <p:cNvPr id="14" name="Group 13"/>
          <p:cNvGrpSpPr/>
          <p:nvPr/>
        </p:nvGrpSpPr>
        <p:grpSpPr>
          <a:xfrm>
            <a:off x="4602479" y="2766231"/>
            <a:ext cx="4480561" cy="3200400"/>
            <a:chOff x="4602479" y="2297883"/>
            <a:chExt cx="4480561" cy="32004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79" y="2297883"/>
              <a:ext cx="4480561" cy="3200400"/>
            </a:xfrm>
            <a:prstGeom prst="rect">
              <a:avLst/>
            </a:prstGeom>
          </p:spPr>
        </p:pic>
        <p:sp>
          <p:nvSpPr>
            <p:cNvPr id="8" name="5-Point Star 7"/>
            <p:cNvSpPr/>
            <p:nvPr/>
          </p:nvSpPr>
          <p:spPr>
            <a:xfrm>
              <a:off x="5199671"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758268"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049083"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337882"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626681"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908856" y="49395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239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GOA Pacific cod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18919437"/>
              </p:ext>
            </p:extLst>
          </p:nvPr>
        </p:nvGraphicFramePr>
        <p:xfrm>
          <a:off x="285749" y="1106159"/>
          <a:ext cx="4938531" cy="972033"/>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279669317"/>
                    </a:ext>
                  </a:extLst>
                </a:gridCol>
                <a:gridCol w="1255559">
                  <a:extLst>
                    <a:ext uri="{9D8B030D-6E8A-4147-A177-3AD203B41FA5}">
                      <a16:colId xmlns:a16="http://schemas.microsoft.com/office/drawing/2014/main" val="3031867768"/>
                    </a:ext>
                  </a:extLst>
                </a:gridCol>
                <a:gridCol w="1339263">
                  <a:extLst>
                    <a:ext uri="{9D8B030D-6E8A-4147-A177-3AD203B41FA5}">
                      <a16:colId xmlns:a16="http://schemas.microsoft.com/office/drawing/2014/main" val="740711317"/>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43648757"/>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247307">
                <a:tc>
                  <a:txBody>
                    <a:bodyPr/>
                    <a:lstStyle/>
                    <a:p>
                      <a:pPr marL="0" marR="0">
                        <a:lnSpc>
                          <a:spcPct val="107000"/>
                        </a:lnSpc>
                        <a:spcBef>
                          <a:spcPts val="0"/>
                        </a:spcBef>
                        <a:spcAft>
                          <a:spcPts val="0"/>
                        </a:spcAft>
                      </a:pPr>
                      <a:r>
                        <a:rPr lang="en-US" sz="1600" dirty="0">
                          <a:effectLst/>
                        </a:rPr>
                        <a:t>GOA Pacific cod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0.118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0.178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515282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 y="2488885"/>
            <a:ext cx="4480561"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479" y="2488885"/>
            <a:ext cx="4480561" cy="3200400"/>
          </a:xfrm>
          <a:prstGeom prst="rect">
            <a:avLst/>
          </a:prstGeom>
        </p:spPr>
      </p:pic>
      <p:pic>
        <p:nvPicPr>
          <p:cNvPr id="8" name="Picture 6" descr="Pacific Cod | NOAA Fish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198" y="105939"/>
            <a:ext cx="2940041" cy="196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85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GOA Pacific cod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60295695"/>
              </p:ext>
            </p:extLst>
          </p:nvPr>
        </p:nvGraphicFramePr>
        <p:xfrm>
          <a:off x="285749" y="1106159"/>
          <a:ext cx="8639176" cy="972033"/>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279669317"/>
                    </a:ext>
                  </a:extLst>
                </a:gridCol>
                <a:gridCol w="1255559">
                  <a:extLst>
                    <a:ext uri="{9D8B030D-6E8A-4147-A177-3AD203B41FA5}">
                      <a16:colId xmlns:a16="http://schemas.microsoft.com/office/drawing/2014/main" val="3031867768"/>
                    </a:ext>
                  </a:extLst>
                </a:gridCol>
                <a:gridCol w="1155334">
                  <a:extLst>
                    <a:ext uri="{9D8B030D-6E8A-4147-A177-3AD203B41FA5}">
                      <a16:colId xmlns:a16="http://schemas.microsoft.com/office/drawing/2014/main" val="740711317"/>
                    </a:ext>
                  </a:extLst>
                </a:gridCol>
                <a:gridCol w="1260088">
                  <a:extLst>
                    <a:ext uri="{9D8B030D-6E8A-4147-A177-3AD203B41FA5}">
                      <a16:colId xmlns:a16="http://schemas.microsoft.com/office/drawing/2014/main" val="2450121871"/>
                    </a:ext>
                  </a:extLst>
                </a:gridCol>
                <a:gridCol w="1304693">
                  <a:extLst>
                    <a:ext uri="{9D8B030D-6E8A-4147-A177-3AD203B41FA5}">
                      <a16:colId xmlns:a16="http://schemas.microsoft.com/office/drawing/2014/main" val="1093928538"/>
                    </a:ext>
                  </a:extLst>
                </a:gridCol>
                <a:gridCol w="1319793">
                  <a:extLst>
                    <a:ext uri="{9D8B030D-6E8A-4147-A177-3AD203B41FA5}">
                      <a16:colId xmlns:a16="http://schemas.microsoft.com/office/drawing/2014/main" val="2244648333"/>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Ralston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600">
                          <a:effectLst/>
                        </a:rPr>
                        <a:t>Additional</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3648757"/>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a:t>
                      </a:r>
                      <a:r>
                        <a:rPr lang="en-US" sz="1600" baseline="30000">
                          <a:effectLst/>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247307">
                <a:tc>
                  <a:txBody>
                    <a:bodyPr/>
                    <a:lstStyle/>
                    <a:p>
                      <a:pPr marL="0" marR="0">
                        <a:lnSpc>
                          <a:spcPct val="107000"/>
                        </a:lnSpc>
                        <a:spcBef>
                          <a:spcPts val="0"/>
                        </a:spcBef>
                        <a:spcAft>
                          <a:spcPts val="0"/>
                        </a:spcAft>
                      </a:pPr>
                      <a:r>
                        <a:rPr lang="en-US" sz="1600" dirty="0">
                          <a:effectLst/>
                        </a:rPr>
                        <a:t>GOA Pacific cod</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0.118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0.178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0.246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0.265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0.013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515282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79" y="2510023"/>
            <a:ext cx="4480561"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505206"/>
            <a:ext cx="4480561" cy="3200400"/>
          </a:xfrm>
          <a:prstGeom prst="rect">
            <a:avLst/>
          </a:prstGeom>
        </p:spPr>
      </p:pic>
      <p:sp>
        <p:nvSpPr>
          <p:cNvPr id="8" name="5-Point Star 7"/>
          <p:cNvSpPr/>
          <p:nvPr/>
        </p:nvSpPr>
        <p:spPr>
          <a:xfrm>
            <a:off x="5199671"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758268"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049083"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337882"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626681"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908856" y="5170424"/>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97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en-US" sz="1800" dirty="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0605576"/>
              </p:ext>
            </p:extLst>
          </p:nvPr>
        </p:nvGraphicFramePr>
        <p:xfrm>
          <a:off x="285749" y="1268700"/>
          <a:ext cx="8639176" cy="2276642"/>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279669317"/>
                    </a:ext>
                  </a:extLst>
                </a:gridCol>
                <a:gridCol w="1255559">
                  <a:extLst>
                    <a:ext uri="{9D8B030D-6E8A-4147-A177-3AD203B41FA5}">
                      <a16:colId xmlns:a16="http://schemas.microsoft.com/office/drawing/2014/main" val="3031867768"/>
                    </a:ext>
                  </a:extLst>
                </a:gridCol>
                <a:gridCol w="1339263">
                  <a:extLst>
                    <a:ext uri="{9D8B030D-6E8A-4147-A177-3AD203B41FA5}">
                      <a16:colId xmlns:a16="http://schemas.microsoft.com/office/drawing/2014/main" val="740711317"/>
                    </a:ext>
                  </a:extLst>
                </a:gridCol>
                <a:gridCol w="1255559">
                  <a:extLst>
                    <a:ext uri="{9D8B030D-6E8A-4147-A177-3AD203B41FA5}">
                      <a16:colId xmlns:a16="http://schemas.microsoft.com/office/drawing/2014/main" val="2450121871"/>
                    </a:ext>
                  </a:extLst>
                </a:gridCol>
                <a:gridCol w="1263986">
                  <a:extLst>
                    <a:ext uri="{9D8B030D-6E8A-4147-A177-3AD203B41FA5}">
                      <a16:colId xmlns:a16="http://schemas.microsoft.com/office/drawing/2014/main" val="1093928538"/>
                    </a:ext>
                  </a:extLst>
                </a:gridCol>
                <a:gridCol w="1181100">
                  <a:extLst>
                    <a:ext uri="{9D8B030D-6E8A-4147-A177-3AD203B41FA5}">
                      <a16:colId xmlns:a16="http://schemas.microsoft.com/office/drawing/2014/main" val="2244648333"/>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a:effectLst/>
                        </a:rPr>
                        <a:t>Mohn</a:t>
                      </a:r>
                      <a:r>
                        <a:rPr lang="en-US" sz="1600" dirty="0">
                          <a:effectLst/>
                        </a:rPr>
                        <a:t> 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Ralston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Additional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3648757"/>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σ 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dirty="0">
                          <a:effectLst/>
                        </a:rPr>
                        <a:t>σ</a:t>
                      </a:r>
                      <a:r>
                        <a:rPr lang="en-US" sz="1600" baseline="30000" dirty="0">
                          <a:effectLs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233826"/>
                  </a:ext>
                </a:extLst>
              </a:tr>
              <a:tr h="247307">
                <a:tc>
                  <a:txBody>
                    <a:bodyPr/>
                    <a:lstStyle/>
                    <a:p>
                      <a:pPr marL="0" marR="0">
                        <a:lnSpc>
                          <a:spcPct val="107000"/>
                        </a:lnSpc>
                        <a:spcBef>
                          <a:spcPts val="0"/>
                        </a:spcBef>
                        <a:spcAft>
                          <a:spcPts val="0"/>
                        </a:spcAft>
                      </a:pPr>
                      <a:r>
                        <a:rPr lang="en-US" sz="1600" dirty="0">
                          <a:effectLst/>
                        </a:rPr>
                        <a:t>BSAI yellowfin sole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-0.209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-0.237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0.332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0.359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0.003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2492781"/>
                  </a:ext>
                </a:extLst>
              </a:tr>
              <a:tr h="247307">
                <a:tc>
                  <a:txBody>
                    <a:bodyPr/>
                    <a:lstStyle/>
                    <a:p>
                      <a:pPr marL="0" marR="0">
                        <a:lnSpc>
                          <a:spcPct val="107000"/>
                        </a:lnSpc>
                        <a:spcBef>
                          <a:spcPts val="0"/>
                        </a:spcBef>
                        <a:spcAft>
                          <a:spcPts val="0"/>
                        </a:spcAft>
                      </a:pPr>
                      <a:r>
                        <a:rPr lang="en-US" sz="1600" dirty="0">
                          <a:effectLst/>
                        </a:rPr>
                        <a:t>BSAI northern rock sole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0.107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0.134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0.113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0.137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0.001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1679409"/>
                  </a:ext>
                </a:extLst>
              </a:tr>
              <a:tr h="247307">
                <a:tc>
                  <a:txBody>
                    <a:bodyPr/>
                    <a:lstStyle/>
                    <a:p>
                      <a:pPr marL="0" marR="0">
                        <a:lnSpc>
                          <a:spcPct val="107000"/>
                        </a:lnSpc>
                        <a:spcBef>
                          <a:spcPts val="0"/>
                        </a:spcBef>
                        <a:spcAft>
                          <a:spcPts val="0"/>
                        </a:spcAft>
                      </a:pPr>
                      <a:r>
                        <a:rPr lang="en-US" sz="1600">
                          <a:effectLst/>
                        </a:rPr>
                        <a:t>BSAI flathead sole</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-0.046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0.045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0.069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0.055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0.001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3739499"/>
                  </a:ext>
                </a:extLst>
              </a:tr>
              <a:tr h="247307">
                <a:tc>
                  <a:txBody>
                    <a:bodyPr/>
                    <a:lstStyle/>
                    <a:p>
                      <a:pPr marL="0" marR="0">
                        <a:lnSpc>
                          <a:spcPct val="107000"/>
                        </a:lnSpc>
                        <a:spcBef>
                          <a:spcPts val="0"/>
                        </a:spcBef>
                        <a:spcAft>
                          <a:spcPts val="0"/>
                        </a:spcAft>
                      </a:pPr>
                      <a:r>
                        <a:rPr lang="en-US" sz="1600" dirty="0">
                          <a:effectLst/>
                        </a:rPr>
                        <a:t>BSAI Greenland turbot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0.098</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rPr>
                        <a:t>0.110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0.107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0.112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0.002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0718792"/>
                  </a:ext>
                </a:extLst>
              </a:tr>
              <a:tr h="247307">
                <a:tc>
                  <a:txBody>
                    <a:bodyPr/>
                    <a:lstStyle/>
                    <a:p>
                      <a:pPr marL="0" marR="0">
                        <a:lnSpc>
                          <a:spcPct val="107000"/>
                        </a:lnSpc>
                        <a:spcBef>
                          <a:spcPts val="0"/>
                        </a:spcBef>
                        <a:spcAft>
                          <a:spcPts val="0"/>
                        </a:spcAft>
                      </a:pPr>
                      <a:r>
                        <a:rPr lang="en-US" sz="1600">
                          <a:effectLst/>
                        </a:rPr>
                        <a:t>EBS Tanner crab</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-0.098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0.082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0.139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0.129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0.001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4292059"/>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 y="4022361"/>
            <a:ext cx="2880360"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20" y="4022361"/>
            <a:ext cx="2880360" cy="205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910" y="4022361"/>
            <a:ext cx="2880360" cy="2057400"/>
          </a:xfrm>
          <a:prstGeom prst="rect">
            <a:avLst/>
          </a:prstGeom>
        </p:spPr>
      </p:pic>
      <p:sp>
        <p:nvSpPr>
          <p:cNvPr id="13" name="TextBox 12"/>
          <p:cNvSpPr txBox="1"/>
          <p:nvPr/>
        </p:nvSpPr>
        <p:spPr>
          <a:xfrm>
            <a:off x="285749" y="3779685"/>
            <a:ext cx="2720341" cy="300082"/>
          </a:xfrm>
          <a:prstGeom prst="rect">
            <a:avLst/>
          </a:prstGeom>
          <a:noFill/>
        </p:spPr>
        <p:txBody>
          <a:bodyPr wrap="square" rtlCol="0">
            <a:spAutoFit/>
          </a:bodyPr>
          <a:lstStyle/>
          <a:p>
            <a:pPr algn="ctr"/>
            <a:r>
              <a:rPr lang="en-US" dirty="0" smtClean="0"/>
              <a:t>Yellowfin sole</a:t>
            </a:r>
            <a:endParaRPr lang="en-US" dirty="0"/>
          </a:p>
        </p:txBody>
      </p:sp>
      <p:sp>
        <p:nvSpPr>
          <p:cNvPr id="14" name="TextBox 13"/>
          <p:cNvSpPr txBox="1"/>
          <p:nvPr/>
        </p:nvSpPr>
        <p:spPr>
          <a:xfrm>
            <a:off x="3319899" y="3784304"/>
            <a:ext cx="2720341" cy="300082"/>
          </a:xfrm>
          <a:prstGeom prst="rect">
            <a:avLst/>
          </a:prstGeom>
          <a:noFill/>
        </p:spPr>
        <p:txBody>
          <a:bodyPr wrap="square" rtlCol="0">
            <a:spAutoFit/>
          </a:bodyPr>
          <a:lstStyle/>
          <a:p>
            <a:pPr algn="ctr"/>
            <a:r>
              <a:rPr lang="en-US" dirty="0" smtClean="0"/>
              <a:t>Northern rock sole</a:t>
            </a:r>
            <a:endParaRPr lang="en-US" dirty="0"/>
          </a:p>
        </p:txBody>
      </p:sp>
      <p:sp>
        <p:nvSpPr>
          <p:cNvPr id="15" name="TextBox 14"/>
          <p:cNvSpPr txBox="1"/>
          <p:nvPr/>
        </p:nvSpPr>
        <p:spPr>
          <a:xfrm>
            <a:off x="6307867" y="3779687"/>
            <a:ext cx="2720341" cy="300082"/>
          </a:xfrm>
          <a:prstGeom prst="rect">
            <a:avLst/>
          </a:prstGeom>
          <a:noFill/>
        </p:spPr>
        <p:txBody>
          <a:bodyPr wrap="square" rtlCol="0">
            <a:spAutoFit/>
          </a:bodyPr>
          <a:lstStyle/>
          <a:p>
            <a:pPr algn="ctr"/>
            <a:r>
              <a:rPr lang="en-US" dirty="0" smtClean="0"/>
              <a:t>Tanner crab</a:t>
            </a:r>
            <a:endParaRPr lang="en-US" dirty="0"/>
          </a:p>
        </p:txBody>
      </p:sp>
      <p:pic>
        <p:nvPicPr>
          <p:cNvPr id="12" name="Picture 4" descr="Yellowfin Sole | NOAA Fish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739" y="222607"/>
            <a:ext cx="1068453" cy="711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Greenland Turbot | NOAA Fish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4714" y="222607"/>
            <a:ext cx="1069013" cy="7132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Rock Sole | NOAA Fishe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3931" y="222607"/>
            <a:ext cx="1097408" cy="7132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Tanner Crab Species Profile, Alaska Department of Fish and G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466" y="222607"/>
            <a:ext cx="126479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s://cdn2.webdamdb.com/1280_0huHZl9YbxHl.png?1501272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4078" y="222607"/>
            <a:ext cx="102789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9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1" y="105111"/>
            <a:ext cx="6984125" cy="602405"/>
          </a:xfrm>
        </p:spPr>
        <p:txBody>
          <a:bodyPr/>
          <a:lstStyle/>
          <a:p>
            <a:r>
              <a:rPr lang="en-US" dirty="0" smtClean="0"/>
              <a:t>Overfishing limits</a:t>
            </a:r>
            <a:endParaRPr lang="en-US" dirty="0"/>
          </a:p>
        </p:txBody>
      </p:sp>
      <p:sp>
        <p:nvSpPr>
          <p:cNvPr id="4" name="Text Placeholder 3"/>
          <p:cNvSpPr>
            <a:spLocks noGrp="1"/>
          </p:cNvSpPr>
          <p:nvPr>
            <p:ph type="body" sz="half" idx="2"/>
          </p:nvPr>
        </p:nvSpPr>
        <p:spPr>
          <a:xfrm>
            <a:off x="402266" y="5803363"/>
            <a:ext cx="6306207" cy="597011"/>
          </a:xfrm>
        </p:spPr>
        <p:txBody>
          <a:bodyPr/>
          <a:lstStyle/>
          <a:p>
            <a:endParaRPr lang="en-US" dirty="0"/>
          </a:p>
        </p:txBody>
      </p:sp>
      <p:grpSp>
        <p:nvGrpSpPr>
          <p:cNvPr id="20" name="Group 19"/>
          <p:cNvGrpSpPr/>
          <p:nvPr/>
        </p:nvGrpSpPr>
        <p:grpSpPr>
          <a:xfrm>
            <a:off x="-25439" y="915164"/>
            <a:ext cx="8479466" cy="5751454"/>
            <a:chOff x="271129" y="915164"/>
            <a:chExt cx="8479466" cy="5751454"/>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58" y="915164"/>
              <a:ext cx="8052037" cy="5751454"/>
            </a:xfrm>
            <a:prstGeom prst="rect">
              <a:avLst/>
            </a:prstGeom>
          </p:spPr>
        </p:pic>
        <p:sp>
          <p:nvSpPr>
            <p:cNvPr id="15" name="TextBox 14"/>
            <p:cNvSpPr txBox="1"/>
            <p:nvPr/>
          </p:nvSpPr>
          <p:spPr>
            <a:xfrm>
              <a:off x="405810" y="1120789"/>
              <a:ext cx="1721012" cy="338554"/>
            </a:xfrm>
            <a:prstGeom prst="rect">
              <a:avLst/>
            </a:prstGeom>
            <a:solidFill>
              <a:schemeClr val="bg1"/>
            </a:solidFill>
          </p:spPr>
          <p:txBody>
            <a:bodyPr wrap="square" rtlCol="0">
              <a:spAutoFit/>
            </a:bodyPr>
            <a:lstStyle/>
            <a:p>
              <a:pPr algn="r"/>
              <a:r>
                <a:rPr lang="en-US" sz="1600" dirty="0" smtClean="0"/>
                <a:t>GOA Pacific cod</a:t>
              </a:r>
              <a:endParaRPr lang="en-US" sz="1600" dirty="0"/>
            </a:p>
          </p:txBody>
        </p:sp>
        <p:sp>
          <p:nvSpPr>
            <p:cNvPr id="8" name="TextBox 7"/>
            <p:cNvSpPr txBox="1"/>
            <p:nvPr/>
          </p:nvSpPr>
          <p:spPr>
            <a:xfrm>
              <a:off x="556437" y="5628856"/>
              <a:ext cx="1570385" cy="338554"/>
            </a:xfrm>
            <a:prstGeom prst="rect">
              <a:avLst/>
            </a:prstGeom>
            <a:solidFill>
              <a:schemeClr val="bg1"/>
            </a:solidFill>
          </p:spPr>
          <p:txBody>
            <a:bodyPr wrap="square" rtlCol="0">
              <a:spAutoFit/>
            </a:bodyPr>
            <a:lstStyle/>
            <a:p>
              <a:pPr algn="r"/>
              <a:r>
                <a:rPr lang="en-US" sz="1600" dirty="0" smtClean="0"/>
                <a:t>Tanner crab</a:t>
              </a:r>
              <a:endParaRPr lang="en-US" sz="1600" dirty="0"/>
            </a:p>
          </p:txBody>
        </p:sp>
        <p:sp>
          <p:nvSpPr>
            <p:cNvPr id="9" name="TextBox 8"/>
            <p:cNvSpPr txBox="1"/>
            <p:nvPr/>
          </p:nvSpPr>
          <p:spPr>
            <a:xfrm>
              <a:off x="271129" y="3132162"/>
              <a:ext cx="1855693" cy="338554"/>
            </a:xfrm>
            <a:prstGeom prst="rect">
              <a:avLst/>
            </a:prstGeom>
            <a:solidFill>
              <a:schemeClr val="bg1"/>
            </a:solidFill>
          </p:spPr>
          <p:txBody>
            <a:bodyPr wrap="square" rtlCol="0">
              <a:spAutoFit/>
            </a:bodyPr>
            <a:lstStyle/>
            <a:p>
              <a:pPr algn="r"/>
              <a:r>
                <a:rPr lang="en-US" sz="1600" dirty="0" smtClean="0"/>
                <a:t>Greenland turbot</a:t>
              </a:r>
              <a:endParaRPr lang="en-US" sz="1600" dirty="0"/>
            </a:p>
          </p:txBody>
        </p:sp>
        <p:sp>
          <p:nvSpPr>
            <p:cNvPr id="10" name="TextBox 9"/>
            <p:cNvSpPr txBox="1"/>
            <p:nvPr/>
          </p:nvSpPr>
          <p:spPr>
            <a:xfrm>
              <a:off x="334590" y="4126799"/>
              <a:ext cx="1792232" cy="338554"/>
            </a:xfrm>
            <a:prstGeom prst="rect">
              <a:avLst/>
            </a:prstGeom>
            <a:solidFill>
              <a:schemeClr val="bg1"/>
            </a:solidFill>
          </p:spPr>
          <p:txBody>
            <a:bodyPr wrap="square" rtlCol="0">
              <a:spAutoFit/>
            </a:bodyPr>
            <a:lstStyle/>
            <a:p>
              <a:pPr algn="r"/>
              <a:r>
                <a:rPr lang="en-US" sz="1600" dirty="0" smtClean="0"/>
                <a:t>Flathead sole</a:t>
              </a:r>
              <a:endParaRPr lang="en-US" sz="1600" dirty="0"/>
            </a:p>
          </p:txBody>
        </p:sp>
        <p:sp>
          <p:nvSpPr>
            <p:cNvPr id="11" name="TextBox 10"/>
            <p:cNvSpPr txBox="1"/>
            <p:nvPr/>
          </p:nvSpPr>
          <p:spPr>
            <a:xfrm>
              <a:off x="342031" y="3467370"/>
              <a:ext cx="1784791" cy="584775"/>
            </a:xfrm>
            <a:prstGeom prst="rect">
              <a:avLst/>
            </a:prstGeom>
            <a:solidFill>
              <a:schemeClr val="bg1"/>
            </a:solidFill>
          </p:spPr>
          <p:txBody>
            <a:bodyPr wrap="square" rtlCol="0">
              <a:spAutoFit/>
            </a:bodyPr>
            <a:lstStyle/>
            <a:p>
              <a:pPr algn="r"/>
              <a:r>
                <a:rPr lang="en-US" sz="1600" dirty="0" smtClean="0"/>
                <a:t>Northern rock sole</a:t>
              </a:r>
              <a:endParaRPr lang="en-US" sz="1600" dirty="0"/>
            </a:p>
          </p:txBody>
        </p:sp>
        <p:sp>
          <p:nvSpPr>
            <p:cNvPr id="12" name="TextBox 11"/>
            <p:cNvSpPr txBox="1"/>
            <p:nvPr/>
          </p:nvSpPr>
          <p:spPr>
            <a:xfrm>
              <a:off x="342031" y="2574792"/>
              <a:ext cx="1784791" cy="338554"/>
            </a:xfrm>
            <a:prstGeom prst="rect">
              <a:avLst/>
            </a:prstGeom>
            <a:solidFill>
              <a:schemeClr val="bg1"/>
            </a:solidFill>
          </p:spPr>
          <p:txBody>
            <a:bodyPr wrap="square" rtlCol="0">
              <a:spAutoFit/>
            </a:bodyPr>
            <a:lstStyle/>
            <a:p>
              <a:pPr algn="r"/>
              <a:r>
                <a:rPr lang="en-US" sz="1600" dirty="0" smtClean="0"/>
                <a:t>Yellowfin sole</a:t>
              </a:r>
              <a:endParaRPr lang="en-US" sz="1600" dirty="0"/>
            </a:p>
          </p:txBody>
        </p:sp>
        <p:sp>
          <p:nvSpPr>
            <p:cNvPr id="13" name="TextBox 12"/>
            <p:cNvSpPr txBox="1"/>
            <p:nvPr/>
          </p:nvSpPr>
          <p:spPr>
            <a:xfrm>
              <a:off x="410172" y="2126292"/>
              <a:ext cx="1716650" cy="338554"/>
            </a:xfrm>
            <a:prstGeom prst="rect">
              <a:avLst/>
            </a:prstGeom>
            <a:solidFill>
              <a:schemeClr val="bg1"/>
            </a:solidFill>
          </p:spPr>
          <p:txBody>
            <a:bodyPr wrap="square" rtlCol="0">
              <a:spAutoFit/>
            </a:bodyPr>
            <a:lstStyle/>
            <a:p>
              <a:pPr algn="r"/>
              <a:r>
                <a:rPr lang="en-US" sz="1600" dirty="0" smtClean="0"/>
                <a:t>                 POP</a:t>
              </a:r>
              <a:endParaRPr lang="en-US" sz="1600" dirty="0"/>
            </a:p>
          </p:txBody>
        </p:sp>
        <p:sp>
          <p:nvSpPr>
            <p:cNvPr id="14" name="TextBox 13"/>
            <p:cNvSpPr txBox="1"/>
            <p:nvPr/>
          </p:nvSpPr>
          <p:spPr>
            <a:xfrm>
              <a:off x="305153" y="1630512"/>
              <a:ext cx="1821669" cy="338554"/>
            </a:xfrm>
            <a:prstGeom prst="rect">
              <a:avLst/>
            </a:prstGeom>
            <a:solidFill>
              <a:schemeClr val="bg1"/>
            </a:solidFill>
          </p:spPr>
          <p:txBody>
            <a:bodyPr wrap="square" rtlCol="0">
              <a:spAutoFit/>
            </a:bodyPr>
            <a:lstStyle/>
            <a:p>
              <a:pPr algn="r"/>
              <a:r>
                <a:rPr lang="en-US" sz="1600" dirty="0" smtClean="0"/>
                <a:t>Atka mackerel</a:t>
              </a:r>
              <a:endParaRPr lang="en-US" sz="1600" dirty="0"/>
            </a:p>
          </p:txBody>
        </p:sp>
        <p:sp>
          <p:nvSpPr>
            <p:cNvPr id="16" name="TextBox 15"/>
            <p:cNvSpPr txBox="1"/>
            <p:nvPr/>
          </p:nvSpPr>
          <p:spPr>
            <a:xfrm>
              <a:off x="439144" y="4629758"/>
              <a:ext cx="1687678" cy="338554"/>
            </a:xfrm>
            <a:prstGeom prst="rect">
              <a:avLst/>
            </a:prstGeom>
            <a:solidFill>
              <a:schemeClr val="bg1"/>
            </a:solidFill>
          </p:spPr>
          <p:txBody>
            <a:bodyPr wrap="square" rtlCol="0">
              <a:spAutoFit/>
            </a:bodyPr>
            <a:lstStyle/>
            <a:p>
              <a:pPr algn="r"/>
              <a:r>
                <a:rPr lang="en-US" sz="1600" dirty="0" smtClean="0"/>
                <a:t>EBS Pacific cod</a:t>
              </a:r>
              <a:endParaRPr lang="en-US" sz="1600" dirty="0"/>
            </a:p>
          </p:txBody>
        </p:sp>
        <p:sp>
          <p:nvSpPr>
            <p:cNvPr id="18" name="TextBox 17"/>
            <p:cNvSpPr txBox="1"/>
            <p:nvPr/>
          </p:nvSpPr>
          <p:spPr>
            <a:xfrm>
              <a:off x="556437" y="5122028"/>
              <a:ext cx="1570385" cy="338554"/>
            </a:xfrm>
            <a:prstGeom prst="rect">
              <a:avLst/>
            </a:prstGeom>
            <a:solidFill>
              <a:schemeClr val="bg1"/>
            </a:solidFill>
          </p:spPr>
          <p:txBody>
            <a:bodyPr wrap="square" rtlCol="0">
              <a:spAutoFit/>
            </a:bodyPr>
            <a:lstStyle/>
            <a:p>
              <a:pPr algn="r"/>
              <a:r>
                <a:rPr lang="en-US" sz="1600" dirty="0" smtClean="0"/>
                <a:t>Snow crab</a:t>
              </a:r>
              <a:endParaRPr lang="en-US" sz="1600" dirty="0"/>
            </a:p>
          </p:txBody>
        </p:sp>
      </p:grpSp>
      <p:sp>
        <p:nvSpPr>
          <p:cNvPr id="21" name="Right Brace 20"/>
          <p:cNvSpPr/>
          <p:nvPr/>
        </p:nvSpPr>
        <p:spPr>
          <a:xfrm>
            <a:off x="8404599" y="988541"/>
            <a:ext cx="45719" cy="1476305"/>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8392240" y="5033319"/>
            <a:ext cx="45719" cy="1043815"/>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8400477" y="2533139"/>
            <a:ext cx="45719" cy="2435173"/>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rot="5400000">
            <a:off x="8047167" y="1520212"/>
            <a:ext cx="1198951" cy="400110"/>
          </a:xfrm>
          <a:prstGeom prst="rect">
            <a:avLst/>
          </a:prstGeom>
          <a:noFill/>
        </p:spPr>
        <p:txBody>
          <a:bodyPr wrap="square" rtlCol="0">
            <a:spAutoFit/>
          </a:bodyPr>
          <a:lstStyle/>
          <a:p>
            <a:r>
              <a:rPr lang="en-US" sz="2000" dirty="0" smtClean="0"/>
              <a:t>Biennial</a:t>
            </a:r>
            <a:r>
              <a:rPr lang="en-US" dirty="0" smtClean="0"/>
              <a:t> </a:t>
            </a:r>
            <a:endParaRPr lang="en-US" dirty="0"/>
          </a:p>
        </p:txBody>
      </p:sp>
      <p:sp>
        <p:nvSpPr>
          <p:cNvPr id="25" name="TextBox 24"/>
          <p:cNvSpPr txBox="1"/>
          <p:nvPr/>
        </p:nvSpPr>
        <p:spPr>
          <a:xfrm rot="5400000">
            <a:off x="8127262" y="5161684"/>
            <a:ext cx="1162324" cy="707886"/>
          </a:xfrm>
          <a:prstGeom prst="rect">
            <a:avLst/>
          </a:prstGeom>
          <a:noFill/>
        </p:spPr>
        <p:txBody>
          <a:bodyPr wrap="square" rtlCol="0">
            <a:spAutoFit/>
          </a:bodyPr>
          <a:lstStyle/>
          <a:p>
            <a:pPr algn="ctr"/>
            <a:r>
              <a:rPr lang="en-US" sz="2000" dirty="0" smtClean="0"/>
              <a:t>Annual, crab</a:t>
            </a:r>
            <a:endParaRPr lang="en-US" sz="2000" dirty="0"/>
          </a:p>
        </p:txBody>
      </p:sp>
      <p:sp>
        <p:nvSpPr>
          <p:cNvPr id="26" name="TextBox 25"/>
          <p:cNvSpPr txBox="1"/>
          <p:nvPr/>
        </p:nvSpPr>
        <p:spPr>
          <a:xfrm rot="5400000">
            <a:off x="7548503" y="3396782"/>
            <a:ext cx="2435173" cy="707886"/>
          </a:xfrm>
          <a:prstGeom prst="rect">
            <a:avLst/>
          </a:prstGeom>
          <a:noFill/>
        </p:spPr>
        <p:txBody>
          <a:bodyPr wrap="square" rtlCol="0">
            <a:spAutoFit/>
          </a:bodyPr>
          <a:lstStyle/>
          <a:p>
            <a:pPr algn="ctr"/>
            <a:r>
              <a:rPr lang="en-US" sz="2000" dirty="0" smtClean="0"/>
              <a:t>Annual, </a:t>
            </a:r>
            <a:r>
              <a:rPr lang="en-US" sz="2000" dirty="0" err="1" smtClean="0"/>
              <a:t>groundfish</a:t>
            </a:r>
            <a:endParaRPr lang="en-US" dirty="0"/>
          </a:p>
        </p:txBody>
      </p:sp>
    </p:spTree>
    <p:extLst>
      <p:ext uri="{BB962C8B-B14F-4D97-AF65-F5344CB8AC3E}">
        <p14:creationId xmlns:p14="http://schemas.microsoft.com/office/powerpoint/2010/main" val="317754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half" idx="2"/>
          </p:nvPr>
        </p:nvSpPr>
        <p:spPr>
          <a:xfrm>
            <a:off x="685801" y="1068331"/>
            <a:ext cx="7663542" cy="5075294"/>
          </a:xfrm>
        </p:spPr>
        <p:txBody>
          <a:bodyPr/>
          <a:lstStyle/>
          <a:p>
            <a:pPr marL="457200" indent="-457200">
              <a:buClr>
                <a:srgbClr val="002060"/>
              </a:buClr>
              <a:buFont typeface="Arial" panose="020B0604020202020204" pitchFamily="34" charset="0"/>
              <a:buChar char="•"/>
            </a:pPr>
            <a:r>
              <a:rPr lang="en-US" dirty="0" smtClean="0">
                <a:solidFill>
                  <a:srgbClr val="002060"/>
                </a:solidFill>
              </a:rPr>
              <a:t>Analysis provides us with a range of expected uncertainty for age structured assessment models</a:t>
            </a:r>
          </a:p>
          <a:p>
            <a:pPr marL="457200" indent="-457200">
              <a:buClr>
                <a:srgbClr val="002060"/>
              </a:buClr>
              <a:buFont typeface="Arial" panose="020B0604020202020204" pitchFamily="34" charset="0"/>
              <a:buChar char="•"/>
            </a:pPr>
            <a:r>
              <a:rPr lang="en-US" dirty="0" smtClean="0">
                <a:solidFill>
                  <a:srgbClr val="002060"/>
                </a:solidFill>
              </a:rPr>
              <a:t>Assessments with consistent retrospective bias exhibited greatest uncertainty </a:t>
            </a:r>
            <a:endParaRPr lang="en-US" dirty="0">
              <a:solidFill>
                <a:srgbClr val="002060"/>
              </a:solidFill>
            </a:endParaRPr>
          </a:p>
          <a:p>
            <a:pPr marL="457200" indent="-457200">
              <a:buClr>
                <a:srgbClr val="002060"/>
              </a:buClr>
              <a:buFont typeface="Arial" panose="020B0604020202020204" pitchFamily="34" charset="0"/>
              <a:buChar char="•"/>
            </a:pPr>
            <a:r>
              <a:rPr lang="en-US" dirty="0" smtClean="0">
                <a:solidFill>
                  <a:srgbClr val="002060"/>
                </a:solidFill>
              </a:rPr>
              <a:t>Survey frequency may be a contributing factor</a:t>
            </a:r>
          </a:p>
        </p:txBody>
      </p:sp>
    </p:spTree>
    <p:extLst>
      <p:ext uri="{BB962C8B-B14F-4D97-AF65-F5344CB8AC3E}">
        <p14:creationId xmlns:p14="http://schemas.microsoft.com/office/powerpoint/2010/main" val="33593414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Acknowledgments</a:t>
            </a:r>
            <a:endParaRPr lang="en-US" dirty="0"/>
          </a:p>
        </p:txBody>
      </p:sp>
      <p:sp>
        <p:nvSpPr>
          <p:cNvPr id="3" name="Text Placeholder 2"/>
          <p:cNvSpPr>
            <a:spLocks noGrp="1"/>
          </p:cNvSpPr>
          <p:nvPr>
            <p:ph type="body" sz="half" idx="2"/>
          </p:nvPr>
        </p:nvSpPr>
        <p:spPr>
          <a:xfrm>
            <a:off x="685801" y="1068331"/>
            <a:ext cx="7190116" cy="5075294"/>
          </a:xfrm>
        </p:spPr>
        <p:txBody>
          <a:bodyPr/>
          <a:lstStyle/>
          <a:p>
            <a:pPr marL="457200" indent="-457200">
              <a:buClr>
                <a:srgbClr val="002060"/>
              </a:buClr>
              <a:buFont typeface="Arial" panose="020B0604020202020204" pitchFamily="34" charset="0"/>
              <a:buChar char="•"/>
            </a:pPr>
            <a:r>
              <a:rPr lang="en-US" dirty="0" smtClean="0">
                <a:solidFill>
                  <a:srgbClr val="002060"/>
                </a:solidFill>
              </a:rPr>
              <a:t>Survey value work group</a:t>
            </a:r>
          </a:p>
          <a:p>
            <a:pPr marL="914389" lvl="1" indent="-457200">
              <a:buClr>
                <a:srgbClr val="002060"/>
              </a:buClr>
              <a:buFont typeface="Arial" panose="020B0604020202020204" pitchFamily="34" charset="0"/>
              <a:buChar char="•"/>
            </a:pPr>
            <a:r>
              <a:rPr lang="en-US" sz="1400" dirty="0">
                <a:solidFill>
                  <a:srgbClr val="002060"/>
                </a:solidFill>
              </a:rPr>
              <a:t>RACE, REFM, FMA</a:t>
            </a:r>
            <a:r>
              <a:rPr lang="en-US" sz="1400" dirty="0" smtClean="0">
                <a:solidFill>
                  <a:srgbClr val="002060"/>
                </a:solidFill>
              </a:rPr>
              <a:t>, ABL, HEPR</a:t>
            </a:r>
          </a:p>
          <a:p>
            <a:pPr marL="457200" indent="-457200">
              <a:buClr>
                <a:srgbClr val="002060"/>
              </a:buClr>
              <a:buFont typeface="Arial" panose="020B0604020202020204" pitchFamily="34" charset="0"/>
              <a:buChar char="•"/>
            </a:pPr>
            <a:r>
              <a:rPr lang="en-US" dirty="0" smtClean="0">
                <a:solidFill>
                  <a:srgbClr val="002060"/>
                </a:solidFill>
              </a:rPr>
              <a:t>Anne Hollowed</a:t>
            </a:r>
          </a:p>
          <a:p>
            <a:pPr marL="457200" indent="-457200">
              <a:buClr>
                <a:srgbClr val="002060"/>
              </a:buClr>
              <a:buFont typeface="Arial" panose="020B0604020202020204" pitchFamily="34" charset="0"/>
              <a:buChar char="•"/>
            </a:pPr>
            <a:r>
              <a:rPr lang="en-US" dirty="0" smtClean="0">
                <a:solidFill>
                  <a:srgbClr val="002060"/>
                </a:solidFill>
              </a:rPr>
              <a:t>Dana </a:t>
            </a:r>
            <a:r>
              <a:rPr lang="en-US" dirty="0" err="1" smtClean="0">
                <a:solidFill>
                  <a:srgbClr val="002060"/>
                </a:solidFill>
              </a:rPr>
              <a:t>Hanselman</a:t>
            </a:r>
            <a:endParaRPr lang="en-US" dirty="0" smtClean="0">
              <a:solidFill>
                <a:srgbClr val="002060"/>
              </a:solidFill>
            </a:endParaRPr>
          </a:p>
          <a:p>
            <a:pPr marL="457200" indent="-457200">
              <a:buClr>
                <a:srgbClr val="002060"/>
              </a:buClr>
              <a:buFont typeface="Arial" panose="020B0604020202020204" pitchFamily="34" charset="0"/>
              <a:buChar char="•"/>
            </a:pPr>
            <a:r>
              <a:rPr lang="en-US" dirty="0" smtClean="0">
                <a:solidFill>
                  <a:srgbClr val="002060"/>
                </a:solidFill>
              </a:rPr>
              <a:t>Chris Lunsford</a:t>
            </a:r>
          </a:p>
          <a:p>
            <a:pPr marL="457200" indent="-457200">
              <a:buClr>
                <a:srgbClr val="002060"/>
              </a:buClr>
              <a:buFont typeface="Arial" panose="020B0604020202020204" pitchFamily="34" charset="0"/>
              <a:buChar char="•"/>
            </a:pPr>
            <a:r>
              <a:rPr lang="en-US" dirty="0" smtClean="0">
                <a:solidFill>
                  <a:srgbClr val="002060"/>
                </a:solidFill>
              </a:rPr>
              <a:t>Pete </a:t>
            </a:r>
            <a:r>
              <a:rPr lang="en-US" dirty="0" err="1" smtClean="0">
                <a:solidFill>
                  <a:srgbClr val="002060"/>
                </a:solidFill>
              </a:rPr>
              <a:t>Hulson</a:t>
            </a:r>
            <a:endParaRPr lang="en-US" dirty="0" smtClean="0">
              <a:solidFill>
                <a:srgbClr val="002060"/>
              </a:solidFill>
            </a:endParaRPr>
          </a:p>
        </p:txBody>
      </p:sp>
    </p:spTree>
    <p:extLst>
      <p:ext uri="{BB962C8B-B14F-4D97-AF65-F5344CB8AC3E}">
        <p14:creationId xmlns:p14="http://schemas.microsoft.com/office/powerpoint/2010/main" val="250834679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0"/>
            <a:ext cx="91821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Objectives</a:t>
            </a:r>
            <a:endParaRPr lang="en-US" dirty="0"/>
          </a:p>
        </p:txBody>
      </p:sp>
      <p:sp>
        <p:nvSpPr>
          <p:cNvPr id="4" name="Text Placeholder 3"/>
          <p:cNvSpPr>
            <a:spLocks noGrp="1"/>
          </p:cNvSpPr>
          <p:nvPr>
            <p:ph type="body" sz="half" idx="2"/>
          </p:nvPr>
        </p:nvSpPr>
        <p:spPr>
          <a:xfrm>
            <a:off x="685801" y="1068331"/>
            <a:ext cx="7499194" cy="4828669"/>
          </a:xfrm>
        </p:spPr>
        <p:txBody>
          <a:bodyPr/>
          <a:lstStyle/>
          <a:p>
            <a:pPr marL="457200" indent="-457200">
              <a:buClr>
                <a:schemeClr val="tx2"/>
              </a:buClr>
              <a:buFont typeface="Arial" panose="020B0604020202020204" pitchFamily="34" charset="0"/>
              <a:buChar char="•"/>
            </a:pPr>
            <a:r>
              <a:rPr lang="en-US" dirty="0" smtClean="0">
                <a:solidFill>
                  <a:schemeClr val="tx2"/>
                </a:solidFill>
              </a:rPr>
              <a:t>Evaluate and get a better understanding of </a:t>
            </a:r>
            <a:r>
              <a:rPr lang="en-US" dirty="0" smtClean="0">
                <a:solidFill>
                  <a:schemeClr val="tx2"/>
                </a:solidFill>
              </a:rPr>
              <a:t>the </a:t>
            </a:r>
            <a:r>
              <a:rPr lang="en-US" dirty="0" smtClean="0">
                <a:solidFill>
                  <a:schemeClr val="tx2"/>
                </a:solidFill>
              </a:rPr>
              <a:t>expected uncertainty with the loss of the most recent survey data for a number of </a:t>
            </a:r>
            <a:r>
              <a:rPr lang="en-US" dirty="0" err="1" smtClean="0">
                <a:solidFill>
                  <a:schemeClr val="tx2"/>
                </a:solidFill>
              </a:rPr>
              <a:t>groundfish</a:t>
            </a:r>
            <a:r>
              <a:rPr lang="en-US" dirty="0" smtClean="0">
                <a:solidFill>
                  <a:schemeClr val="tx2"/>
                </a:solidFill>
              </a:rPr>
              <a:t> and crab species</a:t>
            </a:r>
          </a:p>
          <a:p>
            <a:pPr marL="457200" indent="-457200">
              <a:buClr>
                <a:schemeClr val="tx2"/>
              </a:buClr>
              <a:buFont typeface="Arial" panose="020B0604020202020204" pitchFamily="34" charset="0"/>
              <a:buChar char="•"/>
            </a:pPr>
            <a:endParaRPr lang="en-US" dirty="0" smtClean="0">
              <a:solidFill>
                <a:schemeClr val="tx2"/>
              </a:solidFill>
            </a:endParaRPr>
          </a:p>
          <a:p>
            <a:pPr marL="457200" indent="-457200">
              <a:buClr>
                <a:schemeClr val="tx2"/>
              </a:buClr>
              <a:buFont typeface="Arial" panose="020B0604020202020204" pitchFamily="34" charset="0"/>
              <a:buChar char="•"/>
            </a:pPr>
            <a:r>
              <a:rPr lang="en-US" dirty="0" smtClean="0">
                <a:solidFill>
                  <a:schemeClr val="tx2"/>
                </a:solidFill>
              </a:rPr>
              <a:t>Identify species that would be more sensitive to the loss of data</a:t>
            </a:r>
          </a:p>
        </p:txBody>
      </p:sp>
    </p:spTree>
    <p:extLst>
      <p:ext uri="{BB962C8B-B14F-4D97-AF65-F5344CB8AC3E}">
        <p14:creationId xmlns:p14="http://schemas.microsoft.com/office/powerpoint/2010/main" val="834183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53695"/>
            <a:ext cx="6858000" cy="886397"/>
          </a:xfrm>
        </p:spPr>
        <p:txBody>
          <a:bodyPr/>
          <a:lstStyle/>
          <a:p>
            <a:pPr algn="ctr"/>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061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453695"/>
            <a:ext cx="6858000" cy="886397"/>
          </a:xfrm>
        </p:spPr>
        <p:txBody>
          <a:bodyPr/>
          <a:lstStyle/>
          <a:p>
            <a:r>
              <a:rPr lang="en-US" dirty="0" smtClean="0"/>
              <a:t>Extra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384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1" y="105111"/>
            <a:ext cx="6984125" cy="602405"/>
          </a:xfrm>
        </p:spPr>
        <p:txBody>
          <a:bodyPr/>
          <a:lstStyle/>
          <a:p>
            <a:r>
              <a:rPr lang="en-US" dirty="0" smtClean="0"/>
              <a:t>Overfishing limits</a:t>
            </a:r>
            <a:endParaRPr lang="en-US" dirty="0"/>
          </a:p>
        </p:txBody>
      </p:sp>
      <p:sp>
        <p:nvSpPr>
          <p:cNvPr id="4" name="Text Placeholder 3"/>
          <p:cNvSpPr>
            <a:spLocks noGrp="1"/>
          </p:cNvSpPr>
          <p:nvPr>
            <p:ph type="body" sz="half" idx="2"/>
          </p:nvPr>
        </p:nvSpPr>
        <p:spPr>
          <a:xfrm>
            <a:off x="402266" y="5803363"/>
            <a:ext cx="6306207" cy="597011"/>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55" y="716752"/>
            <a:ext cx="8597746" cy="6141248"/>
          </a:xfrm>
          <a:prstGeom prst="rect">
            <a:avLst/>
          </a:prstGeom>
        </p:spPr>
      </p:pic>
    </p:spTree>
    <p:extLst>
      <p:ext uri="{BB962C8B-B14F-4D97-AF65-F5344CB8AC3E}">
        <p14:creationId xmlns:p14="http://schemas.microsoft.com/office/powerpoint/2010/main" val="422232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10497"/>
            <a:ext cx="6858000" cy="1329595"/>
          </a:xfrm>
        </p:spPr>
        <p:txBody>
          <a:bodyPr/>
          <a:lstStyle/>
          <a:p>
            <a:r>
              <a:rPr lang="en-US" sz="3600" dirty="0" smtClean="0"/>
              <a:t>Comparison of spawning biomass coefficients of variation in “on” and “off” survey years</a:t>
            </a:r>
            <a:endParaRPr lang="en-US" sz="3600" dirty="0"/>
          </a:p>
        </p:txBody>
      </p:sp>
      <p:sp>
        <p:nvSpPr>
          <p:cNvPr id="3" name="Subtitle 2"/>
          <p:cNvSpPr>
            <a:spLocks noGrp="1"/>
          </p:cNvSpPr>
          <p:nvPr>
            <p:ph type="subTitle" idx="1"/>
          </p:nvPr>
        </p:nvSpPr>
        <p:spPr/>
        <p:txBody>
          <a:bodyPr/>
          <a:lstStyle/>
          <a:p>
            <a:r>
              <a:rPr lang="en-US" sz="2800" dirty="0" smtClean="0"/>
              <a:t>Grant G. Thompson</a:t>
            </a:r>
            <a:endParaRPr lang="en-US" sz="2800" dirty="0"/>
          </a:p>
        </p:txBody>
      </p:sp>
    </p:spTree>
    <p:extLst>
      <p:ext uri="{BB962C8B-B14F-4D97-AF65-F5344CB8AC3E}">
        <p14:creationId xmlns:p14="http://schemas.microsoft.com/office/powerpoint/2010/main" val="3652434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sz="half" idx="2"/>
          </p:nvPr>
        </p:nvSpPr>
        <p:spPr>
          <a:xfrm>
            <a:off x="685801" y="1068331"/>
            <a:ext cx="7190116" cy="5075294"/>
          </a:xfrm>
        </p:spPr>
        <p:txBody>
          <a:bodyPr/>
          <a:lstStyle/>
          <a:p>
            <a:pPr marL="457200" indent="-457200">
              <a:buClr>
                <a:srgbClr val="002060"/>
              </a:buClr>
              <a:buFont typeface="Arial" panose="020B0604020202020204" pitchFamily="34" charset="0"/>
              <a:buChar char="•"/>
            </a:pPr>
            <a:r>
              <a:rPr lang="en-US" dirty="0" smtClean="0">
                <a:solidFill>
                  <a:srgbClr val="002060"/>
                </a:solidFill>
              </a:rPr>
              <a:t>Focused on stocks using the GOA and AI bottom trawl surveys</a:t>
            </a:r>
          </a:p>
          <a:p>
            <a:pPr marL="914389" lvl="1" indent="-457200">
              <a:buClr>
                <a:srgbClr val="002060"/>
              </a:buClr>
              <a:buFont typeface="Arial" panose="020B0604020202020204" pitchFamily="34" charset="0"/>
              <a:buChar char="•"/>
            </a:pPr>
            <a:r>
              <a:rPr lang="en-US" sz="2400" dirty="0" smtClean="0">
                <a:solidFill>
                  <a:srgbClr val="002060"/>
                </a:solidFill>
              </a:rPr>
              <a:t>SSB and standard error estimates from a total of 29 stocks were submitted by stock assessment authors</a:t>
            </a:r>
          </a:p>
          <a:p>
            <a:pPr marL="457200" indent="-457200">
              <a:buClr>
                <a:srgbClr val="002060"/>
              </a:buClr>
              <a:buFont typeface="Arial" panose="020B0604020202020204" pitchFamily="34" charset="0"/>
              <a:buChar char="•"/>
            </a:pPr>
            <a:r>
              <a:rPr lang="en-US" dirty="0">
                <a:solidFill>
                  <a:srgbClr val="002060"/>
                </a:solidFill>
              </a:rPr>
              <a:t>Average coefficient of variation computed separately for “on” and “off” years</a:t>
            </a:r>
          </a:p>
          <a:p>
            <a:pPr marL="457200" indent="-457200">
              <a:buClr>
                <a:srgbClr val="002060"/>
              </a:buClr>
              <a:buFont typeface="Arial" panose="020B0604020202020204" pitchFamily="34" charset="0"/>
              <a:buChar char="•"/>
            </a:pPr>
            <a:r>
              <a:rPr lang="en-US" dirty="0">
                <a:solidFill>
                  <a:srgbClr val="002060"/>
                </a:solidFill>
              </a:rPr>
              <a:t>Ratio of CV in “on-year plus one” to CV in the </a:t>
            </a:r>
            <a:r>
              <a:rPr lang="en-US" dirty="0" smtClean="0">
                <a:solidFill>
                  <a:srgbClr val="002060"/>
                </a:solidFill>
              </a:rPr>
              <a:t>preceding </a:t>
            </a:r>
            <a:r>
              <a:rPr lang="en-US" dirty="0">
                <a:solidFill>
                  <a:srgbClr val="002060"/>
                </a:solidFill>
              </a:rPr>
              <a:t>“on” </a:t>
            </a:r>
            <a:r>
              <a:rPr lang="en-US" dirty="0" smtClean="0">
                <a:solidFill>
                  <a:srgbClr val="002060"/>
                </a:solidFill>
              </a:rPr>
              <a:t>year</a:t>
            </a:r>
          </a:p>
        </p:txBody>
      </p:sp>
    </p:spTree>
    <p:extLst>
      <p:ext uri="{BB962C8B-B14F-4D97-AF65-F5344CB8AC3E}">
        <p14:creationId xmlns:p14="http://schemas.microsoft.com/office/powerpoint/2010/main" val="76289351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half" idx="2"/>
          </p:nvPr>
        </p:nvSpPr>
        <p:spPr>
          <a:xfrm>
            <a:off x="167267" y="3552866"/>
            <a:ext cx="8809463" cy="3215924"/>
          </a:xfrm>
        </p:spPr>
        <p:txBody>
          <a:bodyPr/>
          <a:lstStyle/>
          <a:p>
            <a:pPr marL="457200" indent="-457200">
              <a:buClr>
                <a:srgbClr val="002060"/>
              </a:buClr>
              <a:buFont typeface="Arial" panose="020B0604020202020204" pitchFamily="34" charset="0"/>
              <a:buChar char="•"/>
            </a:pPr>
            <a:r>
              <a:rPr lang="en-US" sz="2200" dirty="0" smtClean="0">
                <a:solidFill>
                  <a:srgbClr val="002060"/>
                </a:solidFill>
              </a:rPr>
              <a:t>Pooled CV was 8% higher on average in “off” years for Tier 1 – 3 stocks</a:t>
            </a:r>
          </a:p>
          <a:p>
            <a:pPr marL="457200" indent="-457200">
              <a:buClr>
                <a:srgbClr val="002060"/>
              </a:buClr>
              <a:buFont typeface="Arial" panose="020B0604020202020204" pitchFamily="34" charset="0"/>
              <a:buChar char="•"/>
            </a:pPr>
            <a:r>
              <a:rPr lang="en-US" sz="2200" dirty="0">
                <a:solidFill>
                  <a:srgbClr val="002060"/>
                </a:solidFill>
              </a:rPr>
              <a:t>For the 3 cases in which the time series terminated in an “off” year, the pooled CV was 35% higher on average than it was for those same 3 stocks overall</a:t>
            </a:r>
            <a:r>
              <a:rPr lang="en-US" sz="2200" dirty="0" smtClean="0">
                <a:solidFill>
                  <a:srgbClr val="002060"/>
                </a:solidFill>
              </a:rPr>
              <a:t>.</a:t>
            </a:r>
          </a:p>
          <a:p>
            <a:pPr marL="457200" indent="-457200">
              <a:buClr>
                <a:srgbClr val="002060"/>
              </a:buClr>
              <a:buFont typeface="Arial" panose="020B0604020202020204" pitchFamily="34" charset="0"/>
              <a:buChar char="•"/>
            </a:pPr>
            <a:r>
              <a:rPr lang="en-US" sz="2200" dirty="0">
                <a:solidFill>
                  <a:srgbClr val="002060"/>
                </a:solidFill>
              </a:rPr>
              <a:t>For the 3 cases in which the time series terminated in an “off” year, the pooled CV was 35% higher on average than it was for those same 3 stocks overall</a:t>
            </a:r>
            <a:endParaRPr lang="en-US" sz="2200" dirty="0" smtClean="0">
              <a:solidFill>
                <a:srgbClr val="002060"/>
              </a:solidFill>
            </a:endParaRPr>
          </a:p>
          <a:p>
            <a:pPr marL="457200" indent="-457200">
              <a:buClr>
                <a:srgbClr val="002060"/>
              </a:buClr>
              <a:buFont typeface="Arial" panose="020B0604020202020204" pitchFamily="34" charset="0"/>
              <a:buChar char="•"/>
            </a:pPr>
            <a:r>
              <a:rPr lang="en-US" sz="2200" dirty="0" smtClean="0">
                <a:solidFill>
                  <a:srgbClr val="002060"/>
                </a:solidFill>
              </a:rPr>
              <a:t>Pooled </a:t>
            </a:r>
            <a:r>
              <a:rPr lang="en-US" sz="2200" dirty="0">
                <a:solidFill>
                  <a:srgbClr val="002060"/>
                </a:solidFill>
              </a:rPr>
              <a:t>CV of 56% </a:t>
            </a:r>
            <a:r>
              <a:rPr lang="en-US" sz="2200" dirty="0" smtClean="0">
                <a:solidFill>
                  <a:srgbClr val="002060"/>
                </a:solidFill>
              </a:rPr>
              <a:t>higher on average when </a:t>
            </a:r>
            <a:r>
              <a:rPr lang="en-US" sz="2200" dirty="0">
                <a:solidFill>
                  <a:srgbClr val="002060"/>
                </a:solidFill>
              </a:rPr>
              <a:t>comparing “off” years to “on” </a:t>
            </a:r>
            <a:r>
              <a:rPr lang="en-US" sz="2200" dirty="0" smtClean="0">
                <a:solidFill>
                  <a:srgbClr val="002060"/>
                </a:solidFill>
              </a:rPr>
              <a:t>years for the </a:t>
            </a:r>
            <a:r>
              <a:rPr lang="en-US" sz="2200" dirty="0">
                <a:solidFill>
                  <a:srgbClr val="002060"/>
                </a:solidFill>
              </a:rPr>
              <a:t>9 Tier 5  stocks showed an average increase in </a:t>
            </a:r>
          </a:p>
          <a:p>
            <a:pPr marL="457200" indent="-457200">
              <a:buClr>
                <a:srgbClr val="002060"/>
              </a:buClr>
              <a:buFont typeface="Arial" panose="020B0604020202020204" pitchFamily="34" charset="0"/>
              <a:buChar char="•"/>
            </a:pPr>
            <a:endParaRPr lang="en-US" sz="2200" dirty="0" smtClean="0">
              <a:solidFill>
                <a:srgbClr val="002060"/>
              </a:solidFill>
            </a:endParaRPr>
          </a:p>
          <a:p>
            <a:pPr marL="457200" indent="-457200">
              <a:buClr>
                <a:srgbClr val="002060"/>
              </a:buClr>
              <a:buFont typeface="Arial" panose="020B0604020202020204" pitchFamily="34" charset="0"/>
              <a:buChar char="•"/>
            </a:pPr>
            <a:endParaRPr lang="en-US" sz="2200" dirty="0" smtClean="0">
              <a:solidFill>
                <a:srgbClr val="00206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68" y="999366"/>
            <a:ext cx="8809463" cy="2334152"/>
          </a:xfrm>
          <a:prstGeom prst="rect">
            <a:avLst/>
          </a:prstGeom>
          <a:noFill/>
          <a:ln>
            <a:noFill/>
          </a:ln>
        </p:spPr>
      </p:pic>
    </p:spTree>
    <p:extLst>
      <p:ext uri="{BB962C8B-B14F-4D97-AF65-F5344CB8AC3E}">
        <p14:creationId xmlns:p14="http://schemas.microsoft.com/office/powerpoint/2010/main" val="20693280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half" idx="2"/>
          </p:nvPr>
        </p:nvSpPr>
        <p:spPr>
          <a:xfrm>
            <a:off x="167267" y="3552866"/>
            <a:ext cx="8809463" cy="3305134"/>
          </a:xfrm>
        </p:spPr>
        <p:txBody>
          <a:bodyPr/>
          <a:lstStyle/>
          <a:p>
            <a:pPr marL="342900" lvl="0" indent="-342900">
              <a:buFont typeface="Arial" panose="020B0604020202020204" pitchFamily="34" charset="0"/>
              <a:buChar char="•"/>
            </a:pPr>
            <a:r>
              <a:rPr lang="en-US" sz="2200" dirty="0">
                <a:solidFill>
                  <a:srgbClr val="002060"/>
                </a:solidFill>
              </a:rPr>
              <a:t>The 13 stocks/complexes managed under Tiers 1-3 showed an average increase of only about 1% between “on+1” and “on” years for the time series overall.</a:t>
            </a:r>
          </a:p>
          <a:p>
            <a:pPr marL="342900" lvl="0" indent="-342900">
              <a:buFont typeface="Arial" panose="020B0604020202020204" pitchFamily="34" charset="0"/>
              <a:buChar char="•"/>
            </a:pPr>
            <a:r>
              <a:rPr lang="en-US" sz="2200" dirty="0">
                <a:solidFill>
                  <a:srgbClr val="002060"/>
                </a:solidFill>
              </a:rPr>
              <a:t>For the 3 cases in which the time series terminated in an “off” year, the CV ratio was about 7% higher on average than it was for those same 3 stocks overall.</a:t>
            </a:r>
          </a:p>
          <a:p>
            <a:pPr marL="342900" lvl="0" indent="-342900">
              <a:buFont typeface="Arial" panose="020B0604020202020204" pitchFamily="34" charset="0"/>
              <a:buChar char="•"/>
            </a:pPr>
            <a:r>
              <a:rPr lang="en-US" sz="2200" dirty="0">
                <a:solidFill>
                  <a:srgbClr val="002060"/>
                </a:solidFill>
              </a:rPr>
              <a:t>The 9 stocks managed under Tier 5 showed an average increase of about 42% between “on+1” and “on” years for the time series overall.</a:t>
            </a:r>
          </a:p>
          <a:p>
            <a:pPr marL="342900" lvl="0" indent="-342900">
              <a:buFont typeface="Arial" panose="020B0604020202020204" pitchFamily="34" charset="0"/>
              <a:buChar char="•"/>
            </a:pPr>
            <a:r>
              <a:rPr lang="en-US" sz="2200" dirty="0">
                <a:solidFill>
                  <a:srgbClr val="002060"/>
                </a:solidFill>
              </a:rPr>
              <a:t>For the 1 case in which the time series terminated in an “off” year, the CV ratio was 146% higher than it was for that same stock overall.</a:t>
            </a:r>
          </a:p>
          <a:p>
            <a:pPr marL="457200" indent="-457200">
              <a:buClr>
                <a:srgbClr val="002060"/>
              </a:buClr>
              <a:buFont typeface="Arial" panose="020B0604020202020204" pitchFamily="34" charset="0"/>
              <a:buChar char="•"/>
            </a:pPr>
            <a:endParaRPr lang="en-US" sz="2200" dirty="0" smtClean="0">
              <a:solidFill>
                <a:srgbClr val="002060"/>
              </a:solidFill>
            </a:endParaRPr>
          </a:p>
          <a:p>
            <a:pPr marL="457200" indent="-457200">
              <a:buClr>
                <a:srgbClr val="002060"/>
              </a:buClr>
              <a:buFont typeface="Arial" panose="020B0604020202020204" pitchFamily="34" charset="0"/>
              <a:buChar char="•"/>
            </a:pPr>
            <a:endParaRPr lang="en-US" sz="2200" dirty="0" smtClean="0">
              <a:solidFill>
                <a:srgbClr val="002060"/>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68" y="999366"/>
            <a:ext cx="8809463" cy="2334152"/>
          </a:xfrm>
          <a:prstGeom prst="rect">
            <a:avLst/>
          </a:prstGeom>
          <a:noFill/>
          <a:ln>
            <a:noFill/>
          </a:ln>
        </p:spPr>
      </p:pic>
    </p:spTree>
    <p:extLst>
      <p:ext uri="{BB962C8B-B14F-4D97-AF65-F5344CB8AC3E}">
        <p14:creationId xmlns:p14="http://schemas.microsoft.com/office/powerpoint/2010/main" val="33559149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8100" y="0"/>
            <a:ext cx="91821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mtClean="0"/>
              <a:t>Analysis</a:t>
            </a:r>
            <a:endParaRPr lang="en-US" dirty="0"/>
          </a:p>
        </p:txBody>
      </p:sp>
      <p:pic>
        <p:nvPicPr>
          <p:cNvPr id="1032" name="Picture 8" descr="Age Determination of Alaska Groundfish Species | NOAA Fish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757182"/>
            <a:ext cx="1069848"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cific Ocean Perch | NOAA Fish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904" y="5808471"/>
            <a:ext cx="1069013" cy="7132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Yellowfin Sole | NOAA Fish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206" y="5810250"/>
            <a:ext cx="1068453" cy="711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Pacific Cod | NOAA Fish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736" y="5653023"/>
            <a:ext cx="15075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Greenland Turbot | NOAA Fish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078" y="5856096"/>
            <a:ext cx="1069013" cy="7132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Rock Sole | NOAA Fishe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522" y="5808471"/>
            <a:ext cx="1097408"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anner Crab Species Profile, Alaska Department of Fish and G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9205" y="5781439"/>
            <a:ext cx="126479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dn2.webdamdb.com/1280_0huHZl9YbxHl.png?1501272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2318" y="5788415"/>
            <a:ext cx="1027897"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905501" y="1023491"/>
            <a:ext cx="3962402" cy="2957959"/>
            <a:chOff x="6042521" y="1133901"/>
            <a:chExt cx="3711079" cy="2542749"/>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2521" y="1133901"/>
              <a:ext cx="3559849" cy="2542749"/>
            </a:xfrm>
            <a:prstGeom prst="rect">
              <a:avLst/>
            </a:prstGeom>
          </p:spPr>
        </p:pic>
        <p:sp>
          <p:nvSpPr>
            <p:cNvPr id="8" name="Rectangle 7"/>
            <p:cNvSpPr/>
            <p:nvPr/>
          </p:nvSpPr>
          <p:spPr>
            <a:xfrm>
              <a:off x="8953502" y="1133902"/>
              <a:ext cx="800098" cy="254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643270" y="1068331"/>
            <a:ext cx="5610224" cy="4828669"/>
          </a:xfrm>
        </p:spPr>
        <p:txBody>
          <a:bodyPr/>
          <a:lstStyle/>
          <a:p>
            <a:pPr marL="457200" indent="-457200">
              <a:buClr>
                <a:schemeClr val="tx2"/>
              </a:buClr>
              <a:buFont typeface="Arial" panose="020B0604020202020204" pitchFamily="34" charset="0"/>
              <a:buChar char="•"/>
            </a:pPr>
            <a:r>
              <a:rPr lang="en-US" dirty="0" smtClean="0">
                <a:solidFill>
                  <a:schemeClr val="tx2"/>
                </a:solidFill>
              </a:rPr>
              <a:t>Standard retrospective</a:t>
            </a:r>
          </a:p>
          <a:p>
            <a:pPr marL="914389" lvl="1" indent="-457200">
              <a:buClr>
                <a:schemeClr val="tx2"/>
              </a:buClr>
              <a:buFont typeface="Arial" panose="020B0604020202020204" pitchFamily="34" charset="0"/>
              <a:buChar char="•"/>
            </a:pPr>
            <a:r>
              <a:rPr lang="en-US" sz="2000" dirty="0" smtClean="0">
                <a:solidFill>
                  <a:schemeClr val="tx2"/>
                </a:solidFill>
              </a:rPr>
              <a:t>Measures consistency of model when new data are available</a:t>
            </a:r>
          </a:p>
          <a:p>
            <a:pPr marL="457200" indent="-457200">
              <a:buClr>
                <a:schemeClr val="tx2"/>
              </a:buClr>
              <a:buFont typeface="Arial" panose="020B0604020202020204" pitchFamily="34" charset="0"/>
              <a:buChar char="•"/>
            </a:pPr>
            <a:r>
              <a:rPr lang="en-US" dirty="0" smtClean="0">
                <a:solidFill>
                  <a:schemeClr val="tx2"/>
                </a:solidFill>
              </a:rPr>
              <a:t>Retrospective missing most recent survey data</a:t>
            </a:r>
          </a:p>
          <a:p>
            <a:pPr marL="914389" lvl="1" indent="-457200">
              <a:buClr>
                <a:schemeClr val="tx2"/>
              </a:buClr>
              <a:buFont typeface="Arial" panose="020B0604020202020204" pitchFamily="34" charset="0"/>
              <a:buChar char="•"/>
            </a:pPr>
            <a:r>
              <a:rPr lang="en-US" sz="2000" dirty="0" smtClean="0">
                <a:solidFill>
                  <a:schemeClr val="tx2"/>
                </a:solidFill>
              </a:rPr>
              <a:t>Survey data were down-weighted </a:t>
            </a:r>
          </a:p>
          <a:p>
            <a:pPr marL="1371577" lvl="2" indent="-457200">
              <a:buClr>
                <a:schemeClr val="tx2"/>
              </a:buClr>
              <a:buFont typeface="Arial" panose="020B0604020202020204" pitchFamily="34" charset="0"/>
              <a:buChar char="•"/>
            </a:pPr>
            <a:r>
              <a:rPr lang="en-US" sz="1800" dirty="0" smtClean="0">
                <a:solidFill>
                  <a:schemeClr val="tx2"/>
                </a:solidFill>
              </a:rPr>
              <a:t>CV of survey biomass increased</a:t>
            </a:r>
          </a:p>
          <a:p>
            <a:pPr marL="1371577" lvl="2" indent="-457200">
              <a:buClr>
                <a:srgbClr val="002060"/>
              </a:buClr>
              <a:buFont typeface="Arial" panose="020B0604020202020204" pitchFamily="34" charset="0"/>
              <a:buChar char="•"/>
            </a:pPr>
            <a:r>
              <a:rPr lang="en-US" sz="1800" dirty="0" smtClean="0">
                <a:solidFill>
                  <a:schemeClr val="tx2"/>
                </a:solidFill>
              </a:rPr>
              <a:t>Input sample size of composition data lowered</a:t>
            </a:r>
          </a:p>
          <a:p>
            <a:pPr marL="914389" lvl="1" indent="-457200">
              <a:buClr>
                <a:srgbClr val="002060"/>
              </a:buClr>
              <a:buFont typeface="Arial" panose="020B0604020202020204" pitchFamily="34" charset="0"/>
              <a:buChar char="•"/>
            </a:pPr>
            <a:r>
              <a:rPr lang="en-US" sz="2000" dirty="0" smtClean="0">
                <a:solidFill>
                  <a:schemeClr val="tx2"/>
                </a:solidFill>
              </a:rPr>
              <a:t>Biennial surveys – most recent survey removed even it was the year before the terminal year</a:t>
            </a:r>
          </a:p>
          <a:p>
            <a:pPr marL="1371577" lvl="2" indent="-457200">
              <a:buClr>
                <a:schemeClr val="tx1">
                  <a:lumMod val="50000"/>
                  <a:lumOff val="50000"/>
                </a:schemeClr>
              </a:buClr>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387462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Statistics</a:t>
            </a:r>
            <a:endParaRPr lang="en-US" dirty="0"/>
          </a:p>
        </p:txBody>
      </p:sp>
      <mc:AlternateContent xmlns:mc="http://schemas.openxmlformats.org/markup-compatibility/2006" xmlns:a14="http://schemas.microsoft.com/office/drawing/2010/main">
        <mc:Choice Requires="a14">
          <p:sp>
            <p:nvSpPr>
              <p:cNvPr id="5" name="Text Placeholder 3"/>
              <p:cNvSpPr>
                <a:spLocks noGrp="1"/>
              </p:cNvSpPr>
              <p:nvPr>
                <p:ph type="body" sz="half" idx="2"/>
              </p:nvPr>
            </p:nvSpPr>
            <p:spPr>
              <a:xfrm>
                <a:off x="685801" y="1068331"/>
                <a:ext cx="7909559" cy="5288926"/>
              </a:xfrm>
            </p:spPr>
            <p:txBody>
              <a:bodyPr/>
              <a:lstStyle/>
              <a:p>
                <a:pPr marL="457200" indent="-457200">
                  <a:buClr>
                    <a:schemeClr val="tx2"/>
                  </a:buClr>
                  <a:buFont typeface="Arial" panose="020B0604020202020204" pitchFamily="34" charset="0"/>
                  <a:buChar char="•"/>
                </a:pPr>
                <a:r>
                  <a:rPr lang="en-US" dirty="0" smtClean="0">
                    <a:solidFill>
                      <a:schemeClr val="tx2"/>
                    </a:solidFill>
                  </a:rPr>
                  <a:t>Model estimated CV </a:t>
                </a:r>
              </a:p>
              <a:p>
                <a:pPr marL="457200" indent="-457200">
                  <a:buClr>
                    <a:schemeClr val="tx2"/>
                  </a:buClr>
                  <a:buFont typeface="Arial" panose="020B0604020202020204" pitchFamily="34" charset="0"/>
                  <a:buChar char="•"/>
                </a:pPr>
                <a:r>
                  <a:rPr lang="en-US" dirty="0" err="1" smtClean="0">
                    <a:solidFill>
                      <a:schemeClr val="tx2"/>
                    </a:solidFill>
                  </a:rPr>
                  <a:t>Mohn’s</a:t>
                </a:r>
                <a:r>
                  <a:rPr lang="en-US" dirty="0" smtClean="0">
                    <a:solidFill>
                      <a:schemeClr val="tx2"/>
                    </a:solidFill>
                  </a:rPr>
                  <a:t> rho (</a:t>
                </a:r>
                <a:r>
                  <a:rPr lang="el-GR" dirty="0" smtClean="0">
                    <a:solidFill>
                      <a:schemeClr val="tx2"/>
                    </a:solidFill>
                  </a:rPr>
                  <a:t>ρ</a:t>
                </a:r>
                <a:r>
                  <a:rPr lang="en-US" dirty="0" smtClean="0">
                    <a:solidFill>
                      <a:schemeClr val="tx2"/>
                    </a:solidFill>
                  </a:rPr>
                  <a:t>) – average relative bias </a:t>
                </a:r>
                <a:endParaRPr lang="en-US" i="1" dirty="0" smtClean="0">
                  <a:solidFill>
                    <a:schemeClr val="tx2"/>
                  </a:solidFill>
                </a:endParaRPr>
              </a:p>
              <a:p>
                <a:pPr marL="914389" lvl="1" indent="-457200">
                  <a:buClr>
                    <a:schemeClr val="tx2"/>
                  </a:buClr>
                  <a:buFont typeface="Arial" panose="020B0604020202020204" pitchFamily="34" charset="0"/>
                  <a:buChar char="•"/>
                </a:pPr>
                <a14:m>
                  <m:oMath xmlns:m="http://schemas.openxmlformats.org/officeDocument/2006/math">
                    <m:r>
                      <a:rPr lang="en-US" sz="2000" i="1" smtClean="0">
                        <a:solidFill>
                          <a:schemeClr val="tx2"/>
                        </a:solidFill>
                        <a:latin typeface="Cambria Math" panose="02040503050406030204" pitchFamily="18" charset="0"/>
                      </a:rPr>
                      <m:t>𝜌</m:t>
                    </m:r>
                    <m:r>
                      <a:rPr lang="en-US" sz="2000" i="1" smtClean="0">
                        <a:solidFill>
                          <a:schemeClr val="tx2"/>
                        </a:solidFill>
                        <a:latin typeface="Cambria Math" panose="02040503050406030204" pitchFamily="18" charset="0"/>
                      </a:rPr>
                      <m:t>=</m:t>
                    </m:r>
                    <m:d>
                      <m:dPr>
                        <m:ctrlPr>
                          <a:rPr lang="en-US" sz="2000" i="1">
                            <a:solidFill>
                              <a:schemeClr val="tx2"/>
                            </a:solidFill>
                            <a:latin typeface="Cambria Math" panose="02040503050406030204" pitchFamily="18" charset="0"/>
                          </a:rPr>
                        </m:ctrlPr>
                      </m:dPr>
                      <m:e>
                        <m:acc>
                          <m:accPr>
                            <m:chr m:val="̅"/>
                            <m:ctrlPr>
                              <a:rPr lang="en-US" sz="2000" i="1">
                                <a:solidFill>
                                  <a:schemeClr val="tx2"/>
                                </a:solidFill>
                                <a:latin typeface="Cambria Math" panose="02040503050406030204" pitchFamily="18" charset="0"/>
                              </a:rPr>
                            </m:ctrlPr>
                          </m:accPr>
                          <m:e>
                            <m:f>
                              <m:fPr>
                                <m:ctrlPr>
                                  <a:rPr lang="en-US" sz="2000" i="1">
                                    <a:solidFill>
                                      <a:schemeClr val="tx2"/>
                                    </a:solidFill>
                                    <a:latin typeface="Cambria Math" panose="02040503050406030204" pitchFamily="18" charset="0"/>
                                  </a:rPr>
                                </m:ctrlPr>
                              </m:fPr>
                              <m:num>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𝑝</m:t>
                                    </m:r>
                                  </m:sub>
                                </m:sSub>
                                <m:r>
                                  <a:rPr lang="en-US" sz="2000" i="1">
                                    <a:solidFill>
                                      <a:schemeClr val="tx2"/>
                                    </a:solidFill>
                                    <a:latin typeface="Cambria Math" panose="02040503050406030204" pitchFamily="18" charset="0"/>
                                  </a:rPr>
                                  <m:t>−</m:t>
                                </m:r>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𝑓𝑢𝑙𝑙</m:t>
                                    </m:r>
                                  </m:sub>
                                </m:sSub>
                              </m:num>
                              <m:den>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𝑓𝑢𝑙𝑙</m:t>
                                    </m:r>
                                  </m:sub>
                                </m:sSub>
                              </m:den>
                            </m:f>
                          </m:e>
                        </m:acc>
                      </m:e>
                    </m:d>
                  </m:oMath>
                </a14:m>
                <a:r>
                  <a:rPr lang="en-US" sz="2000" dirty="0" smtClean="0">
                    <a:solidFill>
                      <a:schemeClr val="tx2"/>
                    </a:solidFill>
                  </a:rPr>
                  <a:t>, where</a:t>
                </a:r>
              </a:p>
              <a:p>
                <a:pPr marL="1371577" lvl="2" indent="-457200">
                  <a:buClr>
                    <a:schemeClr val="tx2"/>
                  </a:buClr>
                  <a:buFont typeface="Arial" panose="020B0604020202020204" pitchFamily="34" charset="0"/>
                  <a:buChar char="•"/>
                </a:pPr>
                <a:r>
                  <a:rPr lang="en-US" sz="1800" i="1" dirty="0" smtClean="0">
                    <a:solidFill>
                      <a:schemeClr val="tx2"/>
                    </a:solidFill>
                  </a:rPr>
                  <a:t>X</a:t>
                </a:r>
                <a:r>
                  <a:rPr lang="en-US" sz="1800" dirty="0" smtClean="0">
                    <a:solidFill>
                      <a:schemeClr val="tx2"/>
                    </a:solidFill>
                  </a:rPr>
                  <a:t> </a:t>
                </a:r>
                <a:r>
                  <a:rPr lang="en-US" sz="1800" dirty="0">
                    <a:solidFill>
                      <a:schemeClr val="tx2"/>
                    </a:solidFill>
                  </a:rPr>
                  <a:t>– quantity of interest, </a:t>
                </a:r>
                <a:r>
                  <a:rPr lang="en-US" sz="1800" i="1" dirty="0">
                    <a:solidFill>
                      <a:schemeClr val="tx2"/>
                    </a:solidFill>
                  </a:rPr>
                  <a:t>Y</a:t>
                </a:r>
                <a:r>
                  <a:rPr lang="en-US" sz="1800" dirty="0">
                    <a:solidFill>
                      <a:schemeClr val="tx2"/>
                    </a:solidFill>
                  </a:rPr>
                  <a:t> - terminal year, </a:t>
                </a:r>
                <a:r>
                  <a:rPr lang="en-US" sz="1800" i="1" dirty="0">
                    <a:solidFill>
                      <a:schemeClr val="tx2"/>
                    </a:solidFill>
                  </a:rPr>
                  <a:t>p</a:t>
                </a:r>
                <a:r>
                  <a:rPr lang="en-US" sz="1800" dirty="0">
                    <a:solidFill>
                      <a:schemeClr val="tx2"/>
                    </a:solidFill>
                  </a:rPr>
                  <a:t> – </a:t>
                </a:r>
                <a:r>
                  <a:rPr lang="en-US" sz="1800" dirty="0" smtClean="0">
                    <a:solidFill>
                      <a:schemeClr val="tx2"/>
                    </a:solidFill>
                  </a:rPr>
                  <a:t>peel,              </a:t>
                </a:r>
                <a:r>
                  <a:rPr lang="en-US" sz="1800" i="1" dirty="0" smtClean="0">
                    <a:solidFill>
                      <a:schemeClr val="tx2"/>
                    </a:solidFill>
                  </a:rPr>
                  <a:t>full</a:t>
                </a:r>
                <a:r>
                  <a:rPr lang="en-US" sz="1800" dirty="0" smtClean="0">
                    <a:solidFill>
                      <a:schemeClr val="tx2"/>
                    </a:solidFill>
                  </a:rPr>
                  <a:t> </a:t>
                </a:r>
                <a:r>
                  <a:rPr lang="en-US" sz="1800" dirty="0">
                    <a:solidFill>
                      <a:schemeClr val="tx2"/>
                    </a:solidFill>
                  </a:rPr>
                  <a:t>– model with full time </a:t>
                </a:r>
                <a:r>
                  <a:rPr lang="en-US" sz="1800" dirty="0" smtClean="0">
                    <a:solidFill>
                      <a:schemeClr val="tx2"/>
                    </a:solidFill>
                  </a:rPr>
                  <a:t>series</a:t>
                </a:r>
                <a:endParaRPr lang="en-US" sz="2000" dirty="0" smtClean="0">
                  <a:solidFill>
                    <a:schemeClr val="tx2"/>
                  </a:solidFill>
                </a:endParaRPr>
              </a:p>
              <a:p>
                <a:pPr marL="457200" indent="-457200">
                  <a:buClr>
                    <a:schemeClr val="tx2"/>
                  </a:buClr>
                  <a:buFont typeface="Arial" panose="020B0604020202020204" pitchFamily="34" charset="0"/>
                  <a:buChar char="•"/>
                </a:pPr>
                <a:r>
                  <a:rPr lang="en-US" dirty="0" smtClean="0">
                    <a:solidFill>
                      <a:schemeClr val="tx2"/>
                    </a:solidFill>
                  </a:rPr>
                  <a:t>Ralston sigma (Ralston et al. 2011 )</a:t>
                </a:r>
              </a:p>
              <a:p>
                <a:pPr marL="914389" lvl="1" indent="-457200">
                  <a:buClr>
                    <a:schemeClr val="tx2"/>
                  </a:buClr>
                  <a:buFont typeface="Arial" panose="020B0604020202020204" pitchFamily="34" charset="0"/>
                  <a:buChar char="•"/>
                </a:pPr>
                <a14:m>
                  <m:oMath xmlns:m="http://schemas.openxmlformats.org/officeDocument/2006/math">
                    <m:sSub>
                      <m:sSubPr>
                        <m:ctrlPr>
                          <a:rPr lang="en-US" sz="2000" i="1" smtClean="0">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𝜎</m:t>
                        </m:r>
                      </m:e>
                      <m:sub>
                        <m:r>
                          <a:rPr lang="en-US" sz="2000" i="1">
                            <a:solidFill>
                              <a:schemeClr val="tx2"/>
                            </a:solidFill>
                            <a:latin typeface="Cambria Math" panose="02040503050406030204" pitchFamily="18" charset="0"/>
                          </a:rPr>
                          <m:t>𝑅𝑎𝑙𝑠𝑡𝑜𝑛</m:t>
                        </m:r>
                      </m:sub>
                    </m:sSub>
                    <m:r>
                      <a:rPr lang="en-US" sz="2000" i="1">
                        <a:solidFill>
                          <a:schemeClr val="tx2"/>
                        </a:solidFill>
                        <a:latin typeface="Cambria Math" panose="02040503050406030204" pitchFamily="18" charset="0"/>
                      </a:rPr>
                      <m:t>=</m:t>
                    </m:r>
                    <m:rad>
                      <m:radPr>
                        <m:degHide m:val="on"/>
                        <m:ctrlPr>
                          <a:rPr lang="en-US" sz="2000" i="1">
                            <a:solidFill>
                              <a:schemeClr val="tx2"/>
                            </a:solidFill>
                            <a:latin typeface="Cambria Math" panose="02040503050406030204" pitchFamily="18" charset="0"/>
                          </a:rPr>
                        </m:ctrlPr>
                      </m:radPr>
                      <m:deg/>
                      <m:e>
                        <m:f>
                          <m:fPr>
                            <m:ctrlPr>
                              <a:rPr lang="en-US" sz="2000" i="1">
                                <a:solidFill>
                                  <a:schemeClr val="tx2"/>
                                </a:solidFill>
                                <a:latin typeface="Cambria Math" panose="02040503050406030204" pitchFamily="18" charset="0"/>
                              </a:rPr>
                            </m:ctrlPr>
                          </m:fPr>
                          <m:num>
                            <m:r>
                              <a:rPr lang="en-US" sz="2000" i="1">
                                <a:solidFill>
                                  <a:schemeClr val="tx2"/>
                                </a:solidFill>
                                <a:latin typeface="Cambria Math" panose="02040503050406030204" pitchFamily="18" charset="0"/>
                              </a:rPr>
                              <m:t>1</m:t>
                            </m:r>
                          </m:num>
                          <m:den>
                            <m:nary>
                              <m:naryPr>
                                <m:chr m:val="∑"/>
                                <m:limLoc m:val="undOvr"/>
                                <m:ctrlPr>
                                  <a:rPr lang="en-US" sz="2000" i="1">
                                    <a:solidFill>
                                      <a:schemeClr val="tx2"/>
                                    </a:solidFill>
                                    <a:latin typeface="Cambria Math" panose="02040503050406030204" pitchFamily="18" charset="0"/>
                                  </a:rPr>
                                </m:ctrlPr>
                              </m:naryPr>
                              <m:sub>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=1</m:t>
                                </m:r>
                              </m:sub>
                              <m:sup>
                                <m:r>
                                  <a:rPr lang="en-US" sz="2000" i="1">
                                    <a:solidFill>
                                      <a:schemeClr val="tx2"/>
                                    </a:solidFill>
                                    <a:latin typeface="Cambria Math" panose="02040503050406030204" pitchFamily="18" charset="0"/>
                                  </a:rPr>
                                  <m:t>𝑃</m:t>
                                </m:r>
                              </m:sup>
                              <m:e>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−1</m:t>
                                </m:r>
                              </m:e>
                            </m:nary>
                          </m:den>
                        </m:f>
                        <m:nary>
                          <m:naryPr>
                            <m:chr m:val="∑"/>
                            <m:limLoc m:val="undOvr"/>
                            <m:supHide m:val="on"/>
                            <m:ctrlPr>
                              <a:rPr lang="en-US" sz="2000" i="1">
                                <a:solidFill>
                                  <a:schemeClr val="tx2"/>
                                </a:solidFill>
                                <a:latin typeface="Cambria Math" panose="02040503050406030204" pitchFamily="18" charset="0"/>
                              </a:rPr>
                            </m:ctrlPr>
                          </m:naryPr>
                          <m:sub>
                            <m:r>
                              <a:rPr lang="en-US" sz="2000" i="1">
                                <a:solidFill>
                                  <a:schemeClr val="tx2"/>
                                </a:solidFill>
                                <a:latin typeface="Cambria Math" panose="02040503050406030204" pitchFamily="18" charset="0"/>
                              </a:rPr>
                              <m:t>𝑦</m:t>
                            </m:r>
                          </m:sub>
                          <m:sup/>
                          <m:e>
                            <m:sSup>
                              <m:sSupPr>
                                <m:ctrlPr>
                                  <a:rPr lang="en-US" sz="2000" i="1">
                                    <a:solidFill>
                                      <a:schemeClr val="tx2"/>
                                    </a:solidFill>
                                    <a:latin typeface="Cambria Math" panose="02040503050406030204" pitchFamily="18" charset="0"/>
                                  </a:rPr>
                                </m:ctrlPr>
                              </m:sSupPr>
                              <m:e>
                                <m:d>
                                  <m:dPr>
                                    <m:ctrlPr>
                                      <a:rPr lang="en-US" sz="2000" i="1">
                                        <a:solidFill>
                                          <a:schemeClr val="tx2"/>
                                        </a:solidFill>
                                        <a:latin typeface="Cambria Math" panose="02040503050406030204" pitchFamily="18" charset="0"/>
                                      </a:rPr>
                                    </m:ctrlPr>
                                  </m:dPr>
                                  <m:e>
                                    <m:r>
                                      <a:rPr lang="en-US" sz="2000" i="1">
                                        <a:solidFill>
                                          <a:schemeClr val="tx2"/>
                                        </a:solidFill>
                                        <a:latin typeface="Cambria Math" panose="02040503050406030204" pitchFamily="18" charset="0"/>
                                      </a:rPr>
                                      <m:t>𝑙𝑛</m:t>
                                    </m:r>
                                    <m:d>
                                      <m:dPr>
                                        <m:begChr m:val="["/>
                                        <m:endChr m:val="]"/>
                                        <m:ctrlPr>
                                          <a:rPr lang="en-US" sz="2000" i="1">
                                            <a:solidFill>
                                              <a:schemeClr val="tx2"/>
                                            </a:solidFill>
                                            <a:latin typeface="Cambria Math" panose="02040503050406030204" pitchFamily="18" charset="0"/>
                                          </a:rPr>
                                        </m:ctrlPr>
                                      </m:dPr>
                                      <m:e>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𝑖</m:t>
                                            </m:r>
                                          </m:sub>
                                        </m:sSub>
                                      </m:e>
                                    </m:d>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𝑙𝑛</m:t>
                                    </m:r>
                                    <m:d>
                                      <m:dPr>
                                        <m:begChr m:val="["/>
                                        <m:endChr m:val="]"/>
                                        <m:ctrlPr>
                                          <a:rPr lang="en-US" sz="2000" i="1">
                                            <a:solidFill>
                                              <a:schemeClr val="tx2"/>
                                            </a:solidFill>
                                            <a:latin typeface="Cambria Math" panose="02040503050406030204" pitchFamily="18" charset="0"/>
                                          </a:rPr>
                                        </m:ctrlPr>
                                      </m:dPr>
                                      <m:e>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𝑝</m:t>
                                            </m:r>
                                            <m:r>
                                              <a:rPr lang="en-US" sz="2000" i="1">
                                                <a:solidFill>
                                                  <a:schemeClr val="tx2"/>
                                                </a:solidFill>
                                                <a:latin typeface="Cambria Math" panose="02040503050406030204" pitchFamily="18" charset="0"/>
                                              </a:rPr>
                                              <m:t>, </m:t>
                                            </m:r>
                                            <m:r>
                                              <a:rPr lang="en-US" sz="2000" i="1">
                                                <a:solidFill>
                                                  <a:schemeClr val="tx2"/>
                                                </a:solidFill>
                                                <a:latin typeface="Cambria Math" panose="02040503050406030204" pitchFamily="18" charset="0"/>
                                              </a:rPr>
                                              <m:t>𝑟𝑒𝑓</m:t>
                                            </m:r>
                                            <m:r>
                                              <a:rPr lang="en-US" sz="2000" i="1">
                                                <a:solidFill>
                                                  <a:schemeClr val="tx2"/>
                                                </a:solidFill>
                                                <a:latin typeface="Cambria Math" panose="02040503050406030204" pitchFamily="18" charset="0"/>
                                              </a:rPr>
                                              <m:t> </m:t>
                                            </m:r>
                                          </m:sub>
                                        </m:sSub>
                                      </m:e>
                                    </m:d>
                                  </m:e>
                                </m:d>
                              </m:e>
                              <m:sup>
                                <m:r>
                                  <a:rPr lang="en-US" sz="2000" i="1">
                                    <a:solidFill>
                                      <a:schemeClr val="tx2"/>
                                    </a:solidFill>
                                    <a:latin typeface="Cambria Math" panose="02040503050406030204" pitchFamily="18" charset="0"/>
                                  </a:rPr>
                                  <m:t>2</m:t>
                                </m:r>
                              </m:sup>
                            </m:sSup>
                          </m:e>
                        </m:nary>
                      </m:e>
                    </m:rad>
                  </m:oMath>
                </a14:m>
                <a:r>
                  <a:rPr lang="en-US" sz="2000" dirty="0" smtClean="0">
                    <a:solidFill>
                      <a:schemeClr val="tx2"/>
                    </a:solidFill>
                  </a:rPr>
                  <a:t>, where</a:t>
                </a:r>
              </a:p>
              <a:p>
                <a:pPr marL="1371577" lvl="2" indent="-457200">
                  <a:buClr>
                    <a:schemeClr val="tx2"/>
                  </a:buClr>
                  <a:buFont typeface="Arial" panose="020B0604020202020204" pitchFamily="34" charset="0"/>
                  <a:buChar char="•"/>
                </a:pPr>
                <a:r>
                  <a:rPr lang="en-US" sz="1800" i="1" dirty="0" smtClean="0">
                    <a:solidFill>
                      <a:schemeClr val="tx2"/>
                    </a:solidFill>
                  </a:rPr>
                  <a:t>ref</a:t>
                </a:r>
                <a:r>
                  <a:rPr lang="en-US" sz="1800" dirty="0" smtClean="0">
                    <a:solidFill>
                      <a:schemeClr val="tx2"/>
                    </a:solidFill>
                  </a:rPr>
                  <a:t>  - last assessment model</a:t>
                </a:r>
                <a:endParaRPr lang="en-US" sz="1800" i="1" dirty="0" smtClean="0">
                  <a:solidFill>
                    <a:schemeClr val="tx2"/>
                  </a:solidFill>
                </a:endParaRPr>
              </a:p>
              <a:p>
                <a:pPr marL="457200" indent="-457200">
                  <a:buClr>
                    <a:schemeClr val="tx2"/>
                  </a:buClr>
                  <a:buFont typeface="Arial" panose="020B0604020202020204" pitchFamily="34" charset="0"/>
                  <a:buChar char="•"/>
                </a:pPr>
                <a:r>
                  <a:rPr lang="en-US" dirty="0" smtClean="0">
                    <a:solidFill>
                      <a:schemeClr val="tx2"/>
                    </a:solidFill>
                  </a:rPr>
                  <a:t>Additional variance</a:t>
                </a:r>
              </a:p>
              <a:p>
                <a:pPr marL="914389" lvl="1" indent="-457200">
                  <a:buClr>
                    <a:schemeClr val="tx2"/>
                  </a:buClr>
                  <a:buFont typeface="Arial" panose="020B0604020202020204" pitchFamily="34" charset="0"/>
                  <a:buChar char="•"/>
                </a:pPr>
                <a14:m>
                  <m:oMath xmlns:m="http://schemas.openxmlformats.org/officeDocument/2006/math">
                    <m:sSup>
                      <m:sSupPr>
                        <m:ctrlPr>
                          <a:rPr lang="en-US" sz="2000" i="1" smtClean="0">
                            <a:solidFill>
                              <a:schemeClr val="tx2"/>
                            </a:solidFill>
                            <a:latin typeface="Cambria Math" panose="02040503050406030204" pitchFamily="18" charset="0"/>
                          </a:rPr>
                        </m:ctrlPr>
                      </m:sSupPr>
                      <m:e>
                        <m:r>
                          <a:rPr lang="en-US" sz="2000" i="1">
                            <a:solidFill>
                              <a:schemeClr val="tx2"/>
                            </a:solidFill>
                            <a:latin typeface="Cambria Math" panose="02040503050406030204" pitchFamily="18" charset="0"/>
                          </a:rPr>
                          <m:t>𝜎</m:t>
                        </m:r>
                      </m:e>
                      <m:sup>
                        <m:r>
                          <a:rPr lang="en-US" sz="2000" i="1">
                            <a:solidFill>
                              <a:schemeClr val="tx2"/>
                            </a:solidFill>
                            <a:latin typeface="Cambria Math" panose="02040503050406030204" pitchFamily="18" charset="0"/>
                          </a:rPr>
                          <m:t>2</m:t>
                        </m:r>
                      </m:sup>
                    </m:sSup>
                    <m:r>
                      <a:rPr lang="en-US" sz="2000" i="1">
                        <a:solidFill>
                          <a:schemeClr val="tx2"/>
                        </a:solidFill>
                        <a:latin typeface="Cambria Math" panose="02040503050406030204" pitchFamily="18" charset="0"/>
                      </a:rPr>
                      <m:t>= </m:t>
                    </m:r>
                    <m:f>
                      <m:fPr>
                        <m:ctrlPr>
                          <a:rPr lang="en-US" sz="2000" i="1">
                            <a:solidFill>
                              <a:schemeClr val="tx2"/>
                            </a:solidFill>
                            <a:latin typeface="Cambria Math" panose="02040503050406030204" pitchFamily="18" charset="0"/>
                          </a:rPr>
                        </m:ctrlPr>
                      </m:fPr>
                      <m:num>
                        <m:nary>
                          <m:naryPr>
                            <m:chr m:val="∑"/>
                            <m:limLoc m:val="undOvr"/>
                            <m:ctrlPr>
                              <a:rPr lang="en-US" sz="2000" i="1">
                                <a:solidFill>
                                  <a:schemeClr val="tx2"/>
                                </a:solidFill>
                                <a:latin typeface="Cambria Math" panose="02040503050406030204" pitchFamily="18" charset="0"/>
                              </a:rPr>
                            </m:ctrlPr>
                          </m:naryPr>
                          <m:sub>
                            <m:r>
                              <a:rPr lang="en-US" sz="2000" i="1">
                                <a:solidFill>
                                  <a:schemeClr val="tx2"/>
                                </a:solidFill>
                                <a:latin typeface="Cambria Math" panose="02040503050406030204" pitchFamily="18" charset="0"/>
                              </a:rPr>
                              <m:t>𝑦</m:t>
                            </m:r>
                            <m:r>
                              <a:rPr lang="en-US" sz="2000" i="1">
                                <a:solidFill>
                                  <a:schemeClr val="tx2"/>
                                </a:solidFill>
                                <a:latin typeface="Cambria Math" panose="02040503050406030204" pitchFamily="18" charset="0"/>
                              </a:rPr>
                              <m:t>=0</m:t>
                            </m:r>
                          </m:sub>
                          <m:sup>
                            <m:r>
                              <a:rPr lang="en-US" sz="2000" i="1">
                                <a:solidFill>
                                  <a:schemeClr val="tx2"/>
                                </a:solidFill>
                                <a:latin typeface="Cambria Math" panose="02040503050406030204" pitchFamily="18" charset="0"/>
                              </a:rPr>
                              <m:t>𝑌</m:t>
                            </m:r>
                          </m:sup>
                          <m:e>
                            <m:sSup>
                              <m:sSupPr>
                                <m:ctrlPr>
                                  <a:rPr lang="en-US" sz="2000" i="1">
                                    <a:solidFill>
                                      <a:schemeClr val="tx2"/>
                                    </a:solidFill>
                                    <a:latin typeface="Cambria Math" panose="02040503050406030204" pitchFamily="18" charset="0"/>
                                  </a:rPr>
                                </m:ctrlPr>
                              </m:sSupPr>
                              <m:e>
                                <m:d>
                                  <m:dPr>
                                    <m:ctrlPr>
                                      <a:rPr lang="en-US" sz="2000" i="1">
                                        <a:solidFill>
                                          <a:schemeClr val="tx2"/>
                                        </a:solidFill>
                                        <a:latin typeface="Cambria Math" panose="02040503050406030204" pitchFamily="18" charset="0"/>
                                      </a:rPr>
                                    </m:ctrlPr>
                                  </m:dPr>
                                  <m:e>
                                    <m:f>
                                      <m:fPr>
                                        <m:ctrlPr>
                                          <a:rPr lang="en-US" sz="2000" i="1">
                                            <a:solidFill>
                                              <a:schemeClr val="tx2"/>
                                            </a:solidFill>
                                            <a:latin typeface="Cambria Math" panose="02040503050406030204" pitchFamily="18" charset="0"/>
                                          </a:rPr>
                                        </m:ctrlPr>
                                      </m:fPr>
                                      <m:num>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𝑛𝑜</m:t>
                                            </m:r>
                                            <m:r>
                                              <a:rPr lang="en-US" sz="2000" i="1">
                                                <a:solidFill>
                                                  <a:schemeClr val="tx2"/>
                                                </a:solidFill>
                                                <a:latin typeface="Cambria Math" panose="02040503050406030204" pitchFamily="18" charset="0"/>
                                              </a:rPr>
                                              <m:t> </m:t>
                                            </m:r>
                                            <m:r>
                                              <a:rPr lang="en-US" sz="2000" i="1">
                                                <a:solidFill>
                                                  <a:schemeClr val="tx2"/>
                                                </a:solidFill>
                                                <a:latin typeface="Cambria Math" panose="02040503050406030204" pitchFamily="18" charset="0"/>
                                              </a:rPr>
                                              <m:t>𝑠𝑢𝑟𝑣𝑒𝑦</m:t>
                                            </m:r>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𝑦</m:t>
                                            </m:r>
                                          </m:sub>
                                        </m:sSub>
                                        <m:r>
                                          <a:rPr lang="en-US" sz="2000" i="1">
                                            <a:solidFill>
                                              <a:schemeClr val="tx2"/>
                                            </a:solidFill>
                                            <a:latin typeface="Cambria Math" panose="02040503050406030204" pitchFamily="18" charset="0"/>
                                          </a:rPr>
                                          <m:t>−</m:t>
                                        </m:r>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𝑦</m:t>
                                            </m:r>
                                          </m:sub>
                                        </m:sSub>
                                      </m:num>
                                      <m:den>
                                        <m:sSub>
                                          <m:sSubPr>
                                            <m:ctrlPr>
                                              <a:rPr lang="en-US" sz="2000" i="1">
                                                <a:solidFill>
                                                  <a:schemeClr val="tx2"/>
                                                </a:solidFill>
                                                <a:latin typeface="Cambria Math" panose="02040503050406030204" pitchFamily="18" charset="0"/>
                                              </a:rPr>
                                            </m:ctrlPr>
                                          </m:sSubPr>
                                          <m:e>
                                            <m:r>
                                              <a:rPr lang="en-US" sz="2000" i="1">
                                                <a:solidFill>
                                                  <a:schemeClr val="tx2"/>
                                                </a:solidFill>
                                                <a:latin typeface="Cambria Math" panose="02040503050406030204" pitchFamily="18" charset="0"/>
                                              </a:rPr>
                                              <m:t>𝑋</m:t>
                                            </m:r>
                                          </m:e>
                                          <m:sub>
                                            <m:r>
                                              <a:rPr lang="en-US" sz="2000" i="1">
                                                <a:solidFill>
                                                  <a:schemeClr val="tx2"/>
                                                </a:solidFill>
                                                <a:latin typeface="Cambria Math" panose="02040503050406030204" pitchFamily="18" charset="0"/>
                                              </a:rPr>
                                              <m:t>𝑦</m:t>
                                            </m:r>
                                          </m:sub>
                                        </m:sSub>
                                      </m:den>
                                    </m:f>
                                  </m:e>
                                </m:d>
                              </m:e>
                              <m:sup>
                                <m:r>
                                  <a:rPr lang="en-US" sz="2000" i="1">
                                    <a:solidFill>
                                      <a:schemeClr val="tx2"/>
                                    </a:solidFill>
                                    <a:latin typeface="Cambria Math" panose="02040503050406030204" pitchFamily="18" charset="0"/>
                                  </a:rPr>
                                  <m:t>2</m:t>
                                </m:r>
                              </m:sup>
                            </m:sSup>
                          </m:e>
                        </m:nary>
                      </m:num>
                      <m:den>
                        <m:r>
                          <a:rPr lang="en-US" sz="2000" i="1">
                            <a:solidFill>
                              <a:schemeClr val="tx2"/>
                            </a:solidFill>
                            <a:latin typeface="Cambria Math" panose="02040503050406030204" pitchFamily="18" charset="0"/>
                          </a:rPr>
                          <m:t>𝑌</m:t>
                        </m:r>
                        <m:r>
                          <a:rPr lang="en-US" sz="2000" i="1">
                            <a:solidFill>
                              <a:schemeClr val="tx2"/>
                            </a:solidFill>
                            <a:latin typeface="Cambria Math" panose="02040503050406030204" pitchFamily="18" charset="0"/>
                          </a:rPr>
                          <m:t>−1</m:t>
                        </m:r>
                      </m:den>
                    </m:f>
                  </m:oMath>
                </a14:m>
                <a:r>
                  <a:rPr lang="en-US" dirty="0" smtClean="0">
                    <a:solidFill>
                      <a:schemeClr val="tx2"/>
                    </a:solidFill>
                  </a:rPr>
                  <a:t>, </a:t>
                </a:r>
                <a:r>
                  <a:rPr lang="en-US" sz="2000" dirty="0" smtClean="0">
                    <a:solidFill>
                      <a:schemeClr val="tx2"/>
                    </a:solidFill>
                  </a:rPr>
                  <a:t>where </a:t>
                </a:r>
                <a:r>
                  <a:rPr lang="en-US" sz="2000" i="1" dirty="0" smtClean="0">
                    <a:solidFill>
                      <a:schemeClr val="tx2"/>
                    </a:solidFill>
                  </a:rPr>
                  <a:t>Y </a:t>
                </a:r>
                <a:r>
                  <a:rPr lang="en-US" sz="2000" dirty="0" smtClean="0">
                    <a:solidFill>
                      <a:schemeClr val="tx2"/>
                    </a:solidFill>
                  </a:rPr>
                  <a:t>is the total number of retrospective peels</a:t>
                </a:r>
                <a:endParaRPr lang="en-US" dirty="0" smtClean="0">
                  <a:solidFill>
                    <a:schemeClr val="tx2"/>
                  </a:solidFill>
                </a:endParaRPr>
              </a:p>
            </p:txBody>
          </p:sp>
        </mc:Choice>
        <mc:Fallback xmlns="">
          <p:sp>
            <p:nvSpPr>
              <p:cNvPr id="5" name="Text Placeholder 3"/>
              <p:cNvSpPr>
                <a:spLocks noGrp="1" noRot="1" noChangeAspect="1" noMove="1" noResize="1" noEditPoints="1" noAdjustHandles="1" noChangeArrowheads="1" noChangeShapeType="1" noTextEdit="1"/>
              </p:cNvSpPr>
              <p:nvPr>
                <p:ph type="body" sz="half" idx="2"/>
              </p:nvPr>
            </p:nvSpPr>
            <p:spPr>
              <a:xfrm>
                <a:off x="685801" y="1068331"/>
                <a:ext cx="7909559" cy="5288926"/>
              </a:xfrm>
              <a:blipFill>
                <a:blip r:embed="rId3"/>
                <a:stretch>
                  <a:fillRect l="-2082" t="-3341"/>
                </a:stretch>
              </a:blipFill>
            </p:spPr>
            <p:txBody>
              <a:bodyPr/>
              <a:lstStyle/>
              <a:p>
                <a:r>
                  <a:rPr lang="en-US">
                    <a:noFill/>
                  </a:rPr>
                  <a:t> </a:t>
                </a:r>
              </a:p>
            </p:txBody>
          </p:sp>
        </mc:Fallback>
      </mc:AlternateContent>
    </p:spTree>
    <p:extLst>
      <p:ext uri="{BB962C8B-B14F-4D97-AF65-F5344CB8AC3E}">
        <p14:creationId xmlns:p14="http://schemas.microsoft.com/office/powerpoint/2010/main" val="119861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Model estimated uncertainty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05" y="928007"/>
            <a:ext cx="8301990" cy="5929993"/>
          </a:xfrm>
          <a:prstGeom prst="rect">
            <a:avLst/>
          </a:prstGeom>
        </p:spPr>
      </p:pic>
      <p:sp>
        <p:nvSpPr>
          <p:cNvPr id="7" name="Oval 6"/>
          <p:cNvSpPr/>
          <p:nvPr/>
        </p:nvSpPr>
        <p:spPr>
          <a:xfrm>
            <a:off x="4943475" y="5057775"/>
            <a:ext cx="2000250" cy="676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52925" y="5629275"/>
            <a:ext cx="2000250" cy="676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3125" y="3886917"/>
            <a:ext cx="1847850" cy="676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672683" y="4563192"/>
            <a:ext cx="5271042" cy="0"/>
          </a:xfrm>
          <a:prstGeom prst="line">
            <a:avLst/>
          </a:prstGeom>
          <a:ln w="254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7136780" y="5207943"/>
            <a:ext cx="1586215" cy="461665"/>
          </a:xfrm>
          <a:prstGeom prst="rect">
            <a:avLst/>
          </a:prstGeom>
          <a:noFill/>
        </p:spPr>
        <p:txBody>
          <a:bodyPr wrap="square" rtlCol="0">
            <a:spAutoFit/>
          </a:bodyPr>
          <a:lstStyle/>
          <a:p>
            <a:r>
              <a:rPr lang="en-US" sz="2400" dirty="0" smtClean="0"/>
              <a:t>Biennial</a:t>
            </a:r>
            <a:endParaRPr lang="en-US" sz="2400" dirty="0"/>
          </a:p>
        </p:txBody>
      </p:sp>
      <p:sp>
        <p:nvSpPr>
          <p:cNvPr id="12" name="TextBox 11"/>
          <p:cNvSpPr txBox="1"/>
          <p:nvPr/>
        </p:nvSpPr>
        <p:spPr>
          <a:xfrm>
            <a:off x="7136780" y="2563994"/>
            <a:ext cx="1586215" cy="461665"/>
          </a:xfrm>
          <a:prstGeom prst="rect">
            <a:avLst/>
          </a:prstGeom>
          <a:noFill/>
        </p:spPr>
        <p:txBody>
          <a:bodyPr wrap="square" rtlCol="0">
            <a:spAutoFit/>
          </a:bodyPr>
          <a:lstStyle/>
          <a:p>
            <a:r>
              <a:rPr lang="en-US" sz="2400" dirty="0" smtClean="0"/>
              <a:t>Annual</a:t>
            </a:r>
            <a:endParaRPr lang="en-US" sz="2400" dirty="0"/>
          </a:p>
        </p:txBody>
      </p:sp>
      <p:sp>
        <p:nvSpPr>
          <p:cNvPr id="15" name="Right Brace 14"/>
          <p:cNvSpPr/>
          <p:nvPr/>
        </p:nvSpPr>
        <p:spPr>
          <a:xfrm>
            <a:off x="6951162" y="4589759"/>
            <a:ext cx="185618" cy="1715791"/>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6951162" y="999894"/>
            <a:ext cx="185618" cy="356329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03081" y="1025389"/>
            <a:ext cx="1256370" cy="584775"/>
          </a:xfrm>
          <a:prstGeom prst="rect">
            <a:avLst/>
          </a:prstGeom>
          <a:solidFill>
            <a:schemeClr val="bg1"/>
          </a:solidFill>
        </p:spPr>
        <p:txBody>
          <a:bodyPr wrap="square" rtlCol="0">
            <a:spAutoFit/>
          </a:bodyPr>
          <a:lstStyle/>
          <a:p>
            <a:r>
              <a:rPr lang="en-US" sz="1600" dirty="0" smtClean="0"/>
              <a:t>Tanner crab</a:t>
            </a:r>
            <a:endParaRPr lang="en-US" sz="1600" dirty="0"/>
          </a:p>
        </p:txBody>
      </p:sp>
      <p:sp>
        <p:nvSpPr>
          <p:cNvPr id="18" name="TextBox 17"/>
          <p:cNvSpPr txBox="1"/>
          <p:nvPr/>
        </p:nvSpPr>
        <p:spPr>
          <a:xfrm>
            <a:off x="303081" y="1678125"/>
            <a:ext cx="1256370" cy="584775"/>
          </a:xfrm>
          <a:prstGeom prst="rect">
            <a:avLst/>
          </a:prstGeom>
          <a:solidFill>
            <a:schemeClr val="bg1"/>
          </a:solidFill>
        </p:spPr>
        <p:txBody>
          <a:bodyPr wrap="square" rtlCol="0">
            <a:spAutoFit/>
          </a:bodyPr>
          <a:lstStyle/>
          <a:p>
            <a:r>
              <a:rPr lang="en-US" sz="1600" dirty="0" smtClean="0"/>
              <a:t>Greenland turbot</a:t>
            </a:r>
            <a:endParaRPr lang="en-US" sz="1600" dirty="0"/>
          </a:p>
        </p:txBody>
      </p:sp>
      <p:sp>
        <p:nvSpPr>
          <p:cNvPr id="19" name="TextBox 18"/>
          <p:cNvSpPr txBox="1"/>
          <p:nvPr/>
        </p:nvSpPr>
        <p:spPr>
          <a:xfrm>
            <a:off x="303081" y="2304054"/>
            <a:ext cx="1256370" cy="584775"/>
          </a:xfrm>
          <a:prstGeom prst="rect">
            <a:avLst/>
          </a:prstGeom>
          <a:solidFill>
            <a:schemeClr val="bg1"/>
          </a:solidFill>
        </p:spPr>
        <p:txBody>
          <a:bodyPr wrap="square" rtlCol="0">
            <a:spAutoFit/>
          </a:bodyPr>
          <a:lstStyle/>
          <a:p>
            <a:r>
              <a:rPr lang="en-US" sz="1600" dirty="0" smtClean="0"/>
              <a:t>Flathead sole</a:t>
            </a:r>
            <a:endParaRPr lang="en-US" sz="1600" dirty="0"/>
          </a:p>
        </p:txBody>
      </p:sp>
      <p:sp>
        <p:nvSpPr>
          <p:cNvPr id="20" name="TextBox 19"/>
          <p:cNvSpPr txBox="1"/>
          <p:nvPr/>
        </p:nvSpPr>
        <p:spPr>
          <a:xfrm>
            <a:off x="303081" y="2894133"/>
            <a:ext cx="1256370" cy="584775"/>
          </a:xfrm>
          <a:prstGeom prst="rect">
            <a:avLst/>
          </a:prstGeom>
          <a:solidFill>
            <a:schemeClr val="bg1"/>
          </a:solidFill>
        </p:spPr>
        <p:txBody>
          <a:bodyPr wrap="square" rtlCol="0">
            <a:spAutoFit/>
          </a:bodyPr>
          <a:lstStyle/>
          <a:p>
            <a:r>
              <a:rPr lang="en-US" sz="1600" dirty="0" smtClean="0"/>
              <a:t>Northern rock sole</a:t>
            </a:r>
            <a:endParaRPr lang="en-US" sz="1600" dirty="0"/>
          </a:p>
        </p:txBody>
      </p:sp>
      <p:sp>
        <p:nvSpPr>
          <p:cNvPr id="21" name="TextBox 20"/>
          <p:cNvSpPr txBox="1"/>
          <p:nvPr/>
        </p:nvSpPr>
        <p:spPr>
          <a:xfrm>
            <a:off x="303081" y="3481431"/>
            <a:ext cx="1256370" cy="584775"/>
          </a:xfrm>
          <a:prstGeom prst="rect">
            <a:avLst/>
          </a:prstGeom>
          <a:solidFill>
            <a:schemeClr val="bg1"/>
          </a:solidFill>
        </p:spPr>
        <p:txBody>
          <a:bodyPr wrap="square" rtlCol="0">
            <a:spAutoFit/>
          </a:bodyPr>
          <a:lstStyle/>
          <a:p>
            <a:r>
              <a:rPr lang="en-US" sz="1600" dirty="0" smtClean="0"/>
              <a:t>Yellowfin sole</a:t>
            </a:r>
            <a:endParaRPr lang="en-US" sz="1600" dirty="0"/>
          </a:p>
        </p:txBody>
      </p:sp>
      <p:sp>
        <p:nvSpPr>
          <p:cNvPr id="22" name="TextBox 21"/>
          <p:cNvSpPr txBox="1"/>
          <p:nvPr/>
        </p:nvSpPr>
        <p:spPr>
          <a:xfrm>
            <a:off x="303081" y="5834409"/>
            <a:ext cx="1256370" cy="338554"/>
          </a:xfrm>
          <a:prstGeom prst="rect">
            <a:avLst/>
          </a:prstGeom>
          <a:solidFill>
            <a:schemeClr val="bg1"/>
          </a:solidFill>
        </p:spPr>
        <p:txBody>
          <a:bodyPr wrap="square" rtlCol="0">
            <a:spAutoFit/>
          </a:bodyPr>
          <a:lstStyle/>
          <a:p>
            <a:r>
              <a:rPr lang="en-US" sz="1600" dirty="0" smtClean="0"/>
              <a:t>POP</a:t>
            </a:r>
            <a:endParaRPr lang="en-US" sz="1600" dirty="0"/>
          </a:p>
        </p:txBody>
      </p:sp>
      <p:sp>
        <p:nvSpPr>
          <p:cNvPr id="23" name="TextBox 22"/>
          <p:cNvSpPr txBox="1"/>
          <p:nvPr/>
        </p:nvSpPr>
        <p:spPr>
          <a:xfrm>
            <a:off x="303081" y="5126451"/>
            <a:ext cx="1256370" cy="584775"/>
          </a:xfrm>
          <a:prstGeom prst="rect">
            <a:avLst/>
          </a:prstGeom>
          <a:solidFill>
            <a:schemeClr val="bg1"/>
          </a:solidFill>
        </p:spPr>
        <p:txBody>
          <a:bodyPr wrap="square" rtlCol="0">
            <a:spAutoFit/>
          </a:bodyPr>
          <a:lstStyle/>
          <a:p>
            <a:r>
              <a:rPr lang="en-US" sz="1600" dirty="0" smtClean="0"/>
              <a:t>Atka mackerel</a:t>
            </a:r>
            <a:endParaRPr lang="en-US" sz="1600" dirty="0"/>
          </a:p>
        </p:txBody>
      </p:sp>
      <p:sp>
        <p:nvSpPr>
          <p:cNvPr id="24" name="TextBox 23"/>
          <p:cNvSpPr txBox="1"/>
          <p:nvPr/>
        </p:nvSpPr>
        <p:spPr>
          <a:xfrm>
            <a:off x="303081" y="4597635"/>
            <a:ext cx="1256370" cy="584775"/>
          </a:xfrm>
          <a:prstGeom prst="rect">
            <a:avLst/>
          </a:prstGeom>
          <a:solidFill>
            <a:schemeClr val="bg1"/>
          </a:solidFill>
        </p:spPr>
        <p:txBody>
          <a:bodyPr wrap="square" rtlCol="0">
            <a:spAutoFit/>
          </a:bodyPr>
          <a:lstStyle/>
          <a:p>
            <a:r>
              <a:rPr lang="en-US" sz="1600" dirty="0" smtClean="0"/>
              <a:t>GOA Pacific cod</a:t>
            </a:r>
            <a:endParaRPr lang="en-US" sz="1600" dirty="0"/>
          </a:p>
        </p:txBody>
      </p:sp>
      <p:sp>
        <p:nvSpPr>
          <p:cNvPr id="25" name="TextBox 24"/>
          <p:cNvSpPr txBox="1"/>
          <p:nvPr/>
        </p:nvSpPr>
        <p:spPr>
          <a:xfrm>
            <a:off x="303081" y="4025064"/>
            <a:ext cx="1256370" cy="584775"/>
          </a:xfrm>
          <a:prstGeom prst="rect">
            <a:avLst/>
          </a:prstGeom>
          <a:solidFill>
            <a:schemeClr val="bg1"/>
          </a:solidFill>
        </p:spPr>
        <p:txBody>
          <a:bodyPr wrap="square" rtlCol="0">
            <a:spAutoFit/>
          </a:bodyPr>
          <a:lstStyle/>
          <a:p>
            <a:r>
              <a:rPr lang="en-US" sz="1600" dirty="0" smtClean="0"/>
              <a:t>EBS Pacific cod</a:t>
            </a:r>
            <a:endParaRPr lang="en-US" sz="1600" dirty="0"/>
          </a:p>
        </p:txBody>
      </p:sp>
      <p:sp>
        <p:nvSpPr>
          <p:cNvPr id="10" name="Oval 9"/>
          <p:cNvSpPr/>
          <p:nvPr/>
        </p:nvSpPr>
        <p:spPr>
          <a:xfrm>
            <a:off x="1524000" y="2734392"/>
            <a:ext cx="819150" cy="676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365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BSAI Pacific ocean perch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9209749"/>
              </p:ext>
            </p:extLst>
          </p:nvPr>
        </p:nvGraphicFramePr>
        <p:xfrm>
          <a:off x="542924" y="1156580"/>
          <a:ext cx="3752852" cy="866742"/>
        </p:xfrm>
        <a:graphic>
          <a:graphicData uri="http://schemas.openxmlformats.org/drawingml/2006/table">
            <a:tbl>
              <a:tblPr firstRow="1" firstCol="1" bandRow="1">
                <a:tableStyleId>{5940675A-B579-460E-94D1-54222C63F5DA}</a:tableStyleId>
              </a:tblPr>
              <a:tblGrid>
                <a:gridCol w="1172584">
                  <a:extLst>
                    <a:ext uri="{9D8B030D-6E8A-4147-A177-3AD203B41FA5}">
                      <a16:colId xmlns:a16="http://schemas.microsoft.com/office/drawing/2014/main" val="279669317"/>
                    </a:ext>
                  </a:extLst>
                </a:gridCol>
                <a:gridCol w="1237242">
                  <a:extLst>
                    <a:ext uri="{9D8B030D-6E8A-4147-A177-3AD203B41FA5}">
                      <a16:colId xmlns:a16="http://schemas.microsoft.com/office/drawing/2014/main" val="3031867768"/>
                    </a:ext>
                  </a:extLst>
                </a:gridCol>
                <a:gridCol w="1343026">
                  <a:extLst>
                    <a:ext uri="{9D8B030D-6E8A-4147-A177-3AD203B41FA5}">
                      <a16:colId xmlns:a16="http://schemas.microsoft.com/office/drawing/2014/main" val="740711317"/>
                    </a:ext>
                  </a:extLst>
                </a:gridCol>
              </a:tblGrid>
              <a:tr h="344898">
                <a:tc>
                  <a:txBody>
                    <a:bodyPr/>
                    <a:lstStyle/>
                    <a:p>
                      <a:pPr>
                        <a:lnSpc>
                          <a:spcPct val="107000"/>
                        </a:lnSpc>
                      </a:pPr>
                      <a:endParaRPr lang="en-US" sz="200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43648757"/>
                  </a:ext>
                </a:extLst>
              </a:tr>
              <a:tr h="19989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34233826"/>
                  </a:ext>
                </a:extLst>
              </a:tr>
              <a:tr h="199897">
                <a:tc>
                  <a:txBody>
                    <a:bodyPr/>
                    <a:lstStyle/>
                    <a:p>
                      <a:pPr marL="0" marR="0">
                        <a:lnSpc>
                          <a:spcPct val="107000"/>
                        </a:lnSpc>
                        <a:spcBef>
                          <a:spcPts val="0"/>
                        </a:spcBef>
                        <a:spcAft>
                          <a:spcPts val="0"/>
                        </a:spcAft>
                      </a:pPr>
                      <a:r>
                        <a:rPr lang="en-US" sz="1600">
                          <a:effectLst/>
                        </a:rPr>
                        <a:t>BSAI POP</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-0.391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0.551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4766342"/>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3" y="2349185"/>
            <a:ext cx="4480560" cy="3200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1282" y="2349185"/>
            <a:ext cx="4480560" cy="3200400"/>
          </a:xfrm>
          <a:prstGeom prst="rect">
            <a:avLst/>
          </a:prstGeom>
        </p:spPr>
      </p:pic>
      <p:pic>
        <p:nvPicPr>
          <p:cNvPr id="13" name="Picture 10" descr="Pacific Ocean Perch | NOAA Fish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79" y="197929"/>
            <a:ext cx="2405721" cy="160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6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BSAI Pacific ocean perch</a:t>
            </a:r>
          </a:p>
        </p:txBody>
      </p:sp>
      <p:graphicFrame>
        <p:nvGraphicFramePr>
          <p:cNvPr id="5" name="Table 4"/>
          <p:cNvGraphicFramePr>
            <a:graphicFrameLocks noGrp="1"/>
          </p:cNvGraphicFramePr>
          <p:nvPr>
            <p:extLst>
              <p:ext uri="{D42A27DB-BD31-4B8C-83A1-F6EECF244321}">
                <p14:modId xmlns:p14="http://schemas.microsoft.com/office/powerpoint/2010/main" val="558903417"/>
              </p:ext>
            </p:extLst>
          </p:nvPr>
        </p:nvGraphicFramePr>
        <p:xfrm>
          <a:off x="285749" y="1220151"/>
          <a:ext cx="8639176" cy="866742"/>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279669317"/>
                    </a:ext>
                  </a:extLst>
                </a:gridCol>
                <a:gridCol w="1255559">
                  <a:extLst>
                    <a:ext uri="{9D8B030D-6E8A-4147-A177-3AD203B41FA5}">
                      <a16:colId xmlns:a16="http://schemas.microsoft.com/office/drawing/2014/main" val="3031867768"/>
                    </a:ext>
                  </a:extLst>
                </a:gridCol>
                <a:gridCol w="1166485">
                  <a:extLst>
                    <a:ext uri="{9D8B030D-6E8A-4147-A177-3AD203B41FA5}">
                      <a16:colId xmlns:a16="http://schemas.microsoft.com/office/drawing/2014/main" val="740711317"/>
                    </a:ext>
                  </a:extLst>
                </a:gridCol>
                <a:gridCol w="1170878">
                  <a:extLst>
                    <a:ext uri="{9D8B030D-6E8A-4147-A177-3AD203B41FA5}">
                      <a16:colId xmlns:a16="http://schemas.microsoft.com/office/drawing/2014/main" val="2450121871"/>
                    </a:ext>
                  </a:extLst>
                </a:gridCol>
                <a:gridCol w="1483113">
                  <a:extLst>
                    <a:ext uri="{9D8B030D-6E8A-4147-A177-3AD203B41FA5}">
                      <a16:colId xmlns:a16="http://schemas.microsoft.com/office/drawing/2014/main" val="1093928538"/>
                    </a:ext>
                  </a:extLst>
                </a:gridCol>
                <a:gridCol w="1219432">
                  <a:extLst>
                    <a:ext uri="{9D8B030D-6E8A-4147-A177-3AD203B41FA5}">
                      <a16:colId xmlns:a16="http://schemas.microsoft.com/office/drawing/2014/main" val="2244648333"/>
                    </a:ext>
                  </a:extLst>
                </a:gridCol>
              </a:tblGrid>
              <a:tr h="344898">
                <a:tc>
                  <a:txBody>
                    <a:bodyPr/>
                    <a:lstStyle/>
                    <a:p>
                      <a:pPr>
                        <a:lnSpc>
                          <a:spcPct val="107000"/>
                        </a:lnSpc>
                      </a:pPr>
                      <a:endParaRPr lang="en-US" sz="200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effectLst/>
                        </a:rPr>
                        <a:t>Ralston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Additional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3648757"/>
                  </a:ext>
                </a:extLst>
              </a:tr>
              <a:tr h="19989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No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 No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dirty="0">
                          <a:effectLst/>
                        </a:rPr>
                        <a:t>σ</a:t>
                      </a:r>
                      <a:r>
                        <a:rPr lang="en-US" sz="1600" baseline="30000" dirty="0">
                          <a:effectLs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233826"/>
                  </a:ext>
                </a:extLst>
              </a:tr>
              <a:tr h="199897">
                <a:tc>
                  <a:txBody>
                    <a:bodyPr/>
                    <a:lstStyle/>
                    <a:p>
                      <a:pPr marL="0" marR="0">
                        <a:lnSpc>
                          <a:spcPct val="107000"/>
                        </a:lnSpc>
                        <a:spcBef>
                          <a:spcPts val="0"/>
                        </a:spcBef>
                        <a:spcAft>
                          <a:spcPts val="0"/>
                        </a:spcAft>
                      </a:pPr>
                      <a:r>
                        <a:rPr lang="en-US" sz="1600">
                          <a:effectLst/>
                        </a:rPr>
                        <a:t>BSAI POP</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-0.391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a:t>
                      </a:r>
                      <a:r>
                        <a:rPr lang="en-US" sz="1600" dirty="0" smtClean="0">
                          <a:effectLst/>
                        </a:rPr>
                        <a:t>0.551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0.487</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0.789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0.101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4766342"/>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2475573"/>
            <a:ext cx="4480560" cy="3200400"/>
          </a:xfrm>
          <a:prstGeom prst="rect">
            <a:avLst/>
          </a:prstGeom>
        </p:spPr>
      </p:pic>
      <p:grpSp>
        <p:nvGrpSpPr>
          <p:cNvPr id="7" name="Group 6"/>
          <p:cNvGrpSpPr/>
          <p:nvPr/>
        </p:nvGrpSpPr>
        <p:grpSpPr>
          <a:xfrm>
            <a:off x="4602480" y="2475573"/>
            <a:ext cx="4480560" cy="3200400"/>
            <a:chOff x="4572000" y="2289902"/>
            <a:chExt cx="4480560" cy="32004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89902"/>
              <a:ext cx="4480560" cy="3200400"/>
            </a:xfrm>
            <a:prstGeom prst="rect">
              <a:avLst/>
            </a:prstGeom>
          </p:spPr>
        </p:pic>
        <p:sp>
          <p:nvSpPr>
            <p:cNvPr id="18" name="5-Point Star 17"/>
            <p:cNvSpPr/>
            <p:nvPr/>
          </p:nvSpPr>
          <p:spPr>
            <a:xfrm>
              <a:off x="5181601" y="4951489"/>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740198" y="4951489"/>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7855525" y="4951489"/>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6959593" y="4951489"/>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6063668" y="4951489"/>
              <a:ext cx="184727" cy="19396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926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EBS snow crab</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2474549"/>
            <a:ext cx="4480560" cy="3200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48684817"/>
              </p:ext>
            </p:extLst>
          </p:nvPr>
        </p:nvGraphicFramePr>
        <p:xfrm>
          <a:off x="402266" y="1125661"/>
          <a:ext cx="4938531" cy="972033"/>
        </p:xfrm>
        <a:graphic>
          <a:graphicData uri="http://schemas.openxmlformats.org/drawingml/2006/table">
            <a:tbl>
              <a:tblPr firstRow="1" firstCol="1" bandRow="1">
                <a:tableStyleId>{5940675A-B579-460E-94D1-54222C63F5DA}</a:tableStyleId>
              </a:tblPr>
              <a:tblGrid>
                <a:gridCol w="2343709">
                  <a:extLst>
                    <a:ext uri="{9D8B030D-6E8A-4147-A177-3AD203B41FA5}">
                      <a16:colId xmlns:a16="http://schemas.microsoft.com/office/drawing/2014/main" val="3861198487"/>
                    </a:ext>
                  </a:extLst>
                </a:gridCol>
                <a:gridCol w="1255559">
                  <a:extLst>
                    <a:ext uri="{9D8B030D-6E8A-4147-A177-3AD203B41FA5}">
                      <a16:colId xmlns:a16="http://schemas.microsoft.com/office/drawing/2014/main" val="2508744067"/>
                    </a:ext>
                  </a:extLst>
                </a:gridCol>
                <a:gridCol w="1339263">
                  <a:extLst>
                    <a:ext uri="{9D8B030D-6E8A-4147-A177-3AD203B41FA5}">
                      <a16:colId xmlns:a16="http://schemas.microsoft.com/office/drawing/2014/main" val="545666310"/>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4013472323"/>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2057390"/>
                  </a:ext>
                </a:extLst>
              </a:tr>
              <a:tr h="247307">
                <a:tc>
                  <a:txBody>
                    <a:bodyPr/>
                    <a:lstStyle/>
                    <a:p>
                      <a:pPr marL="0" marR="0">
                        <a:lnSpc>
                          <a:spcPct val="107000"/>
                        </a:lnSpc>
                        <a:spcBef>
                          <a:spcPts val="0"/>
                        </a:spcBef>
                        <a:spcAft>
                          <a:spcPts val="0"/>
                        </a:spcAft>
                      </a:pPr>
                      <a:r>
                        <a:rPr lang="en-US" sz="1600" dirty="0">
                          <a:effectLst/>
                        </a:rPr>
                        <a:t>EBS Snow crab</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0.635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latin typeface="+mn-lt"/>
                          <a:ea typeface="+mn-ea"/>
                          <a:cs typeface="+mn-cs"/>
                        </a:rPr>
                        <a:t>0.985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7391760"/>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80" y="2474549"/>
            <a:ext cx="4480561" cy="3200400"/>
          </a:xfrm>
          <a:prstGeom prst="rect">
            <a:avLst/>
          </a:prstGeom>
        </p:spPr>
      </p:pic>
    </p:spTree>
    <p:extLst>
      <p:ext uri="{BB962C8B-B14F-4D97-AF65-F5344CB8AC3E}">
        <p14:creationId xmlns:p14="http://schemas.microsoft.com/office/powerpoint/2010/main" val="318351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EBS snow crab</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2384665"/>
            <a:ext cx="4480560" cy="3200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023951"/>
              </p:ext>
            </p:extLst>
          </p:nvPr>
        </p:nvGraphicFramePr>
        <p:xfrm>
          <a:off x="402266" y="1125661"/>
          <a:ext cx="8446171" cy="972033"/>
        </p:xfrm>
        <a:graphic>
          <a:graphicData uri="http://schemas.openxmlformats.org/drawingml/2006/table">
            <a:tbl>
              <a:tblPr firstRow="1" firstCol="1" bandRow="1">
                <a:tableStyleId>{5940675A-B579-460E-94D1-54222C63F5DA}</a:tableStyleId>
              </a:tblPr>
              <a:tblGrid>
                <a:gridCol w="1995246">
                  <a:extLst>
                    <a:ext uri="{9D8B030D-6E8A-4147-A177-3AD203B41FA5}">
                      <a16:colId xmlns:a16="http://schemas.microsoft.com/office/drawing/2014/main" val="3861198487"/>
                    </a:ext>
                  </a:extLst>
                </a:gridCol>
                <a:gridCol w="1304693">
                  <a:extLst>
                    <a:ext uri="{9D8B030D-6E8A-4147-A177-3AD203B41FA5}">
                      <a16:colId xmlns:a16="http://schemas.microsoft.com/office/drawing/2014/main" val="2508744067"/>
                    </a:ext>
                  </a:extLst>
                </a:gridCol>
                <a:gridCol w="1159727">
                  <a:extLst>
                    <a:ext uri="{9D8B030D-6E8A-4147-A177-3AD203B41FA5}">
                      <a16:colId xmlns:a16="http://schemas.microsoft.com/office/drawing/2014/main" val="545666310"/>
                    </a:ext>
                  </a:extLst>
                </a:gridCol>
                <a:gridCol w="1226634">
                  <a:extLst>
                    <a:ext uri="{9D8B030D-6E8A-4147-A177-3AD203B41FA5}">
                      <a16:colId xmlns:a16="http://schemas.microsoft.com/office/drawing/2014/main" val="3772867715"/>
                    </a:ext>
                  </a:extLst>
                </a:gridCol>
                <a:gridCol w="1483112">
                  <a:extLst>
                    <a:ext uri="{9D8B030D-6E8A-4147-A177-3AD203B41FA5}">
                      <a16:colId xmlns:a16="http://schemas.microsoft.com/office/drawing/2014/main" val="1441860236"/>
                    </a:ext>
                  </a:extLst>
                </a:gridCol>
                <a:gridCol w="1276759">
                  <a:extLst>
                    <a:ext uri="{9D8B030D-6E8A-4147-A177-3AD203B41FA5}">
                      <a16:colId xmlns:a16="http://schemas.microsoft.com/office/drawing/2014/main" val="3690073122"/>
                    </a:ext>
                  </a:extLst>
                </a:gridCol>
              </a:tblGrid>
              <a:tr h="450189">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600" dirty="0" err="1" smtClean="0">
                          <a:effectLst/>
                        </a:rPr>
                        <a:t>Mohn’s</a:t>
                      </a:r>
                      <a:r>
                        <a:rPr lang="en-US" sz="1600" dirty="0" smtClean="0">
                          <a:effectLst/>
                        </a:rPr>
                        <a:t> </a:t>
                      </a:r>
                      <a:r>
                        <a:rPr lang="en-US" sz="1600" dirty="0">
                          <a:effectLst/>
                        </a:rPr>
                        <a:t>rho (ρ)</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a:effectLst/>
                        </a:rPr>
                        <a:t>Ralston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Additional</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3472323"/>
                  </a:ext>
                </a:extLst>
              </a:tr>
              <a:tr h="247307">
                <a:tc>
                  <a:txBody>
                    <a:bodyPr/>
                    <a:lstStyle/>
                    <a:p>
                      <a:pPr marL="0" marR="0">
                        <a:lnSpc>
                          <a:spcPct val="107000"/>
                        </a:lnSpc>
                        <a:spcBef>
                          <a:spcPts val="0"/>
                        </a:spcBef>
                        <a:spcAft>
                          <a:spcPts val="0"/>
                        </a:spcAft>
                      </a:pPr>
                      <a:r>
                        <a:rPr lang="en-US" sz="1600">
                          <a:effectLst/>
                        </a:rPr>
                        <a:t>Species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No survey</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σ No survey</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dirty="0">
                          <a:effectLst/>
                        </a:rPr>
                        <a:t>σ</a:t>
                      </a:r>
                      <a:r>
                        <a:rPr lang="en-US" sz="1600" baseline="30000" dirty="0">
                          <a:effectLs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2057390"/>
                  </a:ext>
                </a:extLst>
              </a:tr>
              <a:tr h="247307">
                <a:tc>
                  <a:txBody>
                    <a:bodyPr/>
                    <a:lstStyle/>
                    <a:p>
                      <a:pPr marL="0" marR="0">
                        <a:lnSpc>
                          <a:spcPct val="107000"/>
                        </a:lnSpc>
                        <a:spcBef>
                          <a:spcPts val="0"/>
                        </a:spcBef>
                        <a:spcAft>
                          <a:spcPts val="0"/>
                        </a:spcAft>
                      </a:pPr>
                      <a:r>
                        <a:rPr lang="en-US" sz="1600" dirty="0">
                          <a:effectLst/>
                        </a:rPr>
                        <a:t>EBS Snow crab</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0.635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smtClean="0">
                          <a:effectLst/>
                          <a:latin typeface="+mn-lt"/>
                          <a:ea typeface="+mn-ea"/>
                          <a:cs typeface="+mn-cs"/>
                        </a:rPr>
                        <a:t>0.985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0.459</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0.629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0.094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7391760"/>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480" y="2384665"/>
            <a:ext cx="4480561" cy="3200400"/>
          </a:xfrm>
          <a:prstGeom prst="rect">
            <a:avLst/>
          </a:prstGeom>
        </p:spPr>
      </p:pic>
    </p:spTree>
    <p:extLst>
      <p:ext uri="{BB962C8B-B14F-4D97-AF65-F5344CB8AC3E}">
        <p14:creationId xmlns:p14="http://schemas.microsoft.com/office/powerpoint/2010/main" val="4211653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View">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FISHERIES Presentation-standard" id="{9D852230-B0BC-3A4A-9656-5E0283800F3C}" vid="{B95C2609-AB08-FA41-92D7-FD369A9E1AE2}"/>
    </a:ext>
  </a:extLst>
</a:theme>
</file>

<file path=ppt/theme/theme2.xml><?xml version="1.0" encoding="utf-8"?>
<a:theme xmlns:a="http://schemas.openxmlformats.org/drawingml/2006/main" name="3_View">
  <a:themeElements>
    <a:clrScheme name="3-0 Brand">
      <a:dk1>
        <a:srgbClr val="003057"/>
      </a:dk1>
      <a:lt1>
        <a:srgbClr val="FFFFFF"/>
      </a:lt1>
      <a:dk2>
        <a:srgbClr val="007167"/>
      </a:dk2>
      <a:lt2>
        <a:srgbClr val="C6E7FC"/>
      </a:lt2>
      <a:accent1>
        <a:srgbClr val="56950D"/>
      </a:accent1>
      <a:accent2>
        <a:srgbClr val="0099A6"/>
      </a:accent2>
      <a:accent3>
        <a:srgbClr val="BDD900"/>
      </a:accent3>
      <a:accent4>
        <a:srgbClr val="7475CB"/>
      </a:accent4>
      <a:accent5>
        <a:srgbClr val="FC9300"/>
      </a:accent5>
      <a:accent6>
        <a:srgbClr val="CB007B"/>
      </a:accent6>
      <a:hlink>
        <a:srgbClr val="1ECAD3"/>
      </a:hlink>
      <a:folHlink>
        <a:srgbClr val="960048"/>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FISHERIES Presentation-standard" id="{9D852230-B0BC-3A4A-9656-5E0283800F3C}" vid="{1AF0DBD6-B75A-9D4F-9787-B7C7005EC05D}"/>
    </a:ext>
  </a:extLst>
</a:theme>
</file>

<file path=ppt/theme/theme3.xml><?xml version="1.0" encoding="utf-8"?>
<a:theme xmlns:a="http://schemas.openxmlformats.org/drawingml/2006/main" name="1_Custom Design">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HERIES Presentation-standard" id="{9D852230-B0BC-3A4A-9656-5E0283800F3C}" vid="{E3E99A23-5352-4C46-8A56-4B8A3C6F63E7}"/>
    </a:ext>
  </a:extLst>
</a:theme>
</file>

<file path=ppt/theme/theme4.xml><?xml version="1.0" encoding="utf-8"?>
<a:theme xmlns:a="http://schemas.openxmlformats.org/drawingml/2006/main" name="2_Custom Design">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HERIES Presentation-standard" id="{9D852230-B0BC-3A4A-9656-5E0283800F3C}" vid="{A56C6844-E58A-3445-AFD4-8600A7501EE5}"/>
    </a:ext>
  </a:extLst>
</a:theme>
</file>

<file path=ppt/theme/theme5.xml><?xml version="1.0" encoding="utf-8"?>
<a:theme xmlns:a="http://schemas.openxmlformats.org/drawingml/2006/main" name="2_View">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FISHERIES Presentation-standard" id="{9D852230-B0BC-3A4A-9656-5E0283800F3C}" vid="{CB08274E-E431-324F-976C-E009503BAA8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FISHERIES Presentation-standard</Template>
  <TotalTime>5061</TotalTime>
  <Words>2513</Words>
  <Application>Microsoft Office PowerPoint</Application>
  <PresentationFormat>On-screen Show (4:3)</PresentationFormat>
  <Paragraphs>318</Paragraphs>
  <Slides>26</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Arial Narrow</vt:lpstr>
      <vt:lpstr>Calibri</vt:lpstr>
      <vt:lpstr>Cambria</vt:lpstr>
      <vt:lpstr>Cambria Math</vt:lpstr>
      <vt:lpstr>Century Schoolbook</vt:lpstr>
      <vt:lpstr>Times New Roman</vt:lpstr>
      <vt:lpstr>Wingdings 2</vt:lpstr>
      <vt:lpstr>1_View</vt:lpstr>
      <vt:lpstr>3_View</vt:lpstr>
      <vt:lpstr>1_Custom Design</vt:lpstr>
      <vt:lpstr>2_Custom Design</vt:lpstr>
      <vt:lpstr>2_View</vt:lpstr>
      <vt:lpstr>Evaluating the impact of a lack of recent survey data in Alaska Fisheries Science Center groundfish and crab stock assessment models</vt:lpstr>
      <vt:lpstr>Objectives</vt:lpstr>
      <vt:lpstr>Analysis</vt:lpstr>
      <vt:lpstr>Statistics</vt:lpstr>
      <vt:lpstr>Model estimated uncertainty</vt:lpstr>
      <vt:lpstr>BSAI Pacific ocean perch</vt:lpstr>
      <vt:lpstr>BSAI Pacific ocean perch</vt:lpstr>
      <vt:lpstr>EBS snow crab</vt:lpstr>
      <vt:lpstr>EBS snow crab</vt:lpstr>
      <vt:lpstr>EBS Pacific cod</vt:lpstr>
      <vt:lpstr>EBS Pacific cod</vt:lpstr>
      <vt:lpstr>BSAI Atka mackerel</vt:lpstr>
      <vt:lpstr>BSAI Atka mackerel</vt:lpstr>
      <vt:lpstr>GOA Pacific cod</vt:lpstr>
      <vt:lpstr>GOA Pacific cod</vt:lpstr>
      <vt:lpstr>PowerPoint Presentation</vt:lpstr>
      <vt:lpstr>Overfishing limits</vt:lpstr>
      <vt:lpstr>Conclusions</vt:lpstr>
      <vt:lpstr>Acknowledgments</vt:lpstr>
      <vt:lpstr>Questions?</vt:lpstr>
      <vt:lpstr>Extra</vt:lpstr>
      <vt:lpstr>Overfishing limits</vt:lpstr>
      <vt:lpstr>Comparison of spawning biomass coefficients of variation in “on” and “off” survey years</vt:lpstr>
      <vt:lpstr>Methods</vt:lpstr>
      <vt:lpstr>Results</vt:lpstr>
      <vt:lpstr>Results</vt:lpstr>
    </vt:vector>
  </TitlesOfParts>
  <Company>NOAA AFSC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Greenland turbot stock in the Bering Sea and Aleutian Islands</dc:title>
  <dc:creator>Meaghan.Bryan</dc:creator>
  <cp:lastModifiedBy>Meaghan.Bryan</cp:lastModifiedBy>
  <cp:revision>156</cp:revision>
  <dcterms:created xsi:type="dcterms:W3CDTF">2019-11-12T21:44:10Z</dcterms:created>
  <dcterms:modified xsi:type="dcterms:W3CDTF">2020-09-11T22:22:23Z</dcterms:modified>
</cp:coreProperties>
</file>