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84" r:id="rId2"/>
    <p:sldId id="385" r:id="rId3"/>
    <p:sldId id="392" r:id="rId4"/>
    <p:sldId id="386" r:id="rId5"/>
    <p:sldId id="387" r:id="rId6"/>
    <p:sldId id="388" r:id="rId7"/>
    <p:sldId id="389" r:id="rId8"/>
    <p:sldId id="390" r:id="rId9"/>
    <p:sldId id="39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74" autoAdjust="0"/>
    <p:restoredTop sz="81176" autoAdjust="0"/>
  </p:normalViewPr>
  <p:slideViewPr>
    <p:cSldViewPr>
      <p:cViewPr varScale="1">
        <p:scale>
          <a:sx n="49" d="100"/>
          <a:sy n="49" d="100"/>
        </p:scale>
        <p:origin x="13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D1319-E9A1-44D6-AA18-A5277AD97E9B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96F41-754E-4443-9779-32376045F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96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165 and 228 are distinct but there is overlap; not clear whether</a:t>
            </a:r>
            <a:r>
              <a:rPr lang="en-US" baseline="0" dirty="0" smtClean="0"/>
              <a:t> the more specific approach is better or the more general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 that collection of economic data is only “urgent”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96F41-754E-4443-9779-32376045F1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37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inventories</a:t>
            </a:r>
            <a:r>
              <a:rPr lang="en-US" baseline="0" dirty="0" smtClean="0"/>
              <a:t> have been tried in the past – what is the purpose here?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96F41-754E-4443-9779-32376045F1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3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96F41-754E-4443-9779-32376045F1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7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92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55080"/>
            <a:ext cx="9144000" cy="50292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760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729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5999" y="6355080"/>
            <a:ext cx="6400801" cy="50291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144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 descr="NOAA-Fisheries-horizontal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4" y="6419088"/>
            <a:ext cx="1643940" cy="38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3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accent1"/>
          </a:solidFill>
          <a:latin typeface="+mj-lt"/>
          <a:ea typeface="+mj-ea"/>
          <a:cs typeface="Arial Narrow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436508"/>
            <a:ext cx="8610600" cy="676014"/>
          </a:xfrm>
        </p:spPr>
        <p:txBody>
          <a:bodyPr>
            <a:normAutofit/>
          </a:bodyPr>
          <a:lstStyle/>
          <a:p>
            <a:r>
              <a:rPr lang="en-US" dirty="0" smtClean="0"/>
              <a:t>Critical Ongoing SSC priorities related to SSPT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274035"/>
              </p:ext>
            </p:extLst>
          </p:nvPr>
        </p:nvGraphicFramePr>
        <p:xfrm>
          <a:off x="228599" y="1676401"/>
          <a:ext cx="8458201" cy="425196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080178000"/>
                    </a:ext>
                  </a:extLst>
                </a:gridCol>
                <a:gridCol w="7577138">
                  <a:extLst>
                    <a:ext uri="{9D8B030D-6E8A-4147-A177-3AD203B41FA5}">
                      <a16:colId xmlns:a16="http://schemas.microsoft.com/office/drawing/2014/main" val="1591784343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165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Conduct routine surveys of subsistence in the northern Bering Sea and Arctic Ocean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131405418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209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Continue to collect guided angler sector data for the halibut fishery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488205117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226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Monitor the economic effects from fishery policy changes on coastal communities.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2184183437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228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Monitor subsistence harvest (patterns, norms, quantities) in communities affected by Council actions. 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313414107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611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Collection of socio-economic information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1278481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33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436508"/>
            <a:ext cx="8610600" cy="676014"/>
          </a:xfrm>
        </p:spPr>
        <p:txBody>
          <a:bodyPr>
            <a:normAutofit/>
          </a:bodyPr>
          <a:lstStyle/>
          <a:p>
            <a:r>
              <a:rPr lang="en-US" dirty="0" smtClean="0"/>
              <a:t>Strategic SSC </a:t>
            </a:r>
            <a:r>
              <a:rPr lang="en-US" dirty="0" smtClean="0"/>
              <a:t>priorities related to SSPT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085295"/>
              </p:ext>
            </p:extLst>
          </p:nvPr>
        </p:nvGraphicFramePr>
        <p:xfrm>
          <a:off x="609600" y="1447800"/>
          <a:ext cx="8077200" cy="5136415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873211">
                  <a:extLst>
                    <a:ext uri="{9D8B030D-6E8A-4147-A177-3AD203B41FA5}">
                      <a16:colId xmlns:a16="http://schemas.microsoft.com/office/drawing/2014/main" val="1552379753"/>
                    </a:ext>
                  </a:extLst>
                </a:gridCol>
                <a:gridCol w="7203989">
                  <a:extLst>
                    <a:ext uri="{9D8B030D-6E8A-4147-A177-3AD203B41FA5}">
                      <a16:colId xmlns:a16="http://schemas.microsoft.com/office/drawing/2014/main" val="739900294"/>
                    </a:ext>
                  </a:extLst>
                </a:gridCol>
              </a:tblGrid>
              <a:tr h="152156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177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Conduct prospective and retrospective analyses of changes in the spatial and temporal distribution of fishing effort in response to management and environmental changes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6700261"/>
                  </a:ext>
                </a:extLst>
              </a:tr>
              <a:tr h="152156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225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Develop projection models to evaluate management strategies under varying climate, ecological, and economic conditions and evaluate impacts to managed resources and coastal communities.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5830777"/>
                  </a:ext>
                </a:extLst>
              </a:tr>
              <a:tr h="840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233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Develop an ongoing database of product inventories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089257"/>
                  </a:ext>
                </a:extLst>
              </a:tr>
              <a:tr h="840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234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Analyze current determinants of demand for principal seafood products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5817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20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207293"/>
            <a:ext cx="85344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/>
              <a:t>The SSPT has not reviewed any set of Council research priorities, so….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I’ll talk about our data gap analysis instead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4303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436508"/>
            <a:ext cx="8610600" cy="676014"/>
          </a:xfrm>
        </p:spPr>
        <p:txBody>
          <a:bodyPr>
            <a:normAutofit/>
          </a:bodyPr>
          <a:lstStyle/>
          <a:p>
            <a:r>
              <a:rPr lang="en-US" dirty="0" smtClean="0"/>
              <a:t>SSPT Data Gap Analysis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Commercial</a:t>
            </a:r>
          </a:p>
          <a:p>
            <a:r>
              <a:rPr lang="en-US" dirty="0" smtClean="0"/>
              <a:t>Recreational</a:t>
            </a:r>
          </a:p>
          <a:p>
            <a:r>
              <a:rPr lang="en-US" dirty="0" smtClean="0"/>
              <a:t>Subsistence</a:t>
            </a:r>
          </a:p>
          <a:p>
            <a:r>
              <a:rPr lang="en-US" dirty="0" smtClean="0"/>
              <a:t>Fishing communities</a:t>
            </a:r>
          </a:p>
          <a:p>
            <a:r>
              <a:rPr lang="en-US" dirty="0" smtClean="0"/>
              <a:t>By unit of analysis</a:t>
            </a:r>
            <a:r>
              <a:rPr lang="en-US" dirty="0"/>
              <a:t> </a:t>
            </a:r>
            <a:r>
              <a:rPr lang="en-US" dirty="0" smtClean="0"/>
              <a:t>(individual/household, tribe, entity, Nation) </a:t>
            </a:r>
          </a:p>
        </p:txBody>
      </p:sp>
    </p:spTree>
    <p:extLst>
      <p:ext uri="{BB962C8B-B14F-4D97-AF65-F5344CB8AC3E}">
        <p14:creationId xmlns:p14="http://schemas.microsoft.com/office/powerpoint/2010/main" val="180046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436508"/>
            <a:ext cx="8610600" cy="676014"/>
          </a:xfrm>
        </p:spPr>
        <p:txBody>
          <a:bodyPr>
            <a:normAutofit/>
          </a:bodyPr>
          <a:lstStyle/>
          <a:p>
            <a:r>
              <a:rPr lang="en-US" dirty="0" smtClean="0"/>
              <a:t>SSPT Data Gap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526970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Commercial</a:t>
            </a:r>
          </a:p>
          <a:p>
            <a:pPr lvl="1"/>
            <a:r>
              <a:rPr lang="en-US" dirty="0" smtClean="0"/>
              <a:t>Profit</a:t>
            </a:r>
          </a:p>
          <a:p>
            <a:pPr lvl="2"/>
            <a:r>
              <a:rPr lang="en-US" i="1" dirty="0" smtClean="0"/>
              <a:t>See EDR revision process</a:t>
            </a:r>
          </a:p>
          <a:p>
            <a:pPr lvl="2"/>
            <a:r>
              <a:rPr lang="en-US" i="1" dirty="0" smtClean="0"/>
              <a:t>Seafood market demand and inventories</a:t>
            </a:r>
          </a:p>
          <a:p>
            <a:pPr lvl="1"/>
            <a:r>
              <a:rPr lang="en-US" dirty="0" smtClean="0"/>
              <a:t>Labor data</a:t>
            </a:r>
          </a:p>
          <a:p>
            <a:pPr lvl="2"/>
            <a:r>
              <a:rPr lang="en-US" b="1" i="1" dirty="0" smtClean="0"/>
              <a:t>Vessel crew and processing employee info</a:t>
            </a:r>
          </a:p>
          <a:p>
            <a:pPr lvl="1"/>
            <a:r>
              <a:rPr lang="en-US" dirty="0" smtClean="0"/>
              <a:t>Seafood consumer welfare</a:t>
            </a:r>
          </a:p>
          <a:p>
            <a:pPr lvl="2"/>
            <a:r>
              <a:rPr lang="en-US" i="1" dirty="0" smtClean="0"/>
              <a:t>Consumer preferences for proteins, eco-labeling, etc. </a:t>
            </a:r>
          </a:p>
          <a:p>
            <a:pPr lvl="1"/>
            <a:r>
              <a:rPr lang="en-US" dirty="0" smtClean="0"/>
              <a:t>Maintaining a fishing lifestyle</a:t>
            </a:r>
          </a:p>
          <a:p>
            <a:pPr lvl="2"/>
            <a:r>
              <a:rPr lang="en-US" i="1" dirty="0" smtClean="0"/>
              <a:t>Adaptive capacity of fleets to changes (management or environmental)</a:t>
            </a:r>
          </a:p>
        </p:txBody>
      </p:sp>
    </p:spTree>
    <p:extLst>
      <p:ext uri="{BB962C8B-B14F-4D97-AF65-F5344CB8AC3E}">
        <p14:creationId xmlns:p14="http://schemas.microsoft.com/office/powerpoint/2010/main" val="321400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436508"/>
            <a:ext cx="8610600" cy="676014"/>
          </a:xfrm>
        </p:spPr>
        <p:txBody>
          <a:bodyPr>
            <a:normAutofit/>
          </a:bodyPr>
          <a:lstStyle/>
          <a:p>
            <a:r>
              <a:rPr lang="en-US" dirty="0" smtClean="0"/>
              <a:t>SSPT Data Gap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Recreational</a:t>
            </a:r>
          </a:p>
          <a:p>
            <a:pPr lvl="1"/>
            <a:r>
              <a:rPr lang="en-US" dirty="0" smtClean="0"/>
              <a:t>Charter halibut</a:t>
            </a:r>
          </a:p>
          <a:p>
            <a:pPr lvl="2"/>
            <a:r>
              <a:rPr lang="en-US" i="1" dirty="0" smtClean="0"/>
              <a:t>Irregular cost and earnings surveys, no rental boat info</a:t>
            </a:r>
          </a:p>
          <a:p>
            <a:pPr lvl="1"/>
            <a:r>
              <a:rPr lang="en-US" dirty="0" smtClean="0"/>
              <a:t>Recreational angler welfare</a:t>
            </a:r>
          </a:p>
          <a:p>
            <a:pPr lvl="2"/>
            <a:r>
              <a:rPr lang="en-US" dirty="0" smtClean="0"/>
              <a:t>Irregular surveys, </a:t>
            </a:r>
          </a:p>
          <a:p>
            <a:pPr lvl="2"/>
            <a:r>
              <a:rPr lang="en-US" dirty="0" smtClean="0"/>
              <a:t>State recreational data not at community level</a:t>
            </a:r>
          </a:p>
        </p:txBody>
      </p:sp>
    </p:spTree>
    <p:extLst>
      <p:ext uri="{BB962C8B-B14F-4D97-AF65-F5344CB8AC3E}">
        <p14:creationId xmlns:p14="http://schemas.microsoft.com/office/powerpoint/2010/main" val="15173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436508"/>
            <a:ext cx="8610600" cy="676014"/>
          </a:xfrm>
        </p:spPr>
        <p:txBody>
          <a:bodyPr>
            <a:normAutofit/>
          </a:bodyPr>
          <a:lstStyle/>
          <a:p>
            <a:r>
              <a:rPr lang="en-US" dirty="0" smtClean="0"/>
              <a:t>SSPT Data Gap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Subsistence</a:t>
            </a:r>
          </a:p>
          <a:p>
            <a:pPr lvl="1"/>
            <a:r>
              <a:rPr lang="en-US" dirty="0" smtClean="0"/>
              <a:t>Harvesting activities</a:t>
            </a:r>
          </a:p>
          <a:p>
            <a:pPr lvl="2"/>
            <a:r>
              <a:rPr lang="en-US" dirty="0" smtClean="0"/>
              <a:t>Opportunistic surveys, more comprehensive info needed</a:t>
            </a:r>
          </a:p>
          <a:p>
            <a:pPr lvl="1"/>
            <a:r>
              <a:rPr lang="en-US" dirty="0" smtClean="0"/>
              <a:t>Sharing patterns</a:t>
            </a:r>
          </a:p>
          <a:p>
            <a:pPr lvl="2"/>
            <a:r>
              <a:rPr lang="en-US" dirty="0" smtClean="0"/>
              <a:t>Typically one off studies, not routinely collected outside of ADF&amp;G in-person surveys</a:t>
            </a:r>
          </a:p>
        </p:txBody>
      </p:sp>
    </p:spTree>
    <p:extLst>
      <p:ext uri="{BB962C8B-B14F-4D97-AF65-F5344CB8AC3E}">
        <p14:creationId xmlns:p14="http://schemas.microsoft.com/office/powerpoint/2010/main" val="54340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436508"/>
            <a:ext cx="8610600" cy="676014"/>
          </a:xfrm>
        </p:spPr>
        <p:txBody>
          <a:bodyPr>
            <a:normAutofit/>
          </a:bodyPr>
          <a:lstStyle/>
          <a:p>
            <a:r>
              <a:rPr lang="en-US" dirty="0" smtClean="0"/>
              <a:t>SSPT Data Gap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Fishing communities</a:t>
            </a:r>
          </a:p>
          <a:p>
            <a:pPr lvl="1"/>
            <a:r>
              <a:rPr lang="en-US" dirty="0" smtClean="0"/>
              <a:t>Economic impacts on communities</a:t>
            </a:r>
          </a:p>
          <a:p>
            <a:pPr lvl="2"/>
            <a:r>
              <a:rPr lang="en-US" i="1" dirty="0" smtClean="0"/>
              <a:t>Assessing economic dependence on a fishery</a:t>
            </a:r>
          </a:p>
          <a:p>
            <a:pPr lvl="1"/>
            <a:r>
              <a:rPr lang="en-US" dirty="0" smtClean="0"/>
              <a:t>Social impacts on communities</a:t>
            </a:r>
          </a:p>
          <a:p>
            <a:pPr lvl="2"/>
            <a:r>
              <a:rPr lang="en-US" i="1" dirty="0"/>
              <a:t>Assessing </a:t>
            </a:r>
            <a:r>
              <a:rPr lang="en-US" i="1" dirty="0" smtClean="0"/>
              <a:t>social dependence on a fishery</a:t>
            </a:r>
          </a:p>
          <a:p>
            <a:pPr lvl="2"/>
            <a:r>
              <a:rPr lang="en-US" i="1" dirty="0" smtClean="0"/>
              <a:t>Changes in well-being</a:t>
            </a:r>
            <a:endParaRPr lang="en-US" i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82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436508"/>
            <a:ext cx="8610600" cy="676014"/>
          </a:xfrm>
        </p:spPr>
        <p:txBody>
          <a:bodyPr>
            <a:normAutofit/>
          </a:bodyPr>
          <a:lstStyle/>
          <a:p>
            <a:r>
              <a:rPr lang="en-US" dirty="0" smtClean="0"/>
              <a:t>SSPT Data Gap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unit of analysis</a:t>
            </a:r>
          </a:p>
          <a:p>
            <a:pPr lvl="1"/>
            <a:r>
              <a:rPr lang="en-US" dirty="0" smtClean="0"/>
              <a:t>Individual/Household</a:t>
            </a:r>
          </a:p>
          <a:p>
            <a:pPr lvl="2"/>
            <a:r>
              <a:rPr lang="en-US" i="1" dirty="0"/>
              <a:t>Vessel and quota share ownership decomposition to the </a:t>
            </a:r>
            <a:r>
              <a:rPr lang="en-US" i="1" dirty="0" smtClean="0"/>
              <a:t>individual-level (currently at the entity-level)</a:t>
            </a:r>
            <a:endParaRPr lang="en-US" b="1" dirty="0" smtClean="0"/>
          </a:p>
          <a:p>
            <a:pPr lvl="1"/>
            <a:r>
              <a:rPr lang="en-US" dirty="0" smtClean="0"/>
              <a:t>Tribe</a:t>
            </a:r>
          </a:p>
          <a:p>
            <a:pPr lvl="1"/>
            <a:r>
              <a:rPr lang="en-US" dirty="0" smtClean="0"/>
              <a:t>Entity</a:t>
            </a:r>
            <a:endParaRPr lang="en-US" i="1" dirty="0" smtClean="0"/>
          </a:p>
          <a:p>
            <a:pPr lvl="1"/>
            <a:r>
              <a:rPr lang="en-US" dirty="0" smtClean="0"/>
              <a:t>The Nation</a:t>
            </a:r>
          </a:p>
          <a:p>
            <a:pPr lvl="2"/>
            <a:r>
              <a:rPr lang="en-US" dirty="0" smtClean="0"/>
              <a:t>Non-commercial species/habitat valuation (non-use)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9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AA Fisheries Content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10446</TotalTime>
  <Words>413</Words>
  <Application>Microsoft Office PowerPoint</Application>
  <PresentationFormat>On-screen Show (4:3)</PresentationFormat>
  <Paragraphs>76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Arial Narrow Bold</vt:lpstr>
      <vt:lpstr>Calibri</vt:lpstr>
      <vt:lpstr>NOAA Fisheries Content Slides</vt:lpstr>
      <vt:lpstr>Critical Ongoing SSC priorities related to SSPT</vt:lpstr>
      <vt:lpstr>Strategic SSC priorities related to SSPT</vt:lpstr>
      <vt:lpstr>PowerPoint Presentation</vt:lpstr>
      <vt:lpstr>SSPT Data Gap Analysis Outline</vt:lpstr>
      <vt:lpstr>SSPT Data Gap Analysis</vt:lpstr>
      <vt:lpstr>SSPT Data Gap Analysis</vt:lpstr>
      <vt:lpstr>SSPT Data Gap Analysis</vt:lpstr>
      <vt:lpstr>SSPT Data Gap Analysis</vt:lpstr>
      <vt:lpstr>SSPT Data Gap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Kasperski</dc:creator>
  <cp:lastModifiedBy>Stephen Kasperski</cp:lastModifiedBy>
  <cp:revision>173</cp:revision>
  <dcterms:created xsi:type="dcterms:W3CDTF">2016-06-10T16:54:21Z</dcterms:created>
  <dcterms:modified xsi:type="dcterms:W3CDTF">2020-01-29T21:03:52Z</dcterms:modified>
</cp:coreProperties>
</file>