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96" r:id="rId2"/>
    <p:sldId id="421" r:id="rId3"/>
    <p:sldId id="376" r:id="rId4"/>
    <p:sldId id="422" r:id="rId5"/>
    <p:sldId id="404" r:id="rId6"/>
    <p:sldId id="409" r:id="rId7"/>
    <p:sldId id="410" r:id="rId8"/>
    <p:sldId id="297" r:id="rId9"/>
    <p:sldId id="367" r:id="rId10"/>
    <p:sldId id="378" r:id="rId11"/>
    <p:sldId id="360" r:id="rId12"/>
    <p:sldId id="414" r:id="rId13"/>
    <p:sldId id="415" r:id="rId14"/>
    <p:sldId id="413" r:id="rId15"/>
    <p:sldId id="373" r:id="rId16"/>
    <p:sldId id="405" r:id="rId17"/>
    <p:sldId id="417" r:id="rId18"/>
    <p:sldId id="424" r:id="rId19"/>
    <p:sldId id="374" r:id="rId20"/>
    <p:sldId id="420" r:id="rId21"/>
    <p:sldId id="375" r:id="rId22"/>
    <p:sldId id="337" r:id="rId23"/>
    <p:sldId id="350" r:id="rId24"/>
    <p:sldId id="418" r:id="rId25"/>
    <p:sldId id="419" r:id="rId26"/>
    <p:sldId id="423" r:id="rId27"/>
    <p:sldId id="425" r:id="rId28"/>
    <p:sldId id="326" r:id="rId29"/>
    <p:sldId id="37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362">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460" autoAdjust="0"/>
    <p:restoredTop sz="84774" autoAdjust="0"/>
  </p:normalViewPr>
  <p:slideViewPr>
    <p:cSldViewPr snapToGrid="0" snapToObjects="1">
      <p:cViewPr varScale="1">
        <p:scale>
          <a:sx n="41" d="100"/>
          <a:sy n="41" d="100"/>
        </p:scale>
        <p:origin x="200" y="1504"/>
      </p:cViewPr>
      <p:guideLst>
        <p:guide orient="horz" pos="672"/>
        <p:guide pos="362"/>
      </p:guideLst>
    </p:cSldViewPr>
  </p:slideViewPr>
  <p:outlineViewPr>
    <p:cViewPr>
      <p:scale>
        <a:sx n="33" d="100"/>
        <a:sy n="33" d="100"/>
      </p:scale>
      <p:origin x="0" y="1182"/>
    </p:cViewPr>
  </p:outlineViewPr>
  <p:notesTextViewPr>
    <p:cViewPr>
      <p:scale>
        <a:sx n="100" d="100"/>
        <a:sy n="100" d="100"/>
      </p:scale>
      <p:origin x="0" y="0"/>
    </p:cViewPr>
  </p:notesTextViewPr>
  <p:sorterViewPr>
    <p:cViewPr>
      <p:scale>
        <a:sx n="145" d="100"/>
        <a:sy n="145" d="100"/>
      </p:scale>
      <p:origin x="0" y="2152"/>
    </p:cViewPr>
  </p:sorterViewPr>
  <p:notesViewPr>
    <p:cSldViewPr snapToGrid="0" snapToObjects="1" showGuides="1">
      <p:cViewPr varScale="1">
        <p:scale>
          <a:sx n="137" d="100"/>
          <a:sy n="137" d="100"/>
        </p:scale>
        <p:origin x="1784"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A2B62-98BF-994C-8DBE-8DE85FA405A2}" type="datetimeFigureOut">
              <a:rPr lang="en-US" smtClean="0"/>
              <a:pPr/>
              <a:t>5/2/19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3C943-106A-EB4A-82D1-A3E32FC9B439}" type="slidenum">
              <a:rPr lang="en-US" smtClean="0"/>
              <a:pPr/>
              <a:t>‹#›</a:t>
            </a:fld>
            <a:endParaRPr lang="en-US" dirty="0"/>
          </a:p>
        </p:txBody>
      </p:sp>
    </p:spTree>
    <p:extLst>
      <p:ext uri="{BB962C8B-B14F-4D97-AF65-F5344CB8AC3E}">
        <p14:creationId xmlns:p14="http://schemas.microsoft.com/office/powerpoint/2010/main" val="9575517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DBC4F1-4F74-464F-8D03-F4A5967C46EF}" type="slidenum">
              <a:rPr lang="en-US"/>
              <a:pPr/>
              <a:t>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600" baseline="0" dirty="0">
                <a:latin typeface="Arial"/>
                <a:cs typeface="Arial"/>
              </a:rPr>
              <a:t>Note TAC redux for 2016/17 and 2017/18 and recent price info</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10</a:t>
            </a:fld>
            <a:endParaRPr lang="en-US" dirty="0"/>
          </a:p>
        </p:txBody>
      </p:sp>
    </p:spTree>
    <p:extLst>
      <p:ext uri="{BB962C8B-B14F-4D97-AF65-F5344CB8AC3E}">
        <p14:creationId xmlns:p14="http://schemas.microsoft.com/office/powerpoint/2010/main" val="1712202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All BSAI Crab </a:t>
            </a:r>
          </a:p>
          <a:p>
            <a:pPr lvl="1"/>
            <a:r>
              <a:rPr lang="en-US" sz="1200" kern="1200" dirty="0">
                <a:solidFill>
                  <a:schemeClr val="tx1"/>
                </a:solidFill>
                <a:effectLst/>
                <a:latin typeface="+mn-lt"/>
                <a:ea typeface="+mn-ea"/>
                <a:cs typeface="+mn-cs"/>
              </a:rPr>
              <a:t>Volume: EXV 34.8 million lbs -46%; WS  22.9 million pounds -46%</a:t>
            </a:r>
          </a:p>
          <a:p>
            <a:pPr lvl="1"/>
            <a:r>
              <a:rPr lang="en-US" sz="1200" kern="1200" dirty="0">
                <a:solidFill>
                  <a:schemeClr val="tx1"/>
                </a:solidFill>
                <a:effectLst/>
                <a:latin typeface="+mn-lt"/>
                <a:ea typeface="+mn-ea"/>
                <a:cs typeface="+mn-cs"/>
              </a:rPr>
              <a:t>Rev: EXV $184 million -30%; WS $219 million -38% </a:t>
            </a:r>
          </a:p>
          <a:p>
            <a:pPr marL="457200" marR="0" lvl="2" indent="0" algn="l" defTabSz="457200" rtl="0" eaLnBrk="1" fontAlgn="auto" latinLnBrk="0" hangingPunct="1">
              <a:lnSpc>
                <a:spcPct val="100000"/>
              </a:lnSpc>
              <a:spcBef>
                <a:spcPts val="0"/>
              </a:spcBef>
              <a:spcAft>
                <a:spcPts val="0"/>
              </a:spcAft>
              <a:buClrTx/>
              <a:buSzTx/>
              <a:buFontTx/>
              <a:buNone/>
              <a:tabLst/>
              <a:defRPr/>
            </a:pPr>
            <a:r>
              <a:rPr lang="en-US" sz="2600" baseline="0" dirty="0">
                <a:latin typeface="Arial"/>
                <a:cs typeface="Arial"/>
              </a:rPr>
              <a:t>Offsetting (serendipitous) effect of P change on TAC redux in previously years not strong in 2017</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baseline="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baseline="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baseline="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2600" baseline="0" dirty="0">
                <a:latin typeface="Arial"/>
                <a:cs typeface="Arial"/>
              </a:rPr>
              <a:t>Note TAC redux for 2016/17 and 2017/18 and recent price info</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11</a:t>
            </a:fld>
            <a:endParaRPr lang="en-US" dirty="0"/>
          </a:p>
        </p:txBody>
      </p:sp>
    </p:spTree>
    <p:extLst>
      <p:ext uri="{BB962C8B-B14F-4D97-AF65-F5344CB8AC3E}">
        <p14:creationId xmlns:p14="http://schemas.microsoft.com/office/powerpoint/2010/main" val="1130811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AIG  ExV:$5.56 ~+% WS: $11.11 -14%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BBR ExV: $9.19 -15.4% WS $16.27  -12.6%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BST Exv:  $4.03 (+ 30%) WS: $8.33 (+30%) ** NOTE YEAR/SEASON ISSUE</a:t>
            </a:r>
          </a:p>
          <a:p>
            <a:pPr lvl="0"/>
            <a:r>
              <a:rPr lang="en-US" sz="1200" kern="1200" dirty="0">
                <a:solidFill>
                  <a:schemeClr val="tx1"/>
                </a:solidFill>
                <a:effectLst/>
                <a:latin typeface="+mn-lt"/>
                <a:ea typeface="+mn-ea"/>
                <a:cs typeface="+mn-cs"/>
              </a:rPr>
              <a:t>BSS ExV: $4.10 (+47%) WS: $7.16 (+17%)</a:t>
            </a:r>
          </a:p>
          <a:p>
            <a:pPr lvl="0"/>
            <a:endParaRPr lang="en-US" dirty="0"/>
          </a:p>
          <a:p>
            <a:pPr lvl="0"/>
            <a:r>
              <a:rPr lang="en-US" sz="1200" kern="1200" dirty="0">
                <a:solidFill>
                  <a:schemeClr val="tx1"/>
                </a:solidFill>
                <a:effectLst/>
                <a:latin typeface="+mn-lt"/>
                <a:ea typeface="+mn-ea"/>
                <a:cs typeface="+mn-cs"/>
              </a:rPr>
              <a:t>Also, Ex-vessel price received for BST (Tanner crab) in 2016 remained higher than BSS (opilio snow crab)price for a second year.</a:t>
            </a:r>
            <a:endParaRPr lang="en-US" dirty="0"/>
          </a:p>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12</a:t>
            </a:fld>
            <a:endParaRPr lang="en-US" dirty="0"/>
          </a:p>
        </p:txBody>
      </p:sp>
    </p:spTree>
    <p:extLst>
      <p:ext uri="{BB962C8B-B14F-4D97-AF65-F5344CB8AC3E}">
        <p14:creationId xmlns:p14="http://schemas.microsoft.com/office/powerpoint/2010/main" val="2953476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arbitration process</a:t>
            </a:r>
          </a:p>
          <a:p>
            <a:r>
              <a:rPr lang="en-US" dirty="0"/>
              <a:t>AIG price ratio historically volatile, increased in 2017</a:t>
            </a:r>
          </a:p>
          <a:p>
            <a:r>
              <a:rPr lang="en-US" dirty="0"/>
              <a:t>BBR essentially stable post-rat</a:t>
            </a:r>
          </a:p>
          <a:p>
            <a:r>
              <a:rPr lang="en-US" dirty="0"/>
              <a:t>BSS shift up in 2010, sharp incr in 2017; need to investigate if due .to differential lag in EXV vs WS data</a:t>
            </a:r>
          </a:p>
        </p:txBody>
      </p:sp>
      <p:sp>
        <p:nvSpPr>
          <p:cNvPr id="4" name="Slide Number Placeholder 3"/>
          <p:cNvSpPr>
            <a:spLocks noGrp="1"/>
          </p:cNvSpPr>
          <p:nvPr>
            <p:ph type="sldNum" sz="quarter" idx="10"/>
          </p:nvPr>
        </p:nvSpPr>
        <p:spPr/>
        <p:txBody>
          <a:bodyPr/>
          <a:lstStyle/>
          <a:p>
            <a:fld id="{2F33C943-106A-EB4A-82D1-A3E32FC9B439}" type="slidenum">
              <a:rPr lang="en-US" smtClean="0"/>
              <a:pPr/>
              <a:t>13</a:t>
            </a:fld>
            <a:endParaRPr lang="en-US" dirty="0"/>
          </a:p>
        </p:txBody>
      </p:sp>
    </p:spTree>
    <p:extLst>
      <p:ext uri="{BB962C8B-B14F-4D97-AF65-F5344CB8AC3E}">
        <p14:creationId xmlns:p14="http://schemas.microsoft.com/office/powerpoint/2010/main" val="953086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All BSAI Crab </a:t>
            </a:r>
          </a:p>
          <a:p>
            <a:pPr lvl="1"/>
            <a:r>
              <a:rPr lang="en-US" sz="1200" kern="1200" dirty="0">
                <a:solidFill>
                  <a:schemeClr val="tx1"/>
                </a:solidFill>
                <a:effectLst/>
                <a:latin typeface="+mn-lt"/>
                <a:ea typeface="+mn-ea"/>
                <a:cs typeface="+mn-cs"/>
              </a:rPr>
              <a:t>Volume: EXV 34.8 million lbs -46%; WS  22.9 million pounds -46%</a:t>
            </a:r>
          </a:p>
          <a:p>
            <a:pPr lvl="1"/>
            <a:r>
              <a:rPr lang="en-US" sz="1200" kern="1200" dirty="0">
                <a:solidFill>
                  <a:schemeClr val="tx1"/>
                </a:solidFill>
                <a:effectLst/>
                <a:latin typeface="+mn-lt"/>
                <a:ea typeface="+mn-ea"/>
                <a:cs typeface="+mn-cs"/>
              </a:rPr>
              <a:t>Rev: EXV $184 million -30%; WS $219 million -38% </a:t>
            </a:r>
          </a:p>
          <a:p>
            <a:pPr marL="457200" marR="0" lvl="2" indent="0" algn="l" defTabSz="457200" rtl="0" eaLnBrk="1" fontAlgn="auto" latinLnBrk="0" hangingPunct="1">
              <a:lnSpc>
                <a:spcPct val="100000"/>
              </a:lnSpc>
              <a:spcBef>
                <a:spcPts val="0"/>
              </a:spcBef>
              <a:spcAft>
                <a:spcPts val="0"/>
              </a:spcAft>
              <a:buClrTx/>
              <a:buSzTx/>
              <a:buFontTx/>
              <a:buNone/>
              <a:tabLst/>
              <a:defRPr/>
            </a:pPr>
            <a:r>
              <a:rPr lang="en-US" sz="2600" baseline="0" dirty="0">
                <a:latin typeface="Arial"/>
                <a:cs typeface="Arial"/>
              </a:rPr>
              <a:t>Offsetting (serendipitous) effect of P change on TAC redux in previously years not strong in 2017</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baseline="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baseline="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baseline="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2600" baseline="0" dirty="0">
                <a:latin typeface="Arial"/>
                <a:cs typeface="Arial"/>
              </a:rPr>
              <a:t>Note TAC redux for 2016/17 and 2017/18 and recent price info</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14</a:t>
            </a:fld>
            <a:endParaRPr lang="en-US" dirty="0"/>
          </a:p>
        </p:txBody>
      </p:sp>
    </p:spTree>
    <p:extLst>
      <p:ext uri="{BB962C8B-B14F-4D97-AF65-F5344CB8AC3E}">
        <p14:creationId xmlns:p14="http://schemas.microsoft.com/office/powerpoint/2010/main" val="2206778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4.14 reports residence of crew and captains – stable</a:t>
            </a:r>
            <a:r>
              <a:rPr lang="en-US" baseline="0" dirty="0"/>
              <a:t> over recent years</a:t>
            </a:r>
            <a:endParaRPr lang="en-US" dirty="0"/>
          </a:p>
          <a:p>
            <a:r>
              <a:rPr lang="en-US" dirty="0"/>
              <a:t>2013:Crew: 33% AK resident 65% Non AK resident  Capt. 25% </a:t>
            </a:r>
          </a:p>
        </p:txBody>
      </p:sp>
      <p:sp>
        <p:nvSpPr>
          <p:cNvPr id="4" name="Slide Number Placeholder 3"/>
          <p:cNvSpPr>
            <a:spLocks noGrp="1"/>
          </p:cNvSpPr>
          <p:nvPr>
            <p:ph type="sldNum" sz="quarter" idx="10"/>
          </p:nvPr>
        </p:nvSpPr>
        <p:spPr/>
        <p:txBody>
          <a:bodyPr/>
          <a:lstStyle/>
          <a:p>
            <a:fld id="{2F33C943-106A-EB4A-82D1-A3E32FC9B439}" type="slidenum">
              <a:rPr lang="en-US" smtClean="0"/>
              <a:pPr/>
              <a:t>15</a:t>
            </a:fld>
            <a:endParaRPr lang="en-US" dirty="0"/>
          </a:p>
        </p:txBody>
      </p:sp>
    </p:spTree>
    <p:extLst>
      <p:ext uri="{BB962C8B-B14F-4D97-AF65-F5344CB8AC3E}">
        <p14:creationId xmlns:p14="http://schemas.microsoft.com/office/powerpoint/2010/main" val="2325611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600" baseline="0" dirty="0">
                <a:latin typeface="Arial"/>
                <a:cs typeface="Arial"/>
              </a:rPr>
              <a:t>Note, crew vs proc employment metrics are different, captured in same panels (bad)</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600" baseline="0" dirty="0">
                <a:latin typeface="Arial"/>
                <a:cs typeface="Arial"/>
              </a:rPr>
              <a:t>Employment declines more pronounced in processing than crew, but hrs vs positions, crew assoc w/ # of vessels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baseline="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2600" baseline="0" dirty="0">
                <a:latin typeface="Arial"/>
                <a:cs typeface="Arial"/>
              </a:rPr>
              <a:t>Crew: Estimated 996 (incl all crew) positions in aggregate across all 72 (-8) vessels in CR: -222, -18% </a:t>
            </a:r>
          </a:p>
          <a:p>
            <a:pPr algn="l"/>
            <a:r>
              <a:rPr lang="en-US" sz="1200" b="0" i="0" u="none" strike="noStrike" baseline="0" dirty="0">
                <a:latin typeface=""/>
              </a:rPr>
              <a:t>Proc emp: 426 thousand hrs -46% despite an increase from 8 to 9 active plants </a:t>
            </a:r>
          </a:p>
          <a:p>
            <a:pPr algn="l"/>
            <a:endParaRPr lang="en-US" sz="1200" b="0" i="0" u="none" strike="noStrike" baseline="0" dirty="0">
              <a:latin typeface=""/>
            </a:endParaRPr>
          </a:p>
          <a:p>
            <a:pPr algn="l"/>
            <a:r>
              <a:rPr lang="en-US" sz="1200" b="0" i="0" u="none" strike="noStrike" baseline="0" dirty="0">
                <a:latin typeface=""/>
              </a:rPr>
              <a:t>Pay</a:t>
            </a:r>
          </a:p>
          <a:p>
            <a:pPr algn="l"/>
            <a:r>
              <a:rPr lang="en-US" sz="1200" b="0" i="0" u="none" strike="noStrike" baseline="0" dirty="0">
                <a:latin typeface=""/>
              </a:rPr>
              <a:t>Crew All CR $10.9 million / Captain $25.1 million, both -1/3</a:t>
            </a:r>
          </a:p>
          <a:p>
            <a:pPr algn="l"/>
            <a:r>
              <a:rPr lang="en-US" sz="1200" b="0" i="0" u="none" strike="noStrike" baseline="0" dirty="0">
                <a:latin typeface=""/>
              </a:rPr>
              <a:t>Proc $5.2 million, -49%</a:t>
            </a:r>
            <a:endParaRPr lang="en-US" sz="3200" baseline="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16</a:t>
            </a:fld>
            <a:endParaRPr lang="en-US" dirty="0"/>
          </a:p>
        </p:txBody>
      </p:sp>
    </p:spTree>
    <p:extLst>
      <p:ext uri="{BB962C8B-B14F-4D97-AF65-F5344CB8AC3E}">
        <p14:creationId xmlns:p14="http://schemas.microsoft.com/office/powerpoint/2010/main" val="1379729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a:solidFill>
                  <a:schemeClr val="tx1"/>
                </a:solidFill>
                <a:effectLst/>
                <a:latin typeface="+mn-lt"/>
                <a:ea typeface="+mn-ea"/>
                <a:cs typeface="+mn-cs"/>
              </a:rPr>
              <a:t>Proc pay/12hr shift:</a:t>
            </a:r>
          </a:p>
          <a:p>
            <a:r>
              <a:rPr lang="en-US" sz="1200" kern="1200" dirty="0">
                <a:solidFill>
                  <a:schemeClr val="tx1"/>
                </a:solidFill>
                <a:effectLst/>
                <a:latin typeface="+mn-lt"/>
                <a:ea typeface="+mn-ea"/>
                <a:cs typeface="+mn-cs"/>
              </a:rPr>
              <a:t>Modest decline up to 2014</a:t>
            </a:r>
          </a:p>
          <a:p>
            <a:r>
              <a:rPr lang="en-US" sz="1200" kern="1200" dirty="0">
                <a:solidFill>
                  <a:schemeClr val="tx1"/>
                </a:solidFill>
                <a:effectLst/>
                <a:latin typeface="+mn-lt"/>
                <a:ea typeface="+mn-ea"/>
                <a:cs typeface="+mn-cs"/>
              </a:rPr>
              <a:t>2015&amp;16: +5% to +12% in annual average wages </a:t>
            </a:r>
          </a:p>
          <a:p>
            <a:r>
              <a:rPr lang="en-US" sz="1200" kern="1200" dirty="0">
                <a:solidFill>
                  <a:schemeClr val="tx1"/>
                </a:solidFill>
                <a:effectLst/>
                <a:latin typeface="+mn-lt"/>
                <a:ea typeface="+mn-ea"/>
                <a:cs typeface="+mn-cs"/>
              </a:rPr>
              <a:t>BBR $12.38 / BSS $12.17 per hour</a:t>
            </a:r>
          </a:p>
          <a:p>
            <a:r>
              <a:rPr lang="en-US" sz="1200" kern="1200" dirty="0">
                <a:solidFill>
                  <a:schemeClr val="tx1"/>
                </a:solidFill>
                <a:effectLst/>
                <a:latin typeface="+mn-lt"/>
                <a:ea typeface="+mn-ea"/>
                <a:cs typeface="+mn-cs"/>
              </a:rPr>
              <a:t>in the 2016 BBR and BSS fisheries, the highest reported wage rates since 2004.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Alaska State minimum wage increase beginning January 1, 2015 minimum hourly wage increased from $7.75 to $8.75 for 2015 and $9.75 for 2016; annual inf adj &gt; 2017</a:t>
            </a:r>
          </a:p>
          <a:p>
            <a:r>
              <a:rPr lang="en-US" sz="1200" kern="1200" dirty="0">
                <a:solidFill>
                  <a:schemeClr val="tx1"/>
                </a:solidFill>
                <a:effectLst/>
                <a:latin typeface="+mn-lt"/>
                <a:ea typeface="+mn-ea"/>
                <a:cs typeface="+mn-cs"/>
              </a:rPr>
              <a:t>Average hourly crab processing wages declined for 2017, by 3.2% to </a:t>
            </a:r>
          </a:p>
          <a:p>
            <a:r>
              <a:rPr lang="en-US" sz="1200" kern="1200" dirty="0">
                <a:solidFill>
                  <a:schemeClr val="tx1"/>
                </a:solidFill>
                <a:effectLst/>
                <a:latin typeface="+mn-lt"/>
                <a:ea typeface="+mn-ea"/>
                <a:cs typeface="+mn-cs"/>
              </a:rPr>
              <a:t>BSS $11.99/hr -3.25% / BBR $11.91 -2.1% (can’t show AIG)</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baseline="0" dirty="0">
              <a:latin typeface="Arial"/>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2600" baseline="0" dirty="0">
                <a:latin typeface="Arial"/>
                <a:cs typeface="Arial"/>
              </a:rPr>
              <a:t>Crew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600" baseline="0" dirty="0">
                <a:latin typeface="Arial"/>
                <a:cs typeface="Arial"/>
              </a:rPr>
              <a:t>BSS crew </a:t>
            </a:r>
            <a:r>
              <a:rPr lang="en-US" sz="1200" kern="1200" dirty="0">
                <a:solidFill>
                  <a:schemeClr val="tx1"/>
                </a:solidFill>
                <a:effectLst/>
                <a:latin typeface="+mn-lt"/>
                <a:ea typeface="+mn-ea"/>
                <a:cs typeface="+mn-cs"/>
              </a:rPr>
              <a:t>$960 /day Capt $2,440/day, same as 2016 due to fewer days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BBR crew $1280 /day / Capt $3400/day -50%; ’17 BBR was only price decl, reflected in –daily rate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17</a:t>
            </a:fld>
            <a:endParaRPr lang="en-US" dirty="0"/>
          </a:p>
        </p:txBody>
      </p:sp>
    </p:spTree>
    <p:extLst>
      <p:ext uri="{BB962C8B-B14F-4D97-AF65-F5344CB8AC3E}">
        <p14:creationId xmlns:p14="http://schemas.microsoft.com/office/powerpoint/2010/main" val="3915956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pPr>
            <a:fld id="{11AAAB64-1659-194F-879D-6A4B58FD0372}" type="slidenum">
              <a:rPr lang="en-US" altLang="x-none">
                <a:latin typeface="Calibri" charset="0"/>
              </a:rPr>
              <a:pPr fontAlgn="base">
                <a:spcBef>
                  <a:spcPct val="0"/>
                </a:spcBef>
                <a:spcAft>
                  <a:spcPct val="0"/>
                </a:spcAft>
              </a:pPr>
              <a:t>18</a:t>
            </a:fld>
            <a:endParaRPr lang="en-US" altLang="x-none" dirty="0">
              <a:latin typeface="Calibri" charset="0"/>
            </a:endParaRPr>
          </a:p>
        </p:txBody>
      </p:sp>
    </p:spTree>
    <p:extLst>
      <p:ext uri="{BB962C8B-B14F-4D97-AF65-F5344CB8AC3E}">
        <p14:creationId xmlns:p14="http://schemas.microsoft.com/office/powerpoint/2010/main" val="2377928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19</a:t>
            </a:fld>
            <a:endParaRPr lang="en-US" dirty="0"/>
          </a:p>
        </p:txBody>
      </p:sp>
    </p:spTree>
    <p:extLst>
      <p:ext uri="{BB962C8B-B14F-4D97-AF65-F5344CB8AC3E}">
        <p14:creationId xmlns:p14="http://schemas.microsoft.com/office/powerpoint/2010/main" val="52309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x-none" dirty="0"/>
              <a:t>Developed distinct from GF Econ SAFE; more closely associated w/ CRP and EDR</a:t>
            </a:r>
          </a:p>
          <a:p>
            <a:pPr>
              <a:spcBef>
                <a:spcPct val="0"/>
              </a:spcBef>
            </a:pPr>
            <a:r>
              <a:rPr lang="en-US" altLang="x-none" dirty="0"/>
              <a:t>Uses CRP 5 Year Review and AKR’s CRP Annual Report as primary templates</a:t>
            </a:r>
          </a:p>
          <a:p>
            <a:pPr>
              <a:spcBef>
                <a:spcPct val="0"/>
              </a:spcBef>
            </a:pPr>
            <a:r>
              <a:rPr lang="en-US" altLang="x-none" dirty="0"/>
              <a:t>Note that there is no applicable guidance on what Econ SAFE should be; “required” by National Std 2:</a:t>
            </a:r>
          </a:p>
          <a:p>
            <a:pPr lvl="1">
              <a:spcBef>
                <a:spcPct val="0"/>
              </a:spcBef>
            </a:pPr>
            <a:r>
              <a:rPr lang="en-US" altLang="x-none" dirty="0"/>
              <a:t> Sect 600.315 National Standard 2, Scientific Information (e) SAFE Report. (1) The SAFE report is a document or set of documents that provides Councils with a summary of information concerning the most recent biological condition of stocks and the marine ecosystems in the FMU and the social and economic condition of the recreational and commercial fishing interests, fishing communities, and the fish processing industries. It summarizes, on a periodic basis, the best available scientific information concerning the past, present, and possible future condition of the stocks, marine ecosystems, and fisheries being managed under Federal regulation. </a:t>
            </a:r>
          </a:p>
          <a:p>
            <a:pPr>
              <a:spcBef>
                <a:spcPct val="0"/>
              </a:spcBef>
            </a:pPr>
            <a:r>
              <a:rPr lang="en-US" altLang="x-none" dirty="0"/>
              <a:t>but no comparable guidance that applicable to annual stock assessment.</a:t>
            </a:r>
          </a:p>
          <a:p>
            <a:pPr>
              <a:spcBef>
                <a:spcPct val="0"/>
              </a:spcBef>
            </a:pPr>
            <a:endParaRPr lang="en-US" altLang="x-none" dirty="0"/>
          </a:p>
          <a:p>
            <a:pPr>
              <a:spcBef>
                <a:spcPct val="0"/>
              </a:spcBef>
            </a:pPr>
            <a:endParaRPr lang="en-US" altLang="x-none" dirty="0"/>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pPr>
            <a:fld id="{134A59A3-1B72-0D4A-BC26-050B21D3A160}" type="slidenum">
              <a:rPr lang="en-US" altLang="x-none">
                <a:latin typeface="Calibri" charset="0"/>
              </a:rPr>
              <a:pPr fontAlgn="base">
                <a:spcBef>
                  <a:spcPct val="0"/>
                </a:spcBef>
                <a:spcAft>
                  <a:spcPct val="0"/>
                </a:spcAft>
              </a:pPr>
              <a:t>2</a:t>
            </a:fld>
            <a:endParaRPr lang="en-US" altLang="x-none" dirty="0">
              <a:latin typeface="Calibri" charset="0"/>
            </a:endParaRPr>
          </a:p>
        </p:txBody>
      </p:sp>
    </p:spTree>
    <p:extLst>
      <p:ext uri="{BB962C8B-B14F-4D97-AF65-F5344CB8AC3E}">
        <p14:creationId xmlns:p14="http://schemas.microsoft.com/office/powerpoint/2010/main" val="1743455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20</a:t>
            </a:fld>
            <a:endParaRPr lang="en-US" dirty="0"/>
          </a:p>
        </p:txBody>
      </p:sp>
    </p:spTree>
    <p:extLst>
      <p:ext uri="{BB962C8B-B14F-4D97-AF65-F5344CB8AC3E}">
        <p14:creationId xmlns:p14="http://schemas.microsoft.com/office/powerpoint/2010/main" val="853727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260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21</a:t>
            </a:fld>
            <a:endParaRPr lang="en-US" dirty="0"/>
          </a:p>
        </p:txBody>
      </p:sp>
    </p:spTree>
    <p:extLst>
      <p:ext uri="{BB962C8B-B14F-4D97-AF65-F5344CB8AC3E}">
        <p14:creationId xmlns:p14="http://schemas.microsoft.com/office/powerpoint/2010/main" val="4073277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x-none" dirty="0"/>
              <a:t>Several perspectives on quota use, transfer, and holdings presented in tables/figures</a:t>
            </a:r>
          </a:p>
          <a:p>
            <a:pPr>
              <a:spcBef>
                <a:spcPct val="0"/>
              </a:spcBef>
            </a:pPr>
            <a:r>
              <a:rPr lang="en-US" altLang="x-none" dirty="0"/>
              <a:t>Despite limited time series, more analytical content </a:t>
            </a:r>
          </a:p>
          <a:p>
            <a:pPr>
              <a:spcBef>
                <a:spcPct val="0"/>
              </a:spcBef>
            </a:pPr>
            <a:endParaRPr lang="en-US" altLang="x-none" dirty="0"/>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pPr>
            <a:fld id="{9FC2825E-1D24-3F4B-BA5C-429016066B80}" type="slidenum">
              <a:rPr lang="en-US" altLang="x-none">
                <a:latin typeface="Calibri" charset="0"/>
              </a:rPr>
              <a:pPr fontAlgn="base">
                <a:spcBef>
                  <a:spcPct val="0"/>
                </a:spcBef>
                <a:spcAft>
                  <a:spcPct val="0"/>
                </a:spcAft>
              </a:pPr>
              <a:t>22</a:t>
            </a:fld>
            <a:endParaRPr lang="en-US" altLang="x-none" dirty="0">
              <a:latin typeface="Calibri" charset="0"/>
            </a:endParaRPr>
          </a:p>
        </p:txBody>
      </p:sp>
    </p:spTree>
    <p:extLst>
      <p:ext uri="{BB962C8B-B14F-4D97-AF65-F5344CB8AC3E}">
        <p14:creationId xmlns:p14="http://schemas.microsoft.com/office/powerpoint/2010/main" val="2757157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x-none" sz="1800" dirty="0">
                <a:solidFill>
                  <a:srgbClr val="003F7B"/>
                </a:solidFill>
              </a:rPr>
              <a:t>AIG fishery</a:t>
            </a:r>
          </a:p>
          <a:p>
            <a:pPr marL="742950" lvl="2" indent="-342900">
              <a:spcBef>
                <a:spcPct val="0"/>
              </a:spcBef>
              <a:buFontTx/>
              <a:buChar char="•"/>
            </a:pPr>
            <a:r>
              <a:rPr lang="en-US" altLang="x-none" sz="1600" dirty="0">
                <a:solidFill>
                  <a:srgbClr val="003F7B"/>
                </a:solidFill>
              </a:rPr>
              <a:t>CVC/CPC IFQ: $1.86 per pound (41% of ex-vessel value)</a:t>
            </a:r>
          </a:p>
          <a:p>
            <a:pPr marL="742950" lvl="2" indent="-342900">
              <a:spcBef>
                <a:spcPct val="0"/>
              </a:spcBef>
              <a:buFontTx/>
              <a:buChar char="•"/>
            </a:pPr>
            <a:r>
              <a:rPr lang="en-US" altLang="x-none" sz="1600" dirty="0">
                <a:solidFill>
                  <a:srgbClr val="003F7B"/>
                </a:solidFill>
              </a:rPr>
              <a:t>CVO B Class: $1.48 per pound (35% of ex-vessel value)</a:t>
            </a:r>
          </a:p>
          <a:p>
            <a:pPr>
              <a:spcBef>
                <a:spcPct val="0"/>
              </a:spcBef>
              <a:buFontTx/>
              <a:buChar char="•"/>
            </a:pPr>
            <a:r>
              <a:rPr lang="en-US" altLang="x-none" sz="1800" dirty="0">
                <a:solidFill>
                  <a:srgbClr val="003F7B"/>
                </a:solidFill>
              </a:rPr>
              <a:t>BBR fishery</a:t>
            </a:r>
          </a:p>
          <a:p>
            <a:pPr lvl="1">
              <a:spcBef>
                <a:spcPct val="0"/>
              </a:spcBef>
              <a:buFontTx/>
              <a:buChar char="•"/>
            </a:pPr>
            <a:r>
              <a:rPr lang="en-US" altLang="x-none" sz="1600" dirty="0">
                <a:solidFill>
                  <a:srgbClr val="003F7B"/>
                </a:solidFill>
              </a:rPr>
              <a:t>CDQ: $4.86 per pound (65% of ex-vessel value)</a:t>
            </a:r>
          </a:p>
          <a:p>
            <a:pPr lvl="1">
              <a:spcBef>
                <a:spcPct val="0"/>
              </a:spcBef>
              <a:buFontTx/>
              <a:buChar char="•"/>
            </a:pPr>
            <a:r>
              <a:rPr lang="en-US" altLang="x-none" sz="1600" dirty="0">
                <a:solidFill>
                  <a:srgbClr val="003F7B"/>
                </a:solidFill>
              </a:rPr>
              <a:t>CVO A Class: $4.49 per pound (64% of ex-vessel value)</a:t>
            </a:r>
            <a:endParaRPr lang="en-US" altLang="x-none" sz="3200" dirty="0">
              <a:solidFill>
                <a:srgbClr val="003F7B"/>
              </a:solidFill>
              <a:ea typeface="Arial" charset="0"/>
              <a:cs typeface="Arial" charset="0"/>
            </a:endParaRPr>
          </a:p>
          <a:p>
            <a:pPr>
              <a:spcBef>
                <a:spcPct val="0"/>
              </a:spcBef>
              <a:buFontTx/>
              <a:buChar char="•"/>
            </a:pPr>
            <a:r>
              <a:rPr lang="en-US" altLang="x-none" sz="1800" dirty="0">
                <a:solidFill>
                  <a:srgbClr val="003F7B"/>
                </a:solidFill>
              </a:rPr>
              <a:t>BSS</a:t>
            </a:r>
          </a:p>
          <a:p>
            <a:pPr lvl="1">
              <a:spcBef>
                <a:spcPct val="0"/>
              </a:spcBef>
              <a:buFontTx/>
              <a:buChar char="•"/>
            </a:pPr>
            <a:r>
              <a:rPr lang="en-US" altLang="x-none" sz="1600" dirty="0">
                <a:solidFill>
                  <a:srgbClr val="003F7B"/>
                </a:solidFill>
              </a:rPr>
              <a:t>CDQ: $1.24 (54% of ex-vessel value)</a:t>
            </a:r>
          </a:p>
          <a:p>
            <a:pPr lvl="1">
              <a:spcBef>
                <a:spcPct val="0"/>
              </a:spcBef>
              <a:buFontTx/>
              <a:buChar char="•"/>
            </a:pPr>
            <a:r>
              <a:rPr lang="en-US" altLang="x-none" sz="1600" dirty="0">
                <a:solidFill>
                  <a:srgbClr val="003F7B"/>
                </a:solidFill>
              </a:rPr>
              <a:t>CVO A Class IFQ: $1.07 per pound (46% of ex-vessel) </a:t>
            </a:r>
          </a:p>
          <a:p>
            <a:pPr>
              <a:spcBef>
                <a:spcPct val="0"/>
              </a:spcBef>
            </a:pPr>
            <a:endParaRPr lang="en-US" altLang="x-none"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pPr>
            <a:fld id="{C7009392-E1AA-E546-A3B6-8258195CEF7D}" type="slidenum">
              <a:rPr lang="en-US" altLang="x-none">
                <a:latin typeface="Calibri" charset="0"/>
              </a:rPr>
              <a:pPr fontAlgn="base">
                <a:spcBef>
                  <a:spcPct val="0"/>
                </a:spcBef>
                <a:spcAft>
                  <a:spcPct val="0"/>
                </a:spcAft>
              </a:pPr>
              <a:t>23</a:t>
            </a:fld>
            <a:endParaRPr lang="en-US" altLang="x-none" dirty="0">
              <a:latin typeface="Calibri" charset="0"/>
            </a:endParaRPr>
          </a:p>
        </p:txBody>
      </p:sp>
    </p:spTree>
    <p:extLst>
      <p:ext uri="{BB962C8B-B14F-4D97-AF65-F5344CB8AC3E}">
        <p14:creationId xmlns:p14="http://schemas.microsoft.com/office/powerpoint/2010/main" val="1878208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x-none" sz="1800" dirty="0">
                <a:solidFill>
                  <a:srgbClr val="003F7B"/>
                </a:solidFill>
              </a:rPr>
              <a:t>AIG fishery</a:t>
            </a:r>
          </a:p>
          <a:p>
            <a:pPr marL="742950" lvl="2" indent="-342900">
              <a:spcBef>
                <a:spcPct val="0"/>
              </a:spcBef>
              <a:buFontTx/>
              <a:buChar char="•"/>
            </a:pPr>
            <a:r>
              <a:rPr lang="en-US" altLang="x-none" sz="1600" dirty="0">
                <a:solidFill>
                  <a:srgbClr val="003F7B"/>
                </a:solidFill>
              </a:rPr>
              <a:t>CVC/CPC IFQ: $1.86 per pound (41% of ex-vessel value)</a:t>
            </a:r>
          </a:p>
          <a:p>
            <a:pPr marL="742950" lvl="2" indent="-342900">
              <a:spcBef>
                <a:spcPct val="0"/>
              </a:spcBef>
              <a:buFontTx/>
              <a:buChar char="•"/>
            </a:pPr>
            <a:r>
              <a:rPr lang="en-US" altLang="x-none" sz="1600" dirty="0">
                <a:solidFill>
                  <a:srgbClr val="003F7B"/>
                </a:solidFill>
              </a:rPr>
              <a:t>CVO B Class: $1.48 per pound (35% of ex-vessel value)</a:t>
            </a:r>
          </a:p>
          <a:p>
            <a:pPr>
              <a:spcBef>
                <a:spcPct val="0"/>
              </a:spcBef>
              <a:buFontTx/>
              <a:buChar char="•"/>
            </a:pPr>
            <a:r>
              <a:rPr lang="en-US" altLang="x-none" sz="1800" dirty="0">
                <a:solidFill>
                  <a:srgbClr val="003F7B"/>
                </a:solidFill>
              </a:rPr>
              <a:t>BBR fishery</a:t>
            </a:r>
          </a:p>
          <a:p>
            <a:pPr lvl="1">
              <a:spcBef>
                <a:spcPct val="0"/>
              </a:spcBef>
              <a:buFontTx/>
              <a:buChar char="•"/>
            </a:pPr>
            <a:r>
              <a:rPr lang="en-US" altLang="x-none" sz="1600" dirty="0">
                <a:solidFill>
                  <a:srgbClr val="003F7B"/>
                </a:solidFill>
              </a:rPr>
              <a:t>CDQ: $4.86 per pound (65% of ex-vessel value)</a:t>
            </a:r>
          </a:p>
          <a:p>
            <a:pPr lvl="1">
              <a:spcBef>
                <a:spcPct val="0"/>
              </a:spcBef>
              <a:buFontTx/>
              <a:buChar char="•"/>
            </a:pPr>
            <a:r>
              <a:rPr lang="en-US" altLang="x-none" sz="1600" dirty="0">
                <a:solidFill>
                  <a:srgbClr val="003F7B"/>
                </a:solidFill>
              </a:rPr>
              <a:t>CVO A Class: $4.49 per pound (64% of ex-vessel value)</a:t>
            </a:r>
            <a:endParaRPr lang="en-US" altLang="x-none" sz="3200" dirty="0">
              <a:solidFill>
                <a:srgbClr val="003F7B"/>
              </a:solidFill>
              <a:ea typeface="Arial" charset="0"/>
              <a:cs typeface="Arial" charset="0"/>
            </a:endParaRPr>
          </a:p>
          <a:p>
            <a:pPr>
              <a:spcBef>
                <a:spcPct val="0"/>
              </a:spcBef>
              <a:buFontTx/>
              <a:buChar char="•"/>
            </a:pPr>
            <a:r>
              <a:rPr lang="en-US" altLang="x-none" sz="1800" dirty="0">
                <a:solidFill>
                  <a:srgbClr val="003F7B"/>
                </a:solidFill>
              </a:rPr>
              <a:t>BSS</a:t>
            </a:r>
          </a:p>
          <a:p>
            <a:pPr lvl="1">
              <a:spcBef>
                <a:spcPct val="0"/>
              </a:spcBef>
              <a:buFontTx/>
              <a:buChar char="•"/>
            </a:pPr>
            <a:r>
              <a:rPr lang="en-US" altLang="x-none" sz="1600" dirty="0">
                <a:solidFill>
                  <a:srgbClr val="003F7B"/>
                </a:solidFill>
              </a:rPr>
              <a:t>CDQ: $1.24 (54% of ex-vessel value)</a:t>
            </a:r>
          </a:p>
          <a:p>
            <a:pPr lvl="1">
              <a:spcBef>
                <a:spcPct val="0"/>
              </a:spcBef>
              <a:buFontTx/>
              <a:buChar char="•"/>
            </a:pPr>
            <a:r>
              <a:rPr lang="en-US" altLang="x-none" sz="1600" dirty="0">
                <a:solidFill>
                  <a:srgbClr val="003F7B"/>
                </a:solidFill>
              </a:rPr>
              <a:t>CVO A Class IFQ: $1.07 per pound (46% of ex-vessel) </a:t>
            </a:r>
          </a:p>
          <a:p>
            <a:pPr>
              <a:spcBef>
                <a:spcPct val="0"/>
              </a:spcBef>
            </a:pPr>
            <a:endParaRPr lang="en-US" altLang="x-none"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pPr>
            <a:fld id="{C7009392-E1AA-E546-A3B6-8258195CEF7D}" type="slidenum">
              <a:rPr lang="en-US" altLang="x-none">
                <a:latin typeface="Calibri" charset="0"/>
              </a:rPr>
              <a:pPr fontAlgn="base">
                <a:spcBef>
                  <a:spcPct val="0"/>
                </a:spcBef>
                <a:spcAft>
                  <a:spcPct val="0"/>
                </a:spcAft>
              </a:pPr>
              <a:t>24</a:t>
            </a:fld>
            <a:endParaRPr lang="en-US" altLang="x-none" dirty="0">
              <a:latin typeface="Calibri" charset="0"/>
            </a:endParaRPr>
          </a:p>
        </p:txBody>
      </p:sp>
    </p:spTree>
    <p:extLst>
      <p:ext uri="{BB962C8B-B14F-4D97-AF65-F5344CB8AC3E}">
        <p14:creationId xmlns:p14="http://schemas.microsoft.com/office/powerpoint/2010/main" val="3980965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x-none" sz="1800" dirty="0">
                <a:solidFill>
                  <a:srgbClr val="003F7B"/>
                </a:solidFill>
              </a:rPr>
              <a:t>AIG fishery</a:t>
            </a:r>
          </a:p>
          <a:p>
            <a:pPr marL="742950" lvl="2" indent="-342900">
              <a:spcBef>
                <a:spcPct val="0"/>
              </a:spcBef>
              <a:buFontTx/>
              <a:buChar char="•"/>
            </a:pPr>
            <a:r>
              <a:rPr lang="en-US" altLang="x-none" sz="1600" dirty="0">
                <a:solidFill>
                  <a:srgbClr val="003F7B"/>
                </a:solidFill>
              </a:rPr>
              <a:t>CVC/CPC IFQ: $1.86 per pound (41% of ex-vessel value)</a:t>
            </a:r>
          </a:p>
          <a:p>
            <a:pPr marL="742950" lvl="2" indent="-342900">
              <a:spcBef>
                <a:spcPct val="0"/>
              </a:spcBef>
              <a:buFontTx/>
              <a:buChar char="•"/>
            </a:pPr>
            <a:r>
              <a:rPr lang="en-US" altLang="x-none" sz="1600" dirty="0">
                <a:solidFill>
                  <a:srgbClr val="003F7B"/>
                </a:solidFill>
              </a:rPr>
              <a:t>CVO B Class: $1.48 per pound (35% of ex-vessel value)</a:t>
            </a:r>
          </a:p>
          <a:p>
            <a:pPr>
              <a:spcBef>
                <a:spcPct val="0"/>
              </a:spcBef>
              <a:buFontTx/>
              <a:buChar char="•"/>
            </a:pPr>
            <a:r>
              <a:rPr lang="en-US" altLang="x-none" sz="1800" dirty="0">
                <a:solidFill>
                  <a:srgbClr val="003F7B"/>
                </a:solidFill>
              </a:rPr>
              <a:t>BBR fishery</a:t>
            </a:r>
          </a:p>
          <a:p>
            <a:pPr lvl="1">
              <a:spcBef>
                <a:spcPct val="0"/>
              </a:spcBef>
              <a:buFontTx/>
              <a:buChar char="•"/>
            </a:pPr>
            <a:r>
              <a:rPr lang="en-US" altLang="x-none" sz="1600" dirty="0">
                <a:solidFill>
                  <a:srgbClr val="003F7B"/>
                </a:solidFill>
              </a:rPr>
              <a:t>CDQ: $4.86 per pound (65% of ex-vessel value)</a:t>
            </a:r>
          </a:p>
          <a:p>
            <a:pPr lvl="1">
              <a:spcBef>
                <a:spcPct val="0"/>
              </a:spcBef>
              <a:buFontTx/>
              <a:buChar char="•"/>
            </a:pPr>
            <a:r>
              <a:rPr lang="en-US" altLang="x-none" sz="1600" dirty="0">
                <a:solidFill>
                  <a:srgbClr val="003F7B"/>
                </a:solidFill>
              </a:rPr>
              <a:t>CVO A Class: $4.49 per pound (64% of ex-vessel value)</a:t>
            </a:r>
            <a:endParaRPr lang="en-US" altLang="x-none" sz="3200" dirty="0">
              <a:solidFill>
                <a:srgbClr val="003F7B"/>
              </a:solidFill>
              <a:ea typeface="Arial" charset="0"/>
              <a:cs typeface="Arial" charset="0"/>
            </a:endParaRPr>
          </a:p>
          <a:p>
            <a:pPr>
              <a:spcBef>
                <a:spcPct val="0"/>
              </a:spcBef>
              <a:buFontTx/>
              <a:buChar char="•"/>
            </a:pPr>
            <a:r>
              <a:rPr lang="en-US" altLang="x-none" sz="1800" dirty="0">
                <a:solidFill>
                  <a:srgbClr val="003F7B"/>
                </a:solidFill>
              </a:rPr>
              <a:t>BSS</a:t>
            </a:r>
          </a:p>
          <a:p>
            <a:pPr lvl="1">
              <a:spcBef>
                <a:spcPct val="0"/>
              </a:spcBef>
              <a:buFontTx/>
              <a:buChar char="•"/>
            </a:pPr>
            <a:r>
              <a:rPr lang="en-US" altLang="x-none" sz="1600" dirty="0">
                <a:solidFill>
                  <a:srgbClr val="003F7B"/>
                </a:solidFill>
              </a:rPr>
              <a:t>CDQ: $1.24 (54% of ex-vessel value)</a:t>
            </a:r>
          </a:p>
          <a:p>
            <a:pPr lvl="1">
              <a:spcBef>
                <a:spcPct val="0"/>
              </a:spcBef>
              <a:buFontTx/>
              <a:buChar char="•"/>
            </a:pPr>
            <a:r>
              <a:rPr lang="en-US" altLang="x-none" sz="1600" dirty="0">
                <a:solidFill>
                  <a:srgbClr val="003F7B"/>
                </a:solidFill>
              </a:rPr>
              <a:t>CVO A Class IFQ: $1.07 per pound (46% of ex-vessel) </a:t>
            </a:r>
          </a:p>
          <a:p>
            <a:pPr>
              <a:spcBef>
                <a:spcPct val="0"/>
              </a:spcBef>
            </a:pPr>
            <a:endParaRPr lang="en-US" altLang="x-none"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pPr>
            <a:fld id="{C7009392-E1AA-E546-A3B6-8258195CEF7D}" type="slidenum">
              <a:rPr lang="en-US" altLang="x-none">
                <a:latin typeface="Calibri" charset="0"/>
              </a:rPr>
              <a:pPr fontAlgn="base">
                <a:spcBef>
                  <a:spcPct val="0"/>
                </a:spcBef>
                <a:spcAft>
                  <a:spcPct val="0"/>
                </a:spcAft>
              </a:pPr>
              <a:t>25</a:t>
            </a:fld>
            <a:endParaRPr lang="en-US" altLang="x-none" dirty="0">
              <a:latin typeface="Calibri" charset="0"/>
            </a:endParaRPr>
          </a:p>
        </p:txBody>
      </p:sp>
    </p:spTree>
    <p:extLst>
      <p:ext uri="{BB962C8B-B14F-4D97-AF65-F5344CB8AC3E}">
        <p14:creationId xmlns:p14="http://schemas.microsoft.com/office/powerpoint/2010/main" val="622736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US" dirty="0"/>
              <a:t>U.S. foreign trade statistics for frozen, processed king and snow crab</a:t>
            </a:r>
          </a:p>
          <a:p>
            <a:pPr fontAlgn="auto">
              <a:spcBef>
                <a:spcPts val="0"/>
              </a:spcBef>
              <a:spcAft>
                <a:spcPts val="0"/>
              </a:spcAft>
              <a:defRPr/>
            </a:pPr>
            <a:r>
              <a:rPr lang="en-US" dirty="0"/>
              <a:t>are summarized for the period 1991-2017 in Table ~\ref{impexp} </a:t>
            </a:r>
          </a:p>
          <a:p>
            <a:pPr fontAlgn="auto">
              <a:spcBef>
                <a:spcPts val="0"/>
              </a:spcBef>
              <a:spcAft>
                <a:spcPts val="0"/>
              </a:spcAft>
              <a:defRPr/>
            </a:pPr>
            <a:r>
              <a:rPr lang="en-US" dirty="0"/>
              <a:t>and depicted graphically in Figure ~\ref{fig:impexp}.</a:t>
            </a:r>
          </a:p>
          <a:p>
            <a:pPr fontAlgn="auto">
              <a:spcBef>
                <a:spcPts val="0"/>
              </a:spcBef>
              <a:spcAft>
                <a:spcPts val="0"/>
              </a:spcAft>
              <a:defRPr/>
            </a:pPr>
            <a:r>
              <a:rPr lang="en-US" dirty="0"/>
              <a:t>For most of the last two decades, the U.S. has been a net importer of</a:t>
            </a:r>
          </a:p>
          <a:p>
            <a:pPr fontAlgn="auto">
              <a:spcBef>
                <a:spcPts val="0"/>
              </a:spcBef>
              <a:spcAft>
                <a:spcPts val="0"/>
              </a:spcAft>
              <a:defRPr/>
            </a:pPr>
            <a:r>
              <a:rPr lang="en-US" dirty="0"/>
              <a:t>both king and snow crab product, with a negative trade gap beginning in</a:t>
            </a:r>
          </a:p>
          <a:p>
            <a:pPr fontAlgn="auto">
              <a:spcBef>
                <a:spcPts val="0"/>
              </a:spcBef>
              <a:spcAft>
                <a:spcPts val="0"/>
              </a:spcAft>
              <a:defRPr/>
            </a:pPr>
            <a:r>
              <a:rPr lang="en-US" dirty="0"/>
              <a:t>1995 for king crab and 1998 for snow crab. Over the last 10 years, U.S.</a:t>
            </a:r>
          </a:p>
          <a:p>
            <a:pPr fontAlgn="auto">
              <a:spcBef>
                <a:spcPts val="0"/>
              </a:spcBef>
              <a:spcAft>
                <a:spcPts val="0"/>
              </a:spcAft>
              <a:defRPr/>
            </a:pPr>
            <a:r>
              <a:rPr lang="en-US" dirty="0"/>
              <a:t>frozen king crab exports by volume have varied from a high of </a:t>
            </a:r>
          </a:p>
          <a:p>
            <a:pPr fontAlgn="auto">
              <a:spcBef>
                <a:spcPts val="0"/>
              </a:spcBef>
              <a:spcAft>
                <a:spcPts val="0"/>
              </a:spcAft>
              <a:defRPr/>
            </a:pPr>
            <a:r>
              <a:rPr lang="en-US" dirty="0"/>
              <a:t>4,330 \emph{t} in 2006 to a low of 1,780 metric tons (\emph{t}) in 2013, and</a:t>
            </a:r>
          </a:p>
          <a:p>
            <a:pPr fontAlgn="auto">
              <a:spcBef>
                <a:spcPts val="0"/>
              </a:spcBef>
              <a:spcAft>
                <a:spcPts val="0"/>
              </a:spcAft>
              <a:defRPr/>
            </a:pPr>
            <a:r>
              <a:rPr lang="en-US" dirty="0"/>
              <a:t>in value terms between \$88.6 million in 2010 to a low of \$44.26 </a:t>
            </a:r>
          </a:p>
          <a:p>
            <a:pPr fontAlgn="auto">
              <a:spcBef>
                <a:spcPts val="0"/>
              </a:spcBef>
              <a:spcAft>
                <a:spcPts val="0"/>
              </a:spcAft>
              <a:defRPr/>
            </a:pPr>
            <a:r>
              <a:rPr lang="en-US" dirty="0"/>
              <a:t>million in 2013. </a:t>
            </a:r>
          </a:p>
          <a:p>
            <a:pPr fontAlgn="auto">
              <a:spcBef>
                <a:spcPts val="0"/>
              </a:spcBef>
              <a:spcAft>
                <a:spcPts val="0"/>
              </a:spcAft>
              <a:defRPr/>
            </a:pPr>
            <a:endParaRPr lang="en-US" dirty="0"/>
          </a:p>
          <a:p>
            <a:pPr fontAlgn="auto">
              <a:spcBef>
                <a:spcPts val="0"/>
              </a:spcBef>
              <a:spcAft>
                <a:spcPts val="0"/>
              </a:spcAft>
              <a:defRPr/>
            </a:pPr>
            <a:r>
              <a:rPr lang="en-US" dirty="0"/>
              <a:t>Imports over the same period have been more variable, surging to</a:t>
            </a:r>
          </a:p>
          <a:p>
            <a:pPr fontAlgn="auto">
              <a:spcBef>
                <a:spcPts val="0"/>
              </a:spcBef>
              <a:spcAft>
                <a:spcPts val="0"/>
              </a:spcAft>
              <a:defRPr/>
            </a:pPr>
            <a:r>
              <a:rPr lang="en-US" dirty="0"/>
              <a:t>30,000 \emph{t} at a value of \$405 million in 2007, from which point</a:t>
            </a:r>
          </a:p>
          <a:p>
            <a:pPr fontAlgn="auto">
              <a:spcBef>
                <a:spcPts val="0"/>
              </a:spcBef>
              <a:spcAft>
                <a:spcPts val="0"/>
              </a:spcAft>
              <a:defRPr/>
            </a:pPr>
            <a:r>
              <a:rPr lang="en-US" dirty="0"/>
              <a:t>they have tapered on an annual basis to the lowest recent amount in 2011</a:t>
            </a:r>
          </a:p>
          <a:p>
            <a:pPr fontAlgn="auto">
              <a:spcBef>
                <a:spcPts val="0"/>
              </a:spcBef>
              <a:spcAft>
                <a:spcPts val="0"/>
              </a:spcAft>
              <a:defRPr/>
            </a:pPr>
            <a:r>
              <a:rPr lang="en-US" dirty="0"/>
              <a:t>of 8.5 thousand \emph{t} and \$180 million, with imports increasing from that level</a:t>
            </a:r>
          </a:p>
          <a:p>
            <a:pPr fontAlgn="auto">
              <a:spcBef>
                <a:spcPts val="0"/>
              </a:spcBef>
              <a:spcAft>
                <a:spcPts val="0"/>
              </a:spcAft>
              <a:defRPr/>
            </a:pPr>
            <a:r>
              <a:rPr lang="en-US" dirty="0"/>
              <a:t>during 2012 - 2014. U.S. exports of frozen snow crab</a:t>
            </a:r>
          </a:p>
          <a:p>
            <a:pPr fontAlgn="auto">
              <a:spcBef>
                <a:spcPts val="0"/>
              </a:spcBef>
              <a:spcAft>
                <a:spcPts val="0"/>
              </a:spcAft>
              <a:defRPr/>
            </a:pPr>
            <a:r>
              <a:rPr lang="en-US" dirty="0"/>
              <a:t>product since 2003 has varied from a low in 2007 of 2,120 \emph{t} with</a:t>
            </a:r>
          </a:p>
          <a:p>
            <a:pPr fontAlgn="auto">
              <a:spcBef>
                <a:spcPts val="0"/>
              </a:spcBef>
              <a:spcAft>
                <a:spcPts val="0"/>
              </a:spcAft>
              <a:defRPr/>
            </a:pPr>
            <a:r>
              <a:rPr lang="en-US" dirty="0"/>
              <a:t>a value of \$16.7 million, to the recent peak in 2012 of \$12,720 t with</a:t>
            </a:r>
          </a:p>
          <a:p>
            <a:pPr fontAlgn="auto">
              <a:spcBef>
                <a:spcPts val="0"/>
              </a:spcBef>
              <a:spcAft>
                <a:spcPts val="0"/>
              </a:spcAft>
              <a:defRPr/>
            </a:pPr>
            <a:r>
              <a:rPr lang="en-US" dirty="0"/>
              <a:t>a value of \$133 million; the most recent figures show a decline from 2012 </a:t>
            </a:r>
          </a:p>
          <a:p>
            <a:pPr fontAlgn="auto">
              <a:spcBef>
                <a:spcPts val="0"/>
              </a:spcBef>
              <a:spcAft>
                <a:spcPts val="0"/>
              </a:spcAft>
              <a:defRPr/>
            </a:pPr>
            <a:r>
              <a:rPr lang="en-US" dirty="0"/>
              <a:t>export levels to 7,200 \emph{t}, and \$86.4 million. Snow crab imports </a:t>
            </a:r>
          </a:p>
          <a:p>
            <a:pPr fontAlgn="auto">
              <a:spcBef>
                <a:spcPts val="0"/>
              </a:spcBef>
              <a:spcAft>
                <a:spcPts val="0"/>
              </a:spcAft>
              <a:defRPr/>
            </a:pPr>
            <a:r>
              <a:rPr lang="en-US" dirty="0"/>
              <a:t>have been somewhat less volatile in volume terms than those of king crab, </a:t>
            </a:r>
          </a:p>
          <a:p>
            <a:pPr fontAlgn="auto">
              <a:spcBef>
                <a:spcPts val="0"/>
              </a:spcBef>
              <a:spcAft>
                <a:spcPts val="0"/>
              </a:spcAft>
              <a:defRPr/>
            </a:pPr>
            <a:r>
              <a:rPr lang="en-US" dirty="0"/>
              <a:t>varying between a 41 - 52 thousand \emph{t}; total value has varied more widely, between a low</a:t>
            </a:r>
          </a:p>
          <a:p>
            <a:pPr fontAlgn="auto">
              <a:spcBef>
                <a:spcPts val="0"/>
              </a:spcBef>
              <a:spcAft>
                <a:spcPts val="0"/>
              </a:spcAft>
              <a:defRPr/>
            </a:pPr>
            <a:r>
              <a:rPr lang="en-US" dirty="0"/>
              <a:t>of \$345 million in 2006 to a high of \$559 million in 2013. In 2012,</a:t>
            </a:r>
          </a:p>
          <a:p>
            <a:pPr fontAlgn="auto">
              <a:spcBef>
                <a:spcPts val="0"/>
              </a:spcBef>
              <a:spcAft>
                <a:spcPts val="0"/>
              </a:spcAft>
              <a:defRPr/>
            </a:pPr>
            <a:r>
              <a:rPr lang="en-US" dirty="0"/>
              <a:t>the net trade deficit in snow crab product reached its lowest level</a:t>
            </a:r>
          </a:p>
          <a:p>
            <a:pPr fontAlgn="auto">
              <a:spcBef>
                <a:spcPts val="0"/>
              </a:spcBef>
              <a:spcAft>
                <a:spcPts val="0"/>
              </a:spcAft>
              <a:defRPr/>
            </a:pPr>
            <a:r>
              <a:rPr lang="en-US" dirty="0"/>
              <a:t>since 2000, falling to 28,960 \emph{t} and \$315 million in negative net</a:t>
            </a:r>
          </a:p>
          <a:p>
            <a:pPr fontAlgn="auto">
              <a:spcBef>
                <a:spcPts val="0"/>
              </a:spcBef>
              <a:spcAft>
                <a:spcPts val="0"/>
              </a:spcAft>
              <a:defRPr/>
            </a:pPr>
            <a:r>
              <a:rPr lang="en-US" dirty="0"/>
              <a:t>exports.</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pPr>
            <a:fld id="{5A0875FC-6577-2E4B-9E0D-34551B93EAAA}" type="slidenum">
              <a:rPr lang="en-US" altLang="x-none">
                <a:latin typeface="Calibri" charset="0"/>
              </a:rPr>
              <a:pPr fontAlgn="base">
                <a:spcBef>
                  <a:spcPct val="0"/>
                </a:spcBef>
                <a:spcAft>
                  <a:spcPct val="0"/>
                </a:spcAft>
              </a:pPr>
              <a:t>28</a:t>
            </a:fld>
            <a:endParaRPr lang="en-US" altLang="x-none" dirty="0">
              <a:latin typeface="Calibri" charset="0"/>
            </a:endParaRPr>
          </a:p>
        </p:txBody>
      </p:sp>
    </p:spTree>
    <p:extLst>
      <p:ext uri="{BB962C8B-B14F-4D97-AF65-F5344CB8AC3E}">
        <p14:creationId xmlns:p14="http://schemas.microsoft.com/office/powerpoint/2010/main" val="1428655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29</a:t>
            </a:fld>
            <a:endParaRPr lang="en-US" dirty="0"/>
          </a:p>
        </p:txBody>
      </p:sp>
    </p:spTree>
    <p:extLst>
      <p:ext uri="{BB962C8B-B14F-4D97-AF65-F5344CB8AC3E}">
        <p14:creationId xmlns:p14="http://schemas.microsoft.com/office/powerpoint/2010/main" val="78962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3</a:t>
            </a:fld>
            <a:endParaRPr lang="en-US" dirty="0"/>
          </a:p>
        </p:txBody>
      </p:sp>
    </p:spTree>
    <p:extLst>
      <p:ext uri="{BB962C8B-B14F-4D97-AF65-F5344CB8AC3E}">
        <p14:creationId xmlns:p14="http://schemas.microsoft.com/office/powerpoint/2010/main" val="305674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x-none" dirty="0"/>
              <a:t>Developed distinct from GF Econ SAFE; more closely associated w/ CRP and EDR</a:t>
            </a:r>
          </a:p>
          <a:p>
            <a:pPr>
              <a:spcBef>
                <a:spcPct val="0"/>
              </a:spcBef>
            </a:pPr>
            <a:r>
              <a:rPr lang="en-US" altLang="x-none" dirty="0"/>
              <a:t>Uses CRP 5 Year Review and AKR’s CRP Annual Report as primary templates</a:t>
            </a:r>
          </a:p>
          <a:p>
            <a:pPr>
              <a:spcBef>
                <a:spcPct val="0"/>
              </a:spcBef>
            </a:pPr>
            <a:r>
              <a:rPr lang="en-US" altLang="x-none" dirty="0"/>
              <a:t>Note that there is no applicable guidance on what Econ SAFE should be; “required” by National Std 2:</a:t>
            </a:r>
          </a:p>
          <a:p>
            <a:pPr lvl="1">
              <a:spcBef>
                <a:spcPct val="0"/>
              </a:spcBef>
            </a:pPr>
            <a:r>
              <a:rPr lang="en-US" altLang="x-none" dirty="0"/>
              <a:t> Sect 600.315 National Standard 2, Scientific Information (e) SAFE Report. (1) The SAFE report is a document or set of documents that provides Councils with a summary of information concerning the most recent biological condition of stocks and the marine ecosystems in the FMU and the social and economic condition of the recreational and commercial fishing interests, fishing communities, and the fish processing industries. It summarizes, on a periodic basis, the best available scientific information concerning the past, present, and possible future condition of the stocks, marine ecosystems, and fisheries being managed under Federal regulation. </a:t>
            </a:r>
          </a:p>
          <a:p>
            <a:pPr>
              <a:spcBef>
                <a:spcPct val="0"/>
              </a:spcBef>
            </a:pPr>
            <a:r>
              <a:rPr lang="en-US" altLang="x-none" dirty="0"/>
              <a:t>but no comparable guidance that applicable to annual stock assessment.</a:t>
            </a:r>
          </a:p>
          <a:p>
            <a:pPr>
              <a:spcBef>
                <a:spcPct val="0"/>
              </a:spcBef>
            </a:pPr>
            <a:endParaRPr lang="en-US" altLang="x-none" dirty="0"/>
          </a:p>
          <a:p>
            <a:pPr>
              <a:spcBef>
                <a:spcPct val="0"/>
              </a:spcBef>
            </a:pPr>
            <a:endParaRPr lang="en-US" altLang="x-none" dirty="0"/>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pPr>
            <a:fld id="{134A59A3-1B72-0D4A-BC26-050B21D3A160}" type="slidenum">
              <a:rPr lang="en-US" altLang="x-none">
                <a:latin typeface="Calibri" charset="0"/>
              </a:rPr>
              <a:pPr fontAlgn="base">
                <a:spcBef>
                  <a:spcPct val="0"/>
                </a:spcBef>
                <a:spcAft>
                  <a:spcPct val="0"/>
                </a:spcAft>
              </a:pPr>
              <a:t>4</a:t>
            </a:fld>
            <a:endParaRPr lang="en-US" altLang="x-none" dirty="0">
              <a:latin typeface="Calibri" charset="0"/>
            </a:endParaRPr>
          </a:p>
        </p:txBody>
      </p:sp>
    </p:spTree>
    <p:extLst>
      <p:ext uri="{BB962C8B-B14F-4D97-AF65-F5344CB8AC3E}">
        <p14:creationId xmlns:p14="http://schemas.microsoft.com/office/powerpoint/2010/main" val="229543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5</a:t>
            </a:fld>
            <a:endParaRPr lang="en-US" dirty="0"/>
          </a:p>
        </p:txBody>
      </p:sp>
    </p:spTree>
    <p:extLst>
      <p:ext uri="{BB962C8B-B14F-4D97-AF65-F5344CB8AC3E}">
        <p14:creationId xmlns:p14="http://schemas.microsoft.com/office/powerpoint/2010/main" val="235972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6</a:t>
            </a:fld>
            <a:endParaRPr lang="en-US" dirty="0"/>
          </a:p>
        </p:txBody>
      </p:sp>
    </p:spTree>
    <p:extLst>
      <p:ext uri="{BB962C8B-B14F-4D97-AF65-F5344CB8AC3E}">
        <p14:creationId xmlns:p14="http://schemas.microsoft.com/office/powerpoint/2010/main" val="230998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7</a:t>
            </a:fld>
            <a:endParaRPr lang="en-US" dirty="0"/>
          </a:p>
        </p:txBody>
      </p:sp>
    </p:spTree>
    <p:extLst>
      <p:ext uri="{BB962C8B-B14F-4D97-AF65-F5344CB8AC3E}">
        <p14:creationId xmlns:p14="http://schemas.microsoft.com/office/powerpoint/2010/main" val="69467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3C943-106A-EB4A-82D1-A3E32FC9B439}" type="slidenum">
              <a:rPr lang="en-US" smtClean="0"/>
              <a:pPr/>
              <a:t>8</a:t>
            </a:fld>
            <a:endParaRPr lang="en-US" dirty="0"/>
          </a:p>
        </p:txBody>
      </p:sp>
    </p:spTree>
    <p:extLst>
      <p:ext uri="{BB962C8B-B14F-4D97-AF65-F5344CB8AC3E}">
        <p14:creationId xmlns:p14="http://schemas.microsoft.com/office/powerpoint/2010/main" val="666530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pPr>
            <a:fld id="{11AAAB64-1659-194F-879D-6A4B58FD0372}" type="slidenum">
              <a:rPr lang="en-US" altLang="x-none">
                <a:latin typeface="Calibri" charset="0"/>
              </a:rPr>
              <a:pPr fontAlgn="base">
                <a:spcBef>
                  <a:spcPct val="0"/>
                </a:spcBef>
                <a:spcAft>
                  <a:spcPct val="0"/>
                </a:spcAft>
              </a:pPr>
              <a:t>9</a:t>
            </a:fld>
            <a:endParaRPr lang="en-US" altLang="x-none" dirty="0">
              <a:latin typeface="Calibri" charset="0"/>
            </a:endParaRPr>
          </a:p>
        </p:txBody>
      </p:sp>
    </p:spTree>
    <p:extLst>
      <p:ext uri="{BB962C8B-B14F-4D97-AF65-F5344CB8AC3E}">
        <p14:creationId xmlns:p14="http://schemas.microsoft.com/office/powerpoint/2010/main" val="4121520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200400"/>
            <a:ext cx="5410200" cy="1143000"/>
          </a:xfrm>
        </p:spPr>
        <p:txBody>
          <a:bodyPr/>
          <a:lstStyle>
            <a:lvl1pPr>
              <a:defRPr>
                <a:solidFill>
                  <a:srgbClr val="FCDA7F"/>
                </a:solidFill>
              </a:defRPr>
            </a:lvl1pPr>
          </a:lstStyle>
          <a:p>
            <a:r>
              <a:rPr lang="en-US"/>
              <a:t>Click to edit Master title style</a:t>
            </a:r>
          </a:p>
        </p:txBody>
      </p:sp>
      <p:sp>
        <p:nvSpPr>
          <p:cNvPr id="5124" name="Rectangle 4"/>
          <p:cNvSpPr>
            <a:spLocks noGrp="1" noChangeArrowheads="1"/>
          </p:cNvSpPr>
          <p:nvPr>
            <p:ph type="subTitle" idx="1"/>
          </p:nvPr>
        </p:nvSpPr>
        <p:spPr>
          <a:xfrm>
            <a:off x="685800" y="4495800"/>
            <a:ext cx="4876800" cy="457200"/>
          </a:xfrm>
        </p:spPr>
        <p:txBody>
          <a:bodyPr/>
          <a:lstStyle>
            <a:lvl1pPr marL="0" indent="0">
              <a:defRPr>
                <a:solidFill>
                  <a:srgbClr val="FCDA7F"/>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1430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1430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533400" y="2362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2"/>
          <p:cNvSpPr>
            <a:spLocks noGrp="1" noChangeArrowheads="1"/>
          </p:cNvSpPr>
          <p:nvPr>
            <p:ph type="title"/>
          </p:nvPr>
        </p:nvSpPr>
        <p:spPr bwMode="auto">
          <a:xfrm>
            <a:off x="2286000" y="1143000"/>
            <a:ext cx="6019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8" name="Text Box 14"/>
          <p:cNvSpPr txBox="1">
            <a:spLocks noChangeArrowheads="1"/>
          </p:cNvSpPr>
          <p:nvPr/>
        </p:nvSpPr>
        <p:spPr bwMode="auto">
          <a:xfrm>
            <a:off x="8610600" y="6477000"/>
            <a:ext cx="762000" cy="274638"/>
          </a:xfrm>
          <a:prstGeom prst="rect">
            <a:avLst/>
          </a:prstGeom>
          <a:noFill/>
          <a:ln w="9525">
            <a:noFill/>
            <a:miter lim="800000"/>
            <a:headEnd/>
            <a:tailEnd/>
          </a:ln>
        </p:spPr>
        <p:txBody>
          <a:bodyPr>
            <a:spAutoFit/>
          </a:bodyPr>
          <a:lstStyle/>
          <a:p>
            <a:pPr eaLnBrk="0" hangingPunct="0">
              <a:spcBef>
                <a:spcPct val="50000"/>
              </a:spcBef>
              <a:defRPr/>
            </a:pPr>
            <a:fld id="{A97845FA-B6AC-D54E-AC9E-A19E9630CBAB}" type="slidenum">
              <a:rPr lang="en-US" sz="1200">
                <a:cs typeface="+mn-cs"/>
              </a:rPr>
              <a:pPr eaLnBrk="0" hangingPunct="0">
                <a:spcBef>
                  <a:spcPct val="50000"/>
                </a:spcBef>
                <a:defRPr/>
              </a:pPr>
              <a:t>‹#›</a:t>
            </a:fld>
            <a:endParaRPr lang="en-US" sz="1200" dirty="0">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400">
          <a:solidFill>
            <a:schemeClr val="tx2"/>
          </a:solidFill>
          <a:latin typeface="+mj-lt"/>
          <a:ea typeface="+mj-ea"/>
          <a:cs typeface="ヒラギノ角ゴ Pro W3"/>
        </a:defRPr>
      </a:lvl1pPr>
      <a:lvl2pPr algn="l" rtl="0" eaLnBrk="1" fontAlgn="base" hangingPunct="1">
        <a:spcBef>
          <a:spcPct val="0"/>
        </a:spcBef>
        <a:spcAft>
          <a:spcPct val="0"/>
        </a:spcAft>
        <a:defRPr sz="2400">
          <a:solidFill>
            <a:schemeClr val="tx2"/>
          </a:solidFill>
          <a:latin typeface="Arial Black" charset="0"/>
          <a:ea typeface="ヒラギノ角ゴ Pro W3" charset="-128"/>
          <a:cs typeface="ヒラギノ角ゴ Pro W3"/>
        </a:defRPr>
      </a:lvl2pPr>
      <a:lvl3pPr algn="l" rtl="0" eaLnBrk="1" fontAlgn="base" hangingPunct="1">
        <a:spcBef>
          <a:spcPct val="0"/>
        </a:spcBef>
        <a:spcAft>
          <a:spcPct val="0"/>
        </a:spcAft>
        <a:defRPr sz="2400">
          <a:solidFill>
            <a:schemeClr val="tx2"/>
          </a:solidFill>
          <a:latin typeface="Arial Black" charset="0"/>
          <a:ea typeface="ヒラギノ角ゴ Pro W3" charset="-128"/>
          <a:cs typeface="ヒラギノ角ゴ Pro W3"/>
        </a:defRPr>
      </a:lvl3pPr>
      <a:lvl4pPr algn="l" rtl="0" eaLnBrk="1" fontAlgn="base" hangingPunct="1">
        <a:spcBef>
          <a:spcPct val="0"/>
        </a:spcBef>
        <a:spcAft>
          <a:spcPct val="0"/>
        </a:spcAft>
        <a:defRPr sz="2400">
          <a:solidFill>
            <a:schemeClr val="tx2"/>
          </a:solidFill>
          <a:latin typeface="Arial Black" charset="0"/>
          <a:ea typeface="ヒラギノ角ゴ Pro W3" charset="-128"/>
          <a:cs typeface="ヒラギノ角ゴ Pro W3"/>
        </a:defRPr>
      </a:lvl4pPr>
      <a:lvl5pPr algn="l" rtl="0" eaLnBrk="1" fontAlgn="base" hangingPunct="1">
        <a:spcBef>
          <a:spcPct val="0"/>
        </a:spcBef>
        <a:spcAft>
          <a:spcPct val="0"/>
        </a:spcAft>
        <a:defRPr sz="2400">
          <a:solidFill>
            <a:schemeClr val="tx2"/>
          </a:solidFill>
          <a:latin typeface="Arial Black" charset="0"/>
          <a:ea typeface="ヒラギノ角ゴ Pro W3" charset="-128"/>
          <a:cs typeface="ヒラギノ角ゴ Pro W3"/>
        </a:defRPr>
      </a:lvl5pPr>
      <a:lvl6pPr marL="457200" algn="l" rtl="0" eaLnBrk="1" fontAlgn="base" hangingPunct="1">
        <a:spcBef>
          <a:spcPct val="0"/>
        </a:spcBef>
        <a:spcAft>
          <a:spcPct val="0"/>
        </a:spcAft>
        <a:defRPr sz="2400">
          <a:solidFill>
            <a:schemeClr val="tx2"/>
          </a:solidFill>
          <a:latin typeface="Arial Black" charset="0"/>
          <a:ea typeface="ヒラギノ角ゴ Pro W3" charset="-128"/>
        </a:defRPr>
      </a:lvl6pPr>
      <a:lvl7pPr marL="914400" algn="l" rtl="0" eaLnBrk="1" fontAlgn="base" hangingPunct="1">
        <a:spcBef>
          <a:spcPct val="0"/>
        </a:spcBef>
        <a:spcAft>
          <a:spcPct val="0"/>
        </a:spcAft>
        <a:defRPr sz="2400">
          <a:solidFill>
            <a:schemeClr val="tx2"/>
          </a:solidFill>
          <a:latin typeface="Arial Black" charset="0"/>
          <a:ea typeface="ヒラギノ角ゴ Pro W3" charset="-128"/>
        </a:defRPr>
      </a:lvl7pPr>
      <a:lvl8pPr marL="1371600" algn="l" rtl="0" eaLnBrk="1" fontAlgn="base" hangingPunct="1">
        <a:spcBef>
          <a:spcPct val="0"/>
        </a:spcBef>
        <a:spcAft>
          <a:spcPct val="0"/>
        </a:spcAft>
        <a:defRPr sz="2400">
          <a:solidFill>
            <a:schemeClr val="tx2"/>
          </a:solidFill>
          <a:latin typeface="Arial Black" charset="0"/>
          <a:ea typeface="ヒラギノ角ゴ Pro W3" charset="-128"/>
        </a:defRPr>
      </a:lvl8pPr>
      <a:lvl9pPr marL="1828800" algn="l" rtl="0" eaLnBrk="1" fontAlgn="base" hangingPunct="1">
        <a:spcBef>
          <a:spcPct val="0"/>
        </a:spcBef>
        <a:spcAft>
          <a:spcPct val="0"/>
        </a:spcAft>
        <a:defRPr sz="2400">
          <a:solidFill>
            <a:schemeClr val="tx2"/>
          </a:solidFill>
          <a:latin typeface="Arial Black" charset="0"/>
          <a:ea typeface="ヒラギノ角ゴ Pro W3" charset="-128"/>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2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3pPr>
      <a:lvl4pPr marL="1600200" indent="-228600" algn="l" rtl="0" eaLnBrk="1" fontAlgn="base" hangingPunct="1">
        <a:spcBef>
          <a:spcPct val="20000"/>
        </a:spcBef>
        <a:spcAft>
          <a:spcPct val="0"/>
        </a:spcAft>
        <a:buChar char="–"/>
        <a:defRPr>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73309" y="685800"/>
            <a:ext cx="5970263" cy="2895600"/>
          </a:xfrm>
        </p:spPr>
        <p:txBody>
          <a:bodyPr/>
          <a:lstStyle/>
          <a:p>
            <a:r>
              <a:rPr lang="en-US" sz="4000" dirty="0">
                <a:solidFill>
                  <a:srgbClr val="FFFF00"/>
                </a:solidFill>
                <a:latin typeface="+mn-lt"/>
              </a:rPr>
              <a:t>Crab SAFE: Economic Status Report 2018</a:t>
            </a:r>
          </a:p>
        </p:txBody>
      </p:sp>
      <p:sp>
        <p:nvSpPr>
          <p:cNvPr id="2051" name="Rectangle 3"/>
          <p:cNvSpPr>
            <a:spLocks noGrp="1" noChangeArrowheads="1"/>
          </p:cNvSpPr>
          <p:nvPr>
            <p:ph type="subTitle" idx="1"/>
          </p:nvPr>
        </p:nvSpPr>
        <p:spPr>
          <a:xfrm>
            <a:off x="1371600" y="3124200"/>
            <a:ext cx="6400800" cy="2895600"/>
          </a:xfrm>
        </p:spPr>
        <p:txBody>
          <a:bodyPr/>
          <a:lstStyle/>
          <a:p>
            <a:pPr>
              <a:lnSpc>
                <a:spcPct val="80000"/>
              </a:lnSpc>
            </a:pPr>
            <a:endParaRPr lang="en-US" sz="1800" dirty="0"/>
          </a:p>
          <a:p>
            <a:pPr>
              <a:lnSpc>
                <a:spcPct val="80000"/>
              </a:lnSpc>
            </a:pPr>
            <a:endParaRPr lang="en-US" sz="1800" dirty="0"/>
          </a:p>
          <a:p>
            <a:pPr>
              <a:lnSpc>
                <a:spcPct val="80000"/>
              </a:lnSpc>
              <a:spcBef>
                <a:spcPct val="5000"/>
              </a:spcBef>
              <a:spcAft>
                <a:spcPts val="1200"/>
              </a:spcAft>
            </a:pPr>
            <a:r>
              <a:rPr lang="en-US" sz="1800" dirty="0">
                <a:solidFill>
                  <a:schemeClr val="bg1"/>
                </a:solidFill>
              </a:rPr>
              <a:t>Presented by:</a:t>
            </a:r>
            <a:endParaRPr lang="en-US" sz="1800" dirty="0">
              <a:solidFill>
                <a:srgbClr val="FFFF00"/>
              </a:solidFill>
            </a:endParaRPr>
          </a:p>
          <a:p>
            <a:pPr>
              <a:lnSpc>
                <a:spcPct val="80000"/>
              </a:lnSpc>
              <a:spcBef>
                <a:spcPct val="5000"/>
              </a:spcBef>
            </a:pPr>
            <a:r>
              <a:rPr lang="en-US" sz="1800" dirty="0">
                <a:solidFill>
                  <a:srgbClr val="FFFF00"/>
                </a:solidFill>
              </a:rPr>
              <a:t>Brian Garber-</a:t>
            </a:r>
            <a:r>
              <a:rPr lang="en-US" sz="1800" dirty="0" err="1">
                <a:solidFill>
                  <a:srgbClr val="FFFF00"/>
                </a:solidFill>
              </a:rPr>
              <a:t>Yonts</a:t>
            </a:r>
            <a:endParaRPr lang="en-US" sz="1800" dirty="0">
              <a:solidFill>
                <a:srgbClr val="FFFF00"/>
              </a:solidFill>
            </a:endParaRPr>
          </a:p>
          <a:p>
            <a:r>
              <a:rPr lang="en-US" sz="1800" dirty="0">
                <a:solidFill>
                  <a:srgbClr val="FFFF00"/>
                </a:solidFill>
              </a:rPr>
              <a:t>Alaska Fisheries Science Center</a:t>
            </a:r>
          </a:p>
          <a:p>
            <a:r>
              <a:rPr lang="en-US" sz="1800" dirty="0">
                <a:solidFill>
                  <a:srgbClr val="FFFF00"/>
                </a:solidFill>
              </a:rPr>
              <a:t>Economics and Social Science Research Program</a:t>
            </a:r>
          </a:p>
          <a:p>
            <a:endParaRPr lang="en-US" sz="1800" dirty="0">
              <a:solidFill>
                <a:srgbClr val="FFFF00"/>
              </a:solidFill>
            </a:endParaRPr>
          </a:p>
          <a:p>
            <a:r>
              <a:rPr lang="en-US" sz="1800" dirty="0">
                <a:solidFill>
                  <a:srgbClr val="FFFF00"/>
                </a:solidFill>
              </a:rPr>
              <a:t>May 1, 2019</a:t>
            </a:r>
          </a:p>
          <a:p>
            <a:r>
              <a:rPr lang="en-US" sz="1800" dirty="0">
                <a:solidFill>
                  <a:srgbClr val="FFFF00"/>
                </a:solidFill>
              </a:rPr>
              <a:t>Anchorage, AK</a:t>
            </a:r>
          </a:p>
          <a:p>
            <a:pPr>
              <a:lnSpc>
                <a:spcPct val="80000"/>
              </a:lnSpc>
              <a:spcBef>
                <a:spcPct val="5000"/>
              </a:spcBef>
            </a:pPr>
            <a:endParaRPr lang="en-US" dirty="0">
              <a:solidFill>
                <a:srgbClr val="FFFF00"/>
              </a:solidFill>
            </a:endParaRPr>
          </a:p>
          <a:p>
            <a:pPr>
              <a:lnSpc>
                <a:spcPct val="80000"/>
              </a:lnSpc>
              <a:spcBef>
                <a:spcPct val="5000"/>
              </a:spcBef>
            </a:pPr>
            <a:endParaRPr lang="en-US" dirty="0">
              <a:solidFill>
                <a:srgbClr val="FFFF00"/>
              </a:solidFill>
            </a:endParaRPr>
          </a:p>
          <a:p>
            <a:pPr>
              <a:lnSpc>
                <a:spcPct val="80000"/>
              </a:lnSpc>
            </a:pPr>
            <a:endParaRPr lang="en-US" sz="2800"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365125"/>
            <a:ext cx="6019800" cy="838200"/>
          </a:xfrm>
        </p:spPr>
        <p:txBody>
          <a:bodyPr/>
          <a:lstStyle/>
          <a:p>
            <a:r>
              <a:rPr lang="en-US" sz="3200" dirty="0">
                <a:latin typeface="Arial"/>
                <a:cs typeface="Arial"/>
              </a:rPr>
              <a:t>TAC 2005/06 – 2017/18</a:t>
            </a:r>
          </a:p>
        </p:txBody>
      </p:sp>
      <p:sp>
        <p:nvSpPr>
          <p:cNvPr id="3" name="Content Placeholder 2"/>
          <p:cNvSpPr>
            <a:spLocks noGrp="1"/>
          </p:cNvSpPr>
          <p:nvPr>
            <p:ph idx="1"/>
          </p:nvPr>
        </p:nvSpPr>
        <p:spPr>
          <a:xfrm>
            <a:off x="955675" y="1203325"/>
            <a:ext cx="7780386" cy="4477858"/>
          </a:xfrm>
        </p:spPr>
        <p:txBody>
          <a:bodyPr/>
          <a:lstStyle/>
          <a:p>
            <a:pPr marL="400050" lvl="1" indent="0">
              <a:buNone/>
            </a:pPr>
            <a:endParaRPr lang="en-US" sz="2600" dirty="0">
              <a:latin typeface="Arial"/>
              <a:cs typeface="Arial"/>
            </a:endParaRPr>
          </a:p>
          <a:p>
            <a:pPr lvl="1">
              <a:buFont typeface="Arial" pitchFamily="34" charset="0"/>
              <a:buChar char="•"/>
            </a:pPr>
            <a:endParaRPr lang="en-US" sz="2600" dirty="0">
              <a:latin typeface="Arial"/>
              <a:cs typeface="Arial"/>
            </a:endParaRPr>
          </a:p>
        </p:txBody>
      </p:sp>
      <p:pic>
        <p:nvPicPr>
          <p:cNvPr id="6" name="Picture 5">
            <a:extLst>
              <a:ext uri="{FF2B5EF4-FFF2-40B4-BE49-F238E27FC236}">
                <a16:creationId xmlns:a16="http://schemas.microsoft.com/office/drawing/2014/main" id="{59ED63AE-E95C-DC4E-B4DA-D3882620AC22}"/>
              </a:ext>
            </a:extLst>
          </p:cNvPr>
          <p:cNvPicPr>
            <a:picLocks noChangeAspect="1"/>
          </p:cNvPicPr>
          <p:nvPr/>
        </p:nvPicPr>
        <p:blipFill>
          <a:blip r:embed="rId4"/>
          <a:stretch>
            <a:fillRect/>
          </a:stretch>
        </p:blipFill>
        <p:spPr>
          <a:xfrm>
            <a:off x="574674" y="1049337"/>
            <a:ext cx="8023973" cy="5663979"/>
          </a:xfrm>
          <a:prstGeom prst="rect">
            <a:avLst/>
          </a:prstGeom>
        </p:spPr>
      </p:pic>
    </p:spTree>
    <p:extLst>
      <p:ext uri="{BB962C8B-B14F-4D97-AF65-F5344CB8AC3E}">
        <p14:creationId xmlns:p14="http://schemas.microsoft.com/office/powerpoint/2010/main" val="845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1560" y="51909"/>
            <a:ext cx="6019800" cy="838200"/>
          </a:xfrm>
        </p:spPr>
        <p:txBody>
          <a:bodyPr/>
          <a:lstStyle/>
          <a:p>
            <a:r>
              <a:rPr lang="en-US" sz="3200" dirty="0">
                <a:cs typeface="Arial"/>
              </a:rPr>
              <a:t>1998-2017 </a:t>
            </a:r>
            <a:r>
              <a:rPr lang="en-US" sz="3200" dirty="0">
                <a:latin typeface="Arial"/>
                <a:cs typeface="Arial"/>
              </a:rPr>
              <a:t>Production &amp; Value</a:t>
            </a:r>
          </a:p>
        </p:txBody>
      </p:sp>
      <p:sp>
        <p:nvSpPr>
          <p:cNvPr id="3" name="Content Placeholder 2"/>
          <p:cNvSpPr>
            <a:spLocks noGrp="1"/>
          </p:cNvSpPr>
          <p:nvPr>
            <p:ph idx="1"/>
          </p:nvPr>
        </p:nvSpPr>
        <p:spPr>
          <a:xfrm>
            <a:off x="955675" y="1203325"/>
            <a:ext cx="7780386" cy="4477858"/>
          </a:xfrm>
        </p:spPr>
        <p:txBody>
          <a:bodyPr/>
          <a:lstStyle/>
          <a:p>
            <a:pPr marL="400050" lvl="1" indent="0">
              <a:buNone/>
            </a:pPr>
            <a:endParaRPr lang="en-US" sz="2600" dirty="0">
              <a:latin typeface="Arial"/>
              <a:cs typeface="Arial"/>
            </a:endParaRPr>
          </a:p>
          <a:p>
            <a:pPr lvl="1">
              <a:buFont typeface="Arial" pitchFamily="34" charset="0"/>
              <a:buChar char="•"/>
            </a:pPr>
            <a:endParaRPr lang="en-US" sz="2600" dirty="0">
              <a:latin typeface="Arial"/>
              <a:cs typeface="Arial"/>
            </a:endParaRPr>
          </a:p>
        </p:txBody>
      </p:sp>
      <p:pic>
        <p:nvPicPr>
          <p:cNvPr id="5" name="Picture 4">
            <a:extLst>
              <a:ext uri="{FF2B5EF4-FFF2-40B4-BE49-F238E27FC236}">
                <a16:creationId xmlns:a16="http://schemas.microsoft.com/office/drawing/2014/main" id="{F0E62FFC-A096-6741-B808-3CB7029B43AD}"/>
              </a:ext>
            </a:extLst>
          </p:cNvPr>
          <p:cNvPicPr>
            <a:picLocks noChangeAspect="1"/>
          </p:cNvPicPr>
          <p:nvPr/>
        </p:nvPicPr>
        <p:blipFill>
          <a:blip r:embed="rId4"/>
          <a:stretch>
            <a:fillRect/>
          </a:stretch>
        </p:blipFill>
        <p:spPr>
          <a:xfrm>
            <a:off x="314399" y="890109"/>
            <a:ext cx="8704187" cy="5802791"/>
          </a:xfrm>
          <a:prstGeom prst="rect">
            <a:avLst/>
          </a:prstGeom>
        </p:spPr>
      </p:pic>
    </p:spTree>
    <p:extLst>
      <p:ext uri="{BB962C8B-B14F-4D97-AF65-F5344CB8AC3E}">
        <p14:creationId xmlns:p14="http://schemas.microsoft.com/office/powerpoint/2010/main" val="2043661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944" y="128241"/>
            <a:ext cx="8088117" cy="838200"/>
          </a:xfrm>
        </p:spPr>
        <p:txBody>
          <a:bodyPr/>
          <a:lstStyle/>
          <a:p>
            <a:r>
              <a:rPr lang="en-US" sz="3200" dirty="0">
                <a:latin typeface="Arial"/>
                <a:cs typeface="Arial"/>
              </a:rPr>
              <a:t>1998-2017 Ex-vessel &amp; Wholesale Price </a:t>
            </a:r>
          </a:p>
        </p:txBody>
      </p:sp>
      <p:sp>
        <p:nvSpPr>
          <p:cNvPr id="3" name="Content Placeholder 2"/>
          <p:cNvSpPr>
            <a:spLocks noGrp="1"/>
          </p:cNvSpPr>
          <p:nvPr>
            <p:ph idx="1"/>
          </p:nvPr>
        </p:nvSpPr>
        <p:spPr>
          <a:xfrm>
            <a:off x="955675" y="1203325"/>
            <a:ext cx="7780386" cy="4477858"/>
          </a:xfrm>
        </p:spPr>
        <p:txBody>
          <a:bodyPr/>
          <a:lstStyle/>
          <a:p>
            <a:pPr marL="400050" lvl="1" indent="0">
              <a:buNone/>
            </a:pPr>
            <a:endParaRPr lang="en-US" sz="2600" dirty="0">
              <a:latin typeface="Arial"/>
              <a:cs typeface="Arial"/>
            </a:endParaRPr>
          </a:p>
          <a:p>
            <a:pPr lvl="1">
              <a:buFont typeface="Arial" pitchFamily="34" charset="0"/>
              <a:buChar char="•"/>
            </a:pPr>
            <a:endParaRPr lang="en-US" sz="2600" dirty="0">
              <a:latin typeface="Arial"/>
              <a:cs typeface="Arial"/>
            </a:endParaRPr>
          </a:p>
        </p:txBody>
      </p:sp>
      <p:pic>
        <p:nvPicPr>
          <p:cNvPr id="10" name="Picture 9">
            <a:extLst>
              <a:ext uri="{FF2B5EF4-FFF2-40B4-BE49-F238E27FC236}">
                <a16:creationId xmlns:a16="http://schemas.microsoft.com/office/drawing/2014/main" id="{8EA04109-07C8-F844-8C13-6684313E95EC}"/>
              </a:ext>
            </a:extLst>
          </p:cNvPr>
          <p:cNvPicPr>
            <a:picLocks noChangeAspect="1"/>
          </p:cNvPicPr>
          <p:nvPr/>
        </p:nvPicPr>
        <p:blipFill rotWithShape="1">
          <a:blip r:embed="rId4"/>
          <a:srcRect r="45326"/>
          <a:stretch/>
        </p:blipFill>
        <p:spPr>
          <a:xfrm>
            <a:off x="240005" y="849234"/>
            <a:ext cx="4645146" cy="5721106"/>
          </a:xfrm>
          <a:prstGeom prst="rect">
            <a:avLst/>
          </a:prstGeom>
        </p:spPr>
      </p:pic>
    </p:spTree>
    <p:extLst>
      <p:ext uri="{BB962C8B-B14F-4D97-AF65-F5344CB8AC3E}">
        <p14:creationId xmlns:p14="http://schemas.microsoft.com/office/powerpoint/2010/main" val="289649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944" y="128241"/>
            <a:ext cx="8088117" cy="838200"/>
          </a:xfrm>
        </p:spPr>
        <p:txBody>
          <a:bodyPr/>
          <a:lstStyle/>
          <a:p>
            <a:r>
              <a:rPr lang="en-US" sz="3200" dirty="0">
                <a:latin typeface="Arial"/>
                <a:cs typeface="Arial"/>
              </a:rPr>
              <a:t>1998-2017 Ex-vessel &amp; Wholesale Price </a:t>
            </a:r>
          </a:p>
        </p:txBody>
      </p:sp>
      <p:sp>
        <p:nvSpPr>
          <p:cNvPr id="3" name="Content Placeholder 2"/>
          <p:cNvSpPr>
            <a:spLocks noGrp="1"/>
          </p:cNvSpPr>
          <p:nvPr>
            <p:ph idx="1"/>
          </p:nvPr>
        </p:nvSpPr>
        <p:spPr>
          <a:xfrm>
            <a:off x="955675" y="1203325"/>
            <a:ext cx="7780386" cy="4477858"/>
          </a:xfrm>
        </p:spPr>
        <p:txBody>
          <a:bodyPr/>
          <a:lstStyle/>
          <a:p>
            <a:pPr marL="400050" lvl="1" indent="0">
              <a:buNone/>
            </a:pPr>
            <a:endParaRPr lang="en-US" sz="2600" dirty="0">
              <a:latin typeface="Arial"/>
              <a:cs typeface="Arial"/>
            </a:endParaRPr>
          </a:p>
          <a:p>
            <a:pPr lvl="1">
              <a:buFont typeface="Arial" pitchFamily="34" charset="0"/>
              <a:buChar char="•"/>
            </a:pPr>
            <a:endParaRPr lang="en-US" sz="2600" dirty="0">
              <a:latin typeface="Arial"/>
              <a:cs typeface="Arial"/>
            </a:endParaRPr>
          </a:p>
        </p:txBody>
      </p:sp>
      <p:pic>
        <p:nvPicPr>
          <p:cNvPr id="10" name="Picture 9">
            <a:extLst>
              <a:ext uri="{FF2B5EF4-FFF2-40B4-BE49-F238E27FC236}">
                <a16:creationId xmlns:a16="http://schemas.microsoft.com/office/drawing/2014/main" id="{8EA04109-07C8-F844-8C13-6684313E95EC}"/>
              </a:ext>
            </a:extLst>
          </p:cNvPr>
          <p:cNvPicPr>
            <a:picLocks noChangeAspect="1"/>
          </p:cNvPicPr>
          <p:nvPr/>
        </p:nvPicPr>
        <p:blipFill>
          <a:blip r:embed="rId4"/>
          <a:stretch>
            <a:fillRect/>
          </a:stretch>
        </p:blipFill>
        <p:spPr>
          <a:xfrm>
            <a:off x="240005" y="849234"/>
            <a:ext cx="8496056" cy="5721106"/>
          </a:xfrm>
          <a:prstGeom prst="rect">
            <a:avLst/>
          </a:prstGeom>
        </p:spPr>
      </p:pic>
    </p:spTree>
    <p:extLst>
      <p:ext uri="{BB962C8B-B14F-4D97-AF65-F5344CB8AC3E}">
        <p14:creationId xmlns:p14="http://schemas.microsoft.com/office/powerpoint/2010/main" val="55238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675" y="365125"/>
            <a:ext cx="8306278" cy="838200"/>
          </a:xfrm>
        </p:spPr>
        <p:txBody>
          <a:bodyPr/>
          <a:lstStyle/>
          <a:p>
            <a:r>
              <a:rPr lang="en-US" sz="3200" dirty="0">
                <a:latin typeface="Arial"/>
                <a:cs typeface="Arial"/>
              </a:rPr>
              <a:t>2013-2017 Production &amp; Value Summary</a:t>
            </a:r>
          </a:p>
        </p:txBody>
      </p:sp>
      <p:sp>
        <p:nvSpPr>
          <p:cNvPr id="3" name="Content Placeholder 2"/>
          <p:cNvSpPr>
            <a:spLocks noGrp="1"/>
          </p:cNvSpPr>
          <p:nvPr>
            <p:ph idx="1"/>
          </p:nvPr>
        </p:nvSpPr>
        <p:spPr>
          <a:xfrm>
            <a:off x="955675" y="1203325"/>
            <a:ext cx="7780386" cy="4477858"/>
          </a:xfrm>
        </p:spPr>
        <p:txBody>
          <a:bodyPr/>
          <a:lstStyle/>
          <a:p>
            <a:pPr marL="400050" lvl="1" indent="0">
              <a:buNone/>
            </a:pPr>
            <a:endParaRPr lang="en-US" sz="2600" dirty="0">
              <a:latin typeface="Arial"/>
              <a:cs typeface="Arial"/>
            </a:endParaRPr>
          </a:p>
          <a:p>
            <a:pPr lvl="1">
              <a:buFont typeface="Arial" pitchFamily="34" charset="0"/>
              <a:buChar char="•"/>
            </a:pPr>
            <a:endParaRPr lang="en-US" sz="2600" dirty="0">
              <a:latin typeface="Arial"/>
              <a:cs typeface="Arial"/>
            </a:endParaRPr>
          </a:p>
        </p:txBody>
      </p:sp>
      <p:pic>
        <p:nvPicPr>
          <p:cNvPr id="6" name="Picture 5">
            <a:extLst>
              <a:ext uri="{FF2B5EF4-FFF2-40B4-BE49-F238E27FC236}">
                <a16:creationId xmlns:a16="http://schemas.microsoft.com/office/drawing/2014/main" id="{D3818BEE-D845-0940-87C6-4BD27513F912}"/>
              </a:ext>
            </a:extLst>
          </p:cNvPr>
          <p:cNvPicPr>
            <a:picLocks noChangeAspect="1"/>
          </p:cNvPicPr>
          <p:nvPr/>
        </p:nvPicPr>
        <p:blipFill>
          <a:blip r:embed="rId4"/>
          <a:stretch>
            <a:fillRect/>
          </a:stretch>
        </p:blipFill>
        <p:spPr>
          <a:xfrm>
            <a:off x="300625" y="1386925"/>
            <a:ext cx="8843375" cy="5239283"/>
          </a:xfrm>
          <a:prstGeom prst="rect">
            <a:avLst/>
          </a:prstGeom>
        </p:spPr>
      </p:pic>
    </p:spTree>
    <p:extLst>
      <p:ext uri="{BB962C8B-B14F-4D97-AF65-F5344CB8AC3E}">
        <p14:creationId xmlns:p14="http://schemas.microsoft.com/office/powerpoint/2010/main" val="224335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365125"/>
            <a:ext cx="7381755" cy="838200"/>
          </a:xfrm>
        </p:spPr>
        <p:txBody>
          <a:bodyPr/>
          <a:lstStyle/>
          <a:p>
            <a:pPr>
              <a:lnSpc>
                <a:spcPct val="90000"/>
              </a:lnSpc>
            </a:pPr>
            <a:r>
              <a:rPr lang="en-US" sz="3200" dirty="0"/>
              <a:t>Economic Status and Trends</a:t>
            </a:r>
          </a:p>
        </p:txBody>
      </p:sp>
      <p:sp>
        <p:nvSpPr>
          <p:cNvPr id="3" name="Content Placeholder 2"/>
          <p:cNvSpPr>
            <a:spLocks noGrp="1"/>
          </p:cNvSpPr>
          <p:nvPr>
            <p:ph idx="1"/>
          </p:nvPr>
        </p:nvSpPr>
        <p:spPr>
          <a:xfrm>
            <a:off x="955675" y="1203325"/>
            <a:ext cx="7772400" cy="4142632"/>
          </a:xfrm>
        </p:spPr>
        <p:txBody>
          <a:bodyPr/>
          <a:lstStyle/>
          <a:p>
            <a:pPr>
              <a:lnSpc>
                <a:spcPct val="90000"/>
              </a:lnSpc>
              <a:buFont typeface="Arial" pitchFamily="34" charset="0"/>
              <a:buChar char="•"/>
            </a:pPr>
            <a:r>
              <a:rPr lang="en-US" dirty="0">
                <a:solidFill>
                  <a:srgbClr val="003F7B"/>
                </a:solidFill>
              </a:rPr>
              <a:t>Employment and income</a:t>
            </a:r>
          </a:p>
          <a:p>
            <a:pPr lvl="1">
              <a:lnSpc>
                <a:spcPct val="90000"/>
              </a:lnSpc>
              <a:buFont typeface="Arial" pitchFamily="34" charset="0"/>
              <a:buChar char="•"/>
            </a:pPr>
            <a:r>
              <a:rPr lang="en-US" dirty="0">
                <a:solidFill>
                  <a:srgbClr val="003F7B"/>
                </a:solidFill>
              </a:rPr>
              <a:t>Crew and processing employment</a:t>
            </a:r>
          </a:p>
          <a:p>
            <a:pPr lvl="1">
              <a:lnSpc>
                <a:spcPct val="90000"/>
              </a:lnSpc>
              <a:buFont typeface="Arial" pitchFamily="34" charset="0"/>
              <a:buChar char="•"/>
            </a:pPr>
            <a:r>
              <a:rPr lang="en-US" dirty="0">
                <a:solidFill>
                  <a:srgbClr val="003F7B"/>
                </a:solidFill>
              </a:rPr>
              <a:t>Wages and remuneration indices</a:t>
            </a:r>
          </a:p>
          <a:p>
            <a:pPr lvl="1">
              <a:lnSpc>
                <a:spcPct val="90000"/>
              </a:lnSpc>
              <a:buFont typeface="Arial" pitchFamily="34" charset="0"/>
              <a:buChar char="•"/>
            </a:pPr>
            <a:r>
              <a:rPr lang="en-US" dirty="0">
                <a:solidFill>
                  <a:srgbClr val="003F7B"/>
                </a:solidFill>
              </a:rPr>
              <a:t>Rent distribution effects on crew earnings</a:t>
            </a:r>
          </a:p>
          <a:p>
            <a:pPr lvl="1">
              <a:lnSpc>
                <a:spcPct val="90000"/>
              </a:lnSpc>
              <a:buFont typeface="Arial" pitchFamily="34" charset="0"/>
              <a:buChar char="•"/>
            </a:pPr>
            <a:r>
              <a:rPr lang="en-US" dirty="0">
                <a:solidFill>
                  <a:srgbClr val="003F7B"/>
                </a:solidFill>
              </a:rPr>
              <a:t>Season length effects on earnings</a:t>
            </a:r>
          </a:p>
          <a:p>
            <a:pPr lvl="1">
              <a:lnSpc>
                <a:spcPct val="90000"/>
              </a:lnSpc>
              <a:buFont typeface="Arial" pitchFamily="34" charset="0"/>
              <a:buChar char="•"/>
            </a:pPr>
            <a:r>
              <a:rPr lang="en-US" dirty="0">
                <a:solidFill>
                  <a:srgbClr val="003F7B"/>
                </a:solidFill>
              </a:rPr>
              <a:t>Crew and processing employee demographics</a:t>
            </a:r>
          </a:p>
        </p:txBody>
      </p:sp>
    </p:spTree>
    <p:extLst>
      <p:ext uri="{BB962C8B-B14F-4D97-AF65-F5344CB8AC3E}">
        <p14:creationId xmlns:p14="http://schemas.microsoft.com/office/powerpoint/2010/main" val="19783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675" y="114604"/>
            <a:ext cx="8368909" cy="838200"/>
          </a:xfrm>
        </p:spPr>
        <p:txBody>
          <a:bodyPr/>
          <a:lstStyle/>
          <a:p>
            <a:r>
              <a:rPr lang="en-US" sz="3200" dirty="0">
                <a:latin typeface="Arial"/>
                <a:cs typeface="Arial"/>
              </a:rPr>
              <a:t>2017 Employment &amp; Income (CR program)</a:t>
            </a:r>
          </a:p>
        </p:txBody>
      </p:sp>
      <p:pic>
        <p:nvPicPr>
          <p:cNvPr id="11" name="Content Placeholder 10">
            <a:extLst>
              <a:ext uri="{FF2B5EF4-FFF2-40B4-BE49-F238E27FC236}">
                <a16:creationId xmlns:a16="http://schemas.microsoft.com/office/drawing/2014/main" id="{DECFD2AC-93E8-A544-B201-9E61AAA70300}"/>
              </a:ext>
            </a:extLst>
          </p:cNvPr>
          <p:cNvPicPr>
            <a:picLocks noGrp="1" noChangeAspect="1"/>
          </p:cNvPicPr>
          <p:nvPr>
            <p:ph idx="1"/>
          </p:nvPr>
        </p:nvPicPr>
        <p:blipFill>
          <a:blip r:embed="rId4"/>
          <a:stretch>
            <a:fillRect/>
          </a:stretch>
        </p:blipFill>
        <p:spPr>
          <a:xfrm>
            <a:off x="508509" y="839244"/>
            <a:ext cx="7811370" cy="5858528"/>
          </a:xfrm>
        </p:spPr>
      </p:pic>
    </p:spTree>
    <p:extLst>
      <p:ext uri="{BB962C8B-B14F-4D97-AF65-F5344CB8AC3E}">
        <p14:creationId xmlns:p14="http://schemas.microsoft.com/office/powerpoint/2010/main" val="1462731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675" y="114604"/>
            <a:ext cx="8105862" cy="838200"/>
          </a:xfrm>
        </p:spPr>
        <p:txBody>
          <a:bodyPr/>
          <a:lstStyle/>
          <a:p>
            <a:r>
              <a:rPr lang="en-US" sz="3200" dirty="0">
                <a:latin typeface="Arial"/>
                <a:cs typeface="Arial"/>
              </a:rPr>
              <a:t>2017 Employment &amp; Income (CR program)</a:t>
            </a:r>
          </a:p>
        </p:txBody>
      </p:sp>
      <p:pic>
        <p:nvPicPr>
          <p:cNvPr id="6" name="Picture 5">
            <a:extLst>
              <a:ext uri="{FF2B5EF4-FFF2-40B4-BE49-F238E27FC236}">
                <a16:creationId xmlns:a16="http://schemas.microsoft.com/office/drawing/2014/main" id="{FEAADBEC-5C56-DF47-832F-B2F887BDF619}"/>
              </a:ext>
            </a:extLst>
          </p:cNvPr>
          <p:cNvPicPr>
            <a:picLocks noChangeAspect="1"/>
          </p:cNvPicPr>
          <p:nvPr/>
        </p:nvPicPr>
        <p:blipFill>
          <a:blip r:embed="rId4"/>
          <a:stretch>
            <a:fillRect/>
          </a:stretch>
        </p:blipFill>
        <p:spPr>
          <a:xfrm>
            <a:off x="1616192" y="1049338"/>
            <a:ext cx="5596003" cy="5596003"/>
          </a:xfrm>
          <a:prstGeom prst="rect">
            <a:avLst/>
          </a:prstGeom>
        </p:spPr>
      </p:pic>
    </p:spTree>
    <p:extLst>
      <p:ext uri="{BB962C8B-B14F-4D97-AF65-F5344CB8AC3E}">
        <p14:creationId xmlns:p14="http://schemas.microsoft.com/office/powerpoint/2010/main" val="2655962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1762125" y="1419225"/>
            <a:ext cx="7381875" cy="838200"/>
          </a:xfrm>
        </p:spPr>
        <p:txBody>
          <a:bodyPr/>
          <a:lstStyle/>
          <a:p>
            <a:pPr>
              <a:lnSpc>
                <a:spcPct val="90000"/>
              </a:lnSpc>
            </a:pPr>
            <a:r>
              <a:rPr lang="en-US" altLang="x-none" sz="3200" dirty="0">
                <a:cs typeface="ヒラギノ角ゴ Pro W3" charset="-128"/>
              </a:rPr>
              <a:t>Economic Status and Trends</a:t>
            </a:r>
          </a:p>
        </p:txBody>
      </p:sp>
      <p:sp>
        <p:nvSpPr>
          <p:cNvPr id="30723" name="Content Placeholder 2"/>
          <p:cNvSpPr>
            <a:spLocks noGrp="1"/>
          </p:cNvSpPr>
          <p:nvPr>
            <p:ph idx="1"/>
          </p:nvPr>
        </p:nvSpPr>
        <p:spPr>
          <a:xfrm>
            <a:off x="1762125" y="2257425"/>
            <a:ext cx="6226175" cy="4143375"/>
          </a:xfrm>
        </p:spPr>
        <p:txBody>
          <a:bodyPr/>
          <a:lstStyle/>
          <a:p>
            <a:r>
              <a:rPr lang="en-US" dirty="0"/>
              <a:t>Harvest Sector Cost &amp; Net Earnings</a:t>
            </a:r>
          </a:p>
          <a:p>
            <a:pPr>
              <a:buFont typeface="Arial" panose="020B0604020202020204" pitchFamily="34" charset="0"/>
              <a:buChar char="•"/>
            </a:pPr>
            <a:r>
              <a:rPr lang="en-US" dirty="0"/>
              <a:t>Vessel operating costs</a:t>
            </a:r>
          </a:p>
          <a:p>
            <a:pPr>
              <a:buFont typeface="Arial" panose="020B0604020202020204" pitchFamily="34" charset="0"/>
              <a:buChar char="•"/>
            </a:pPr>
            <a:r>
              <a:rPr lang="en-US" dirty="0"/>
              <a:t>Vessel/fleet net earnings indices</a:t>
            </a:r>
          </a:p>
        </p:txBody>
      </p:sp>
    </p:spTree>
    <p:extLst>
      <p:ext uri="{BB962C8B-B14F-4D97-AF65-F5344CB8AC3E}">
        <p14:creationId xmlns:p14="http://schemas.microsoft.com/office/powerpoint/2010/main" val="269195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288132"/>
            <a:ext cx="6884819" cy="838200"/>
          </a:xfrm>
        </p:spPr>
        <p:txBody>
          <a:bodyPr/>
          <a:lstStyle/>
          <a:p>
            <a:pPr algn="ctr"/>
            <a:r>
              <a:rPr lang="en-US" sz="3600" dirty="0">
                <a:latin typeface="Arial"/>
                <a:cs typeface="Arial"/>
              </a:rPr>
              <a:t>Vessel Income Statement</a:t>
            </a:r>
          </a:p>
        </p:txBody>
      </p:sp>
      <p:sp>
        <p:nvSpPr>
          <p:cNvPr id="3" name="Content Placeholder 2"/>
          <p:cNvSpPr>
            <a:spLocks noGrp="1"/>
          </p:cNvSpPr>
          <p:nvPr>
            <p:ph idx="1"/>
          </p:nvPr>
        </p:nvSpPr>
        <p:spPr>
          <a:xfrm>
            <a:off x="955675" y="1203325"/>
            <a:ext cx="7780386" cy="4477858"/>
          </a:xfrm>
        </p:spPr>
        <p:txBody>
          <a:bodyPr/>
          <a:lstStyle/>
          <a:p>
            <a:pPr marL="400050" lvl="1" indent="0">
              <a:buNone/>
            </a:pPr>
            <a:endParaRPr lang="en-US" sz="2600" dirty="0">
              <a:latin typeface="Arial"/>
              <a:cs typeface="Arial"/>
            </a:endParaRPr>
          </a:p>
          <a:p>
            <a:pPr lvl="1">
              <a:buFont typeface="Arial" pitchFamily="34" charset="0"/>
              <a:buChar char="•"/>
            </a:pPr>
            <a:endParaRPr lang="en-US" sz="2600" dirty="0">
              <a:latin typeface="Arial"/>
              <a:cs typeface="Arial"/>
            </a:endParaRPr>
          </a:p>
        </p:txBody>
      </p:sp>
      <p:pic>
        <p:nvPicPr>
          <p:cNvPr id="5" name="Picture 4">
            <a:extLst>
              <a:ext uri="{FF2B5EF4-FFF2-40B4-BE49-F238E27FC236}">
                <a16:creationId xmlns:a16="http://schemas.microsoft.com/office/drawing/2014/main" id="{AE66C178-B92B-7240-B770-BDACAD8664B1}"/>
              </a:ext>
            </a:extLst>
          </p:cNvPr>
          <p:cNvPicPr>
            <a:picLocks noChangeAspect="1"/>
          </p:cNvPicPr>
          <p:nvPr/>
        </p:nvPicPr>
        <p:blipFill>
          <a:blip r:embed="rId4"/>
          <a:stretch>
            <a:fillRect/>
          </a:stretch>
        </p:blipFill>
        <p:spPr>
          <a:xfrm>
            <a:off x="574675" y="1066800"/>
            <a:ext cx="8188325" cy="5781832"/>
          </a:xfrm>
          <a:prstGeom prst="rect">
            <a:avLst/>
          </a:prstGeom>
        </p:spPr>
      </p:pic>
    </p:spTree>
    <p:extLst>
      <p:ext uri="{BB962C8B-B14F-4D97-AF65-F5344CB8AC3E}">
        <p14:creationId xmlns:p14="http://schemas.microsoft.com/office/powerpoint/2010/main" val="75725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955675" y="365125"/>
            <a:ext cx="7381875" cy="838200"/>
          </a:xfrm>
        </p:spPr>
        <p:txBody>
          <a:bodyPr/>
          <a:lstStyle/>
          <a:p>
            <a:r>
              <a:rPr lang="en-US" altLang="x-none" sz="3200" b="1" dirty="0">
                <a:cs typeface="ヒラギノ角ゴ Pro W3" charset="-128"/>
              </a:rPr>
              <a:t>Crab Economic SAFE Introduction</a:t>
            </a:r>
          </a:p>
        </p:txBody>
      </p:sp>
      <p:sp>
        <p:nvSpPr>
          <p:cNvPr id="8195" name="Content Placeholder 2"/>
          <p:cNvSpPr>
            <a:spLocks noGrp="1"/>
          </p:cNvSpPr>
          <p:nvPr>
            <p:ph idx="1"/>
          </p:nvPr>
        </p:nvSpPr>
        <p:spPr>
          <a:xfrm>
            <a:off x="955675" y="1211263"/>
            <a:ext cx="7040563" cy="4143375"/>
          </a:xfrm>
        </p:spPr>
        <p:txBody>
          <a:bodyPr/>
          <a:lstStyle/>
          <a:p>
            <a:pPr>
              <a:spcBef>
                <a:spcPts val="1200"/>
              </a:spcBef>
              <a:buFontTx/>
              <a:buChar char="•"/>
            </a:pPr>
            <a:r>
              <a:rPr lang="en-US" altLang="x-none" sz="2000" dirty="0">
                <a:solidFill>
                  <a:srgbClr val="003F7B"/>
                </a:solidFill>
                <a:cs typeface="ヒラギノ角ゴ Pro W3" charset="-128"/>
              </a:rPr>
              <a:t>Produced annually as appendix to NPFMC’s Crab Plan Team SAFE report</a:t>
            </a:r>
          </a:p>
          <a:p>
            <a:pPr>
              <a:spcBef>
                <a:spcPts val="1200"/>
              </a:spcBef>
              <a:buFontTx/>
              <a:buChar char="•"/>
            </a:pPr>
            <a:r>
              <a:rPr lang="en-US" altLang="x-none" sz="2000" dirty="0">
                <a:solidFill>
                  <a:srgbClr val="003F7B"/>
                </a:solidFill>
                <a:cs typeface="ヒラギノ角ゴ Pro W3" charset="-128"/>
              </a:rPr>
              <a:t>Full report released for February Council meeting (1+ year lag); Executive summary included in October Crab Plan Team SAFE report</a:t>
            </a:r>
          </a:p>
          <a:p>
            <a:pPr>
              <a:spcBef>
                <a:spcPts val="1200"/>
              </a:spcBef>
              <a:buFontTx/>
              <a:buChar char="•"/>
            </a:pPr>
            <a:r>
              <a:rPr lang="en-US" altLang="x-none" sz="2000" dirty="0">
                <a:solidFill>
                  <a:srgbClr val="003F7B"/>
                </a:solidFill>
                <a:cs typeface="ヒラギノ角ゴ Pro W3" charset="-128"/>
              </a:rPr>
              <a:t>Intended as annual summary of general economic status and trends in crab fisheries, but follows framework of Crab Rationalization Program Review analyses as ongoing synthesis program performance data and indicators</a:t>
            </a:r>
          </a:p>
          <a:p>
            <a:pPr>
              <a:spcBef>
                <a:spcPts val="1200"/>
              </a:spcBef>
              <a:buFontTx/>
              <a:buChar char="•"/>
            </a:pPr>
            <a:r>
              <a:rPr lang="en-US" altLang="x-none" sz="2000" dirty="0">
                <a:solidFill>
                  <a:srgbClr val="003F7B"/>
                </a:solidFill>
                <a:cs typeface="ヒラギノ角ゴ Pro W3" charset="-128"/>
              </a:rPr>
              <a:t>Covers all FMP stocks/fisheries, with greater detail for CRP fisheries</a:t>
            </a:r>
          </a:p>
          <a:p>
            <a:pPr>
              <a:spcBef>
                <a:spcPts val="1200"/>
              </a:spcBef>
              <a:buFontTx/>
              <a:buChar char="•"/>
            </a:pPr>
            <a:r>
              <a:rPr lang="en-US" altLang="x-none" sz="2000" dirty="0">
                <a:solidFill>
                  <a:srgbClr val="003F7B"/>
                </a:solidFill>
                <a:cs typeface="ヒラギノ角ゴ Pro W3" charset="-128"/>
              </a:rPr>
              <a:t>Primary audience: Council, with SSC as primary review; AKR and other economic analysts</a:t>
            </a:r>
          </a:p>
          <a:p>
            <a:pPr>
              <a:lnSpc>
                <a:spcPct val="90000"/>
              </a:lnSpc>
              <a:buFontTx/>
              <a:buChar char="•"/>
            </a:pPr>
            <a:endParaRPr lang="en-US" altLang="x-none" dirty="0">
              <a:solidFill>
                <a:srgbClr val="003F7B"/>
              </a:solidFill>
              <a:cs typeface="ヒラギノ角ゴ Pro W3" charset="-128"/>
            </a:endParaRPr>
          </a:p>
          <a:p>
            <a:pPr>
              <a:lnSpc>
                <a:spcPct val="90000"/>
              </a:lnSpc>
              <a:buFontTx/>
              <a:buChar char="•"/>
            </a:pPr>
            <a:endParaRPr lang="en-US" altLang="x-none" dirty="0">
              <a:solidFill>
                <a:srgbClr val="003F7B"/>
              </a:solidFill>
              <a:cs typeface="ヒラギノ角ゴ Pro W3" charset="-128"/>
            </a:endParaRPr>
          </a:p>
        </p:txBody>
      </p:sp>
    </p:spTree>
    <p:extLst>
      <p:ext uri="{BB962C8B-B14F-4D97-AF65-F5344CB8AC3E}">
        <p14:creationId xmlns:p14="http://schemas.microsoft.com/office/powerpoint/2010/main" val="394400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288132"/>
            <a:ext cx="6884819" cy="838200"/>
          </a:xfrm>
        </p:spPr>
        <p:txBody>
          <a:bodyPr/>
          <a:lstStyle/>
          <a:p>
            <a:pPr algn="ctr"/>
            <a:r>
              <a:rPr lang="en-US" sz="3600" dirty="0">
                <a:latin typeface="Arial"/>
                <a:cs typeface="Arial"/>
              </a:rPr>
              <a:t>Vessel Income Statement</a:t>
            </a:r>
          </a:p>
        </p:txBody>
      </p:sp>
      <p:sp>
        <p:nvSpPr>
          <p:cNvPr id="3" name="Content Placeholder 2"/>
          <p:cNvSpPr>
            <a:spLocks noGrp="1"/>
          </p:cNvSpPr>
          <p:nvPr>
            <p:ph idx="1"/>
          </p:nvPr>
        </p:nvSpPr>
        <p:spPr>
          <a:xfrm>
            <a:off x="955675" y="1203325"/>
            <a:ext cx="7780386" cy="4477858"/>
          </a:xfrm>
        </p:spPr>
        <p:txBody>
          <a:bodyPr/>
          <a:lstStyle/>
          <a:p>
            <a:pPr marL="400050" lvl="1" indent="0">
              <a:buNone/>
            </a:pPr>
            <a:endParaRPr lang="en-US" sz="2600" dirty="0">
              <a:latin typeface="Arial"/>
              <a:cs typeface="Arial"/>
            </a:endParaRPr>
          </a:p>
          <a:p>
            <a:pPr lvl="1">
              <a:buFont typeface="Arial" pitchFamily="34" charset="0"/>
              <a:buChar char="•"/>
            </a:pPr>
            <a:endParaRPr lang="en-US" sz="2600" dirty="0">
              <a:latin typeface="Arial"/>
              <a:cs typeface="Arial"/>
            </a:endParaRPr>
          </a:p>
        </p:txBody>
      </p:sp>
      <p:pic>
        <p:nvPicPr>
          <p:cNvPr id="5" name="Picture 4">
            <a:extLst>
              <a:ext uri="{FF2B5EF4-FFF2-40B4-BE49-F238E27FC236}">
                <a16:creationId xmlns:a16="http://schemas.microsoft.com/office/drawing/2014/main" id="{AE66C178-B92B-7240-B770-BDACAD8664B1}"/>
              </a:ext>
            </a:extLst>
          </p:cNvPr>
          <p:cNvPicPr>
            <a:picLocks noChangeAspect="1"/>
          </p:cNvPicPr>
          <p:nvPr/>
        </p:nvPicPr>
        <p:blipFill>
          <a:blip r:embed="rId4"/>
          <a:stretch>
            <a:fillRect/>
          </a:stretch>
        </p:blipFill>
        <p:spPr>
          <a:xfrm>
            <a:off x="574675" y="1066800"/>
            <a:ext cx="8188325" cy="5781832"/>
          </a:xfrm>
          <a:prstGeom prst="rect">
            <a:avLst/>
          </a:prstGeom>
        </p:spPr>
      </p:pic>
    </p:spTree>
    <p:extLst>
      <p:ext uri="{BB962C8B-B14F-4D97-AF65-F5344CB8AC3E}">
        <p14:creationId xmlns:p14="http://schemas.microsoft.com/office/powerpoint/2010/main" val="408506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288132"/>
            <a:ext cx="6884819" cy="838200"/>
          </a:xfrm>
        </p:spPr>
        <p:txBody>
          <a:bodyPr/>
          <a:lstStyle/>
          <a:p>
            <a:pPr algn="ctr"/>
            <a:r>
              <a:rPr lang="en-US" sz="3600" dirty="0">
                <a:latin typeface="Arial"/>
                <a:cs typeface="Arial"/>
              </a:rPr>
              <a:t>Fleet Income Statement</a:t>
            </a:r>
          </a:p>
        </p:txBody>
      </p:sp>
      <p:sp>
        <p:nvSpPr>
          <p:cNvPr id="3" name="Content Placeholder 2"/>
          <p:cNvSpPr>
            <a:spLocks noGrp="1"/>
          </p:cNvSpPr>
          <p:nvPr>
            <p:ph idx="1"/>
          </p:nvPr>
        </p:nvSpPr>
        <p:spPr>
          <a:xfrm>
            <a:off x="955675" y="1203325"/>
            <a:ext cx="7780386" cy="4477858"/>
          </a:xfrm>
        </p:spPr>
        <p:txBody>
          <a:bodyPr/>
          <a:lstStyle/>
          <a:p>
            <a:pPr marL="400050" lvl="1" indent="0">
              <a:buNone/>
            </a:pPr>
            <a:endParaRPr lang="en-US" sz="2600" dirty="0">
              <a:latin typeface="Arial"/>
              <a:cs typeface="Arial"/>
            </a:endParaRPr>
          </a:p>
          <a:p>
            <a:pPr lvl="1">
              <a:buFont typeface="Arial" pitchFamily="34" charset="0"/>
              <a:buChar char="•"/>
            </a:pPr>
            <a:endParaRPr lang="en-US" sz="2600" dirty="0">
              <a:latin typeface="Arial"/>
              <a:cs typeface="Arial"/>
            </a:endParaRPr>
          </a:p>
        </p:txBody>
      </p:sp>
      <p:pic>
        <p:nvPicPr>
          <p:cNvPr id="5" name="Picture 4">
            <a:extLst>
              <a:ext uri="{FF2B5EF4-FFF2-40B4-BE49-F238E27FC236}">
                <a16:creationId xmlns:a16="http://schemas.microsoft.com/office/drawing/2014/main" id="{4E690FAE-0543-F045-9454-3434B8A44831}"/>
              </a:ext>
            </a:extLst>
          </p:cNvPr>
          <p:cNvPicPr>
            <a:picLocks noChangeAspect="1"/>
          </p:cNvPicPr>
          <p:nvPr/>
        </p:nvPicPr>
        <p:blipFill>
          <a:blip r:embed="rId4"/>
          <a:stretch>
            <a:fillRect/>
          </a:stretch>
        </p:blipFill>
        <p:spPr>
          <a:xfrm>
            <a:off x="656773" y="1066800"/>
            <a:ext cx="8079288" cy="5704841"/>
          </a:xfrm>
          <a:prstGeom prst="rect">
            <a:avLst/>
          </a:prstGeom>
          <a:solidFill>
            <a:schemeClr val="bg1"/>
          </a:solidFill>
        </p:spPr>
      </p:pic>
      <p:sp>
        <p:nvSpPr>
          <p:cNvPr id="7" name="Rectangle 6">
            <a:extLst>
              <a:ext uri="{FF2B5EF4-FFF2-40B4-BE49-F238E27FC236}">
                <a16:creationId xmlns:a16="http://schemas.microsoft.com/office/drawing/2014/main" id="{8DCBFFC5-D7BB-4B4D-BCDF-6AFEF6E894B8}"/>
              </a:ext>
            </a:extLst>
          </p:cNvPr>
          <p:cNvSpPr/>
          <p:nvPr/>
        </p:nvSpPr>
        <p:spPr bwMode="auto">
          <a:xfrm>
            <a:off x="656773" y="3532340"/>
            <a:ext cx="8079288" cy="25928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endParaRPr>
          </a:p>
        </p:txBody>
      </p:sp>
    </p:spTree>
    <p:extLst>
      <p:ext uri="{BB962C8B-B14F-4D97-AF65-F5344CB8AC3E}">
        <p14:creationId xmlns:p14="http://schemas.microsoft.com/office/powerpoint/2010/main" val="277043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955675" y="365125"/>
            <a:ext cx="7381875" cy="838200"/>
          </a:xfrm>
        </p:spPr>
        <p:txBody>
          <a:bodyPr/>
          <a:lstStyle/>
          <a:p>
            <a:pPr>
              <a:lnSpc>
                <a:spcPct val="90000"/>
              </a:lnSpc>
            </a:pPr>
            <a:r>
              <a:rPr lang="en-US" altLang="x-none" sz="3200" dirty="0">
                <a:cs typeface="ヒラギノ角ゴ Pro W3" charset="-128"/>
              </a:rPr>
              <a:t>Economic Status and Trends</a:t>
            </a:r>
          </a:p>
        </p:txBody>
      </p:sp>
      <p:sp>
        <p:nvSpPr>
          <p:cNvPr id="44035" name="Content Placeholder 2"/>
          <p:cNvSpPr>
            <a:spLocks noGrp="1"/>
          </p:cNvSpPr>
          <p:nvPr>
            <p:ph idx="1"/>
          </p:nvPr>
        </p:nvSpPr>
        <p:spPr>
          <a:xfrm>
            <a:off x="955675" y="1203325"/>
            <a:ext cx="7772400" cy="4143375"/>
          </a:xfrm>
        </p:spPr>
        <p:txBody>
          <a:bodyPr/>
          <a:lstStyle/>
          <a:p>
            <a:pPr marL="0" indent="0">
              <a:lnSpc>
                <a:spcPct val="90000"/>
              </a:lnSpc>
            </a:pPr>
            <a:r>
              <a:rPr lang="en-US" altLang="x-none" sz="3000" dirty="0">
                <a:solidFill>
                  <a:srgbClr val="003F7B"/>
                </a:solidFill>
                <a:cs typeface="ヒラギノ角ゴ Pro W3" charset="-128"/>
              </a:rPr>
              <a:t>IFQ leasing and QS Holdings</a:t>
            </a:r>
          </a:p>
          <a:p>
            <a:pPr>
              <a:lnSpc>
                <a:spcPct val="90000"/>
              </a:lnSpc>
              <a:buFont typeface="Arial" charset="0"/>
              <a:buChar char="•"/>
            </a:pPr>
            <a:r>
              <a:rPr lang="en-US" altLang="x-none" sz="3000" dirty="0">
                <a:solidFill>
                  <a:srgbClr val="003F7B"/>
                </a:solidFill>
                <a:cs typeface="ヒラギノ角ゴ Pro W3" charset="-128"/>
              </a:rPr>
              <a:t>Lease volume and prices</a:t>
            </a:r>
          </a:p>
          <a:p>
            <a:pPr>
              <a:lnSpc>
                <a:spcPct val="90000"/>
              </a:lnSpc>
              <a:buFont typeface="Arial" charset="0"/>
              <a:buChar char="•"/>
            </a:pPr>
            <a:r>
              <a:rPr lang="en-US" altLang="x-none" sz="3000" dirty="0">
                <a:solidFill>
                  <a:srgbClr val="003F7B"/>
                </a:solidFill>
                <a:cs typeface="ヒラギノ角ゴ Pro W3" charset="-128"/>
              </a:rPr>
              <a:t>QS/PQS holdings, sales and prices</a:t>
            </a:r>
          </a:p>
          <a:p>
            <a:pPr>
              <a:lnSpc>
                <a:spcPct val="90000"/>
              </a:lnSpc>
              <a:buFont typeface="Arial" charset="0"/>
              <a:buChar char="•"/>
            </a:pPr>
            <a:r>
              <a:rPr lang="en-US" altLang="x-none" sz="3000" dirty="0">
                <a:solidFill>
                  <a:srgbClr val="003F7B"/>
                </a:solidFill>
                <a:cs typeface="ヒラギノ角ゴ Pro W3" charset="-128"/>
              </a:rPr>
              <a:t>IFQ/QS price comparison</a:t>
            </a:r>
          </a:p>
          <a:p>
            <a:pPr>
              <a:lnSpc>
                <a:spcPct val="90000"/>
              </a:lnSpc>
              <a:buFont typeface="Arial" charset="0"/>
              <a:buChar char="•"/>
            </a:pPr>
            <a:r>
              <a:rPr lang="en-US" altLang="x-none" sz="3000" dirty="0">
                <a:solidFill>
                  <a:srgbClr val="003F7B"/>
                </a:solidFill>
                <a:cs typeface="ヒラギノ角ゴ Pro W3" charset="-128"/>
              </a:rPr>
              <a:t>Quota holders - demographics and ownership concentration</a:t>
            </a:r>
          </a:p>
          <a:p>
            <a:pPr>
              <a:lnSpc>
                <a:spcPct val="90000"/>
              </a:lnSpc>
              <a:buFont typeface="Arial" charset="0"/>
              <a:buChar char="•"/>
            </a:pPr>
            <a:r>
              <a:rPr lang="en-US" altLang="x-none" sz="3000" dirty="0">
                <a:solidFill>
                  <a:srgbClr val="003F7B"/>
                </a:solidFill>
                <a:cs typeface="ヒラギノ角ゴ Pro W3" charset="-128"/>
              </a:rPr>
              <a:t>Ownership decomposition</a:t>
            </a:r>
          </a:p>
        </p:txBody>
      </p:sp>
    </p:spTree>
    <p:extLst>
      <p:ext uri="{BB962C8B-B14F-4D97-AF65-F5344CB8AC3E}">
        <p14:creationId xmlns:p14="http://schemas.microsoft.com/office/powerpoint/2010/main" val="2386351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8674" name="Title 1"/>
          <p:cNvSpPr txBox="1">
            <a:spLocks/>
          </p:cNvSpPr>
          <p:nvPr/>
        </p:nvSpPr>
        <p:spPr bwMode="auto">
          <a:xfrm>
            <a:off x="973421" y="91140"/>
            <a:ext cx="7413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400">
                <a:solidFill>
                  <a:schemeClr val="tx1"/>
                </a:solidFill>
                <a:latin typeface="Arial" charset="0"/>
                <a:ea typeface="ヒラギノ角ゴ Pro W3" charset="-128"/>
                <a:cs typeface="ヒラギノ角ゴ Pro W3" charset="-128"/>
              </a:defRPr>
            </a:lvl1pPr>
            <a:lvl2pPr marL="742950" indent="-285750">
              <a:spcBef>
                <a:spcPct val="20000"/>
              </a:spcBef>
              <a:buChar char="—"/>
              <a:defRPr sz="2200">
                <a:solidFill>
                  <a:schemeClr val="tx1"/>
                </a:solidFill>
                <a:latin typeface="Arial" charset="0"/>
                <a:ea typeface="ヒラギノ角ゴ Pro W3" charset="-128"/>
                <a:cs typeface="ヒラギノ角ゴ Pro W3" charset="-128"/>
              </a:defRPr>
            </a:lvl2pPr>
            <a:lvl3pPr marL="1143000" indent="-228600">
              <a:spcBef>
                <a:spcPct val="20000"/>
              </a:spcBef>
              <a:buChar char="•"/>
              <a:defRPr sz="2000">
                <a:solidFill>
                  <a:schemeClr val="tx1"/>
                </a:solidFill>
                <a:latin typeface="Arial" charset="0"/>
                <a:ea typeface="ヒラギノ角ゴ Pro W3" charset="-128"/>
                <a:cs typeface="ヒラギノ角ゴ Pro W3" charset="-128"/>
              </a:defRPr>
            </a:lvl3pPr>
            <a:lvl4pPr marL="1600200" indent="-228600">
              <a:spcBef>
                <a:spcPct val="20000"/>
              </a:spcBef>
              <a:buChar char="–"/>
              <a:defRPr>
                <a:solidFill>
                  <a:schemeClr val="tx1"/>
                </a:solidFill>
                <a:latin typeface="Arial" charset="0"/>
                <a:ea typeface="ヒラギノ角ゴ Pro W3" charset="-128"/>
                <a:cs typeface="ヒラギノ角ゴ Pro W3" charset="-128"/>
              </a:defRPr>
            </a:lvl4pPr>
            <a:lvl5pPr marL="2057400" indent="-228600">
              <a:spcBef>
                <a:spcPct val="20000"/>
              </a:spcBef>
              <a:buChar char="»"/>
              <a:defRPr>
                <a:solidFill>
                  <a:schemeClr val="tx1"/>
                </a:solidFill>
                <a:latin typeface="Arial" charset="0"/>
                <a:ea typeface="ヒラギノ角ゴ Pro W3" charset="-128"/>
                <a:cs typeface="ヒラギノ角ゴ Pro W3" charset="-128"/>
              </a:defRPr>
            </a:lvl5pPr>
            <a:lvl6pPr marL="25146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6pPr>
            <a:lvl7pPr marL="29718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7pPr>
            <a:lvl8pPr marL="34290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8pPr>
            <a:lvl9pPr marL="38862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9pPr>
          </a:lstStyle>
          <a:p>
            <a:pPr eaLnBrk="1" hangingPunct="1">
              <a:spcBef>
                <a:spcPct val="0"/>
              </a:spcBef>
            </a:pPr>
            <a:r>
              <a:rPr lang="en-US" altLang="x-none" sz="3200" dirty="0">
                <a:solidFill>
                  <a:schemeClr val="tx2"/>
                </a:solidFill>
              </a:rPr>
              <a:t>Quota Lease Activity and Price</a:t>
            </a:r>
          </a:p>
        </p:txBody>
      </p:sp>
      <p:pic>
        <p:nvPicPr>
          <p:cNvPr id="3" name="Picture 2">
            <a:extLst>
              <a:ext uri="{FF2B5EF4-FFF2-40B4-BE49-F238E27FC236}">
                <a16:creationId xmlns:a16="http://schemas.microsoft.com/office/drawing/2014/main" id="{C8FFA31E-A66D-5043-8887-9C0660AB34EE}"/>
              </a:ext>
            </a:extLst>
          </p:cNvPr>
          <p:cNvPicPr>
            <a:picLocks noChangeAspect="1"/>
          </p:cNvPicPr>
          <p:nvPr/>
        </p:nvPicPr>
        <p:blipFill>
          <a:blip r:embed="rId4"/>
          <a:stretch>
            <a:fillRect/>
          </a:stretch>
        </p:blipFill>
        <p:spPr>
          <a:xfrm>
            <a:off x="293702" y="1066800"/>
            <a:ext cx="8399359" cy="4849533"/>
          </a:xfrm>
          <a:prstGeom prst="rect">
            <a:avLst/>
          </a:prstGeom>
        </p:spPr>
      </p:pic>
    </p:spTree>
    <p:extLst>
      <p:ext uri="{BB962C8B-B14F-4D97-AF65-F5344CB8AC3E}">
        <p14:creationId xmlns:p14="http://schemas.microsoft.com/office/powerpoint/2010/main" val="3767128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8674" name="Title 1"/>
          <p:cNvSpPr txBox="1">
            <a:spLocks/>
          </p:cNvSpPr>
          <p:nvPr/>
        </p:nvSpPr>
        <p:spPr bwMode="auto">
          <a:xfrm>
            <a:off x="973421" y="91140"/>
            <a:ext cx="7413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400">
                <a:solidFill>
                  <a:schemeClr val="tx1"/>
                </a:solidFill>
                <a:latin typeface="Arial" charset="0"/>
                <a:ea typeface="ヒラギノ角ゴ Pro W3" charset="-128"/>
                <a:cs typeface="ヒラギノ角ゴ Pro W3" charset="-128"/>
              </a:defRPr>
            </a:lvl1pPr>
            <a:lvl2pPr marL="742950" indent="-285750">
              <a:spcBef>
                <a:spcPct val="20000"/>
              </a:spcBef>
              <a:buChar char="—"/>
              <a:defRPr sz="2200">
                <a:solidFill>
                  <a:schemeClr val="tx1"/>
                </a:solidFill>
                <a:latin typeface="Arial" charset="0"/>
                <a:ea typeface="ヒラギノ角ゴ Pro W3" charset="-128"/>
                <a:cs typeface="ヒラギノ角ゴ Pro W3" charset="-128"/>
              </a:defRPr>
            </a:lvl2pPr>
            <a:lvl3pPr marL="1143000" indent="-228600">
              <a:spcBef>
                <a:spcPct val="20000"/>
              </a:spcBef>
              <a:buChar char="•"/>
              <a:defRPr sz="2000">
                <a:solidFill>
                  <a:schemeClr val="tx1"/>
                </a:solidFill>
                <a:latin typeface="Arial" charset="0"/>
                <a:ea typeface="ヒラギノ角ゴ Pro W3" charset="-128"/>
                <a:cs typeface="ヒラギノ角ゴ Pro W3" charset="-128"/>
              </a:defRPr>
            </a:lvl3pPr>
            <a:lvl4pPr marL="1600200" indent="-228600">
              <a:spcBef>
                <a:spcPct val="20000"/>
              </a:spcBef>
              <a:buChar char="–"/>
              <a:defRPr>
                <a:solidFill>
                  <a:schemeClr val="tx1"/>
                </a:solidFill>
                <a:latin typeface="Arial" charset="0"/>
                <a:ea typeface="ヒラギノ角ゴ Pro W3" charset="-128"/>
                <a:cs typeface="ヒラギノ角ゴ Pro W3" charset="-128"/>
              </a:defRPr>
            </a:lvl4pPr>
            <a:lvl5pPr marL="2057400" indent="-228600">
              <a:spcBef>
                <a:spcPct val="20000"/>
              </a:spcBef>
              <a:buChar char="»"/>
              <a:defRPr>
                <a:solidFill>
                  <a:schemeClr val="tx1"/>
                </a:solidFill>
                <a:latin typeface="Arial" charset="0"/>
                <a:ea typeface="ヒラギノ角ゴ Pro W3" charset="-128"/>
                <a:cs typeface="ヒラギノ角ゴ Pro W3" charset="-128"/>
              </a:defRPr>
            </a:lvl5pPr>
            <a:lvl6pPr marL="25146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6pPr>
            <a:lvl7pPr marL="29718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7pPr>
            <a:lvl8pPr marL="34290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8pPr>
            <a:lvl9pPr marL="38862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9pPr>
          </a:lstStyle>
          <a:p>
            <a:pPr eaLnBrk="1" hangingPunct="1">
              <a:spcBef>
                <a:spcPct val="0"/>
              </a:spcBef>
            </a:pPr>
            <a:r>
              <a:rPr lang="en-US" altLang="x-none" sz="3200" dirty="0">
                <a:solidFill>
                  <a:schemeClr val="tx2"/>
                </a:solidFill>
              </a:rPr>
              <a:t>Quota Lease Activity and Price</a:t>
            </a:r>
          </a:p>
        </p:txBody>
      </p:sp>
      <p:pic>
        <p:nvPicPr>
          <p:cNvPr id="3" name="Picture 2">
            <a:extLst>
              <a:ext uri="{FF2B5EF4-FFF2-40B4-BE49-F238E27FC236}">
                <a16:creationId xmlns:a16="http://schemas.microsoft.com/office/drawing/2014/main" id="{1DB6CC13-F3A1-7943-AB19-0054020633C2}"/>
              </a:ext>
            </a:extLst>
          </p:cNvPr>
          <p:cNvPicPr>
            <a:picLocks noChangeAspect="1"/>
          </p:cNvPicPr>
          <p:nvPr/>
        </p:nvPicPr>
        <p:blipFill>
          <a:blip r:embed="rId4"/>
          <a:stretch>
            <a:fillRect/>
          </a:stretch>
        </p:blipFill>
        <p:spPr>
          <a:xfrm>
            <a:off x="574675" y="1066800"/>
            <a:ext cx="8221401" cy="4932841"/>
          </a:xfrm>
          <a:prstGeom prst="rect">
            <a:avLst/>
          </a:prstGeom>
        </p:spPr>
      </p:pic>
    </p:spTree>
    <p:extLst>
      <p:ext uri="{BB962C8B-B14F-4D97-AF65-F5344CB8AC3E}">
        <p14:creationId xmlns:p14="http://schemas.microsoft.com/office/powerpoint/2010/main" val="4102960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8674" name="Title 1"/>
          <p:cNvSpPr txBox="1">
            <a:spLocks/>
          </p:cNvSpPr>
          <p:nvPr/>
        </p:nvSpPr>
        <p:spPr bwMode="auto">
          <a:xfrm>
            <a:off x="973421" y="91140"/>
            <a:ext cx="7413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400">
                <a:solidFill>
                  <a:schemeClr val="tx1"/>
                </a:solidFill>
                <a:latin typeface="Arial" charset="0"/>
                <a:ea typeface="ヒラギノ角ゴ Pro W3" charset="-128"/>
                <a:cs typeface="ヒラギノ角ゴ Pro W3" charset="-128"/>
              </a:defRPr>
            </a:lvl1pPr>
            <a:lvl2pPr marL="742950" indent="-285750">
              <a:spcBef>
                <a:spcPct val="20000"/>
              </a:spcBef>
              <a:buChar char="—"/>
              <a:defRPr sz="2200">
                <a:solidFill>
                  <a:schemeClr val="tx1"/>
                </a:solidFill>
                <a:latin typeface="Arial" charset="0"/>
                <a:ea typeface="ヒラギノ角ゴ Pro W3" charset="-128"/>
                <a:cs typeface="ヒラギノ角ゴ Pro W3" charset="-128"/>
              </a:defRPr>
            </a:lvl2pPr>
            <a:lvl3pPr marL="1143000" indent="-228600">
              <a:spcBef>
                <a:spcPct val="20000"/>
              </a:spcBef>
              <a:buChar char="•"/>
              <a:defRPr sz="2000">
                <a:solidFill>
                  <a:schemeClr val="tx1"/>
                </a:solidFill>
                <a:latin typeface="Arial" charset="0"/>
                <a:ea typeface="ヒラギノ角ゴ Pro W3" charset="-128"/>
                <a:cs typeface="ヒラギノ角ゴ Pro W3" charset="-128"/>
              </a:defRPr>
            </a:lvl3pPr>
            <a:lvl4pPr marL="1600200" indent="-228600">
              <a:spcBef>
                <a:spcPct val="20000"/>
              </a:spcBef>
              <a:buChar char="–"/>
              <a:defRPr>
                <a:solidFill>
                  <a:schemeClr val="tx1"/>
                </a:solidFill>
                <a:latin typeface="Arial" charset="0"/>
                <a:ea typeface="ヒラギノ角ゴ Pro W3" charset="-128"/>
                <a:cs typeface="ヒラギノ角ゴ Pro W3" charset="-128"/>
              </a:defRPr>
            </a:lvl4pPr>
            <a:lvl5pPr marL="2057400" indent="-228600">
              <a:spcBef>
                <a:spcPct val="20000"/>
              </a:spcBef>
              <a:buChar char="»"/>
              <a:defRPr>
                <a:solidFill>
                  <a:schemeClr val="tx1"/>
                </a:solidFill>
                <a:latin typeface="Arial" charset="0"/>
                <a:ea typeface="ヒラギノ角ゴ Pro W3" charset="-128"/>
                <a:cs typeface="ヒラギノ角ゴ Pro W3" charset="-128"/>
              </a:defRPr>
            </a:lvl5pPr>
            <a:lvl6pPr marL="25146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6pPr>
            <a:lvl7pPr marL="29718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7pPr>
            <a:lvl8pPr marL="34290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8pPr>
            <a:lvl9pPr marL="38862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9pPr>
          </a:lstStyle>
          <a:p>
            <a:pPr eaLnBrk="1" hangingPunct="1">
              <a:spcBef>
                <a:spcPct val="0"/>
              </a:spcBef>
            </a:pPr>
            <a:r>
              <a:rPr lang="en-US" altLang="x-none" sz="3200" dirty="0">
                <a:solidFill>
                  <a:schemeClr val="tx2"/>
                </a:solidFill>
              </a:rPr>
              <a:t>Quota Lease Activity and Price</a:t>
            </a:r>
          </a:p>
        </p:txBody>
      </p:sp>
      <p:pic>
        <p:nvPicPr>
          <p:cNvPr id="5" name="Picture 4">
            <a:extLst>
              <a:ext uri="{FF2B5EF4-FFF2-40B4-BE49-F238E27FC236}">
                <a16:creationId xmlns:a16="http://schemas.microsoft.com/office/drawing/2014/main" id="{E5CD59AD-E148-CE4B-8DA2-0EF71B2BC826}"/>
              </a:ext>
            </a:extLst>
          </p:cNvPr>
          <p:cNvPicPr>
            <a:picLocks noChangeAspect="1"/>
          </p:cNvPicPr>
          <p:nvPr/>
        </p:nvPicPr>
        <p:blipFill>
          <a:blip r:embed="rId4"/>
          <a:stretch>
            <a:fillRect/>
          </a:stretch>
        </p:blipFill>
        <p:spPr>
          <a:xfrm>
            <a:off x="574675" y="1066800"/>
            <a:ext cx="7950547" cy="4770329"/>
          </a:xfrm>
          <a:prstGeom prst="rect">
            <a:avLst/>
          </a:prstGeom>
        </p:spPr>
      </p:pic>
    </p:spTree>
    <p:extLst>
      <p:ext uri="{BB962C8B-B14F-4D97-AF65-F5344CB8AC3E}">
        <p14:creationId xmlns:p14="http://schemas.microsoft.com/office/powerpoint/2010/main" val="487316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006475" y="1177925"/>
            <a:ext cx="7381755" cy="838200"/>
          </a:xfrm>
        </p:spPr>
        <p:txBody>
          <a:bodyPr/>
          <a:lstStyle/>
          <a:p>
            <a:pPr>
              <a:lnSpc>
                <a:spcPct val="90000"/>
              </a:lnSpc>
            </a:pPr>
            <a:r>
              <a:rPr lang="en-US" sz="3200" dirty="0"/>
              <a:t>Economic Status and Trends</a:t>
            </a:r>
          </a:p>
        </p:txBody>
      </p:sp>
      <p:sp>
        <p:nvSpPr>
          <p:cNvPr id="7" name="Content Placeholder 2"/>
          <p:cNvSpPr>
            <a:spLocks noGrp="1"/>
          </p:cNvSpPr>
          <p:nvPr>
            <p:ph idx="1"/>
          </p:nvPr>
        </p:nvSpPr>
        <p:spPr>
          <a:xfrm>
            <a:off x="1006475" y="2016125"/>
            <a:ext cx="7772400" cy="4142632"/>
          </a:xfrm>
        </p:spPr>
        <p:txBody>
          <a:bodyPr/>
          <a:lstStyle/>
          <a:p>
            <a:pPr>
              <a:lnSpc>
                <a:spcPct val="90000"/>
              </a:lnSpc>
              <a:buFont typeface="Arial" pitchFamily="34" charset="0"/>
              <a:buChar char="•"/>
            </a:pPr>
            <a:r>
              <a:rPr lang="en-US" sz="3200" dirty="0">
                <a:solidFill>
                  <a:srgbClr val="003F7B"/>
                </a:solidFill>
              </a:rPr>
              <a:t>Production capacity</a:t>
            </a:r>
          </a:p>
          <a:p>
            <a:pPr lvl="1">
              <a:lnSpc>
                <a:spcPct val="90000"/>
              </a:lnSpc>
              <a:buFont typeface="Arial" pitchFamily="34" charset="0"/>
              <a:buChar char="•"/>
            </a:pPr>
            <a:r>
              <a:rPr lang="en-US" sz="3000" dirty="0">
                <a:solidFill>
                  <a:srgbClr val="003F7B"/>
                </a:solidFill>
              </a:rPr>
              <a:t>Processing sector participation</a:t>
            </a:r>
          </a:p>
          <a:p>
            <a:pPr lvl="1">
              <a:lnSpc>
                <a:spcPct val="90000"/>
              </a:lnSpc>
              <a:buFont typeface="Arial" pitchFamily="34" charset="0"/>
              <a:buChar char="•"/>
            </a:pPr>
            <a:r>
              <a:rPr lang="en-US" sz="3000" dirty="0">
                <a:solidFill>
                  <a:srgbClr val="003F7B"/>
                </a:solidFill>
              </a:rPr>
              <a:t>Fishing capacity – fleet composition</a:t>
            </a:r>
          </a:p>
          <a:p>
            <a:pPr>
              <a:lnSpc>
                <a:spcPct val="90000"/>
              </a:lnSpc>
              <a:buFont typeface="Arial" pitchFamily="34" charset="0"/>
              <a:buChar char="•"/>
            </a:pPr>
            <a:r>
              <a:rPr lang="en-US" sz="3200" dirty="0">
                <a:solidFill>
                  <a:srgbClr val="003F7B"/>
                </a:solidFill>
              </a:rPr>
              <a:t>Effort </a:t>
            </a:r>
          </a:p>
          <a:p>
            <a:pPr lvl="1">
              <a:lnSpc>
                <a:spcPct val="90000"/>
              </a:lnSpc>
              <a:buFont typeface="Arial" pitchFamily="34" charset="0"/>
              <a:buChar char="•"/>
            </a:pPr>
            <a:r>
              <a:rPr lang="en-US" sz="3000" dirty="0">
                <a:solidFill>
                  <a:srgbClr val="003F7B"/>
                </a:solidFill>
              </a:rPr>
              <a:t>Vessel activity days</a:t>
            </a:r>
          </a:p>
          <a:p>
            <a:pPr lvl="1">
              <a:lnSpc>
                <a:spcPct val="90000"/>
              </a:lnSpc>
              <a:buFont typeface="Arial" pitchFamily="34" charset="0"/>
              <a:buChar char="•"/>
            </a:pPr>
            <a:r>
              <a:rPr lang="en-US" sz="3000" dirty="0">
                <a:solidFill>
                  <a:srgbClr val="003F7B"/>
                </a:solidFill>
              </a:rPr>
              <a:t>Landings by week</a:t>
            </a:r>
          </a:p>
        </p:txBody>
      </p:sp>
    </p:spTree>
    <p:extLst>
      <p:ext uri="{BB962C8B-B14F-4D97-AF65-F5344CB8AC3E}">
        <p14:creationId xmlns:p14="http://schemas.microsoft.com/office/powerpoint/2010/main" val="3117884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DA80-D699-0C44-ABB9-73AB8A060D0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F798235-BFB4-264D-976D-9C40E0FCFA0F}"/>
              </a:ext>
            </a:extLst>
          </p:cNvPr>
          <p:cNvPicPr>
            <a:picLocks noGrp="1" noChangeAspect="1"/>
          </p:cNvPicPr>
          <p:nvPr>
            <p:ph idx="1"/>
          </p:nvPr>
        </p:nvPicPr>
        <p:blipFill>
          <a:blip r:embed="rId3"/>
          <a:stretch>
            <a:fillRect/>
          </a:stretch>
        </p:blipFill>
        <p:spPr>
          <a:xfrm>
            <a:off x="713535" y="1387365"/>
            <a:ext cx="6570133" cy="5375563"/>
          </a:xfrm>
        </p:spPr>
      </p:pic>
      <p:sp>
        <p:nvSpPr>
          <p:cNvPr id="6" name="Title 1">
            <a:extLst>
              <a:ext uri="{FF2B5EF4-FFF2-40B4-BE49-F238E27FC236}">
                <a16:creationId xmlns:a16="http://schemas.microsoft.com/office/drawing/2014/main" id="{4152B07E-D6FF-4347-972A-77312C0A82F0}"/>
              </a:ext>
            </a:extLst>
          </p:cNvPr>
          <p:cNvSpPr txBox="1">
            <a:spLocks/>
          </p:cNvSpPr>
          <p:nvPr/>
        </p:nvSpPr>
        <p:spPr bwMode="auto">
          <a:xfrm>
            <a:off x="973421" y="91140"/>
            <a:ext cx="7413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400">
                <a:solidFill>
                  <a:schemeClr val="tx1"/>
                </a:solidFill>
                <a:latin typeface="Arial" charset="0"/>
                <a:ea typeface="ヒラギノ角ゴ Pro W3" charset="-128"/>
                <a:cs typeface="ヒラギノ角ゴ Pro W3" charset="-128"/>
              </a:defRPr>
            </a:lvl1pPr>
            <a:lvl2pPr marL="742950" indent="-285750">
              <a:spcBef>
                <a:spcPct val="20000"/>
              </a:spcBef>
              <a:buChar char="—"/>
              <a:defRPr sz="2200">
                <a:solidFill>
                  <a:schemeClr val="tx1"/>
                </a:solidFill>
                <a:latin typeface="Arial" charset="0"/>
                <a:ea typeface="ヒラギノ角ゴ Pro W3" charset="-128"/>
                <a:cs typeface="ヒラギノ角ゴ Pro W3" charset="-128"/>
              </a:defRPr>
            </a:lvl2pPr>
            <a:lvl3pPr marL="1143000" indent="-228600">
              <a:spcBef>
                <a:spcPct val="20000"/>
              </a:spcBef>
              <a:buChar char="•"/>
              <a:defRPr sz="2000">
                <a:solidFill>
                  <a:schemeClr val="tx1"/>
                </a:solidFill>
                <a:latin typeface="Arial" charset="0"/>
                <a:ea typeface="ヒラギノ角ゴ Pro W3" charset="-128"/>
                <a:cs typeface="ヒラギノ角ゴ Pro W3" charset="-128"/>
              </a:defRPr>
            </a:lvl3pPr>
            <a:lvl4pPr marL="1600200" indent="-228600">
              <a:spcBef>
                <a:spcPct val="20000"/>
              </a:spcBef>
              <a:buChar char="–"/>
              <a:defRPr>
                <a:solidFill>
                  <a:schemeClr val="tx1"/>
                </a:solidFill>
                <a:latin typeface="Arial" charset="0"/>
                <a:ea typeface="ヒラギノ角ゴ Pro W3" charset="-128"/>
                <a:cs typeface="ヒラギノ角ゴ Pro W3" charset="-128"/>
              </a:defRPr>
            </a:lvl4pPr>
            <a:lvl5pPr marL="2057400" indent="-228600">
              <a:spcBef>
                <a:spcPct val="20000"/>
              </a:spcBef>
              <a:buChar char="»"/>
              <a:defRPr>
                <a:solidFill>
                  <a:schemeClr val="tx1"/>
                </a:solidFill>
                <a:latin typeface="Arial" charset="0"/>
                <a:ea typeface="ヒラギノ角ゴ Pro W3" charset="-128"/>
                <a:cs typeface="ヒラギノ角ゴ Pro W3" charset="-128"/>
              </a:defRPr>
            </a:lvl5pPr>
            <a:lvl6pPr marL="25146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6pPr>
            <a:lvl7pPr marL="29718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7pPr>
            <a:lvl8pPr marL="34290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8pPr>
            <a:lvl9pPr marL="38862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9pPr>
          </a:lstStyle>
          <a:p>
            <a:pPr eaLnBrk="1" hangingPunct="1">
              <a:spcBef>
                <a:spcPct val="0"/>
              </a:spcBef>
            </a:pPr>
            <a:r>
              <a:rPr lang="en-US" altLang="x-none" sz="3200" dirty="0">
                <a:solidFill>
                  <a:schemeClr val="tx2"/>
                </a:solidFill>
              </a:rPr>
              <a:t>Processing Sector Participation</a:t>
            </a:r>
          </a:p>
        </p:txBody>
      </p:sp>
    </p:spTree>
    <p:extLst>
      <p:ext uri="{BB962C8B-B14F-4D97-AF65-F5344CB8AC3E}">
        <p14:creationId xmlns:p14="http://schemas.microsoft.com/office/powerpoint/2010/main" val="442125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56322" name="Title 1"/>
          <p:cNvSpPr txBox="1">
            <a:spLocks/>
          </p:cNvSpPr>
          <p:nvPr/>
        </p:nvSpPr>
        <p:spPr bwMode="auto">
          <a:xfrm>
            <a:off x="955675" y="169863"/>
            <a:ext cx="6492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400">
                <a:solidFill>
                  <a:schemeClr val="tx1"/>
                </a:solidFill>
                <a:latin typeface="Arial" charset="0"/>
                <a:ea typeface="ヒラギノ角ゴ Pro W3" charset="-128"/>
                <a:cs typeface="ヒラギノ角ゴ Pro W3" charset="-128"/>
              </a:defRPr>
            </a:lvl1pPr>
            <a:lvl2pPr marL="742950" indent="-285750">
              <a:spcBef>
                <a:spcPct val="20000"/>
              </a:spcBef>
              <a:buChar char="—"/>
              <a:defRPr sz="2200">
                <a:solidFill>
                  <a:schemeClr val="tx1"/>
                </a:solidFill>
                <a:latin typeface="Arial" charset="0"/>
                <a:ea typeface="ヒラギノ角ゴ Pro W3" charset="-128"/>
                <a:cs typeface="ヒラギノ角ゴ Pro W3" charset="-128"/>
              </a:defRPr>
            </a:lvl2pPr>
            <a:lvl3pPr marL="1143000" indent="-228600">
              <a:spcBef>
                <a:spcPct val="20000"/>
              </a:spcBef>
              <a:buChar char="•"/>
              <a:defRPr sz="2000">
                <a:solidFill>
                  <a:schemeClr val="tx1"/>
                </a:solidFill>
                <a:latin typeface="Arial" charset="0"/>
                <a:ea typeface="ヒラギノ角ゴ Pro W3" charset="-128"/>
                <a:cs typeface="ヒラギノ角ゴ Pro W3" charset="-128"/>
              </a:defRPr>
            </a:lvl3pPr>
            <a:lvl4pPr marL="1600200" indent="-228600">
              <a:spcBef>
                <a:spcPct val="20000"/>
              </a:spcBef>
              <a:buChar char="–"/>
              <a:defRPr>
                <a:solidFill>
                  <a:schemeClr val="tx1"/>
                </a:solidFill>
                <a:latin typeface="Arial" charset="0"/>
                <a:ea typeface="ヒラギノ角ゴ Pro W3" charset="-128"/>
                <a:cs typeface="ヒラギノ角ゴ Pro W3" charset="-128"/>
              </a:defRPr>
            </a:lvl4pPr>
            <a:lvl5pPr marL="2057400" indent="-228600">
              <a:spcBef>
                <a:spcPct val="20000"/>
              </a:spcBef>
              <a:buChar char="»"/>
              <a:defRPr>
                <a:solidFill>
                  <a:schemeClr val="tx1"/>
                </a:solidFill>
                <a:latin typeface="Arial" charset="0"/>
                <a:ea typeface="ヒラギノ角ゴ Pro W3" charset="-128"/>
                <a:cs typeface="ヒラギノ角ゴ Pro W3" charset="-128"/>
              </a:defRPr>
            </a:lvl5pPr>
            <a:lvl6pPr marL="25146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6pPr>
            <a:lvl7pPr marL="29718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7pPr>
            <a:lvl8pPr marL="34290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8pPr>
            <a:lvl9pPr marL="3886200" indent="-228600" defTabSz="457200" fontAlgn="base">
              <a:spcBef>
                <a:spcPct val="20000"/>
              </a:spcBef>
              <a:spcAft>
                <a:spcPct val="0"/>
              </a:spcAft>
              <a:buChar char="»"/>
              <a:defRPr>
                <a:solidFill>
                  <a:schemeClr val="tx1"/>
                </a:solidFill>
                <a:latin typeface="Arial" charset="0"/>
                <a:ea typeface="ヒラギノ角ゴ Pro W3" charset="-128"/>
                <a:cs typeface="ヒラギノ角ゴ Pro W3" charset="-128"/>
              </a:defRPr>
            </a:lvl9pPr>
          </a:lstStyle>
          <a:p>
            <a:pPr>
              <a:spcBef>
                <a:spcPct val="0"/>
              </a:spcBef>
            </a:pPr>
            <a:r>
              <a:rPr lang="en-US" altLang="x-none" sz="3200" dirty="0">
                <a:solidFill>
                  <a:schemeClr val="tx2"/>
                </a:solidFill>
              </a:rPr>
              <a:t>International trade</a:t>
            </a:r>
          </a:p>
        </p:txBody>
      </p:sp>
      <p:pic>
        <p:nvPicPr>
          <p:cNvPr id="3" name="Picture 2">
            <a:extLst>
              <a:ext uri="{FF2B5EF4-FFF2-40B4-BE49-F238E27FC236}">
                <a16:creationId xmlns:a16="http://schemas.microsoft.com/office/drawing/2014/main" id="{EDFAF873-B895-D548-86C4-126C0E8BC148}"/>
              </a:ext>
            </a:extLst>
          </p:cNvPr>
          <p:cNvPicPr>
            <a:picLocks noChangeAspect="1"/>
          </p:cNvPicPr>
          <p:nvPr/>
        </p:nvPicPr>
        <p:blipFill>
          <a:blip r:embed="rId4"/>
          <a:stretch>
            <a:fillRect/>
          </a:stretch>
        </p:blipFill>
        <p:spPr>
          <a:xfrm>
            <a:off x="177006" y="1008063"/>
            <a:ext cx="9144000" cy="5486400"/>
          </a:xfrm>
          <a:prstGeom prst="rect">
            <a:avLst/>
          </a:prstGeom>
        </p:spPr>
      </p:pic>
    </p:spTree>
    <p:extLst>
      <p:ext uri="{BB962C8B-B14F-4D97-AF65-F5344CB8AC3E}">
        <p14:creationId xmlns:p14="http://schemas.microsoft.com/office/powerpoint/2010/main" val="3531225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365125"/>
            <a:ext cx="7381755" cy="838200"/>
          </a:xfrm>
        </p:spPr>
        <p:txBody>
          <a:bodyPr/>
          <a:lstStyle/>
          <a:p>
            <a:r>
              <a:rPr lang="en-US" sz="3600" b="1" dirty="0">
                <a:latin typeface="Arial"/>
                <a:cs typeface="Arial"/>
              </a:rPr>
              <a:t>Discussion</a:t>
            </a:r>
          </a:p>
        </p:txBody>
      </p:sp>
      <p:sp>
        <p:nvSpPr>
          <p:cNvPr id="3" name="Content Placeholder 2"/>
          <p:cNvSpPr>
            <a:spLocks noGrp="1"/>
          </p:cNvSpPr>
          <p:nvPr>
            <p:ph idx="1"/>
          </p:nvPr>
        </p:nvSpPr>
        <p:spPr>
          <a:xfrm>
            <a:off x="955676" y="1211840"/>
            <a:ext cx="7476056" cy="4142632"/>
          </a:xfrm>
        </p:spPr>
        <p:txBody>
          <a:bodyPr/>
          <a:lstStyle/>
          <a:p>
            <a:pPr marL="0" indent="0">
              <a:spcBef>
                <a:spcPts val="0"/>
              </a:spcBef>
            </a:pPr>
            <a:r>
              <a:rPr lang="en-US" sz="2800" dirty="0">
                <a:solidFill>
                  <a:srgbClr val="003F7B"/>
                </a:solidFill>
              </a:rPr>
              <a:t>Priorities for 2019 SAFE (SSC):</a:t>
            </a:r>
          </a:p>
          <a:p>
            <a:pPr>
              <a:spcBef>
                <a:spcPts val="0"/>
              </a:spcBef>
              <a:buFont typeface="Arial" panose="020B0604020202020204" pitchFamily="34" charset="0"/>
              <a:buChar char="•"/>
            </a:pPr>
            <a:r>
              <a:rPr lang="en-US" sz="2800" dirty="0">
                <a:solidFill>
                  <a:srgbClr val="003F7B"/>
                </a:solidFill>
              </a:rPr>
              <a:t>Report card metrics</a:t>
            </a:r>
          </a:p>
          <a:p>
            <a:pPr>
              <a:spcBef>
                <a:spcPts val="0"/>
              </a:spcBef>
              <a:buFont typeface="Arial" panose="020B0604020202020204" pitchFamily="34" charset="0"/>
              <a:buChar char="•"/>
            </a:pPr>
            <a:r>
              <a:rPr lang="en-US" sz="2800" dirty="0">
                <a:solidFill>
                  <a:srgbClr val="003F7B"/>
                </a:solidFill>
              </a:rPr>
              <a:t>Price forecasts &amp; current-year estimates</a:t>
            </a:r>
          </a:p>
          <a:p>
            <a:pPr>
              <a:spcBef>
                <a:spcPts val="0"/>
              </a:spcBef>
              <a:buFont typeface="Arial" panose="020B0604020202020204" pitchFamily="34" charset="0"/>
              <a:buChar char="•"/>
            </a:pPr>
            <a:r>
              <a:rPr lang="en-US" sz="2800" dirty="0">
                <a:solidFill>
                  <a:srgbClr val="003F7B"/>
                </a:solidFill>
              </a:rPr>
              <a:t>Demographics</a:t>
            </a:r>
          </a:p>
          <a:p>
            <a:pPr>
              <a:spcBef>
                <a:spcPts val="0"/>
              </a:spcBef>
              <a:buFont typeface="Arial" panose="020B0604020202020204" pitchFamily="34" charset="0"/>
              <a:buChar char="•"/>
            </a:pPr>
            <a:r>
              <a:rPr lang="en-US" sz="2800" dirty="0">
                <a:solidFill>
                  <a:srgbClr val="003F7B"/>
                </a:solidFill>
              </a:rPr>
              <a:t>Processing sector income analysis</a:t>
            </a:r>
          </a:p>
          <a:p>
            <a:pPr marL="0" indent="0">
              <a:spcBef>
                <a:spcPts val="0"/>
              </a:spcBef>
            </a:pPr>
            <a:endParaRPr lang="en-US" sz="2800" dirty="0">
              <a:solidFill>
                <a:srgbClr val="003F7B"/>
              </a:solidFill>
            </a:endParaRPr>
          </a:p>
          <a:p>
            <a:pPr>
              <a:spcBef>
                <a:spcPts val="0"/>
              </a:spcBef>
              <a:buFont typeface="Arial" panose="020B0604020202020204" pitchFamily="34" charset="0"/>
              <a:buChar char="•"/>
            </a:pPr>
            <a:r>
              <a:rPr lang="en-US" sz="2800" dirty="0">
                <a:solidFill>
                  <a:srgbClr val="003F7B"/>
                </a:solidFill>
              </a:rPr>
              <a:t>CPT recommendations…</a:t>
            </a:r>
          </a:p>
          <a:p>
            <a:pPr>
              <a:spcBef>
                <a:spcPts val="0"/>
              </a:spcBef>
              <a:buFont typeface="Arial" panose="020B0604020202020204" pitchFamily="34" charset="0"/>
              <a:buChar char="•"/>
            </a:pPr>
            <a:r>
              <a:rPr lang="en-US" dirty="0">
                <a:solidFill>
                  <a:srgbClr val="003F7B"/>
                </a:solidFill>
              </a:rPr>
              <a:t>Economic Performance Reports</a:t>
            </a:r>
          </a:p>
          <a:p>
            <a:pPr>
              <a:spcBef>
                <a:spcPts val="0"/>
              </a:spcBef>
              <a:buFont typeface="Arial" panose="020B0604020202020204" pitchFamily="34" charset="0"/>
              <a:buChar char="•"/>
            </a:pPr>
            <a:r>
              <a:rPr lang="en-US" dirty="0">
                <a:solidFill>
                  <a:srgbClr val="003F7B"/>
                </a:solidFill>
              </a:rPr>
              <a:t>Ecosystem &amp; Socioeconomic Reports</a:t>
            </a:r>
          </a:p>
          <a:p>
            <a:pPr lvl="1">
              <a:spcBef>
                <a:spcPts val="0"/>
              </a:spcBef>
              <a:buFont typeface="Arial" panose="020B0604020202020204" pitchFamily="34" charset="0"/>
              <a:buChar char="•"/>
            </a:pPr>
            <a:r>
              <a:rPr lang="en-US" dirty="0">
                <a:solidFill>
                  <a:srgbClr val="003F7B"/>
                </a:solidFill>
              </a:rPr>
              <a:t>Start with NSRKC?</a:t>
            </a:r>
          </a:p>
          <a:p>
            <a:pPr lvl="1">
              <a:spcBef>
                <a:spcPts val="0"/>
              </a:spcBef>
              <a:buFont typeface="Arial" panose="020B0604020202020204" pitchFamily="34" charset="0"/>
              <a:buChar char="•"/>
            </a:pPr>
            <a:r>
              <a:rPr lang="en-US" dirty="0">
                <a:solidFill>
                  <a:srgbClr val="003F7B"/>
                </a:solidFill>
              </a:rPr>
              <a:t>Other candidates?</a:t>
            </a:r>
          </a:p>
          <a:p>
            <a:pPr lvl="1">
              <a:spcBef>
                <a:spcPts val="0"/>
              </a:spcBef>
              <a:buFont typeface="Arial" panose="020B0604020202020204" pitchFamily="34" charset="0"/>
              <a:buChar char="•"/>
            </a:pPr>
            <a:endParaRPr lang="en-US" dirty="0">
              <a:solidFill>
                <a:srgbClr val="003F7B"/>
              </a:solidFill>
            </a:endParaRPr>
          </a:p>
        </p:txBody>
      </p:sp>
    </p:spTree>
    <p:extLst>
      <p:ext uri="{BB962C8B-B14F-4D97-AF65-F5344CB8AC3E}">
        <p14:creationId xmlns:p14="http://schemas.microsoft.com/office/powerpoint/2010/main" val="122768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365125"/>
            <a:ext cx="7381755" cy="838200"/>
          </a:xfrm>
        </p:spPr>
        <p:txBody>
          <a:bodyPr/>
          <a:lstStyle/>
          <a:p>
            <a:r>
              <a:rPr lang="en-US" sz="3200" dirty="0">
                <a:latin typeface="Arial"/>
                <a:cs typeface="Arial"/>
              </a:rPr>
              <a:t>Economic SAFE availability</a:t>
            </a:r>
          </a:p>
        </p:txBody>
      </p:sp>
      <p:pic>
        <p:nvPicPr>
          <p:cNvPr id="5" name="Content Placeholder 4">
            <a:extLst>
              <a:ext uri="{FF2B5EF4-FFF2-40B4-BE49-F238E27FC236}">
                <a16:creationId xmlns:a16="http://schemas.microsoft.com/office/drawing/2014/main" id="{91264848-F550-5D4F-A9AB-246E6420CA48}"/>
              </a:ext>
            </a:extLst>
          </p:cNvPr>
          <p:cNvPicPr>
            <a:picLocks noGrp="1" noChangeAspect="1"/>
          </p:cNvPicPr>
          <p:nvPr>
            <p:ph idx="1"/>
          </p:nvPr>
        </p:nvPicPr>
        <p:blipFill>
          <a:blip r:embed="rId4"/>
          <a:stretch>
            <a:fillRect/>
          </a:stretch>
        </p:blipFill>
        <p:spPr>
          <a:xfrm>
            <a:off x="2307607" y="1211263"/>
            <a:ext cx="4771673" cy="4143375"/>
          </a:xfrm>
        </p:spPr>
      </p:pic>
      <p:sp>
        <p:nvSpPr>
          <p:cNvPr id="6" name="Rectangle 5">
            <a:extLst>
              <a:ext uri="{FF2B5EF4-FFF2-40B4-BE49-F238E27FC236}">
                <a16:creationId xmlns:a16="http://schemas.microsoft.com/office/drawing/2014/main" id="{86FFFE99-5FA3-E94F-9F45-6961805E4A87}"/>
              </a:ext>
            </a:extLst>
          </p:cNvPr>
          <p:cNvSpPr/>
          <p:nvPr/>
        </p:nvSpPr>
        <p:spPr>
          <a:xfrm>
            <a:off x="942568" y="5837461"/>
            <a:ext cx="7471458" cy="369332"/>
          </a:xfrm>
          <a:prstGeom prst="rect">
            <a:avLst/>
          </a:prstGeom>
        </p:spPr>
        <p:txBody>
          <a:bodyPr wrap="square">
            <a:spAutoFit/>
          </a:bodyPr>
          <a:lstStyle/>
          <a:p>
            <a:r>
              <a:rPr lang="en-US" dirty="0"/>
              <a:t>https://www.afsc.noaa.gov/REFM/Socioeconomics/SAFE/default.php</a:t>
            </a:r>
          </a:p>
        </p:txBody>
      </p:sp>
    </p:spTree>
    <p:extLst>
      <p:ext uri="{BB962C8B-B14F-4D97-AF65-F5344CB8AC3E}">
        <p14:creationId xmlns:p14="http://schemas.microsoft.com/office/powerpoint/2010/main" val="368618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955675" y="365125"/>
            <a:ext cx="7381875" cy="838200"/>
          </a:xfrm>
        </p:spPr>
        <p:txBody>
          <a:bodyPr/>
          <a:lstStyle/>
          <a:p>
            <a:r>
              <a:rPr lang="en-US" altLang="x-none" sz="3200" b="1" dirty="0">
                <a:cs typeface="ヒラギノ角ゴ Pro W3" charset="-128"/>
              </a:rPr>
              <a:t>Crab Economic SAFE Introduction</a:t>
            </a:r>
          </a:p>
        </p:txBody>
      </p:sp>
      <p:sp>
        <p:nvSpPr>
          <p:cNvPr id="8195" name="Content Placeholder 2"/>
          <p:cNvSpPr>
            <a:spLocks noGrp="1"/>
          </p:cNvSpPr>
          <p:nvPr>
            <p:ph idx="1"/>
          </p:nvPr>
        </p:nvSpPr>
        <p:spPr>
          <a:xfrm>
            <a:off x="955675" y="1211263"/>
            <a:ext cx="7040563" cy="4143375"/>
          </a:xfrm>
        </p:spPr>
        <p:txBody>
          <a:bodyPr/>
          <a:lstStyle/>
          <a:p>
            <a:pPr>
              <a:spcBef>
                <a:spcPts val="1200"/>
              </a:spcBef>
              <a:buFontTx/>
              <a:buChar char="•"/>
            </a:pPr>
            <a:r>
              <a:rPr lang="en-US" altLang="x-none" sz="2000" dirty="0">
                <a:solidFill>
                  <a:srgbClr val="003F7B"/>
                </a:solidFill>
                <a:cs typeface="ヒラギノ角ゴ Pro W3" charset="-128"/>
              </a:rPr>
              <a:t>Produced annually as appendix to NPFMC’s Crab Plan Team SAFE report</a:t>
            </a:r>
          </a:p>
          <a:p>
            <a:pPr>
              <a:spcBef>
                <a:spcPts val="1200"/>
              </a:spcBef>
              <a:buFontTx/>
              <a:buChar char="•"/>
            </a:pPr>
            <a:r>
              <a:rPr lang="en-US" altLang="x-none" sz="2000" dirty="0">
                <a:solidFill>
                  <a:srgbClr val="003F7B"/>
                </a:solidFill>
                <a:cs typeface="ヒラギノ角ゴ Pro W3" charset="-128"/>
              </a:rPr>
              <a:t>Full report released for February Council meeting (1+ year lag); Executive summary included in October Crab Plan Team SAFE report</a:t>
            </a:r>
          </a:p>
          <a:p>
            <a:pPr>
              <a:spcBef>
                <a:spcPts val="1200"/>
              </a:spcBef>
              <a:buFontTx/>
              <a:buChar char="•"/>
            </a:pPr>
            <a:r>
              <a:rPr lang="en-US" altLang="x-none" sz="2000" dirty="0">
                <a:solidFill>
                  <a:srgbClr val="003F7B"/>
                </a:solidFill>
                <a:cs typeface="ヒラギノ角ゴ Pro W3" charset="-128"/>
              </a:rPr>
              <a:t>Intended as annual summary of general economic status and trends in crab fisheries, but follows framework of Crab Rationalization Program Review analyses as ongoing synthesis program performance data and indicators</a:t>
            </a:r>
          </a:p>
          <a:p>
            <a:pPr>
              <a:spcBef>
                <a:spcPts val="1200"/>
              </a:spcBef>
              <a:buFontTx/>
              <a:buChar char="•"/>
            </a:pPr>
            <a:r>
              <a:rPr lang="en-US" altLang="x-none" sz="2000" dirty="0">
                <a:solidFill>
                  <a:srgbClr val="003F7B"/>
                </a:solidFill>
                <a:cs typeface="ヒラギノ角ゴ Pro W3" charset="-128"/>
              </a:rPr>
              <a:t>Covers all FMP stocks/fisheries, with greater detail for CRP fisheries</a:t>
            </a:r>
          </a:p>
          <a:p>
            <a:pPr>
              <a:spcBef>
                <a:spcPts val="1200"/>
              </a:spcBef>
              <a:buFontTx/>
              <a:buChar char="•"/>
            </a:pPr>
            <a:r>
              <a:rPr lang="en-US" altLang="x-none" sz="2000" dirty="0">
                <a:solidFill>
                  <a:srgbClr val="003F7B"/>
                </a:solidFill>
                <a:cs typeface="ヒラギノ角ゴ Pro W3" charset="-128"/>
              </a:rPr>
              <a:t>Primary audience: Council, with SSC as primary review; AKR and other economic analysts</a:t>
            </a:r>
          </a:p>
          <a:p>
            <a:pPr>
              <a:lnSpc>
                <a:spcPct val="90000"/>
              </a:lnSpc>
              <a:buFontTx/>
              <a:buChar char="•"/>
            </a:pPr>
            <a:endParaRPr lang="en-US" altLang="x-none" dirty="0">
              <a:solidFill>
                <a:srgbClr val="003F7B"/>
              </a:solidFill>
              <a:cs typeface="ヒラギノ角ゴ Pro W3" charset="-128"/>
            </a:endParaRPr>
          </a:p>
          <a:p>
            <a:pPr>
              <a:lnSpc>
                <a:spcPct val="90000"/>
              </a:lnSpc>
              <a:buFontTx/>
              <a:buChar char="•"/>
            </a:pPr>
            <a:endParaRPr lang="en-US" altLang="x-none" dirty="0">
              <a:solidFill>
                <a:srgbClr val="003F7B"/>
              </a:solidFill>
              <a:cs typeface="ヒラギノ角ゴ Pro W3" charset="-128"/>
            </a:endParaRPr>
          </a:p>
        </p:txBody>
      </p:sp>
    </p:spTree>
    <p:extLst>
      <p:ext uri="{BB962C8B-B14F-4D97-AF65-F5344CB8AC3E}">
        <p14:creationId xmlns:p14="http://schemas.microsoft.com/office/powerpoint/2010/main" val="288984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365125"/>
            <a:ext cx="7381755" cy="838200"/>
          </a:xfrm>
        </p:spPr>
        <p:txBody>
          <a:bodyPr/>
          <a:lstStyle/>
          <a:p>
            <a:r>
              <a:rPr lang="en-US" sz="3200" dirty="0">
                <a:latin typeface="Arial"/>
                <a:cs typeface="Arial"/>
              </a:rPr>
              <a:t>SSC Comments (Feb, 2018)</a:t>
            </a:r>
          </a:p>
        </p:txBody>
      </p:sp>
      <p:sp>
        <p:nvSpPr>
          <p:cNvPr id="3" name="Content Placeholder 2"/>
          <p:cNvSpPr>
            <a:spLocks noGrp="1"/>
          </p:cNvSpPr>
          <p:nvPr>
            <p:ph idx="1"/>
          </p:nvPr>
        </p:nvSpPr>
        <p:spPr>
          <a:xfrm>
            <a:off x="955676" y="1211840"/>
            <a:ext cx="7476056" cy="4142632"/>
          </a:xfrm>
        </p:spPr>
        <p:txBody>
          <a:bodyPr/>
          <a:lstStyle/>
          <a:p>
            <a:pPr marL="285750" indent="-285750">
              <a:spcBef>
                <a:spcPts val="0"/>
              </a:spcBef>
              <a:buFont typeface="Arial" panose="020B0604020202020204" pitchFamily="34" charset="0"/>
              <a:buChar char="•"/>
            </a:pPr>
            <a:r>
              <a:rPr lang="en-US" sz="1600" i="1" dirty="0">
                <a:solidFill>
                  <a:srgbClr val="003F7B"/>
                </a:solidFill>
              </a:rPr>
              <a:t>…recommends that [net earnings] be developed for the processing sector as well. </a:t>
            </a:r>
          </a:p>
          <a:p>
            <a:pPr marL="285750" indent="-285750">
              <a:spcBef>
                <a:spcPts val="0"/>
              </a:spcBef>
              <a:buFont typeface="Arial" panose="020B0604020202020204" pitchFamily="34" charset="0"/>
              <a:buChar char="•"/>
            </a:pPr>
            <a:r>
              <a:rPr lang="en-US" sz="1600" i="1" dirty="0">
                <a:solidFill>
                  <a:srgbClr val="003F7B"/>
                </a:solidFill>
              </a:rPr>
              <a:t>…report card indices that parallel those in the groundfish [Economic] SAFE</a:t>
            </a:r>
          </a:p>
          <a:p>
            <a:pPr marL="285750" indent="-285750">
              <a:spcBef>
                <a:spcPts val="0"/>
              </a:spcBef>
              <a:buFont typeface="Arial" panose="020B0604020202020204" pitchFamily="34" charset="0"/>
              <a:buChar char="•"/>
            </a:pPr>
            <a:r>
              <a:rPr lang="en-US" sz="1600" i="1" dirty="0">
                <a:solidFill>
                  <a:srgbClr val="003F7B"/>
                </a:solidFill>
              </a:rPr>
              <a:t>…recommends that data presented in the Crab Economic SAFE tables be available for download by the public, similar to the data in the Groundfish SAFE.”</a:t>
            </a:r>
          </a:p>
          <a:p>
            <a:pPr lvl="1">
              <a:spcBef>
                <a:spcPts val="1800"/>
              </a:spcBef>
              <a:buFont typeface="Wingdings" pitchFamily="2" charset="2"/>
              <a:buChar char="Ø"/>
            </a:pPr>
            <a:r>
              <a:rPr lang="en-US" sz="1800" dirty="0">
                <a:solidFill>
                  <a:srgbClr val="003F7B"/>
                </a:solidFill>
              </a:rPr>
              <a:t>Very limited cost data available for crab processors. </a:t>
            </a:r>
          </a:p>
          <a:p>
            <a:pPr lvl="1">
              <a:spcBef>
                <a:spcPts val="1800"/>
              </a:spcBef>
              <a:buFont typeface="Wingdings" pitchFamily="2" charset="2"/>
              <a:buChar char="Ø"/>
            </a:pPr>
            <a:r>
              <a:rPr lang="en-US" sz="1800" dirty="0">
                <a:solidFill>
                  <a:srgbClr val="003F7B"/>
                </a:solidFill>
              </a:rPr>
              <a:t>Report card indices to be discussed at May CPT meeting</a:t>
            </a:r>
          </a:p>
          <a:p>
            <a:pPr lvl="1">
              <a:spcBef>
                <a:spcPts val="1800"/>
              </a:spcBef>
              <a:buFont typeface="Wingdings" pitchFamily="2" charset="2"/>
              <a:buChar char="Ø"/>
            </a:pPr>
            <a:r>
              <a:rPr lang="en-US" sz="1800" dirty="0">
                <a:solidFill>
                  <a:srgbClr val="003F7B"/>
                </a:solidFill>
              </a:rPr>
              <a:t>Data download page being developed by AKFIN</a:t>
            </a:r>
          </a:p>
        </p:txBody>
      </p:sp>
    </p:spTree>
    <p:extLst>
      <p:ext uri="{BB962C8B-B14F-4D97-AF65-F5344CB8AC3E}">
        <p14:creationId xmlns:p14="http://schemas.microsoft.com/office/powerpoint/2010/main" val="38607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365125"/>
            <a:ext cx="7381755" cy="838200"/>
          </a:xfrm>
        </p:spPr>
        <p:txBody>
          <a:bodyPr/>
          <a:lstStyle/>
          <a:p>
            <a:r>
              <a:rPr lang="en-US" sz="3200" dirty="0">
                <a:latin typeface="Arial"/>
                <a:cs typeface="Arial"/>
              </a:rPr>
              <a:t>SSC Comments (June, 2018)</a:t>
            </a:r>
          </a:p>
        </p:txBody>
      </p:sp>
      <p:sp>
        <p:nvSpPr>
          <p:cNvPr id="3" name="Content Placeholder 2"/>
          <p:cNvSpPr>
            <a:spLocks noGrp="1"/>
          </p:cNvSpPr>
          <p:nvPr>
            <p:ph idx="1"/>
          </p:nvPr>
        </p:nvSpPr>
        <p:spPr>
          <a:xfrm>
            <a:off x="955676" y="1211840"/>
            <a:ext cx="7896224" cy="4858760"/>
          </a:xfrm>
        </p:spPr>
        <p:txBody>
          <a:bodyPr/>
          <a:lstStyle/>
          <a:p>
            <a:pPr marL="285750" indent="-285750">
              <a:spcBef>
                <a:spcPts val="0"/>
              </a:spcBef>
              <a:buFont typeface="Arial" panose="020B0604020202020204" pitchFamily="34" charset="0"/>
              <a:buChar char="•"/>
            </a:pPr>
            <a:r>
              <a:rPr lang="en-US" sz="1600" i="1" dirty="0">
                <a:solidFill>
                  <a:srgbClr val="003F7B"/>
                </a:solidFill>
              </a:rPr>
              <a:t>… [in] crab SAFE analysis of the extent of quota leasing, the degree to which quota is being fished by leaseholders rather than quota owners, and how ownership patterns have changed over time should include a disaggregation to the community level where possible. </a:t>
            </a:r>
          </a:p>
          <a:p>
            <a:pPr marL="285750" indent="-285750">
              <a:spcBef>
                <a:spcPts val="0"/>
              </a:spcBef>
              <a:buFont typeface="Arial" panose="020B0604020202020204" pitchFamily="34" charset="0"/>
              <a:buChar char="•"/>
            </a:pPr>
            <a:r>
              <a:rPr lang="en-US" sz="1600" i="1" dirty="0">
                <a:solidFill>
                  <a:srgbClr val="003F7B"/>
                </a:solidFill>
              </a:rPr>
              <a:t>…Vessel ownership by community should be similarly tracked on an annual basis in the SAFE document to allow the identification of trends, as should the number of reductions in the amount of employment throughout the fisheries noted (e.g., the number of crew positions decreasing by 10%).”</a:t>
            </a:r>
          </a:p>
          <a:p>
            <a:pPr marL="285750" indent="-285750">
              <a:spcBef>
                <a:spcPts val="0"/>
              </a:spcBef>
              <a:buFont typeface="Arial" panose="020B0604020202020204" pitchFamily="34" charset="0"/>
              <a:buChar char="•"/>
            </a:pPr>
            <a:r>
              <a:rPr lang="en-US" sz="1600" i="1" dirty="0">
                <a:solidFill>
                  <a:srgbClr val="003F7B"/>
                </a:solidFill>
              </a:rPr>
              <a:t>…SSC suggests that information on average daily and total seasonal wages be provided by community and tracked over time. </a:t>
            </a:r>
          </a:p>
          <a:p>
            <a:pPr lvl="1">
              <a:spcBef>
                <a:spcPts val="1800"/>
              </a:spcBef>
              <a:buFont typeface="Wingdings" pitchFamily="2" charset="2"/>
              <a:buChar char="Ø"/>
            </a:pPr>
            <a:r>
              <a:rPr lang="en-US" sz="1800" dirty="0">
                <a:solidFill>
                  <a:srgbClr val="003F7B"/>
                </a:solidFill>
              </a:rPr>
              <a:t>Ownership decomposition still in development</a:t>
            </a:r>
          </a:p>
          <a:p>
            <a:pPr lvl="1">
              <a:spcBef>
                <a:spcPts val="1800"/>
              </a:spcBef>
              <a:buFont typeface="Wingdings" pitchFamily="2" charset="2"/>
              <a:buChar char="Ø"/>
            </a:pPr>
            <a:r>
              <a:rPr lang="en-US" sz="1800" dirty="0">
                <a:solidFill>
                  <a:srgbClr val="003F7B"/>
                </a:solidFill>
              </a:rPr>
              <a:t>Spatial/community disaggregation of results constrained by</a:t>
            </a:r>
          </a:p>
          <a:p>
            <a:pPr lvl="2">
              <a:spcBef>
                <a:spcPts val="1800"/>
              </a:spcBef>
              <a:buFont typeface="Wingdings" pitchFamily="2" charset="2"/>
              <a:buChar char="Ø"/>
            </a:pPr>
            <a:r>
              <a:rPr lang="en-US" sz="1600" dirty="0">
                <a:solidFill>
                  <a:srgbClr val="003F7B"/>
                </a:solidFill>
              </a:rPr>
              <a:t>Confidentiality of detailed economic data at community level</a:t>
            </a:r>
          </a:p>
          <a:p>
            <a:pPr lvl="2">
              <a:spcBef>
                <a:spcPts val="1800"/>
              </a:spcBef>
              <a:buFont typeface="Wingdings" pitchFamily="2" charset="2"/>
              <a:buChar char="Ø"/>
            </a:pPr>
            <a:r>
              <a:rPr lang="en-US" sz="1600" dirty="0">
                <a:solidFill>
                  <a:srgbClr val="003F7B"/>
                </a:solidFill>
              </a:rPr>
              <a:t>Need consistent spatial units larger than community</a:t>
            </a:r>
          </a:p>
        </p:txBody>
      </p:sp>
    </p:spTree>
    <p:extLst>
      <p:ext uri="{BB962C8B-B14F-4D97-AF65-F5344CB8AC3E}">
        <p14:creationId xmlns:p14="http://schemas.microsoft.com/office/powerpoint/2010/main" val="71623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365125"/>
            <a:ext cx="7381755" cy="838200"/>
          </a:xfrm>
        </p:spPr>
        <p:txBody>
          <a:bodyPr/>
          <a:lstStyle/>
          <a:p>
            <a:r>
              <a:rPr lang="en-US" sz="3200" dirty="0">
                <a:latin typeface="Arial"/>
                <a:cs typeface="Arial"/>
              </a:rPr>
              <a:t>SSC Comments (2018, NSR)</a:t>
            </a:r>
          </a:p>
        </p:txBody>
      </p:sp>
      <p:sp>
        <p:nvSpPr>
          <p:cNvPr id="3" name="Content Placeholder 2"/>
          <p:cNvSpPr>
            <a:spLocks noGrp="1"/>
          </p:cNvSpPr>
          <p:nvPr>
            <p:ph idx="1"/>
          </p:nvPr>
        </p:nvSpPr>
        <p:spPr>
          <a:xfrm>
            <a:off x="955676" y="1211840"/>
            <a:ext cx="7476056" cy="4142632"/>
          </a:xfrm>
        </p:spPr>
        <p:txBody>
          <a:bodyPr/>
          <a:lstStyle/>
          <a:p>
            <a:pPr marL="285750" indent="-285750">
              <a:spcBef>
                <a:spcPts val="0"/>
              </a:spcBef>
              <a:buFont typeface="Arial" panose="020B0604020202020204" pitchFamily="34" charset="0"/>
              <a:buChar char="•"/>
            </a:pPr>
            <a:endParaRPr lang="en-US" sz="1600" i="1" dirty="0">
              <a:solidFill>
                <a:srgbClr val="003F7B"/>
              </a:solidFill>
            </a:endParaRPr>
          </a:p>
          <a:p>
            <a:pPr marL="285750" indent="-285750">
              <a:spcBef>
                <a:spcPts val="0"/>
              </a:spcBef>
              <a:buFont typeface="Arial" panose="020B0604020202020204" pitchFamily="34" charset="0"/>
              <a:buChar char="•"/>
            </a:pPr>
            <a:r>
              <a:rPr lang="en-US" sz="1400" i="1" dirty="0">
                <a:solidFill>
                  <a:srgbClr val="003F7B"/>
                </a:solidFill>
              </a:rPr>
              <a:t>SSC requests that a quantitative baseline of annual community engagement and dependency for Norton Sound red king crab is developed and requests that it includes the following considerations:</a:t>
            </a:r>
          </a:p>
          <a:p>
            <a:pPr marL="685800" lvl="1">
              <a:spcBef>
                <a:spcPts val="0"/>
              </a:spcBef>
              <a:buFont typeface="Arial" panose="020B0604020202020204" pitchFamily="34" charset="0"/>
              <a:buChar char="•"/>
            </a:pPr>
            <a:r>
              <a:rPr lang="en-US" sz="1200" i="1" dirty="0">
                <a:solidFill>
                  <a:srgbClr val="003F7B"/>
                </a:solidFill>
              </a:rPr>
              <a:t>community/regional protection/enhancement measures</a:t>
            </a:r>
          </a:p>
          <a:p>
            <a:pPr marL="685800" lvl="1">
              <a:spcBef>
                <a:spcPts val="0"/>
              </a:spcBef>
              <a:buFont typeface="Arial" panose="020B0604020202020204" pitchFamily="34" charset="0"/>
              <a:buChar char="•"/>
            </a:pPr>
            <a:r>
              <a:rPr lang="en-US" sz="1200" i="1" dirty="0">
                <a:solidFill>
                  <a:srgbClr val="003F7B"/>
                </a:solidFill>
              </a:rPr>
              <a:t>area closures…; …license limitation program; …winter GHL</a:t>
            </a:r>
          </a:p>
          <a:p>
            <a:pPr marL="685800" lvl="1">
              <a:spcBef>
                <a:spcPts val="0"/>
              </a:spcBef>
              <a:buFont typeface="Arial" panose="020B0604020202020204" pitchFamily="34" charset="0"/>
              <a:buChar char="•"/>
            </a:pPr>
            <a:r>
              <a:rPr lang="en-US" sz="1200" i="1" dirty="0">
                <a:solidFill>
                  <a:srgbClr val="003F7B"/>
                </a:solidFill>
              </a:rPr>
              <a:t>primary buyer changed the minimum size accepted to a 5-inch or greater carapace width (larger than legal size limit) in 2005</a:t>
            </a:r>
          </a:p>
          <a:p>
            <a:pPr marL="685800" lvl="1">
              <a:spcBef>
                <a:spcPts val="0"/>
              </a:spcBef>
              <a:buFont typeface="Arial" panose="020B0604020202020204" pitchFamily="34" charset="0"/>
              <a:buChar char="•"/>
            </a:pPr>
            <a:r>
              <a:rPr lang="en-US" sz="1200" i="1" dirty="0">
                <a:solidFill>
                  <a:srgbClr val="003F7B"/>
                </a:solidFill>
              </a:rPr>
              <a:t>c) The different fisheries, the summer commercial fishery, the CDQ fishery, the winter commercial fishery, and the subsistence fishery, which has its own summer and winter fisheries, have different characteristics, including differing participation patterns by community.</a:t>
            </a:r>
          </a:p>
          <a:p>
            <a:pPr marL="285750" indent="-285750">
              <a:spcBef>
                <a:spcPts val="0"/>
              </a:spcBef>
              <a:buFont typeface="Arial" panose="020B0604020202020204" pitchFamily="34" charset="0"/>
              <a:buChar char="•"/>
            </a:pPr>
            <a:endParaRPr lang="en-US" sz="1400" i="1" dirty="0">
              <a:solidFill>
                <a:srgbClr val="003F7B"/>
              </a:solidFill>
            </a:endParaRPr>
          </a:p>
          <a:p>
            <a:pPr marL="285750" indent="-285750">
              <a:spcBef>
                <a:spcPts val="0"/>
              </a:spcBef>
              <a:buFont typeface="Arial" panose="020B0604020202020204" pitchFamily="34" charset="0"/>
              <a:buChar char="•"/>
            </a:pPr>
            <a:r>
              <a:rPr lang="en-US" sz="1400" i="1" dirty="0">
                <a:solidFill>
                  <a:srgbClr val="003F7B"/>
                </a:solidFill>
              </a:rPr>
              <a:t>SSC discussed whether this information should go into the SAFE but concluded that the best place for this information would be Environmental Socio-economic Profiles (ESPs), if ESPs are developed for crabs[…] appropriate to include in the Crab Economic SAFE</a:t>
            </a:r>
          </a:p>
          <a:p>
            <a:pPr marL="285750" indent="-285750">
              <a:spcBef>
                <a:spcPts val="0"/>
              </a:spcBef>
              <a:buFont typeface="Arial" panose="020B0604020202020204" pitchFamily="34" charset="0"/>
              <a:buChar char="•"/>
            </a:pPr>
            <a:r>
              <a:rPr lang="en-US" sz="1400" i="1" dirty="0">
                <a:solidFill>
                  <a:srgbClr val="003F7B"/>
                </a:solidFill>
              </a:rPr>
              <a:t>…recommends incorporating time series data in the future for a limited number of indicators showing a quantitative baseline of annual community engagement and dependency (ideally from 1977 to date) by fishery type (e.g., vessel counts/characteristics and harvest levels by community for the summer fisheries), along with mapped changes in fishery spatial extents over time, where feasible.</a:t>
            </a:r>
          </a:p>
        </p:txBody>
      </p:sp>
    </p:spTree>
    <p:extLst>
      <p:ext uri="{BB962C8B-B14F-4D97-AF65-F5344CB8AC3E}">
        <p14:creationId xmlns:p14="http://schemas.microsoft.com/office/powerpoint/2010/main" val="131719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365125"/>
            <a:ext cx="7381755" cy="838200"/>
          </a:xfrm>
        </p:spPr>
        <p:txBody>
          <a:bodyPr/>
          <a:lstStyle/>
          <a:p>
            <a:r>
              <a:rPr lang="en-US" sz="3200" dirty="0">
                <a:latin typeface="Arial"/>
                <a:cs typeface="Arial"/>
              </a:rPr>
              <a:t>2018 Crab Economic SAFE Overview</a:t>
            </a:r>
          </a:p>
        </p:txBody>
      </p:sp>
      <p:sp>
        <p:nvSpPr>
          <p:cNvPr id="3" name="Content Placeholder 2"/>
          <p:cNvSpPr>
            <a:spLocks noGrp="1"/>
          </p:cNvSpPr>
          <p:nvPr>
            <p:ph idx="1"/>
          </p:nvPr>
        </p:nvSpPr>
        <p:spPr>
          <a:xfrm>
            <a:off x="955676" y="1211840"/>
            <a:ext cx="7476056" cy="4142632"/>
          </a:xfrm>
        </p:spPr>
        <p:txBody>
          <a:bodyPr/>
          <a:lstStyle/>
          <a:p>
            <a:pPr>
              <a:lnSpc>
                <a:spcPct val="90000"/>
              </a:lnSpc>
              <a:buFont typeface="Arial" pitchFamily="34" charset="0"/>
              <a:buChar char="•"/>
            </a:pPr>
            <a:r>
              <a:rPr lang="en-US" dirty="0">
                <a:solidFill>
                  <a:srgbClr val="003F7B"/>
                </a:solidFill>
                <a:latin typeface="Arial"/>
              </a:rPr>
              <a:t>Executive Summary (SAFE Report extract)</a:t>
            </a:r>
          </a:p>
          <a:p>
            <a:pPr>
              <a:lnSpc>
                <a:spcPct val="90000"/>
              </a:lnSpc>
              <a:buFont typeface="Arial" pitchFamily="34" charset="0"/>
              <a:buChar char="•"/>
            </a:pPr>
            <a:r>
              <a:rPr lang="en-US" dirty="0">
                <a:solidFill>
                  <a:srgbClr val="003F7B"/>
                </a:solidFill>
                <a:latin typeface="Arial"/>
              </a:rPr>
              <a:t>Introduction</a:t>
            </a:r>
          </a:p>
          <a:p>
            <a:pPr>
              <a:lnSpc>
                <a:spcPct val="90000"/>
              </a:lnSpc>
              <a:buFont typeface="Arial" pitchFamily="34" charset="0"/>
              <a:buChar char="•"/>
            </a:pPr>
            <a:r>
              <a:rPr lang="en-US" dirty="0">
                <a:solidFill>
                  <a:srgbClr val="003F7B"/>
                </a:solidFill>
                <a:latin typeface="Arial"/>
              </a:rPr>
              <a:t>Economic Status and Trends</a:t>
            </a:r>
          </a:p>
          <a:p>
            <a:pPr lvl="1">
              <a:lnSpc>
                <a:spcPct val="90000"/>
              </a:lnSpc>
              <a:buFont typeface="Arial" pitchFamily="34" charset="0"/>
              <a:buChar char="•"/>
            </a:pPr>
            <a:r>
              <a:rPr lang="en-US" dirty="0">
                <a:solidFill>
                  <a:srgbClr val="003F7B"/>
                </a:solidFill>
                <a:latin typeface="Arial"/>
              </a:rPr>
              <a:t>Economic output</a:t>
            </a:r>
          </a:p>
          <a:p>
            <a:pPr lvl="1">
              <a:lnSpc>
                <a:spcPct val="90000"/>
              </a:lnSpc>
              <a:buFont typeface="Arial" pitchFamily="34" charset="0"/>
              <a:buChar char="•"/>
            </a:pPr>
            <a:r>
              <a:rPr lang="en-US" dirty="0">
                <a:solidFill>
                  <a:srgbClr val="003F7B"/>
                </a:solidFill>
              </a:rPr>
              <a:t>Income and employment</a:t>
            </a:r>
          </a:p>
          <a:p>
            <a:pPr lvl="1">
              <a:lnSpc>
                <a:spcPct val="90000"/>
              </a:lnSpc>
              <a:buFont typeface="Arial" pitchFamily="34" charset="0"/>
              <a:buChar char="•"/>
            </a:pPr>
            <a:r>
              <a:rPr lang="en-US" dirty="0">
                <a:solidFill>
                  <a:srgbClr val="003F7B"/>
                </a:solidFill>
              </a:rPr>
              <a:t>Operating costs and Income Statement (New)</a:t>
            </a:r>
          </a:p>
          <a:p>
            <a:pPr lvl="1">
              <a:lnSpc>
                <a:spcPct val="90000"/>
              </a:lnSpc>
              <a:buFont typeface="Arial" pitchFamily="34" charset="0"/>
              <a:buChar char="•"/>
            </a:pPr>
            <a:r>
              <a:rPr lang="en-US" dirty="0">
                <a:solidFill>
                  <a:srgbClr val="003F7B"/>
                </a:solidFill>
              </a:rPr>
              <a:t>Quota Market and Holdings</a:t>
            </a:r>
          </a:p>
          <a:p>
            <a:pPr lvl="1">
              <a:lnSpc>
                <a:spcPct val="90000"/>
              </a:lnSpc>
              <a:buFont typeface="Arial" pitchFamily="34" charset="0"/>
              <a:buChar char="•"/>
            </a:pPr>
            <a:r>
              <a:rPr lang="en-US" dirty="0">
                <a:solidFill>
                  <a:srgbClr val="003F7B"/>
                </a:solidFill>
              </a:rPr>
              <a:t>Fishing capacity and effort</a:t>
            </a:r>
          </a:p>
          <a:p>
            <a:pPr lvl="1">
              <a:lnSpc>
                <a:spcPct val="90000"/>
              </a:lnSpc>
              <a:buFont typeface="Arial" pitchFamily="34" charset="0"/>
              <a:buChar char="•"/>
            </a:pPr>
            <a:r>
              <a:rPr lang="en-US" dirty="0">
                <a:solidFill>
                  <a:srgbClr val="003F7B"/>
                </a:solidFill>
              </a:rPr>
              <a:t>International trade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1762125" y="1419225"/>
            <a:ext cx="7381875" cy="838200"/>
          </a:xfrm>
        </p:spPr>
        <p:txBody>
          <a:bodyPr/>
          <a:lstStyle/>
          <a:p>
            <a:pPr>
              <a:lnSpc>
                <a:spcPct val="90000"/>
              </a:lnSpc>
            </a:pPr>
            <a:r>
              <a:rPr lang="en-US" altLang="x-none" sz="3200" dirty="0">
                <a:cs typeface="ヒラギノ角ゴ Pro W3" charset="-128"/>
              </a:rPr>
              <a:t>Economic Status and Trends</a:t>
            </a:r>
          </a:p>
        </p:txBody>
      </p:sp>
      <p:sp>
        <p:nvSpPr>
          <p:cNvPr id="30723" name="Content Placeholder 2"/>
          <p:cNvSpPr>
            <a:spLocks noGrp="1"/>
          </p:cNvSpPr>
          <p:nvPr>
            <p:ph idx="1"/>
          </p:nvPr>
        </p:nvSpPr>
        <p:spPr>
          <a:xfrm>
            <a:off x="1762125" y="2257425"/>
            <a:ext cx="6226175" cy="4143375"/>
          </a:xfrm>
        </p:spPr>
        <p:txBody>
          <a:bodyPr/>
          <a:lstStyle/>
          <a:p>
            <a:pPr>
              <a:lnSpc>
                <a:spcPct val="90000"/>
              </a:lnSpc>
              <a:buFontTx/>
              <a:buChar char="•"/>
            </a:pPr>
            <a:r>
              <a:rPr lang="en-US" altLang="x-none" dirty="0">
                <a:solidFill>
                  <a:srgbClr val="003F7B"/>
                </a:solidFill>
                <a:cs typeface="ヒラギノ角ゴ Pro W3" charset="-128"/>
              </a:rPr>
              <a:t>Economic output</a:t>
            </a:r>
          </a:p>
          <a:p>
            <a:pPr lvl="1">
              <a:lnSpc>
                <a:spcPct val="90000"/>
              </a:lnSpc>
              <a:buFont typeface="Arial" charset="0"/>
              <a:buChar char="•"/>
            </a:pPr>
            <a:r>
              <a:rPr lang="en-US" altLang="x-none" dirty="0">
                <a:solidFill>
                  <a:srgbClr val="003F7B"/>
                </a:solidFill>
                <a:cs typeface="ヒラギノ角ゴ Pro W3" charset="-128"/>
              </a:rPr>
              <a:t>Catch allocations</a:t>
            </a:r>
          </a:p>
          <a:p>
            <a:pPr lvl="1">
              <a:lnSpc>
                <a:spcPct val="90000"/>
              </a:lnSpc>
              <a:buFont typeface="Arial" charset="0"/>
              <a:buChar char="•"/>
            </a:pPr>
            <a:r>
              <a:rPr lang="en-US" altLang="x-none" dirty="0">
                <a:solidFill>
                  <a:srgbClr val="003F7B"/>
                </a:solidFill>
                <a:cs typeface="ヒラギノ角ゴ Pro W3" charset="-128"/>
              </a:rPr>
              <a:t>Landings</a:t>
            </a:r>
          </a:p>
          <a:p>
            <a:pPr lvl="1">
              <a:lnSpc>
                <a:spcPct val="90000"/>
              </a:lnSpc>
              <a:buFont typeface="Arial" charset="0"/>
              <a:buChar char="•"/>
            </a:pPr>
            <a:r>
              <a:rPr lang="en-US" altLang="x-none" dirty="0">
                <a:solidFill>
                  <a:srgbClr val="003F7B"/>
                </a:solidFill>
                <a:cs typeface="ヒラギノ角ゴ Pro W3" charset="-128"/>
              </a:rPr>
              <a:t>Ex-vessel and finished product volume</a:t>
            </a:r>
          </a:p>
          <a:p>
            <a:pPr lvl="1">
              <a:lnSpc>
                <a:spcPct val="90000"/>
              </a:lnSpc>
              <a:buFont typeface="Arial" charset="0"/>
              <a:buChar char="•"/>
            </a:pPr>
            <a:r>
              <a:rPr lang="en-US" altLang="x-none" dirty="0">
                <a:solidFill>
                  <a:srgbClr val="003F7B"/>
                </a:solidFill>
                <a:cs typeface="ヒラギノ角ゴ Pro W3" charset="-128"/>
              </a:rPr>
              <a:t>Ex-vessel and first wholesale revenue and average prices</a:t>
            </a:r>
          </a:p>
        </p:txBody>
      </p:sp>
    </p:spTree>
    <p:extLst>
      <p:ext uri="{BB962C8B-B14F-4D97-AF65-F5344CB8AC3E}">
        <p14:creationId xmlns:p14="http://schemas.microsoft.com/office/powerpoint/2010/main" val="2604095285"/>
      </p:ext>
    </p:extLst>
  </p:cSld>
  <p:clrMapOvr>
    <a:masterClrMapping/>
  </p:clrMapOvr>
</p:sld>
</file>

<file path=ppt/theme/theme1.xml><?xml version="1.0" encoding="utf-8"?>
<a:theme xmlns:a="http://schemas.openxmlformats.org/drawingml/2006/main" name="NOAA Theme">
  <a:themeElements>
    <a:clrScheme name="">
      <a:dk1>
        <a:srgbClr val="002950"/>
      </a:dk1>
      <a:lt1>
        <a:srgbClr val="FFFFFF"/>
      </a:lt1>
      <a:dk2>
        <a:srgbClr val="007262"/>
      </a:dk2>
      <a:lt2>
        <a:srgbClr val="808080"/>
      </a:lt2>
      <a:accent1>
        <a:srgbClr val="BBE0E3"/>
      </a:accent1>
      <a:accent2>
        <a:srgbClr val="FCDA7F"/>
      </a:accent2>
      <a:accent3>
        <a:srgbClr val="FFFFFF"/>
      </a:accent3>
      <a:accent4>
        <a:srgbClr val="002143"/>
      </a:accent4>
      <a:accent5>
        <a:srgbClr val="DAEDEF"/>
      </a:accent5>
      <a:accent6>
        <a:srgbClr val="E4C572"/>
      </a:accent6>
      <a:hlink>
        <a:srgbClr val="955F22"/>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noaa-template.pot</Template>
  <TotalTime>10288</TotalTime>
  <Words>2619</Words>
  <Application>Microsoft Macintosh PowerPoint</Application>
  <PresentationFormat>On-screen Show (4:3)</PresentationFormat>
  <Paragraphs>267</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ヒラギノ角ゴ Pro W3</vt:lpstr>
      <vt:lpstr>Arial</vt:lpstr>
      <vt:lpstr>Arial Black</vt:lpstr>
      <vt:lpstr>Calibri</vt:lpstr>
      <vt:lpstr>Wingdings</vt:lpstr>
      <vt:lpstr>NOAA Theme</vt:lpstr>
      <vt:lpstr>Crab SAFE: Economic Status Report 2018</vt:lpstr>
      <vt:lpstr>Crab Economic SAFE Introduction</vt:lpstr>
      <vt:lpstr>Economic SAFE availability</vt:lpstr>
      <vt:lpstr>Crab Economic SAFE Introduction</vt:lpstr>
      <vt:lpstr>SSC Comments (Feb, 2018)</vt:lpstr>
      <vt:lpstr>SSC Comments (June, 2018)</vt:lpstr>
      <vt:lpstr>SSC Comments (2018, NSR)</vt:lpstr>
      <vt:lpstr>2018 Crab Economic SAFE Overview</vt:lpstr>
      <vt:lpstr>Economic Status and Trends</vt:lpstr>
      <vt:lpstr>TAC 2005/06 – 2017/18</vt:lpstr>
      <vt:lpstr>1998-2017 Production &amp; Value</vt:lpstr>
      <vt:lpstr>1998-2017 Ex-vessel &amp; Wholesale Price </vt:lpstr>
      <vt:lpstr>1998-2017 Ex-vessel &amp; Wholesale Price </vt:lpstr>
      <vt:lpstr>2013-2017 Production &amp; Value Summary</vt:lpstr>
      <vt:lpstr>Economic Status and Trends</vt:lpstr>
      <vt:lpstr>2017 Employment &amp; Income (CR program)</vt:lpstr>
      <vt:lpstr>2017 Employment &amp; Income (CR program)</vt:lpstr>
      <vt:lpstr>Economic Status and Trends</vt:lpstr>
      <vt:lpstr>Vessel Income Statement</vt:lpstr>
      <vt:lpstr>Vessel Income Statement</vt:lpstr>
      <vt:lpstr>Fleet Income Statement</vt:lpstr>
      <vt:lpstr>Economic Status and Trends</vt:lpstr>
      <vt:lpstr>PowerPoint Presentation</vt:lpstr>
      <vt:lpstr>PowerPoint Presentation</vt:lpstr>
      <vt:lpstr>PowerPoint Presentation</vt:lpstr>
      <vt:lpstr>Economic Status and Trends</vt:lpstr>
      <vt:lpstr>PowerPoint Presentation</vt:lpstr>
      <vt:lpstr>PowerPoint Presentation</vt:lpstr>
      <vt:lpstr>Discussion</vt:lpstr>
    </vt:vector>
  </TitlesOfParts>
  <Company>NA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Brian Garber-Yonts</cp:lastModifiedBy>
  <cp:revision>296</cp:revision>
  <dcterms:created xsi:type="dcterms:W3CDTF">2012-11-21T23:29:40Z</dcterms:created>
  <dcterms:modified xsi:type="dcterms:W3CDTF">2019-05-02T23:39:51Z</dcterms:modified>
</cp:coreProperties>
</file>