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1" r:id="rId3"/>
    <p:sldId id="265" r:id="rId4"/>
    <p:sldId id="262" r:id="rId5"/>
    <p:sldId id="293" r:id="rId6"/>
    <p:sldId id="292" r:id="rId7"/>
    <p:sldId id="264" r:id="rId8"/>
    <p:sldId id="266" r:id="rId9"/>
    <p:sldId id="290" r:id="rId10"/>
    <p:sldId id="291" r:id="rId11"/>
    <p:sldId id="285" r:id="rId12"/>
    <p:sldId id="286" r:id="rId13"/>
    <p:sldId id="294" r:id="rId14"/>
    <p:sldId id="276" r:id="rId15"/>
    <p:sldId id="27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63" autoAdjust="0"/>
    <p:restoredTop sz="94660"/>
  </p:normalViewPr>
  <p:slideViewPr>
    <p:cSldViewPr snapToGrid="0">
      <p:cViewPr varScale="1">
        <p:scale>
          <a:sx n="85" d="100"/>
          <a:sy n="85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FDFE70A-31FE-424D-89B6-6C1F4C312104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F61EC166-36EB-47DF-8583-703D42FC26E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631949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E70A-31FE-424D-89B6-6C1F4C312104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EC166-36EB-47DF-8583-703D42FC2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399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E70A-31FE-424D-89B6-6C1F4C312104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EC166-36EB-47DF-8583-703D42FC2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94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E70A-31FE-424D-89B6-6C1F4C312104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EC166-36EB-47DF-8583-703D42FC2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16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E70A-31FE-424D-89B6-6C1F4C312104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EC166-36EB-47DF-8583-703D42FC26E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280262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E70A-31FE-424D-89B6-6C1F4C312104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EC166-36EB-47DF-8583-703D42FC2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610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E70A-31FE-424D-89B6-6C1F4C312104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EC166-36EB-47DF-8583-703D42FC2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27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E70A-31FE-424D-89B6-6C1F4C312104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EC166-36EB-47DF-8583-703D42FC2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E70A-31FE-424D-89B6-6C1F4C312104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EC166-36EB-47DF-8583-703D42FC2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92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E70A-31FE-424D-89B6-6C1F4C312104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EC166-36EB-47DF-8583-703D42FC2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313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E70A-31FE-424D-89B6-6C1F4C312104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EC166-36EB-47DF-8583-703D42FC2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591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FDFE70A-31FE-424D-89B6-6C1F4C312104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F61EC166-36EB-47DF-8583-703D42FC2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557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A36FD-011F-451B-ADD0-099D43B57B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3445" y="541236"/>
            <a:ext cx="5735104" cy="5650557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St Matthew Island </a:t>
            </a:r>
            <a:b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blue king crab</a:t>
            </a:r>
            <a:b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Rebuilding Plan</a:t>
            </a:r>
            <a:b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Initial Review – Update for CPT</a:t>
            </a:r>
            <a:b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January 2020</a:t>
            </a:r>
          </a:p>
        </p:txBody>
      </p:sp>
      <p:pic>
        <p:nvPicPr>
          <p:cNvPr id="6" name="Picture 5" descr="A crab in the background&#10;&#10;Description automatically generated">
            <a:extLst>
              <a:ext uri="{FF2B5EF4-FFF2-40B4-BE49-F238E27FC236}">
                <a16:creationId xmlns:a16="http://schemas.microsoft.com/office/drawing/2014/main" id="{9A6255A6-D708-44E9-AA22-62DC5C3951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5" r="-1" b="-1"/>
          <a:stretch/>
        </p:blipFill>
        <p:spPr>
          <a:xfrm>
            <a:off x="6433610" y="252550"/>
            <a:ext cx="5144945" cy="339475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EBDEA1A-0344-40B9-BA55-E9C93D20052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6433610" y="3978236"/>
            <a:ext cx="4778157" cy="299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957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2DBC292-8457-41E5-80B3-31F018837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191" y="330279"/>
            <a:ext cx="9692640" cy="776921"/>
          </a:xfrm>
        </p:spPr>
        <p:txBody>
          <a:bodyPr>
            <a:normAutofit/>
          </a:bodyPr>
          <a:lstStyle/>
          <a:p>
            <a:r>
              <a:rPr lang="en-US" dirty="0"/>
              <a:t>Ricker stock-recruit recruitment projections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B9380069-C70B-4927-A7CD-51DCDADF200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0131" y="2444392"/>
            <a:ext cx="8635842" cy="4317921"/>
          </a:xfrm>
        </p:spPr>
      </p:pic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4977AF64-B8A8-4CD9-9E93-71A9231692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1730940"/>
              </p:ext>
            </p:extLst>
          </p:nvPr>
        </p:nvGraphicFramePr>
        <p:xfrm>
          <a:off x="8087156" y="1707375"/>
          <a:ext cx="2695856" cy="19180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47928">
                  <a:extLst>
                    <a:ext uri="{9D8B030D-6E8A-4147-A177-3AD203B41FA5}">
                      <a16:colId xmlns:a16="http://schemas.microsoft.com/office/drawing/2014/main" val="2537022747"/>
                    </a:ext>
                  </a:extLst>
                </a:gridCol>
                <a:gridCol w="1347928">
                  <a:extLst>
                    <a:ext uri="{9D8B030D-6E8A-4147-A177-3AD203B41FA5}">
                      <a16:colId xmlns:a16="http://schemas.microsoft.com/office/drawing/2014/main" val="1412780204"/>
                    </a:ext>
                  </a:extLst>
                </a:gridCol>
              </a:tblGrid>
              <a:tr h="479515">
                <a:tc>
                  <a:txBody>
                    <a:bodyPr/>
                    <a:lstStyle/>
                    <a:p>
                      <a:r>
                        <a:rPr lang="en-US" dirty="0"/>
                        <a:t>F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</a:t>
                      </a:r>
                      <a:r>
                        <a:rPr lang="en-US" baseline="-25000" dirty="0"/>
                        <a:t>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516539"/>
                  </a:ext>
                </a:extLst>
              </a:tr>
              <a:tr h="479515">
                <a:tc>
                  <a:txBody>
                    <a:bodyPr/>
                    <a:lstStyle/>
                    <a:p>
                      <a:r>
                        <a:rPr lang="en-US" dirty="0"/>
                        <a:t>F =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14.5 </a:t>
                      </a:r>
                      <a:r>
                        <a:rPr lang="en-US" dirty="0" err="1"/>
                        <a:t>yrs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59731"/>
                  </a:ext>
                </a:extLst>
              </a:tr>
              <a:tr h="479515">
                <a:tc>
                  <a:txBody>
                    <a:bodyPr/>
                    <a:lstStyle/>
                    <a:p>
                      <a:r>
                        <a:rPr lang="en-US" dirty="0"/>
                        <a:t>F = SHS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25.5 </a:t>
                      </a:r>
                      <a:r>
                        <a:rPr lang="en-US" dirty="0" err="1"/>
                        <a:t>yrs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2902357"/>
                  </a:ext>
                </a:extLst>
              </a:tr>
              <a:tr h="479515">
                <a:tc>
                  <a:txBody>
                    <a:bodyPr/>
                    <a:lstStyle/>
                    <a:p>
                      <a:r>
                        <a:rPr lang="en-US" dirty="0"/>
                        <a:t>F = ABC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43.0 </a:t>
                      </a:r>
                      <a:r>
                        <a:rPr lang="en-US" dirty="0" err="1"/>
                        <a:t>yrs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365282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3502BF3B-6979-4980-AAD9-A6CA13CFAF59}"/>
              </a:ext>
            </a:extLst>
          </p:cNvPr>
          <p:cNvSpPr txBox="1"/>
          <p:nvPr/>
        </p:nvSpPr>
        <p:spPr>
          <a:xfrm>
            <a:off x="7973523" y="1338043"/>
            <a:ext cx="2809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Average bycatch levels</a:t>
            </a:r>
          </a:p>
        </p:txBody>
      </p:sp>
    </p:spTree>
    <p:extLst>
      <p:ext uri="{BB962C8B-B14F-4D97-AF65-F5344CB8AC3E}">
        <p14:creationId xmlns:p14="http://schemas.microsoft.com/office/powerpoint/2010/main" val="8932908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8E007-7AC4-4879-A92C-A19CB34B9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69273"/>
            <a:ext cx="9692640" cy="1325562"/>
          </a:xfrm>
        </p:spPr>
        <p:txBody>
          <a:bodyPr>
            <a:normAutofit/>
          </a:bodyPr>
          <a:lstStyle/>
          <a:p>
            <a:r>
              <a:rPr lang="en-US" sz="5400" dirty="0"/>
              <a:t>Summary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1E0275E-3E0A-4624-AF13-0654E16363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124" y="2120841"/>
            <a:ext cx="10247170" cy="3033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0087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79;p33">
            <a:extLst>
              <a:ext uri="{FF2B5EF4-FFF2-40B4-BE49-F238E27FC236}">
                <a16:creationId xmlns:a16="http://schemas.microsoft.com/office/drawing/2014/main" id="{A7BE165D-92A9-439F-AE06-1D6E7290F3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826680"/>
            <a:ext cx="1131824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en-US" sz="5000" dirty="0">
                <a:sym typeface="Calibri"/>
              </a:rPr>
              <a:t>Council actions following initial review draft</a:t>
            </a:r>
            <a:endParaRPr sz="5000" dirty="0"/>
          </a:p>
        </p:txBody>
      </p:sp>
      <p:grpSp>
        <p:nvGrpSpPr>
          <p:cNvPr id="21" name="Google Shape;280;p33">
            <a:extLst>
              <a:ext uri="{FF2B5EF4-FFF2-40B4-BE49-F238E27FC236}">
                <a16:creationId xmlns:a16="http://schemas.microsoft.com/office/drawing/2014/main" id="{BC4A1F70-1DA5-42CB-A2AF-189A9F019779}"/>
              </a:ext>
            </a:extLst>
          </p:cNvPr>
          <p:cNvGrpSpPr/>
          <p:nvPr/>
        </p:nvGrpSpPr>
        <p:grpSpPr>
          <a:xfrm>
            <a:off x="631427" y="2795360"/>
            <a:ext cx="10106200" cy="3352500"/>
            <a:chOff x="6587" y="486695"/>
            <a:chExt cx="10106200" cy="3352500"/>
          </a:xfrm>
        </p:grpSpPr>
        <p:sp>
          <p:nvSpPr>
            <p:cNvPr id="22" name="Google Shape;281;p33">
              <a:extLst>
                <a:ext uri="{FF2B5EF4-FFF2-40B4-BE49-F238E27FC236}">
                  <a16:creationId xmlns:a16="http://schemas.microsoft.com/office/drawing/2014/main" id="{19D339D2-D1FB-4BAB-BEB9-C1DD56D1B2E4}"/>
                </a:ext>
              </a:extLst>
            </p:cNvPr>
            <p:cNvSpPr/>
            <p:nvPr/>
          </p:nvSpPr>
          <p:spPr>
            <a:xfrm>
              <a:off x="6587" y="486695"/>
              <a:ext cx="3004200" cy="3352500"/>
            </a:xfrm>
            <a:prstGeom prst="rect">
              <a:avLst/>
            </a:prstGeom>
            <a:gradFill>
              <a:gsLst>
                <a:gs pos="0">
                  <a:srgbClr val="6EA5DA"/>
                </a:gs>
                <a:gs pos="50000">
                  <a:srgbClr val="529BDA"/>
                </a:gs>
                <a:gs pos="100000">
                  <a:srgbClr val="4188C8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5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82;p33">
              <a:extLst>
                <a:ext uri="{FF2B5EF4-FFF2-40B4-BE49-F238E27FC236}">
                  <a16:creationId xmlns:a16="http://schemas.microsoft.com/office/drawing/2014/main" id="{C136A0AB-366C-49A0-8F1B-002102D388FB}"/>
                </a:ext>
              </a:extLst>
            </p:cNvPr>
            <p:cNvSpPr txBox="1"/>
            <p:nvPr/>
          </p:nvSpPr>
          <p:spPr>
            <a:xfrm>
              <a:off x="6587" y="486695"/>
              <a:ext cx="3004200" cy="3352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400" tIns="152400" rIns="152400" bIns="1524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Dec</a:t>
              </a:r>
              <a:endParaRPr dirty="0"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112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Char char="•"/>
              </a:pPr>
              <a:r>
                <a:rPr lang="en-US" sz="2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Council action as necessary</a:t>
              </a:r>
              <a:endParaRPr dirty="0"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Char char="•"/>
              </a:pPr>
              <a:r>
                <a:rPr lang="en-US" sz="2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Public review draft</a:t>
              </a:r>
              <a:endParaRPr dirty="0"/>
            </a:p>
          </p:txBody>
        </p:sp>
        <p:sp>
          <p:nvSpPr>
            <p:cNvPr id="24" name="Google Shape;283;p33">
              <a:extLst>
                <a:ext uri="{FF2B5EF4-FFF2-40B4-BE49-F238E27FC236}">
                  <a16:creationId xmlns:a16="http://schemas.microsoft.com/office/drawing/2014/main" id="{CE95F320-623B-400F-9F9E-5662D1E0473D}"/>
                </a:ext>
              </a:extLst>
            </p:cNvPr>
            <p:cNvSpPr/>
            <p:nvPr/>
          </p:nvSpPr>
          <p:spPr>
            <a:xfrm>
              <a:off x="3058865" y="2041407"/>
              <a:ext cx="450600" cy="243000"/>
            </a:xfrm>
            <a:prstGeom prst="rightArrow">
              <a:avLst>
                <a:gd name="adj1" fmla="val 50000"/>
                <a:gd name="adj2" fmla="val 50000"/>
              </a:avLst>
            </a:prstGeom>
            <a:gradFill>
              <a:gsLst>
                <a:gs pos="0">
                  <a:srgbClr val="69D0D1"/>
                </a:gs>
                <a:gs pos="50000">
                  <a:srgbClr val="4AD0D2"/>
                </a:gs>
                <a:gs pos="100000">
                  <a:srgbClr val="3ABFC0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5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84;p33">
              <a:extLst>
                <a:ext uri="{FF2B5EF4-FFF2-40B4-BE49-F238E27FC236}">
                  <a16:creationId xmlns:a16="http://schemas.microsoft.com/office/drawing/2014/main" id="{38080FEE-9B3B-47BF-B6F2-E2757FBFB3A2}"/>
                </a:ext>
              </a:extLst>
            </p:cNvPr>
            <p:cNvSpPr/>
            <p:nvPr/>
          </p:nvSpPr>
          <p:spPr>
            <a:xfrm>
              <a:off x="3557587" y="486695"/>
              <a:ext cx="3004200" cy="3352500"/>
            </a:xfrm>
            <a:prstGeom prst="rect">
              <a:avLst/>
            </a:prstGeom>
            <a:gradFill>
              <a:gsLst>
                <a:gs pos="0">
                  <a:srgbClr val="65C998"/>
                </a:gs>
                <a:gs pos="50000">
                  <a:srgbClr val="46C78C"/>
                </a:gs>
                <a:gs pos="100000">
                  <a:srgbClr val="35B87B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5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85;p33">
              <a:extLst>
                <a:ext uri="{FF2B5EF4-FFF2-40B4-BE49-F238E27FC236}">
                  <a16:creationId xmlns:a16="http://schemas.microsoft.com/office/drawing/2014/main" id="{364C28DA-3E2C-4D25-A63B-4D08E3D4AE41}"/>
                </a:ext>
              </a:extLst>
            </p:cNvPr>
            <p:cNvSpPr txBox="1"/>
            <p:nvPr/>
          </p:nvSpPr>
          <p:spPr>
            <a:xfrm>
              <a:off x="3557587" y="486695"/>
              <a:ext cx="3004200" cy="3352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400" tIns="152400" rIns="152400" bIns="1524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Apr</a:t>
              </a:r>
              <a:endParaRPr dirty="0"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112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Char char="•"/>
              </a:pPr>
              <a:r>
                <a:rPr lang="en-US" sz="2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Council Final action</a:t>
              </a:r>
              <a:endParaRPr dirty="0"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Char char="•"/>
              </a:pPr>
              <a:r>
                <a:rPr lang="en-US" sz="2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SOC final analysis</a:t>
              </a:r>
              <a:endParaRPr dirty="0"/>
            </a:p>
          </p:txBody>
        </p:sp>
        <p:sp>
          <p:nvSpPr>
            <p:cNvPr id="27" name="Google Shape;286;p33">
              <a:extLst>
                <a:ext uri="{FF2B5EF4-FFF2-40B4-BE49-F238E27FC236}">
                  <a16:creationId xmlns:a16="http://schemas.microsoft.com/office/drawing/2014/main" id="{4AB85E22-AF34-4C98-8DE3-945D00196484}"/>
                </a:ext>
              </a:extLst>
            </p:cNvPr>
            <p:cNvSpPr/>
            <p:nvPr/>
          </p:nvSpPr>
          <p:spPr>
            <a:xfrm>
              <a:off x="6609866" y="2041407"/>
              <a:ext cx="450600" cy="243000"/>
            </a:xfrm>
            <a:prstGeom prst="rightArrow">
              <a:avLst>
                <a:gd name="adj1" fmla="val 50000"/>
                <a:gd name="adj2" fmla="val 50000"/>
              </a:avLst>
            </a:prstGeom>
            <a:gradFill>
              <a:gsLst>
                <a:gs pos="0">
                  <a:srgbClr val="60C165"/>
                </a:gs>
                <a:gs pos="50000">
                  <a:srgbClr val="3FBF47"/>
                </a:gs>
                <a:gs pos="100000">
                  <a:srgbClr val="32AE3A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5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7;p33">
              <a:extLst>
                <a:ext uri="{FF2B5EF4-FFF2-40B4-BE49-F238E27FC236}">
                  <a16:creationId xmlns:a16="http://schemas.microsoft.com/office/drawing/2014/main" id="{EC32B50D-C580-46FD-AA2C-D535BBF2AE56}"/>
                </a:ext>
              </a:extLst>
            </p:cNvPr>
            <p:cNvSpPr/>
            <p:nvPr/>
          </p:nvSpPr>
          <p:spPr>
            <a:xfrm>
              <a:off x="7108587" y="486695"/>
              <a:ext cx="3004200" cy="3352500"/>
            </a:xfrm>
            <a:prstGeom prst="rect">
              <a:avLst/>
            </a:prstGeom>
            <a:gradFill>
              <a:gsLst>
                <a:gs pos="0">
                  <a:srgbClr val="7EB55F"/>
                </a:gs>
                <a:gs pos="50000">
                  <a:srgbClr val="6EB03F"/>
                </a:gs>
                <a:gs pos="100000">
                  <a:srgbClr val="5F9F34"/>
                </a:gs>
              </a:gsLst>
              <a:lin ang="5400012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275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88;p33">
              <a:extLst>
                <a:ext uri="{FF2B5EF4-FFF2-40B4-BE49-F238E27FC236}">
                  <a16:creationId xmlns:a16="http://schemas.microsoft.com/office/drawing/2014/main" id="{E0B3AF55-332E-491E-A4E9-B4A97D351E28}"/>
                </a:ext>
              </a:extLst>
            </p:cNvPr>
            <p:cNvSpPr txBox="1"/>
            <p:nvPr/>
          </p:nvSpPr>
          <p:spPr>
            <a:xfrm>
              <a:off x="7108587" y="486695"/>
              <a:ext cx="3004200" cy="3352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400" tIns="152400" rIns="152400" bIns="1524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post April</a:t>
              </a:r>
              <a:endParaRPr dirty="0"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112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Char char="•"/>
              </a:pPr>
              <a:r>
                <a:rPr lang="en-US" sz="2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NMFS approval and regulations as needed </a:t>
              </a:r>
              <a:endParaRPr dirty="0"/>
            </a:p>
            <a:p>
              <a:pPr marL="285750" marR="0" lvl="1" indent="-285750" algn="l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Char char="•"/>
              </a:pPr>
              <a:r>
                <a:rPr lang="en-US" sz="2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Implementation prior to October 2020</a:t>
              </a: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37369104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B6A9A-0803-4ED0-A4C9-919243302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671" y="461170"/>
            <a:ext cx="9904788" cy="901465"/>
          </a:xfrm>
        </p:spPr>
        <p:txBody>
          <a:bodyPr>
            <a:normAutofit/>
          </a:bodyPr>
          <a:lstStyle/>
          <a:p>
            <a:r>
              <a:rPr lang="en-US" sz="3600" dirty="0"/>
              <a:t>SSC Comments – December 2019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500D99-87DB-4F69-8573-F4FF8AA3E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6311" y="1654450"/>
            <a:ext cx="10494442" cy="4655502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Current draft adequate for rebuilding plan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No further modeling or projections needed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Additions to discussion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900" dirty="0"/>
              <a:t>Bycatch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700" dirty="0"/>
              <a:t>Discussion on what levels would constitute intervention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900" dirty="0"/>
              <a:t>Detailed explanation of interaction between </a:t>
            </a:r>
            <a:r>
              <a:rPr lang="en-US" sz="1900" dirty="0" err="1"/>
              <a:t>Bmsy</a:t>
            </a:r>
            <a:r>
              <a:rPr lang="en-US" sz="1900" dirty="0"/>
              <a:t> and SHS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900" dirty="0"/>
              <a:t>Add Ricker fit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900" dirty="0"/>
              <a:t>Pros/cons for different recruitment projections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700" dirty="0"/>
              <a:t>Add discussion about environmental influence on recruitment</a:t>
            </a:r>
          </a:p>
        </p:txBody>
      </p:sp>
    </p:spTree>
    <p:extLst>
      <p:ext uri="{BB962C8B-B14F-4D97-AF65-F5344CB8AC3E}">
        <p14:creationId xmlns:p14="http://schemas.microsoft.com/office/powerpoint/2010/main" val="30762015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D5E0904-721C-4D68-9EB8-1C9752E32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C05438-8975-4783-BCC7-9A4F0BD17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244"/>
            <a:ext cx="457200" cy="6858000"/>
          </a:xfrm>
          <a:prstGeom prst="rect">
            <a:avLst/>
          </a:prstGeom>
          <a:solidFill>
            <a:srgbClr val="6F6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F0ACCC9-A5C0-44FC-9472-E3E4BF4B41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0"/>
            <a:ext cx="1083564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98E007-7AC4-4879-A92C-A19CB34B9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1573" y="3152502"/>
            <a:ext cx="3907625" cy="16480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5600" dirty="0">
                <a:solidFill>
                  <a:srgbClr val="FFFFFF"/>
                </a:solidFill>
              </a:rPr>
              <a:t>Ricker S-R Model</a:t>
            </a: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8B8E8AE-1882-46F3-94E7-A2A391494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2283" y="0"/>
            <a:ext cx="608735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5AE0C4B-4D5E-48B0-929B-038F7E948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899160" cy="6858000"/>
          </a:xfrm>
          <a:prstGeom prst="rect">
            <a:avLst/>
          </a:prstGeom>
          <a:solidFill>
            <a:srgbClr val="353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22972BD-F62D-4E4B-9BDB-7921A1AE6E71}"/>
              </a:ext>
            </a:extLst>
          </p:cNvPr>
          <p:cNvSpPr txBox="1">
            <a:spLocks/>
          </p:cNvSpPr>
          <p:nvPr/>
        </p:nvSpPr>
        <p:spPr>
          <a:xfrm>
            <a:off x="7447198" y="2560320"/>
            <a:ext cx="2896373" cy="66349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Recruitment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750EA6-6F3C-44BA-8AA1-8D8340AE50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17" y="1748528"/>
            <a:ext cx="5894175" cy="2950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3073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0">
            <a:extLst>
              <a:ext uri="{FF2B5EF4-FFF2-40B4-BE49-F238E27FC236}">
                <a16:creationId xmlns:a16="http://schemas.microsoft.com/office/drawing/2014/main" id="{5D5E0904-721C-4D68-9EB8-1C9752E32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E2C05438-8975-4783-BCC7-9A4F0BD17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244"/>
            <a:ext cx="457200" cy="6858000"/>
          </a:xfrm>
          <a:prstGeom prst="rect">
            <a:avLst/>
          </a:prstGeom>
          <a:solidFill>
            <a:srgbClr val="6F6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14">
            <a:extLst>
              <a:ext uri="{FF2B5EF4-FFF2-40B4-BE49-F238E27FC236}">
                <a16:creationId xmlns:a16="http://schemas.microsoft.com/office/drawing/2014/main" id="{DF0ACCC9-A5C0-44FC-9472-E3E4BF4B41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0"/>
            <a:ext cx="1083564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98E007-7AC4-4879-A92C-A19CB34B9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2912" y="2947562"/>
            <a:ext cx="5010941" cy="95638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5000"/>
              </a:lnSpc>
            </a:pPr>
            <a:r>
              <a:rPr lang="en-US" sz="6600" dirty="0">
                <a:solidFill>
                  <a:srgbClr val="FFFFFF"/>
                </a:solidFill>
              </a:rPr>
              <a:t>Randomized</a:t>
            </a:r>
          </a:p>
        </p:txBody>
      </p:sp>
      <p:sp useBgFill="1">
        <p:nvSpPr>
          <p:cNvPr id="24" name="Rectangle 16">
            <a:extLst>
              <a:ext uri="{FF2B5EF4-FFF2-40B4-BE49-F238E27FC236}">
                <a16:creationId xmlns:a16="http://schemas.microsoft.com/office/drawing/2014/main" id="{E8B8E8AE-1882-46F3-94E7-A2A391494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2283" y="0"/>
            <a:ext cx="608735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 18">
            <a:extLst>
              <a:ext uri="{FF2B5EF4-FFF2-40B4-BE49-F238E27FC236}">
                <a16:creationId xmlns:a16="http://schemas.microsoft.com/office/drawing/2014/main" id="{F5AE0C4B-4D5E-48B0-929B-038F7E948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899160" cy="6858000"/>
          </a:xfrm>
          <a:prstGeom prst="rect">
            <a:avLst/>
          </a:prstGeom>
          <a:solidFill>
            <a:srgbClr val="353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D90EBD-F106-43FF-866C-2E753ED06359}"/>
              </a:ext>
            </a:extLst>
          </p:cNvPr>
          <p:cNvSpPr txBox="1"/>
          <p:nvPr/>
        </p:nvSpPr>
        <p:spPr>
          <a:xfrm>
            <a:off x="6922912" y="1329612"/>
            <a:ext cx="157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1978-2018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C18174-7E74-4B92-A980-462F0BCB6421}"/>
              </a:ext>
            </a:extLst>
          </p:cNvPr>
          <p:cNvSpPr txBox="1"/>
          <p:nvPr/>
        </p:nvSpPr>
        <p:spPr>
          <a:xfrm>
            <a:off x="6991925" y="4919309"/>
            <a:ext cx="157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1996-2018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CA10CED-7ECD-4684-BB98-C82A91E80936}"/>
              </a:ext>
            </a:extLst>
          </p:cNvPr>
          <p:cNvSpPr txBox="1">
            <a:spLocks/>
          </p:cNvSpPr>
          <p:nvPr/>
        </p:nvSpPr>
        <p:spPr>
          <a:xfrm>
            <a:off x="7472252" y="3748133"/>
            <a:ext cx="2896373" cy="66349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Recruitment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B72E02-A468-4B82-8599-52A2396281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764" y="408149"/>
            <a:ext cx="6017274" cy="6529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781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8E007-7AC4-4879-A92C-A19CB34B9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69273"/>
            <a:ext cx="9692640" cy="1325562"/>
          </a:xfrm>
        </p:spPr>
        <p:txBody>
          <a:bodyPr>
            <a:normAutofit/>
          </a:bodyPr>
          <a:lstStyle/>
          <a:p>
            <a:r>
              <a:rPr lang="en-US" sz="5400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052E5-4366-4C62-B0C1-E7608660A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394835"/>
            <a:ext cx="8595360" cy="5097405"/>
          </a:xfrm>
        </p:spPr>
        <p:txBody>
          <a:bodyPr>
            <a:normAutofit/>
          </a:bodyPr>
          <a:lstStyle/>
          <a:p>
            <a:r>
              <a:rPr lang="en-US" sz="2800" dirty="0"/>
              <a:t>Introduction</a:t>
            </a:r>
          </a:p>
          <a:p>
            <a:pPr lvl="1"/>
            <a:r>
              <a:rPr lang="en-US" sz="2600" dirty="0"/>
              <a:t>Status change, required action, Statutory, </a:t>
            </a:r>
            <a:br>
              <a:rPr lang="en-US" sz="2600" dirty="0"/>
            </a:br>
            <a:r>
              <a:rPr lang="en-US" sz="2600" dirty="0"/>
              <a:t>NS1, Crab SAFE</a:t>
            </a:r>
          </a:p>
          <a:p>
            <a:r>
              <a:rPr lang="en-US" sz="2800" dirty="0"/>
              <a:t>A</a:t>
            </a:r>
            <a:r>
              <a:rPr lang="en-US" sz="2600" dirty="0"/>
              <a:t>lternatives</a:t>
            </a:r>
          </a:p>
          <a:p>
            <a:r>
              <a:rPr lang="en-US" sz="2800" dirty="0"/>
              <a:t>Other considerations</a:t>
            </a:r>
          </a:p>
          <a:p>
            <a:pPr lvl="1"/>
            <a:r>
              <a:rPr lang="en-US" sz="2600" dirty="0"/>
              <a:t>Bycatch, Existing protections, Ecosystem conditions</a:t>
            </a:r>
          </a:p>
          <a:p>
            <a:r>
              <a:rPr lang="en-US" sz="2800" dirty="0"/>
              <a:t>Rebuilding analysis</a:t>
            </a:r>
          </a:p>
          <a:p>
            <a:pPr lvl="1"/>
            <a:r>
              <a:rPr lang="en-US" sz="2600" dirty="0"/>
              <a:t>Recruitment, Harvest (Alternatives), Timeframes</a:t>
            </a:r>
            <a:endParaRPr lang="en-US" sz="2800" dirty="0"/>
          </a:p>
          <a:p>
            <a:r>
              <a:rPr lang="en-US" sz="2800" dirty="0"/>
              <a:t>Socio-econ Impacts</a:t>
            </a:r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D9CB59-6CEE-4D4F-93BC-860011E38CDE}"/>
              </a:ext>
            </a:extLst>
          </p:cNvPr>
          <p:cNvSpPr txBox="1"/>
          <p:nvPr/>
        </p:nvSpPr>
        <p:spPr>
          <a:xfrm>
            <a:off x="8907087" y="732054"/>
            <a:ext cx="1730710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2400"/>
              </a:spcAft>
            </a:pPr>
            <a:r>
              <a:rPr lang="en-US" sz="2400" u="sng" dirty="0"/>
              <a:t>Chapter</a:t>
            </a:r>
            <a:endParaRPr lang="en-US" sz="2400" dirty="0"/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1.0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AE2026-24A5-49ED-9F27-28D97165BA9A}"/>
              </a:ext>
            </a:extLst>
          </p:cNvPr>
          <p:cNvSpPr txBox="1"/>
          <p:nvPr/>
        </p:nvSpPr>
        <p:spPr>
          <a:xfrm>
            <a:off x="9273678" y="2773196"/>
            <a:ext cx="997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2.0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17D011-BBD0-4997-8A82-167D6D96F4E9}"/>
              </a:ext>
            </a:extLst>
          </p:cNvPr>
          <p:cNvSpPr txBox="1"/>
          <p:nvPr/>
        </p:nvSpPr>
        <p:spPr>
          <a:xfrm>
            <a:off x="9025959" y="3435977"/>
            <a:ext cx="16625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3.2.2 –3.2.4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7C41CE-7E43-4EF6-9FDE-3E0D2CE7450C}"/>
              </a:ext>
            </a:extLst>
          </p:cNvPr>
          <p:cNvSpPr txBox="1"/>
          <p:nvPr/>
        </p:nvSpPr>
        <p:spPr>
          <a:xfrm>
            <a:off x="9025959" y="4546086"/>
            <a:ext cx="1822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3.2.5 – 3.2.9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A96F65-0BC7-4300-9451-180200775FD3}"/>
              </a:ext>
            </a:extLst>
          </p:cNvPr>
          <p:cNvSpPr txBox="1"/>
          <p:nvPr/>
        </p:nvSpPr>
        <p:spPr>
          <a:xfrm>
            <a:off x="8946155" y="5424320"/>
            <a:ext cx="1822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3.3</a:t>
            </a:r>
          </a:p>
        </p:txBody>
      </p:sp>
    </p:spTree>
    <p:extLst>
      <p:ext uri="{BB962C8B-B14F-4D97-AF65-F5344CB8AC3E}">
        <p14:creationId xmlns:p14="http://schemas.microsoft.com/office/powerpoint/2010/main" val="9867068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8E007-7AC4-4879-A92C-A19CB34B9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1.2.2	T</a:t>
            </a:r>
            <a:r>
              <a:rPr lang="en-US" sz="5400" baseline="-25000" dirty="0"/>
              <a:t>min</a:t>
            </a:r>
            <a:r>
              <a:rPr lang="en-US" sz="5400" dirty="0"/>
              <a:t> </a:t>
            </a:r>
            <a:r>
              <a:rPr lang="en-US" sz="3600" dirty="0"/>
              <a:t>and</a:t>
            </a:r>
            <a:r>
              <a:rPr lang="en-US" sz="5400" dirty="0"/>
              <a:t> T</a:t>
            </a:r>
            <a:r>
              <a:rPr lang="en-US" sz="5400" baseline="-25000" dirty="0"/>
              <a:t>max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052E5-4366-4C62-B0C1-E7608660A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691322"/>
            <a:ext cx="8595360" cy="4351337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sz="3600" dirty="0"/>
              <a:t>T</a:t>
            </a:r>
            <a:r>
              <a:rPr lang="en-US" sz="3600" baseline="-25000" dirty="0"/>
              <a:t>min</a:t>
            </a:r>
          </a:p>
          <a:p>
            <a:pPr lvl="1"/>
            <a:r>
              <a:rPr lang="en-US" sz="2000" dirty="0"/>
              <a:t>F = 0 </a:t>
            </a:r>
          </a:p>
          <a:p>
            <a:pPr lvl="1"/>
            <a:r>
              <a:rPr lang="en-US" sz="2000" dirty="0"/>
              <a:t>years for p(B = B</a:t>
            </a:r>
            <a:r>
              <a:rPr lang="en-US" sz="2000" baseline="-25000" dirty="0"/>
              <a:t>msy</a:t>
            </a:r>
            <a:r>
              <a:rPr lang="en-US" sz="2000" dirty="0"/>
              <a:t>) ≥ 50 %</a:t>
            </a:r>
          </a:p>
          <a:p>
            <a:pPr lvl="1"/>
            <a:r>
              <a:rPr lang="en-US" sz="2000" dirty="0"/>
              <a:t>Starting year for the T</a:t>
            </a:r>
            <a:r>
              <a:rPr lang="en-US" sz="2000" baseline="-25000" dirty="0"/>
              <a:t>min</a:t>
            </a:r>
            <a:r>
              <a:rPr lang="en-US" sz="2000" dirty="0"/>
              <a:t> is first year rebuilding plan is in place.</a:t>
            </a:r>
          </a:p>
          <a:p>
            <a:r>
              <a:rPr lang="en-US" sz="3600" dirty="0"/>
              <a:t>If T</a:t>
            </a:r>
            <a:r>
              <a:rPr lang="en-US" sz="3600" baseline="-25000" dirty="0"/>
              <a:t>min</a:t>
            </a:r>
            <a:r>
              <a:rPr lang="en-US" sz="3600" dirty="0"/>
              <a:t> &gt; 10 </a:t>
            </a:r>
            <a:r>
              <a:rPr lang="en-US" sz="3600" dirty="0" err="1"/>
              <a:t>yrs</a:t>
            </a:r>
            <a:r>
              <a:rPr lang="en-US" sz="3600" dirty="0"/>
              <a:t>, T</a:t>
            </a:r>
            <a:r>
              <a:rPr lang="en-US" sz="3600" baseline="-25000" dirty="0"/>
              <a:t>max</a:t>
            </a:r>
          </a:p>
          <a:p>
            <a:pPr>
              <a:spcAft>
                <a:spcPts val="1200"/>
              </a:spcAft>
            </a:pPr>
            <a:r>
              <a:rPr lang="en-US" sz="3600" dirty="0"/>
              <a:t>T</a:t>
            </a:r>
            <a:r>
              <a:rPr lang="en-US" sz="3600" baseline="-25000" dirty="0"/>
              <a:t>max</a:t>
            </a:r>
          </a:p>
          <a:p>
            <a:pPr lvl="1"/>
            <a:r>
              <a:rPr lang="en-US" sz="2000" dirty="0"/>
              <a:t>Tmin + 1 generation time</a:t>
            </a:r>
          </a:p>
          <a:p>
            <a:pPr lvl="1"/>
            <a:r>
              <a:rPr lang="en-US" sz="2000" dirty="0"/>
              <a:t>Time at 75% MFMT</a:t>
            </a:r>
          </a:p>
          <a:p>
            <a:pPr lvl="1"/>
            <a:r>
              <a:rPr lang="en-US" sz="2000" dirty="0"/>
              <a:t>Tmin x 2</a:t>
            </a:r>
          </a:p>
          <a:p>
            <a:pPr lvl="1"/>
            <a:endParaRPr lang="en-US" sz="2000" dirty="0"/>
          </a:p>
          <a:p>
            <a:pPr lvl="1"/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F08F36-67D1-45DE-B357-E0687CA5276E}"/>
              </a:ext>
            </a:extLst>
          </p:cNvPr>
          <p:cNvSpPr txBox="1"/>
          <p:nvPr/>
        </p:nvSpPr>
        <p:spPr>
          <a:xfrm>
            <a:off x="7416801" y="2126673"/>
            <a:ext cx="3426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T</a:t>
            </a:r>
            <a:r>
              <a:rPr lang="en-US" sz="3600" b="1" baseline="-25000" dirty="0"/>
              <a:t>min</a:t>
            </a:r>
            <a:r>
              <a:rPr lang="en-US" sz="3600" b="1" dirty="0"/>
              <a:t> ~ 14.5 years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610274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8E007-7AC4-4879-A92C-A19CB34B9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1.2.2	T</a:t>
            </a:r>
            <a:r>
              <a:rPr lang="en-US" sz="5400" baseline="-25000" dirty="0"/>
              <a:t>min</a:t>
            </a:r>
            <a:r>
              <a:rPr lang="en-US" sz="5400" dirty="0"/>
              <a:t> </a:t>
            </a:r>
            <a:r>
              <a:rPr lang="en-US" sz="3600" dirty="0"/>
              <a:t>and</a:t>
            </a:r>
            <a:r>
              <a:rPr lang="en-US" sz="5400" dirty="0"/>
              <a:t> T</a:t>
            </a:r>
            <a:r>
              <a:rPr lang="en-US" sz="5400" baseline="-25000" dirty="0"/>
              <a:t>max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052E5-4366-4C62-B0C1-E7608660A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691322"/>
            <a:ext cx="8595360" cy="4351337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sz="3600" dirty="0"/>
              <a:t>T</a:t>
            </a:r>
            <a:r>
              <a:rPr lang="en-US" sz="3600" baseline="-25000" dirty="0"/>
              <a:t>min</a:t>
            </a:r>
          </a:p>
          <a:p>
            <a:pPr lvl="1"/>
            <a:r>
              <a:rPr lang="en-US" sz="2000" dirty="0"/>
              <a:t>F = 0 </a:t>
            </a:r>
          </a:p>
          <a:p>
            <a:pPr lvl="1"/>
            <a:r>
              <a:rPr lang="en-US" sz="2000" dirty="0"/>
              <a:t>years for p(B = B</a:t>
            </a:r>
            <a:r>
              <a:rPr lang="en-US" sz="2000" baseline="-25000" dirty="0"/>
              <a:t>msy</a:t>
            </a:r>
            <a:r>
              <a:rPr lang="en-US" sz="2000" dirty="0"/>
              <a:t>) ≥ 50 %</a:t>
            </a:r>
          </a:p>
          <a:p>
            <a:pPr lvl="1"/>
            <a:r>
              <a:rPr lang="en-US" sz="2000" dirty="0"/>
              <a:t>Starting year for the T</a:t>
            </a:r>
            <a:r>
              <a:rPr lang="en-US" sz="2000" baseline="-25000" dirty="0"/>
              <a:t>min</a:t>
            </a:r>
            <a:r>
              <a:rPr lang="en-US" sz="2000" dirty="0"/>
              <a:t> is first year rebuilding plan is in place.</a:t>
            </a:r>
          </a:p>
          <a:p>
            <a:r>
              <a:rPr lang="en-US" sz="3600" dirty="0"/>
              <a:t>If T</a:t>
            </a:r>
            <a:r>
              <a:rPr lang="en-US" sz="3600" baseline="-25000" dirty="0"/>
              <a:t>min</a:t>
            </a:r>
            <a:r>
              <a:rPr lang="en-US" sz="3600" dirty="0"/>
              <a:t> &gt; 10 </a:t>
            </a:r>
            <a:r>
              <a:rPr lang="en-US" sz="3600" dirty="0" err="1"/>
              <a:t>yrs</a:t>
            </a:r>
            <a:r>
              <a:rPr lang="en-US" sz="3600" dirty="0"/>
              <a:t>, T</a:t>
            </a:r>
            <a:r>
              <a:rPr lang="en-US" sz="3600" baseline="-25000" dirty="0"/>
              <a:t>max</a:t>
            </a:r>
          </a:p>
          <a:p>
            <a:pPr>
              <a:spcAft>
                <a:spcPts val="1200"/>
              </a:spcAft>
            </a:pPr>
            <a:r>
              <a:rPr lang="en-US" sz="3600" dirty="0"/>
              <a:t>T</a:t>
            </a:r>
            <a:r>
              <a:rPr lang="en-US" sz="3600" baseline="-25000" dirty="0"/>
              <a:t>max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Tmin + 1 generation time</a:t>
            </a:r>
          </a:p>
          <a:p>
            <a:pPr lvl="1"/>
            <a:r>
              <a:rPr lang="en-US" sz="2000" dirty="0"/>
              <a:t>Time at 75% MFMT</a:t>
            </a:r>
          </a:p>
          <a:p>
            <a:pPr lvl="1"/>
            <a:r>
              <a:rPr lang="en-US" sz="2000" dirty="0"/>
              <a:t>Tmin x 2</a:t>
            </a:r>
          </a:p>
          <a:p>
            <a:pPr lvl="1"/>
            <a:endParaRPr lang="en-US" sz="2000" dirty="0"/>
          </a:p>
          <a:p>
            <a:pPr lvl="1"/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5629BD-732B-4560-B628-AD8F6F698BC9}"/>
              </a:ext>
            </a:extLst>
          </p:cNvPr>
          <p:cNvSpPr txBox="1"/>
          <p:nvPr/>
        </p:nvSpPr>
        <p:spPr>
          <a:xfrm>
            <a:off x="7416801" y="2126673"/>
            <a:ext cx="3426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T</a:t>
            </a:r>
            <a:r>
              <a:rPr lang="en-US" sz="3600" b="1" baseline="-25000" dirty="0"/>
              <a:t>min</a:t>
            </a:r>
            <a:r>
              <a:rPr lang="en-US" sz="3600" b="1" dirty="0"/>
              <a:t> ~ 14.5 years</a:t>
            </a: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BD054C-B432-4756-BF88-8A9D8B62C8EB}"/>
              </a:ext>
            </a:extLst>
          </p:cNvPr>
          <p:cNvSpPr txBox="1"/>
          <p:nvPr/>
        </p:nvSpPr>
        <p:spPr>
          <a:xfrm>
            <a:off x="7462082" y="3866990"/>
            <a:ext cx="342669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Average age of </a:t>
            </a:r>
            <a:r>
              <a:rPr lang="en-US" sz="2800" dirty="0" err="1"/>
              <a:t>spawners</a:t>
            </a:r>
            <a:r>
              <a:rPr lang="en-US" sz="2800" dirty="0"/>
              <a:t> in unfished stock</a:t>
            </a:r>
          </a:p>
        </p:txBody>
      </p:sp>
    </p:spTree>
    <p:extLst>
      <p:ext uri="{BB962C8B-B14F-4D97-AF65-F5344CB8AC3E}">
        <p14:creationId xmlns:p14="http://schemas.microsoft.com/office/powerpoint/2010/main" val="15477866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8E007-7AC4-4879-A92C-A19CB34B9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1.2.2	T</a:t>
            </a:r>
            <a:r>
              <a:rPr lang="en-US" sz="5400" baseline="-25000" dirty="0"/>
              <a:t>min</a:t>
            </a:r>
            <a:r>
              <a:rPr lang="en-US" sz="5400" dirty="0"/>
              <a:t> </a:t>
            </a:r>
            <a:r>
              <a:rPr lang="en-US" sz="3600" dirty="0"/>
              <a:t>and</a:t>
            </a:r>
            <a:r>
              <a:rPr lang="en-US" sz="5400" dirty="0"/>
              <a:t> T</a:t>
            </a:r>
            <a:r>
              <a:rPr lang="en-US" sz="5400" baseline="-25000" dirty="0"/>
              <a:t>max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052E5-4366-4C62-B0C1-E7608660A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691322"/>
            <a:ext cx="8595360" cy="4351337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sz="3600" dirty="0"/>
              <a:t>T</a:t>
            </a:r>
            <a:r>
              <a:rPr lang="en-US" sz="3600" baseline="-25000" dirty="0"/>
              <a:t>min</a:t>
            </a:r>
          </a:p>
          <a:p>
            <a:pPr lvl="1"/>
            <a:r>
              <a:rPr lang="en-US" sz="2000" dirty="0"/>
              <a:t>F = 0 </a:t>
            </a:r>
          </a:p>
          <a:p>
            <a:pPr lvl="1"/>
            <a:r>
              <a:rPr lang="en-US" sz="2000" dirty="0"/>
              <a:t>years for p(B = B</a:t>
            </a:r>
            <a:r>
              <a:rPr lang="en-US" sz="2000" baseline="-25000" dirty="0"/>
              <a:t>msy</a:t>
            </a:r>
            <a:r>
              <a:rPr lang="en-US" sz="2000" dirty="0"/>
              <a:t>) ≥ 50 %</a:t>
            </a:r>
          </a:p>
          <a:p>
            <a:pPr lvl="1"/>
            <a:r>
              <a:rPr lang="en-US" sz="2000" dirty="0"/>
              <a:t>Starting year for the T</a:t>
            </a:r>
            <a:r>
              <a:rPr lang="en-US" sz="2000" baseline="-25000" dirty="0"/>
              <a:t>min</a:t>
            </a:r>
            <a:r>
              <a:rPr lang="en-US" sz="2000" dirty="0"/>
              <a:t> is first year rebuilding plan is in place.</a:t>
            </a:r>
          </a:p>
          <a:p>
            <a:r>
              <a:rPr lang="en-US" sz="3600" dirty="0"/>
              <a:t>If T</a:t>
            </a:r>
            <a:r>
              <a:rPr lang="en-US" sz="3600" baseline="-25000" dirty="0"/>
              <a:t>min</a:t>
            </a:r>
            <a:r>
              <a:rPr lang="en-US" sz="3600" dirty="0"/>
              <a:t> &gt; 10 </a:t>
            </a:r>
            <a:r>
              <a:rPr lang="en-US" sz="3600" dirty="0" err="1"/>
              <a:t>yrs</a:t>
            </a:r>
            <a:r>
              <a:rPr lang="en-US" sz="3600" dirty="0"/>
              <a:t>, T</a:t>
            </a:r>
            <a:r>
              <a:rPr lang="en-US" sz="3600" baseline="-25000" dirty="0"/>
              <a:t>max</a:t>
            </a:r>
          </a:p>
          <a:p>
            <a:pPr>
              <a:spcAft>
                <a:spcPts val="1200"/>
              </a:spcAft>
            </a:pPr>
            <a:r>
              <a:rPr lang="en-US" sz="3600" dirty="0"/>
              <a:t>T</a:t>
            </a:r>
            <a:r>
              <a:rPr lang="en-US" sz="3600" baseline="-25000" dirty="0"/>
              <a:t>max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Tmin + 1 generation time</a:t>
            </a:r>
          </a:p>
          <a:p>
            <a:pPr lvl="1"/>
            <a:r>
              <a:rPr lang="en-US" sz="2000" dirty="0"/>
              <a:t>Time at 75% MFMT</a:t>
            </a:r>
          </a:p>
          <a:p>
            <a:pPr lvl="1"/>
            <a:r>
              <a:rPr lang="en-US" sz="2000" dirty="0"/>
              <a:t>Tmin x 2</a:t>
            </a:r>
          </a:p>
          <a:p>
            <a:pPr lvl="1"/>
            <a:endParaRPr lang="en-US" sz="2000" dirty="0"/>
          </a:p>
          <a:p>
            <a:pPr lvl="1"/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5629BD-732B-4560-B628-AD8F6F698BC9}"/>
              </a:ext>
            </a:extLst>
          </p:cNvPr>
          <p:cNvSpPr txBox="1"/>
          <p:nvPr/>
        </p:nvSpPr>
        <p:spPr>
          <a:xfrm>
            <a:off x="7416801" y="2126673"/>
            <a:ext cx="3426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</a:t>
            </a:r>
            <a:r>
              <a:rPr kumimoji="0" lang="en-US" sz="3600" b="1" i="0" u="none" strike="noStrike" kern="1200" cap="none" spc="0" normalizeH="0" baseline="-25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~ 14.5 years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BD054C-B432-4756-BF88-8A9D8B62C8EB}"/>
              </a:ext>
            </a:extLst>
          </p:cNvPr>
          <p:cNvSpPr txBox="1"/>
          <p:nvPr/>
        </p:nvSpPr>
        <p:spPr>
          <a:xfrm>
            <a:off x="7462082" y="3866990"/>
            <a:ext cx="342669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Average age of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spawners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unfished stock = 14</a:t>
            </a:r>
          </a:p>
        </p:txBody>
      </p:sp>
    </p:spTree>
    <p:extLst>
      <p:ext uri="{BB962C8B-B14F-4D97-AF65-F5344CB8AC3E}">
        <p14:creationId xmlns:p14="http://schemas.microsoft.com/office/powerpoint/2010/main" val="4313324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8E007-7AC4-4879-A92C-A19CB34B9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1.2.2	T</a:t>
            </a:r>
            <a:r>
              <a:rPr lang="en-US" sz="5400" baseline="-25000" dirty="0"/>
              <a:t>min</a:t>
            </a:r>
            <a:r>
              <a:rPr lang="en-US" sz="5400" dirty="0"/>
              <a:t> </a:t>
            </a:r>
            <a:r>
              <a:rPr lang="en-US" sz="3600" dirty="0"/>
              <a:t>and</a:t>
            </a:r>
            <a:r>
              <a:rPr lang="en-US" sz="5400" dirty="0"/>
              <a:t> T</a:t>
            </a:r>
            <a:r>
              <a:rPr lang="en-US" sz="5400" baseline="-25000" dirty="0"/>
              <a:t>max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052E5-4366-4C62-B0C1-E7608660A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691322"/>
            <a:ext cx="8595360" cy="4351337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sz="3600" dirty="0"/>
              <a:t>T</a:t>
            </a:r>
            <a:r>
              <a:rPr lang="en-US" sz="3600" baseline="-25000" dirty="0"/>
              <a:t>min</a:t>
            </a:r>
          </a:p>
          <a:p>
            <a:pPr lvl="1"/>
            <a:r>
              <a:rPr lang="en-US" sz="2000" dirty="0"/>
              <a:t>F = 0 </a:t>
            </a:r>
          </a:p>
          <a:p>
            <a:pPr lvl="1"/>
            <a:r>
              <a:rPr lang="en-US" sz="2000" dirty="0"/>
              <a:t>years for p(B = B</a:t>
            </a:r>
            <a:r>
              <a:rPr lang="en-US" sz="2000" baseline="-25000" dirty="0"/>
              <a:t>msy</a:t>
            </a:r>
            <a:r>
              <a:rPr lang="en-US" sz="2000" dirty="0"/>
              <a:t>) ≥ 50 %</a:t>
            </a:r>
          </a:p>
          <a:p>
            <a:pPr lvl="1"/>
            <a:r>
              <a:rPr lang="en-US" sz="2000" dirty="0"/>
              <a:t>Starting year for the T</a:t>
            </a:r>
            <a:r>
              <a:rPr lang="en-US" sz="2000" baseline="-25000" dirty="0"/>
              <a:t>min</a:t>
            </a:r>
            <a:r>
              <a:rPr lang="en-US" sz="2000" dirty="0"/>
              <a:t> is first year rebuilding plan is in place.</a:t>
            </a:r>
          </a:p>
          <a:p>
            <a:r>
              <a:rPr lang="en-US" sz="3600" dirty="0"/>
              <a:t>If T</a:t>
            </a:r>
            <a:r>
              <a:rPr lang="en-US" sz="3600" baseline="-25000" dirty="0"/>
              <a:t>min</a:t>
            </a:r>
            <a:r>
              <a:rPr lang="en-US" sz="3600" dirty="0"/>
              <a:t> &gt; 10 </a:t>
            </a:r>
            <a:r>
              <a:rPr lang="en-US" sz="3600" dirty="0" err="1"/>
              <a:t>yrs</a:t>
            </a:r>
            <a:r>
              <a:rPr lang="en-US" sz="3600" dirty="0"/>
              <a:t>, T</a:t>
            </a:r>
            <a:r>
              <a:rPr lang="en-US" sz="3600" baseline="-25000" dirty="0"/>
              <a:t>max</a:t>
            </a:r>
          </a:p>
          <a:p>
            <a:pPr>
              <a:spcAft>
                <a:spcPts val="1200"/>
              </a:spcAft>
            </a:pPr>
            <a:r>
              <a:rPr lang="en-US" sz="3600" dirty="0"/>
              <a:t>T</a:t>
            </a:r>
            <a:r>
              <a:rPr lang="en-US" sz="3600" baseline="-25000" dirty="0"/>
              <a:t>max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Tmin + 1 generation time</a:t>
            </a:r>
          </a:p>
          <a:p>
            <a:pPr lvl="1"/>
            <a:r>
              <a:rPr lang="en-US" sz="2000" dirty="0"/>
              <a:t>Time at 75% MFMT (not analyzed, 43 </a:t>
            </a:r>
            <a:r>
              <a:rPr lang="en-US" sz="2000" dirty="0" err="1"/>
              <a:t>yr</a:t>
            </a:r>
            <a:r>
              <a:rPr lang="en-US" sz="2000" dirty="0"/>
              <a:t>) </a:t>
            </a:r>
          </a:p>
          <a:p>
            <a:pPr lvl="1"/>
            <a:r>
              <a:rPr lang="en-US" sz="2000" dirty="0"/>
              <a:t>Tmin x 2 (not analyzed, 29 </a:t>
            </a:r>
            <a:r>
              <a:rPr lang="en-US" sz="2000" dirty="0" err="1"/>
              <a:t>yr</a:t>
            </a:r>
            <a:r>
              <a:rPr lang="en-US" sz="2000" dirty="0"/>
              <a:t>)</a:t>
            </a:r>
          </a:p>
          <a:p>
            <a:pPr lvl="1"/>
            <a:endParaRPr lang="en-US" sz="2000" dirty="0"/>
          </a:p>
          <a:p>
            <a:pPr lvl="1"/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5629BD-732B-4560-B628-AD8F6F698BC9}"/>
              </a:ext>
            </a:extLst>
          </p:cNvPr>
          <p:cNvSpPr txBox="1"/>
          <p:nvPr/>
        </p:nvSpPr>
        <p:spPr>
          <a:xfrm>
            <a:off x="7416801" y="2126673"/>
            <a:ext cx="3426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</a:t>
            </a:r>
            <a:r>
              <a:rPr kumimoji="0" lang="en-US" sz="3600" b="1" i="0" u="none" strike="noStrike" kern="1200" cap="none" spc="0" normalizeH="0" baseline="-25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~ 14.5 years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BD054C-B432-4756-BF88-8A9D8B62C8EB}"/>
              </a:ext>
            </a:extLst>
          </p:cNvPr>
          <p:cNvSpPr txBox="1"/>
          <p:nvPr/>
        </p:nvSpPr>
        <p:spPr>
          <a:xfrm>
            <a:off x="7503437" y="4084666"/>
            <a:ext cx="3426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</a:t>
            </a:r>
            <a:r>
              <a:rPr kumimoji="0" lang="en-US" sz="3600" b="1" i="0" u="none" strike="noStrike" kern="1200" cap="none" spc="0" normalizeH="0" baseline="-25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max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~ 28.5 years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25460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8E007-7AC4-4879-A92C-A19CB34B9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2.	Description of Alternatives</a:t>
            </a:r>
            <a:endParaRPr lang="en-US" sz="5400" baseline="-25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052E5-4366-4C62-B0C1-E7608660A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691322"/>
            <a:ext cx="8595360" cy="435133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600" dirty="0"/>
              <a:t>Alternative 1 (No Action)</a:t>
            </a:r>
          </a:p>
          <a:p>
            <a:pPr lvl="1">
              <a:spcAft>
                <a:spcPts val="1200"/>
              </a:spcAft>
            </a:pPr>
            <a:r>
              <a:rPr lang="en-US" sz="3000" dirty="0"/>
              <a:t>No rebuilding plan, ABC in projections</a:t>
            </a:r>
          </a:p>
          <a:p>
            <a:pPr>
              <a:spcAft>
                <a:spcPts val="1200"/>
              </a:spcAft>
            </a:pPr>
            <a:r>
              <a:rPr lang="en-US" sz="3600" dirty="0"/>
              <a:t>Alternative 2 (Rebuilding)</a:t>
            </a:r>
          </a:p>
          <a:p>
            <a:pPr lvl="1">
              <a:spcAft>
                <a:spcPts val="1200"/>
              </a:spcAft>
            </a:pPr>
            <a:r>
              <a:rPr lang="en-US" sz="3000" dirty="0"/>
              <a:t>Option 1 – no harvest</a:t>
            </a:r>
            <a:br>
              <a:rPr lang="en-US" sz="3000" dirty="0"/>
            </a:br>
            <a:r>
              <a:rPr lang="en-US" sz="3000" dirty="0"/>
              <a:t>during rebuilding</a:t>
            </a:r>
          </a:p>
          <a:p>
            <a:pPr lvl="1">
              <a:spcAft>
                <a:spcPts val="1200"/>
              </a:spcAft>
            </a:pPr>
            <a:r>
              <a:rPr lang="en-US" sz="3000" dirty="0"/>
              <a:t>Option 2 – State Harvest</a:t>
            </a:r>
            <a:br>
              <a:rPr lang="en-US" sz="3000" dirty="0"/>
            </a:br>
            <a:r>
              <a:rPr lang="en-US" sz="3000" dirty="0"/>
              <a:t>Strategy</a:t>
            </a:r>
          </a:p>
        </p:txBody>
      </p:sp>
    </p:spTree>
    <p:extLst>
      <p:ext uri="{BB962C8B-B14F-4D97-AF65-F5344CB8AC3E}">
        <p14:creationId xmlns:p14="http://schemas.microsoft.com/office/powerpoint/2010/main" val="20215158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8E007-7AC4-4879-A92C-A19CB34B9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2.2	Alternative 2, Option 2</a:t>
            </a:r>
            <a:endParaRPr lang="en-US" sz="5400" baseline="-25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052E5-4366-4C62-B0C1-E7608660A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5" y="1691322"/>
            <a:ext cx="8595360" cy="4351337"/>
          </a:xfrm>
        </p:spPr>
        <p:txBody>
          <a:bodyPr>
            <a:normAutofit lnSpcReduction="10000"/>
          </a:bodyPr>
          <a:lstStyle/>
          <a:p>
            <a:pPr lvl="1">
              <a:spcAft>
                <a:spcPts val="1200"/>
              </a:spcAft>
            </a:pPr>
            <a:r>
              <a:rPr lang="en-US" sz="3200" dirty="0"/>
              <a:t>Option 2 – State Harvest</a:t>
            </a:r>
            <a:br>
              <a:rPr lang="en-US" sz="3200" dirty="0"/>
            </a:br>
            <a:r>
              <a:rPr lang="en-US" sz="3200" dirty="0"/>
              <a:t>Strategy (5 AAC 34.917)</a:t>
            </a:r>
          </a:p>
          <a:p>
            <a:pPr lvl="2">
              <a:spcAft>
                <a:spcPts val="1200"/>
              </a:spcAft>
            </a:pPr>
            <a:r>
              <a:rPr lang="en-US" sz="3200" dirty="0"/>
              <a:t>Open if MMB ≥ 50% Average 1978-2012</a:t>
            </a:r>
          </a:p>
          <a:p>
            <a:pPr lvl="2">
              <a:spcAft>
                <a:spcPts val="1200"/>
              </a:spcAft>
            </a:pPr>
            <a:r>
              <a:rPr lang="en-US" sz="3200" dirty="0"/>
              <a:t>Max 10% Exploitation</a:t>
            </a:r>
          </a:p>
          <a:p>
            <a:pPr lvl="2">
              <a:spcAft>
                <a:spcPts val="1200"/>
              </a:spcAft>
            </a:pPr>
            <a:r>
              <a:rPr lang="en-US" sz="3200" dirty="0"/>
              <a:t>Assessment provides </a:t>
            </a:r>
            <a:br>
              <a:rPr lang="en-US" sz="3200" dirty="0"/>
            </a:br>
            <a:r>
              <a:rPr lang="en-US" sz="3200" dirty="0"/>
              <a:t>basis</a:t>
            </a:r>
          </a:p>
          <a:p>
            <a:pPr lvl="2">
              <a:spcAft>
                <a:spcPts val="1200"/>
              </a:spcAft>
            </a:pPr>
            <a:r>
              <a:rPr lang="en-US" sz="3200" dirty="0"/>
              <a:t>Closed fishery prior to </a:t>
            </a:r>
            <a:br>
              <a:rPr lang="en-US" sz="3200" dirty="0"/>
            </a:br>
            <a:r>
              <a:rPr lang="en-US" sz="3200" dirty="0"/>
              <a:t>“Overfished” status</a:t>
            </a:r>
          </a:p>
        </p:txBody>
      </p:sp>
      <p:pic>
        <p:nvPicPr>
          <p:cNvPr id="4" name="image2.png">
            <a:extLst>
              <a:ext uri="{FF2B5EF4-FFF2-40B4-BE49-F238E27FC236}">
                <a16:creationId xmlns:a16="http://schemas.microsoft.com/office/drawing/2014/main" id="{08E362B6-3EE7-4F95-A1BE-84F17D23F93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513832" y="3225809"/>
            <a:ext cx="5801140" cy="3632191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234276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A close up of a map&#10;&#10;Description automatically generated">
            <a:extLst>
              <a:ext uri="{FF2B5EF4-FFF2-40B4-BE49-F238E27FC236}">
                <a16:creationId xmlns:a16="http://schemas.microsoft.com/office/drawing/2014/main" id="{8F864A03-CC48-483D-BB4B-53FBD7EE31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088"/>
          <a:stretch/>
        </p:blipFill>
        <p:spPr>
          <a:xfrm>
            <a:off x="4697506" y="1162825"/>
            <a:ext cx="6415123" cy="3956905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8EB6A9A-0803-4ED0-A4C9-919243302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671" y="461170"/>
            <a:ext cx="4050835" cy="901465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Summary of projections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500D99-87DB-4F69-8573-F4FF8AA3E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6311" y="1654450"/>
            <a:ext cx="4565409" cy="4655502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Random recruitment: All years (1978 – 2018)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PRO: allows for high recruitment possibilities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CON: optimistic with current environment, stock status,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Random recruitment: Current regime (1996 – 2018)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PRO: realistic recruitment expectations for near future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CON: does NOT allow for increased recruitment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Ricker stock-recruit model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PRO: Fluctuates with stock size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CON: weak relationship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B783536-3C2F-4F8E-817D-89881A1D465A}"/>
              </a:ext>
            </a:extLst>
          </p:cNvPr>
          <p:cNvGrpSpPr/>
          <p:nvPr/>
        </p:nvGrpSpPr>
        <p:grpSpPr>
          <a:xfrm>
            <a:off x="6778550" y="1636072"/>
            <a:ext cx="2305050" cy="3111860"/>
            <a:chOff x="6778550" y="1636072"/>
            <a:chExt cx="2305050" cy="311186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81EDEF2-1330-43E3-8871-C2CF6F0AB9AF}"/>
                </a:ext>
              </a:extLst>
            </p:cNvPr>
            <p:cNvCxnSpPr/>
            <p:nvPr/>
          </p:nvCxnSpPr>
          <p:spPr>
            <a:xfrm flipV="1">
              <a:off x="7729256" y="2023782"/>
              <a:ext cx="0" cy="2724150"/>
            </a:xfrm>
            <a:prstGeom prst="line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060688F-0BEE-4CB2-BAD2-E3A044577E97}"/>
                </a:ext>
              </a:extLst>
            </p:cNvPr>
            <p:cNvSpPr txBox="1"/>
            <p:nvPr/>
          </p:nvSpPr>
          <p:spPr>
            <a:xfrm>
              <a:off x="6778550" y="1636072"/>
              <a:ext cx="23050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1996 breakpoint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87801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Vi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</TotalTime>
  <Words>615</Words>
  <Application>Microsoft Office PowerPoint</Application>
  <PresentationFormat>Widescreen</PresentationFormat>
  <Paragraphs>123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 2</vt:lpstr>
      <vt:lpstr>View</vt:lpstr>
      <vt:lpstr>St Matthew Island  blue king crab  Rebuilding Plan Initial Review – Update for CPT  January 2020</vt:lpstr>
      <vt:lpstr>Outline</vt:lpstr>
      <vt:lpstr>1.2.2 Tmin and Tmax</vt:lpstr>
      <vt:lpstr>1.2.2 Tmin and Tmax</vt:lpstr>
      <vt:lpstr>1.2.2 Tmin and Tmax</vt:lpstr>
      <vt:lpstr>1.2.2 Tmin and Tmax</vt:lpstr>
      <vt:lpstr>2. Description of Alternatives</vt:lpstr>
      <vt:lpstr>2.2 Alternative 2, Option 2</vt:lpstr>
      <vt:lpstr>Summary of projections</vt:lpstr>
      <vt:lpstr>Ricker stock-recruit recruitment projections</vt:lpstr>
      <vt:lpstr>Summary</vt:lpstr>
      <vt:lpstr>Council actions following initial review draft</vt:lpstr>
      <vt:lpstr>SSC Comments – December 2019</vt:lpstr>
      <vt:lpstr>Ricker S-R Model</vt:lpstr>
      <vt:lpstr>Randomized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Saint Matthew Island  blue king crab  Rebuilding Plan Initial Review  December 2019</dc:title>
  <dc:creator>Jim Armstrong</dc:creator>
  <cp:lastModifiedBy>Palof, Katie J (DFG)</cp:lastModifiedBy>
  <cp:revision>18</cp:revision>
  <dcterms:created xsi:type="dcterms:W3CDTF">2019-12-03T07:07:43Z</dcterms:created>
  <dcterms:modified xsi:type="dcterms:W3CDTF">2020-01-14T04:39:20Z</dcterms:modified>
</cp:coreProperties>
</file>