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9"/>
  </p:notesMasterIdLst>
  <p:sldIdLst>
    <p:sldId id="256" r:id="rId2"/>
    <p:sldId id="669" r:id="rId3"/>
    <p:sldId id="670" r:id="rId4"/>
    <p:sldId id="675" r:id="rId5"/>
    <p:sldId id="676" r:id="rId6"/>
    <p:sldId id="677" r:id="rId7"/>
    <p:sldId id="6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08" autoAdjust="0"/>
    <p:restoredTop sz="93460" autoAdjust="0"/>
  </p:normalViewPr>
  <p:slideViewPr>
    <p:cSldViewPr>
      <p:cViewPr varScale="1">
        <p:scale>
          <a:sx n="87" d="100"/>
          <a:sy n="87" d="100"/>
        </p:scale>
        <p:origin x="60" y="9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55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90921-7126-436E-BC88-2B219C229F7D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1394D-2FB6-4015-B08B-70A9B24D29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77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950C6-F7CA-4E39-BD83-E3B10B80EE1B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FD9E3-130C-4C3A-8B60-0E6E42D318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>
            <a:normAutofit/>
          </a:bodyPr>
          <a:lstStyle/>
          <a:p>
            <a:r>
              <a:rPr lang="en-US" b="1" dirty="0"/>
              <a:t>Bristol Bay Red King Crab Assessment in Fall 2021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629400" cy="1752600"/>
          </a:xfrm>
        </p:spPr>
        <p:txBody>
          <a:bodyPr/>
          <a:lstStyle/>
          <a:p>
            <a:r>
              <a:rPr lang="en-US" b="1" dirty="0"/>
              <a:t>J. Zheng, M.S.M. Siddeek, &amp; K.J. Palof</a:t>
            </a:r>
          </a:p>
          <a:p>
            <a:r>
              <a:rPr lang="en-US" b="1" dirty="0"/>
              <a:t>ADF&amp;G, Juneau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preview">
            <a:extLst>
              <a:ext uri="{FF2B5EF4-FFF2-40B4-BE49-F238E27FC236}">
                <a16:creationId xmlns:a16="http://schemas.microsoft.com/office/drawing/2014/main" id="{D5D416AC-208A-44C2-B009-98B14D609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2" y="76200"/>
            <a:ext cx="45212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preview">
            <a:extLst>
              <a:ext uri="{FF2B5EF4-FFF2-40B4-BE49-F238E27FC236}">
                <a16:creationId xmlns:a16="http://schemas.microsoft.com/office/drawing/2014/main" id="{7CEF6E71-F330-432B-8FCF-9AEFAD425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407" y="84463"/>
            <a:ext cx="45212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BF17B4-5716-442F-A0BC-6A2E75035CC9}"/>
              </a:ext>
            </a:extLst>
          </p:cNvPr>
          <p:cNvSpPr txBox="1"/>
          <p:nvPr/>
        </p:nvSpPr>
        <p:spPr>
          <a:xfrm>
            <a:off x="998207" y="84463"/>
            <a:ext cx="2570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NMFS female survey 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79ED41-5A56-4D4E-AA54-BCA7610BACE7}"/>
              </a:ext>
            </a:extLst>
          </p:cNvPr>
          <p:cNvSpPr txBox="1"/>
          <p:nvPr/>
        </p:nvSpPr>
        <p:spPr>
          <a:xfrm>
            <a:off x="5638800" y="8446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NMFS male survey data</a:t>
            </a:r>
          </a:p>
        </p:txBody>
      </p:sp>
    </p:spTree>
    <p:extLst>
      <p:ext uri="{BB962C8B-B14F-4D97-AF65-F5344CB8AC3E}">
        <p14:creationId xmlns:p14="http://schemas.microsoft.com/office/powerpoint/2010/main" val="371399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5318C8-5CC2-4EF0-8165-9AA3D6A6054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174" b="19508"/>
          <a:stretch/>
        </p:blipFill>
        <p:spPr bwMode="auto">
          <a:xfrm>
            <a:off x="381000" y="31750"/>
            <a:ext cx="5616893" cy="68262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2FD02A-8A5C-47B4-946C-FE9F93B91E9A}"/>
              </a:ext>
            </a:extLst>
          </p:cNvPr>
          <p:cNvSpPr txBox="1"/>
          <p:nvPr/>
        </p:nvSpPr>
        <p:spPr>
          <a:xfrm>
            <a:off x="6172200" y="304800"/>
            <a:ext cx="27924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Model 19.3d</a:t>
            </a:r>
          </a:p>
          <a:p>
            <a:endParaRPr lang="en-US" dirty="0"/>
          </a:p>
          <a:p>
            <a:r>
              <a:rPr lang="en-US" dirty="0"/>
              <a:t>Approaching overfished </a:t>
            </a:r>
          </a:p>
          <a:p>
            <a:r>
              <a:rPr lang="en-US" dirty="0"/>
              <a:t>condition during 2021-2024</a:t>
            </a:r>
          </a:p>
        </p:txBody>
      </p:sp>
    </p:spTree>
    <p:extLst>
      <p:ext uri="{BB962C8B-B14F-4D97-AF65-F5344CB8AC3E}">
        <p14:creationId xmlns:p14="http://schemas.microsoft.com/office/powerpoint/2010/main" val="3189267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2FD02A-8A5C-47B4-946C-FE9F93B91E9A}"/>
              </a:ext>
            </a:extLst>
          </p:cNvPr>
          <p:cNvSpPr txBox="1"/>
          <p:nvPr/>
        </p:nvSpPr>
        <p:spPr>
          <a:xfrm>
            <a:off x="6172200" y="304800"/>
            <a:ext cx="27924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Model 19.3g</a:t>
            </a:r>
          </a:p>
          <a:p>
            <a:endParaRPr lang="en-US" dirty="0"/>
          </a:p>
          <a:p>
            <a:r>
              <a:rPr lang="en-US" dirty="0"/>
              <a:t>Approaching overfished </a:t>
            </a:r>
          </a:p>
          <a:p>
            <a:r>
              <a:rPr lang="en-US" dirty="0"/>
              <a:t>condition during 2021-2024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3F2D8E-0734-4F67-ABC3-97558F44C483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58" b="19395"/>
          <a:stretch/>
        </p:blipFill>
        <p:spPr bwMode="auto">
          <a:xfrm>
            <a:off x="449856" y="76200"/>
            <a:ext cx="5714999" cy="6705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6019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2FD02A-8A5C-47B4-946C-FE9F93B91E9A}"/>
              </a:ext>
            </a:extLst>
          </p:cNvPr>
          <p:cNvSpPr txBox="1"/>
          <p:nvPr/>
        </p:nvSpPr>
        <p:spPr>
          <a:xfrm>
            <a:off x="6172200" y="304800"/>
            <a:ext cx="27924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Model 21.1</a:t>
            </a:r>
          </a:p>
          <a:p>
            <a:endParaRPr lang="en-US" dirty="0"/>
          </a:p>
          <a:p>
            <a:r>
              <a:rPr lang="en-US" dirty="0"/>
              <a:t>Approaching overfished </a:t>
            </a:r>
          </a:p>
          <a:p>
            <a:r>
              <a:rPr lang="en-US" dirty="0"/>
              <a:t>condition during 2021-2024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882103-112E-45BA-99D3-188C287513F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868" b="19276"/>
          <a:stretch/>
        </p:blipFill>
        <p:spPr bwMode="auto">
          <a:xfrm>
            <a:off x="457200" y="76200"/>
            <a:ext cx="5715000" cy="6781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8210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2FD02A-8A5C-47B4-946C-FE9F93B91E9A}"/>
              </a:ext>
            </a:extLst>
          </p:cNvPr>
          <p:cNvSpPr txBox="1"/>
          <p:nvPr/>
        </p:nvSpPr>
        <p:spPr>
          <a:xfrm>
            <a:off x="6172200" y="304800"/>
            <a:ext cx="27924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Model 21.2</a:t>
            </a:r>
          </a:p>
          <a:p>
            <a:endParaRPr lang="en-US" dirty="0"/>
          </a:p>
          <a:p>
            <a:r>
              <a:rPr lang="en-US" dirty="0"/>
              <a:t>Approaching overfished </a:t>
            </a:r>
          </a:p>
          <a:p>
            <a:r>
              <a:rPr lang="en-US" dirty="0"/>
              <a:t>condition during 2021-2024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A1D515-14FA-48E0-BF2C-B00843190DCD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448" b="18800"/>
          <a:stretch/>
        </p:blipFill>
        <p:spPr bwMode="auto">
          <a:xfrm>
            <a:off x="457200" y="76200"/>
            <a:ext cx="5638800" cy="68580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82270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1A6773F-4831-4DB3-997F-EA46546EC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899467"/>
              </p:ext>
            </p:extLst>
          </p:nvPr>
        </p:nvGraphicFramePr>
        <p:xfrm>
          <a:off x="426918" y="756492"/>
          <a:ext cx="8488481" cy="2367709"/>
        </p:xfrm>
        <a:graphic>
          <a:graphicData uri="http://schemas.openxmlformats.org/drawingml/2006/table">
            <a:tbl>
              <a:tblPr/>
              <a:tblGrid>
                <a:gridCol w="1281760">
                  <a:extLst>
                    <a:ext uri="{9D8B030D-6E8A-4147-A177-3AD203B41FA5}">
                      <a16:colId xmlns:a16="http://schemas.microsoft.com/office/drawing/2014/main" val="3920056079"/>
                    </a:ext>
                  </a:extLst>
                </a:gridCol>
                <a:gridCol w="97306">
                  <a:extLst>
                    <a:ext uri="{9D8B030D-6E8A-4147-A177-3AD203B41FA5}">
                      <a16:colId xmlns:a16="http://schemas.microsoft.com/office/drawing/2014/main" val="1266287651"/>
                    </a:ext>
                  </a:extLst>
                </a:gridCol>
                <a:gridCol w="833569">
                  <a:extLst>
                    <a:ext uri="{9D8B030D-6E8A-4147-A177-3AD203B41FA5}">
                      <a16:colId xmlns:a16="http://schemas.microsoft.com/office/drawing/2014/main" val="3694176961"/>
                    </a:ext>
                  </a:extLst>
                </a:gridCol>
                <a:gridCol w="1018617">
                  <a:extLst>
                    <a:ext uri="{9D8B030D-6E8A-4147-A177-3AD203B41FA5}">
                      <a16:colId xmlns:a16="http://schemas.microsoft.com/office/drawing/2014/main" val="2159461423"/>
                    </a:ext>
                  </a:extLst>
                </a:gridCol>
                <a:gridCol w="982966">
                  <a:extLst>
                    <a:ext uri="{9D8B030D-6E8A-4147-A177-3AD203B41FA5}">
                      <a16:colId xmlns:a16="http://schemas.microsoft.com/office/drawing/2014/main" val="1957385907"/>
                    </a:ext>
                  </a:extLst>
                </a:gridCol>
                <a:gridCol w="1035595">
                  <a:extLst>
                    <a:ext uri="{9D8B030D-6E8A-4147-A177-3AD203B41FA5}">
                      <a16:colId xmlns:a16="http://schemas.microsoft.com/office/drawing/2014/main" val="2655412021"/>
                    </a:ext>
                  </a:extLst>
                </a:gridCol>
                <a:gridCol w="1161224">
                  <a:extLst>
                    <a:ext uri="{9D8B030D-6E8A-4147-A177-3AD203B41FA5}">
                      <a16:colId xmlns:a16="http://schemas.microsoft.com/office/drawing/2014/main" val="3882693822"/>
                    </a:ext>
                  </a:extLst>
                </a:gridCol>
                <a:gridCol w="1164620">
                  <a:extLst>
                    <a:ext uri="{9D8B030D-6E8A-4147-A177-3AD203B41FA5}">
                      <a16:colId xmlns:a16="http://schemas.microsoft.com/office/drawing/2014/main" val="2914359361"/>
                    </a:ext>
                  </a:extLst>
                </a:gridCol>
                <a:gridCol w="912824">
                  <a:extLst>
                    <a:ext uri="{9D8B030D-6E8A-4147-A177-3AD203B41FA5}">
                      <a16:colId xmlns:a16="http://schemas.microsoft.com/office/drawing/2014/main" val="4135728252"/>
                    </a:ext>
                  </a:extLst>
                </a:gridCol>
              </a:tblGrid>
              <a:tr h="671494">
                <a:tc>
                  <a:txBody>
                    <a:bodyPr/>
                    <a:lstStyle/>
                    <a:p>
                      <a:pPr marL="457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MSST</a:t>
                      </a:r>
                      <a:endParaRPr lang="en-US" sz="1600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Biomass (MMB)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Retained Catch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Total Catch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OFL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376922"/>
                  </a:ext>
                </a:extLst>
              </a:tr>
              <a:tr h="339243">
                <a:tc gridSpan="2"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2017/18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12.74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24.86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2.99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3.09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3.60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5.60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5.04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591876"/>
                  </a:ext>
                </a:extLst>
              </a:tr>
              <a:tr h="339243">
                <a:tc gridSpan="2"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2018/19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10.62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16.92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1.95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2.03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5.34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4.27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92712"/>
                  </a:ext>
                </a:extLst>
              </a:tr>
              <a:tr h="339243">
                <a:tc gridSpan="2"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2019/20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12.72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14.24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1.72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1.78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2.22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3.40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2.72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272989"/>
                  </a:ext>
                </a:extLst>
              </a:tr>
              <a:tr h="339243">
                <a:tc gridSpan="2"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2020/21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12.12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13.96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1.20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1.26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1.57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2.14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1.61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592053"/>
                  </a:ext>
                </a:extLst>
              </a:tr>
              <a:tr h="339243">
                <a:tc gridSpan="2"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2021/22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14.95</a:t>
                      </a:r>
                      <a:r>
                        <a:rPr lang="en-US" sz="18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2.23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1.78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91479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8A9C6C6E-6C3E-4BE9-8558-35FE83652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1" y="304800"/>
            <a:ext cx="92464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r>
              <a:rPr kumimoji="0" lang="en-A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Status and catch specifications (1,000 t) (model 21.1): </a:t>
            </a:r>
            <a:endParaRPr kumimoji="0" lang="en-AU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A289B5C-89F4-4C6C-9056-0A34B2FCA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526660"/>
              </p:ext>
            </p:extLst>
          </p:nvPr>
        </p:nvGraphicFramePr>
        <p:xfrm>
          <a:off x="556334" y="3692486"/>
          <a:ext cx="8359064" cy="2503455"/>
        </p:xfrm>
        <a:graphic>
          <a:graphicData uri="http://schemas.openxmlformats.org/drawingml/2006/table">
            <a:tbl>
              <a:tblPr/>
              <a:tblGrid>
                <a:gridCol w="1107550">
                  <a:extLst>
                    <a:ext uri="{9D8B030D-6E8A-4147-A177-3AD203B41FA5}">
                      <a16:colId xmlns:a16="http://schemas.microsoft.com/office/drawing/2014/main" val="1206210866"/>
                    </a:ext>
                  </a:extLst>
                </a:gridCol>
                <a:gridCol w="94836">
                  <a:extLst>
                    <a:ext uri="{9D8B030D-6E8A-4147-A177-3AD203B41FA5}">
                      <a16:colId xmlns:a16="http://schemas.microsoft.com/office/drawing/2014/main" val="2880790775"/>
                    </a:ext>
                  </a:extLst>
                </a:gridCol>
                <a:gridCol w="782490">
                  <a:extLst>
                    <a:ext uri="{9D8B030D-6E8A-4147-A177-3AD203B41FA5}">
                      <a16:colId xmlns:a16="http://schemas.microsoft.com/office/drawing/2014/main" val="1875591789"/>
                    </a:ext>
                  </a:extLst>
                </a:gridCol>
                <a:gridCol w="988584">
                  <a:extLst>
                    <a:ext uri="{9D8B030D-6E8A-4147-A177-3AD203B41FA5}">
                      <a16:colId xmlns:a16="http://schemas.microsoft.com/office/drawing/2014/main" val="3159738063"/>
                    </a:ext>
                  </a:extLst>
                </a:gridCol>
                <a:gridCol w="1065659">
                  <a:extLst>
                    <a:ext uri="{9D8B030D-6E8A-4147-A177-3AD203B41FA5}">
                      <a16:colId xmlns:a16="http://schemas.microsoft.com/office/drawing/2014/main" val="3861411130"/>
                    </a:ext>
                  </a:extLst>
                </a:gridCol>
                <a:gridCol w="990261">
                  <a:extLst>
                    <a:ext uri="{9D8B030D-6E8A-4147-A177-3AD203B41FA5}">
                      <a16:colId xmlns:a16="http://schemas.microsoft.com/office/drawing/2014/main" val="404758163"/>
                    </a:ext>
                  </a:extLst>
                </a:gridCol>
                <a:gridCol w="991936">
                  <a:extLst>
                    <a:ext uri="{9D8B030D-6E8A-4147-A177-3AD203B41FA5}">
                      <a16:colId xmlns:a16="http://schemas.microsoft.com/office/drawing/2014/main" val="3443182503"/>
                    </a:ext>
                  </a:extLst>
                </a:gridCol>
                <a:gridCol w="94836">
                  <a:extLst>
                    <a:ext uri="{9D8B030D-6E8A-4147-A177-3AD203B41FA5}">
                      <a16:colId xmlns:a16="http://schemas.microsoft.com/office/drawing/2014/main" val="2770485708"/>
                    </a:ext>
                  </a:extLst>
                </a:gridCol>
                <a:gridCol w="996962">
                  <a:extLst>
                    <a:ext uri="{9D8B030D-6E8A-4147-A177-3AD203B41FA5}">
                      <a16:colId xmlns:a16="http://schemas.microsoft.com/office/drawing/2014/main" val="3385073365"/>
                    </a:ext>
                  </a:extLst>
                </a:gridCol>
                <a:gridCol w="94836">
                  <a:extLst>
                    <a:ext uri="{9D8B030D-6E8A-4147-A177-3AD203B41FA5}">
                      <a16:colId xmlns:a16="http://schemas.microsoft.com/office/drawing/2014/main" val="865905442"/>
                    </a:ext>
                  </a:extLst>
                </a:gridCol>
                <a:gridCol w="1151114">
                  <a:extLst>
                    <a:ext uri="{9D8B030D-6E8A-4147-A177-3AD203B41FA5}">
                      <a16:colId xmlns:a16="http://schemas.microsoft.com/office/drawing/2014/main" val="2692298707"/>
                    </a:ext>
                  </a:extLst>
                </a:gridCol>
              </a:tblGrid>
              <a:tr h="7077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</a:t>
                      </a:r>
                      <a:r>
                        <a:rPr lang="en-US" sz="1600" b="1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MSY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Current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MMB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B/B</a:t>
                      </a:r>
                      <a:r>
                        <a:rPr lang="en-US" sz="1600" b="1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MSY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(MMB)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</a:t>
                      </a:r>
                      <a:r>
                        <a:rPr lang="en-US" sz="1600" b="1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OFL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Years to define B</a:t>
                      </a:r>
                      <a:r>
                        <a:rPr lang="en-US" sz="1600" b="1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MSY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Natural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Mortality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059500"/>
                  </a:ext>
                </a:extLst>
              </a:tr>
              <a:tr h="3543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2017/18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3b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25.1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21.3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0.85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0.24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1984-2017</a:t>
                      </a:r>
                    </a:p>
                  </a:txBody>
                  <a:tcPr marL="67968" marR="67968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405121"/>
                  </a:ext>
                </a:extLst>
              </a:tr>
              <a:tr h="3543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2018/19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3b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25.5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20.8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0.82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0.25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1984-2017</a:t>
                      </a:r>
                    </a:p>
                  </a:txBody>
                  <a:tcPr marL="67968" marR="6796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173260"/>
                  </a:ext>
                </a:extLst>
              </a:tr>
              <a:tr h="3543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2019/20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3b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21.2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16.0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0.75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0.22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1984-2018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305335"/>
                  </a:ext>
                </a:extLst>
              </a:tr>
              <a:tr h="3543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2020/21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3b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25.4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14.9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0.59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0.16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1984-2019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590925"/>
                  </a:ext>
                </a:extLst>
              </a:tr>
              <a:tr h="35438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2021/22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3b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24.2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14.9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0.62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0.17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1984-2020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67968" marR="679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045555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FB42967E-CDFC-48D1-803D-55A332061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051" y="3429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Basis for the OFL: V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alues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are in 1,000 t (model 21.1):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86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43806</TotalTime>
  <Words>207</Words>
  <Application>Microsoft Office PowerPoint</Application>
  <PresentationFormat>On-screen Show (4:3)</PresentationFormat>
  <Paragraphs>121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Bristol Bay Red King Crab Assessment in Fall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Fish and Game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REPLY TO CIE’S REVIEWS OF THE BRISTOL BAY RED KING CRAB MODEL</dc:title>
  <dc:creator>Shareef Siddeek</dc:creator>
  <cp:lastModifiedBy>Zheng, Jie (DFG)</cp:lastModifiedBy>
  <cp:revision>902</cp:revision>
  <dcterms:created xsi:type="dcterms:W3CDTF">2011-02-12T20:54:53Z</dcterms:created>
  <dcterms:modified xsi:type="dcterms:W3CDTF">2021-09-16T06:12:16Z</dcterms:modified>
</cp:coreProperties>
</file>