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2" r:id="rId5"/>
    <p:sldId id="263" r:id="rId6"/>
    <p:sldId id="258" r:id="rId7"/>
    <p:sldId id="266" r:id="rId8"/>
    <p:sldId id="259" r:id="rId9"/>
    <p:sldId id="265" r:id="rId10"/>
    <p:sldId id="268" r:id="rId11"/>
    <p:sldId id="267" r:id="rId12"/>
    <p:sldId id="269" r:id="rId13"/>
    <p:sldId id="271" r:id="rId14"/>
    <p:sldId id="270" r:id="rId15"/>
    <p:sldId id="273" r:id="rId16"/>
    <p:sldId id="272" r:id="rId17"/>
    <p:sldId id="274" r:id="rId18"/>
    <p:sldId id="275" r:id="rId19"/>
    <p:sldId id="276" r:id="rId20"/>
    <p:sldId id="277" r:id="rId21"/>
    <p:sldId id="278" r:id="rId22"/>
    <p:sldId id="279" r:id="rId23"/>
    <p:sldId id="280" r:id="rId24"/>
    <p:sldId id="281" r:id="rId25"/>
    <p:sldId id="282" r:id="rId26"/>
    <p:sldId id="283"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ly, Ben J (DFG)" initials="DBJ(" lastIdx="1" clrIdx="0">
    <p:extLst>
      <p:ext uri="{19B8F6BF-5375-455C-9EA6-DF929625EA0E}">
        <p15:presenceInfo xmlns:p15="http://schemas.microsoft.com/office/powerpoint/2012/main" userId="S-1-5-21-440283733-3916095660-3029927770-46106" providerId="AD"/>
      </p:ext>
    </p:extLst>
  </p:cmAuthor>
  <p:cmAuthor id="2" name="Palof, Katie J (DFG)" initials="PKJ(" lastIdx="2" clrIdx="1">
    <p:extLst>
      <p:ext uri="{19B8F6BF-5375-455C-9EA6-DF929625EA0E}">
        <p15:presenceInfo xmlns:p15="http://schemas.microsoft.com/office/powerpoint/2012/main" userId="S::katie.palof@alaska.gov::e41a194a-1189-4f2b-905e-3b6bda3ddd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1430"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4880276-A529-4C8C-A31C-1BB620C1993D}"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3090761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880276-A529-4C8C-A31C-1BB620C1993D}"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969720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880276-A529-4C8C-A31C-1BB620C1993D}"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16681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880276-A529-4C8C-A31C-1BB620C1993D}"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1942442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880276-A529-4C8C-A31C-1BB620C1993D}"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1414231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880276-A529-4C8C-A31C-1BB620C1993D}" type="datetimeFigureOut">
              <a:rPr lang="en-US" smtClean="0"/>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2088988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880276-A529-4C8C-A31C-1BB620C1993D}" type="datetimeFigureOut">
              <a:rPr lang="en-US" smtClean="0"/>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2674662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880276-A529-4C8C-A31C-1BB620C1993D}" type="datetimeFigureOut">
              <a:rPr lang="en-US" smtClean="0"/>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4144501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80276-A529-4C8C-A31C-1BB620C1993D}" type="datetimeFigureOut">
              <a:rPr lang="en-US" smtClean="0"/>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842068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4880276-A529-4C8C-A31C-1BB620C1993D}" type="datetimeFigureOut">
              <a:rPr lang="en-US" smtClean="0"/>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178867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4880276-A529-4C8C-A31C-1BB620C1993D}" type="datetimeFigureOut">
              <a:rPr lang="en-US" smtClean="0"/>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4FC969-B497-4F85-9B1D-60856A65A3D2}" type="slidenum">
              <a:rPr lang="en-US" smtClean="0"/>
              <a:t>‹#›</a:t>
            </a:fld>
            <a:endParaRPr lang="en-US"/>
          </a:p>
        </p:txBody>
      </p:sp>
    </p:spTree>
    <p:extLst>
      <p:ext uri="{BB962C8B-B14F-4D97-AF65-F5344CB8AC3E}">
        <p14:creationId xmlns:p14="http://schemas.microsoft.com/office/powerpoint/2010/main" val="3185999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80276-A529-4C8C-A31C-1BB620C1993D}" type="datetimeFigureOut">
              <a:rPr lang="en-US" smtClean="0"/>
              <a:t>1/13/2020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4FC969-B497-4F85-9B1D-60856A65A3D2}" type="slidenum">
              <a:rPr lang="en-US" smtClean="0"/>
              <a:t>‹#›</a:t>
            </a:fld>
            <a:endParaRPr lang="en-US"/>
          </a:p>
        </p:txBody>
      </p:sp>
    </p:spTree>
    <p:extLst>
      <p:ext uri="{BB962C8B-B14F-4D97-AF65-F5344CB8AC3E}">
        <p14:creationId xmlns:p14="http://schemas.microsoft.com/office/powerpoint/2010/main" val="25586718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73208-9F3E-4906-A359-750F66FDDB06}"/>
              </a:ext>
            </a:extLst>
          </p:cNvPr>
          <p:cNvSpPr>
            <a:spLocks noGrp="1"/>
          </p:cNvSpPr>
          <p:nvPr>
            <p:ph type="ctrTitle"/>
          </p:nvPr>
        </p:nvSpPr>
        <p:spPr/>
        <p:txBody>
          <a:bodyPr>
            <a:normAutofit fontScale="90000"/>
          </a:bodyPr>
          <a:lstStyle/>
          <a:p>
            <a:r>
              <a:rPr lang="en-US" dirty="0"/>
              <a:t>Update: Observer data, catch estimation, and future assessment needs</a:t>
            </a:r>
          </a:p>
        </p:txBody>
      </p:sp>
      <p:sp>
        <p:nvSpPr>
          <p:cNvPr id="3" name="Subtitle 2">
            <a:extLst>
              <a:ext uri="{FF2B5EF4-FFF2-40B4-BE49-F238E27FC236}">
                <a16:creationId xmlns:a16="http://schemas.microsoft.com/office/drawing/2014/main" id="{75CE43E8-77FD-493D-940E-82548DB4A9DE}"/>
              </a:ext>
            </a:extLst>
          </p:cNvPr>
          <p:cNvSpPr>
            <a:spLocks noGrp="1"/>
          </p:cNvSpPr>
          <p:nvPr>
            <p:ph type="subTitle" idx="1"/>
          </p:nvPr>
        </p:nvSpPr>
        <p:spPr>
          <a:xfrm>
            <a:off x="1143000" y="4462650"/>
            <a:ext cx="6858000" cy="1655762"/>
          </a:xfrm>
        </p:spPr>
        <p:txBody>
          <a:bodyPr>
            <a:normAutofit lnSpcReduction="10000"/>
          </a:bodyPr>
          <a:lstStyle/>
          <a:p>
            <a:r>
              <a:rPr lang="en-US" dirty="0"/>
              <a:t>Ben Daly</a:t>
            </a:r>
          </a:p>
          <a:p>
            <a:r>
              <a:rPr lang="en-US" dirty="0"/>
              <a:t>Crab Plan Team Meeting</a:t>
            </a:r>
          </a:p>
          <a:p>
            <a:r>
              <a:rPr lang="en-US" dirty="0"/>
              <a:t>January 14-17, 2020</a:t>
            </a:r>
          </a:p>
          <a:p>
            <a:r>
              <a:rPr lang="en-US" dirty="0"/>
              <a:t>Kodiak, AK</a:t>
            </a:r>
          </a:p>
        </p:txBody>
      </p:sp>
    </p:spTree>
    <p:extLst>
      <p:ext uri="{BB962C8B-B14F-4D97-AF65-F5344CB8AC3E}">
        <p14:creationId xmlns:p14="http://schemas.microsoft.com/office/powerpoint/2010/main" val="3659578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57A46A2-A730-4DE2-A14D-209EB4AA9135}"/>
              </a:ext>
            </a:extLst>
          </p:cNvPr>
          <p:cNvPicPr>
            <a:picLocks noChangeAspect="1"/>
          </p:cNvPicPr>
          <p:nvPr/>
        </p:nvPicPr>
        <p:blipFill rotWithShape="1">
          <a:blip r:embed="rId2"/>
          <a:srcRect b="20785"/>
          <a:stretch/>
        </p:blipFill>
        <p:spPr>
          <a:xfrm>
            <a:off x="1608972" y="842682"/>
            <a:ext cx="6876313" cy="5432612"/>
          </a:xfrm>
          <a:prstGeom prst="rect">
            <a:avLst/>
          </a:prstGeom>
        </p:spPr>
      </p:pic>
    </p:spTree>
    <p:extLst>
      <p:ext uri="{BB962C8B-B14F-4D97-AF65-F5344CB8AC3E}">
        <p14:creationId xmlns:p14="http://schemas.microsoft.com/office/powerpoint/2010/main" val="2059878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3AF8681-BC50-4D95-A4F4-DD8AC5DCAE29}"/>
              </a:ext>
            </a:extLst>
          </p:cNvPr>
          <p:cNvPicPr>
            <a:picLocks noChangeAspect="1"/>
          </p:cNvPicPr>
          <p:nvPr/>
        </p:nvPicPr>
        <p:blipFill rotWithShape="1">
          <a:blip r:embed="rId2"/>
          <a:srcRect b="22222"/>
          <a:stretch/>
        </p:blipFill>
        <p:spPr>
          <a:xfrm>
            <a:off x="1295208" y="968188"/>
            <a:ext cx="6876313" cy="5334000"/>
          </a:xfrm>
          <a:prstGeom prst="rect">
            <a:avLst/>
          </a:prstGeom>
        </p:spPr>
      </p:pic>
    </p:spTree>
    <p:extLst>
      <p:ext uri="{BB962C8B-B14F-4D97-AF65-F5344CB8AC3E}">
        <p14:creationId xmlns:p14="http://schemas.microsoft.com/office/powerpoint/2010/main" val="185037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31DA50F-15E9-46FA-A083-639B4292E663}"/>
              </a:ext>
            </a:extLst>
          </p:cNvPr>
          <p:cNvPicPr>
            <a:picLocks noChangeAspect="1"/>
          </p:cNvPicPr>
          <p:nvPr/>
        </p:nvPicPr>
        <p:blipFill rotWithShape="1">
          <a:blip r:embed="rId2"/>
          <a:srcRect b="21699"/>
          <a:stretch/>
        </p:blipFill>
        <p:spPr>
          <a:xfrm>
            <a:off x="362878" y="295835"/>
            <a:ext cx="7454345" cy="5821256"/>
          </a:xfrm>
          <a:prstGeom prst="rect">
            <a:avLst/>
          </a:prstGeom>
        </p:spPr>
      </p:pic>
      <p:sp>
        <p:nvSpPr>
          <p:cNvPr id="3" name="TextBox 2">
            <a:extLst>
              <a:ext uri="{FF2B5EF4-FFF2-40B4-BE49-F238E27FC236}">
                <a16:creationId xmlns:a16="http://schemas.microsoft.com/office/drawing/2014/main" id="{FE16EB47-971B-42C6-BB91-4A2B0D364250}"/>
              </a:ext>
            </a:extLst>
          </p:cNvPr>
          <p:cNvSpPr txBox="1"/>
          <p:nvPr/>
        </p:nvSpPr>
        <p:spPr>
          <a:xfrm>
            <a:off x="5889812" y="1237128"/>
            <a:ext cx="3101787" cy="2677656"/>
          </a:xfrm>
          <a:prstGeom prst="rect">
            <a:avLst/>
          </a:prstGeom>
          <a:noFill/>
        </p:spPr>
        <p:txBody>
          <a:bodyPr wrap="square" rtlCol="0">
            <a:spAutoFit/>
          </a:bodyPr>
          <a:lstStyle/>
          <a:p>
            <a:pPr marL="285750" indent="-285750">
              <a:buFont typeface="Arial" panose="020B0604020202020204" pitchFamily="34" charset="0"/>
              <a:buChar char="•"/>
            </a:pPr>
            <a:r>
              <a:rPr lang="en-US" sz="2800" dirty="0"/>
              <a:t>No meaningful retention of  BBRKC in the Tanner E fishery</a:t>
            </a:r>
          </a:p>
          <a:p>
            <a:pPr marL="285750" indent="-285750">
              <a:buFont typeface="Arial" panose="020B0604020202020204" pitchFamily="34" charset="0"/>
              <a:buChar char="•"/>
            </a:pPr>
            <a:r>
              <a:rPr lang="en-US" sz="2800" dirty="0"/>
              <a:t>Discard mortality = total catch * 0.2</a:t>
            </a:r>
          </a:p>
        </p:txBody>
      </p:sp>
    </p:spTree>
    <p:extLst>
      <p:ext uri="{BB962C8B-B14F-4D97-AF65-F5344CB8AC3E}">
        <p14:creationId xmlns:p14="http://schemas.microsoft.com/office/powerpoint/2010/main" val="3065645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E11F13C-7820-4AB9-B1CB-92C44F129608}"/>
              </a:ext>
            </a:extLst>
          </p:cNvPr>
          <p:cNvPicPr>
            <a:picLocks noChangeAspect="1"/>
          </p:cNvPicPr>
          <p:nvPr/>
        </p:nvPicPr>
        <p:blipFill rotWithShape="1">
          <a:blip r:embed="rId2"/>
          <a:srcRect b="22092"/>
          <a:stretch/>
        </p:blipFill>
        <p:spPr>
          <a:xfrm>
            <a:off x="1465537" y="757517"/>
            <a:ext cx="6876313" cy="5342965"/>
          </a:xfrm>
          <a:prstGeom prst="rect">
            <a:avLst/>
          </a:prstGeom>
        </p:spPr>
      </p:pic>
    </p:spTree>
    <p:extLst>
      <p:ext uri="{BB962C8B-B14F-4D97-AF65-F5344CB8AC3E}">
        <p14:creationId xmlns:p14="http://schemas.microsoft.com/office/powerpoint/2010/main" val="2135409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4E615DD-F55E-4D76-892A-3B1180817D37}"/>
              </a:ext>
            </a:extLst>
          </p:cNvPr>
          <p:cNvPicPr>
            <a:picLocks noChangeAspect="1"/>
          </p:cNvPicPr>
          <p:nvPr/>
        </p:nvPicPr>
        <p:blipFill rotWithShape="1">
          <a:blip r:embed="rId2"/>
          <a:srcRect b="21454"/>
          <a:stretch/>
        </p:blipFill>
        <p:spPr>
          <a:xfrm>
            <a:off x="1865363" y="606829"/>
            <a:ext cx="6876313" cy="5386647"/>
          </a:xfrm>
          <a:prstGeom prst="rect">
            <a:avLst/>
          </a:prstGeom>
        </p:spPr>
      </p:pic>
    </p:spTree>
    <p:extLst>
      <p:ext uri="{BB962C8B-B14F-4D97-AF65-F5344CB8AC3E}">
        <p14:creationId xmlns:p14="http://schemas.microsoft.com/office/powerpoint/2010/main" val="1118722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5505B0E-36FE-4A6F-90D8-E5BFD79F5990}"/>
              </a:ext>
            </a:extLst>
          </p:cNvPr>
          <p:cNvPicPr>
            <a:picLocks noChangeAspect="1"/>
          </p:cNvPicPr>
          <p:nvPr/>
        </p:nvPicPr>
        <p:blipFill rotWithShape="1">
          <a:blip r:embed="rId2"/>
          <a:srcRect b="19869"/>
          <a:stretch/>
        </p:blipFill>
        <p:spPr>
          <a:xfrm>
            <a:off x="1546220" y="519953"/>
            <a:ext cx="6876313" cy="5495365"/>
          </a:xfrm>
          <a:prstGeom prst="rect">
            <a:avLst/>
          </a:prstGeom>
        </p:spPr>
      </p:pic>
    </p:spTree>
    <p:extLst>
      <p:ext uri="{BB962C8B-B14F-4D97-AF65-F5344CB8AC3E}">
        <p14:creationId xmlns:p14="http://schemas.microsoft.com/office/powerpoint/2010/main" val="2373841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8630C73-8B7C-4C48-B7A8-002557DA0E12}"/>
              </a:ext>
            </a:extLst>
          </p:cNvPr>
          <p:cNvPicPr>
            <a:picLocks noChangeAspect="1"/>
          </p:cNvPicPr>
          <p:nvPr/>
        </p:nvPicPr>
        <p:blipFill rotWithShape="1">
          <a:blip r:embed="rId2"/>
          <a:srcRect r="21188" b="22222"/>
          <a:stretch/>
        </p:blipFill>
        <p:spPr>
          <a:xfrm>
            <a:off x="479419" y="349623"/>
            <a:ext cx="5419358" cy="5334000"/>
          </a:xfrm>
          <a:prstGeom prst="rect">
            <a:avLst/>
          </a:prstGeom>
        </p:spPr>
      </p:pic>
      <p:sp>
        <p:nvSpPr>
          <p:cNvPr id="3" name="TextBox 2">
            <a:extLst>
              <a:ext uri="{FF2B5EF4-FFF2-40B4-BE49-F238E27FC236}">
                <a16:creationId xmlns:a16="http://schemas.microsoft.com/office/drawing/2014/main" id="{3901C211-FD26-4182-9E4A-D7AC8CE66D92}"/>
              </a:ext>
            </a:extLst>
          </p:cNvPr>
          <p:cNvSpPr txBox="1"/>
          <p:nvPr/>
        </p:nvSpPr>
        <p:spPr>
          <a:xfrm>
            <a:off x="6033248" y="1536174"/>
            <a:ext cx="2752164" cy="3785652"/>
          </a:xfrm>
          <a:prstGeom prst="rect">
            <a:avLst/>
          </a:prstGeom>
          <a:noFill/>
        </p:spPr>
        <p:txBody>
          <a:bodyPr wrap="square" rtlCol="0">
            <a:spAutoFit/>
          </a:bodyPr>
          <a:lstStyle/>
          <a:p>
            <a:r>
              <a:rPr lang="en-US" sz="2400" dirty="0"/>
              <a:t>Cannot use subtraction method for estimating discards in incidental fisheries before 2005, as incidental catch + effort cannot be parsed out before 2005.</a:t>
            </a:r>
          </a:p>
        </p:txBody>
      </p:sp>
    </p:spTree>
    <p:extLst>
      <p:ext uri="{BB962C8B-B14F-4D97-AF65-F5344CB8AC3E}">
        <p14:creationId xmlns:p14="http://schemas.microsoft.com/office/powerpoint/2010/main" val="2778040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65E443-8678-4FFB-AEAA-A3F46704AC1D}"/>
              </a:ext>
            </a:extLst>
          </p:cNvPr>
          <p:cNvPicPr>
            <a:picLocks noChangeAspect="1"/>
          </p:cNvPicPr>
          <p:nvPr/>
        </p:nvPicPr>
        <p:blipFill rotWithShape="1">
          <a:blip r:embed="rId2"/>
          <a:srcRect b="21307"/>
          <a:stretch/>
        </p:blipFill>
        <p:spPr>
          <a:xfrm>
            <a:off x="1133843" y="730623"/>
            <a:ext cx="6876313" cy="5396753"/>
          </a:xfrm>
          <a:prstGeom prst="rect">
            <a:avLst/>
          </a:prstGeom>
        </p:spPr>
      </p:pic>
    </p:spTree>
    <p:extLst>
      <p:ext uri="{BB962C8B-B14F-4D97-AF65-F5344CB8AC3E}">
        <p14:creationId xmlns:p14="http://schemas.microsoft.com/office/powerpoint/2010/main" val="2059281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335D407-121F-494E-B734-E52A41153380}"/>
              </a:ext>
            </a:extLst>
          </p:cNvPr>
          <p:cNvPicPr>
            <a:picLocks noChangeAspect="1"/>
          </p:cNvPicPr>
          <p:nvPr/>
        </p:nvPicPr>
        <p:blipFill rotWithShape="1">
          <a:blip r:embed="rId2"/>
          <a:srcRect b="21046"/>
          <a:stretch/>
        </p:blipFill>
        <p:spPr>
          <a:xfrm>
            <a:off x="452525" y="833718"/>
            <a:ext cx="6876313" cy="5414682"/>
          </a:xfrm>
          <a:prstGeom prst="rect">
            <a:avLst/>
          </a:prstGeom>
        </p:spPr>
      </p:pic>
      <p:sp>
        <p:nvSpPr>
          <p:cNvPr id="4" name="TextBox 3">
            <a:extLst>
              <a:ext uri="{FF2B5EF4-FFF2-40B4-BE49-F238E27FC236}">
                <a16:creationId xmlns:a16="http://schemas.microsoft.com/office/drawing/2014/main" id="{A0E06C38-8AC5-4F7C-B4C8-CC50AA4C896D}"/>
              </a:ext>
            </a:extLst>
          </p:cNvPr>
          <p:cNvSpPr txBox="1"/>
          <p:nvPr/>
        </p:nvSpPr>
        <p:spPr>
          <a:xfrm>
            <a:off x="5889812" y="1237128"/>
            <a:ext cx="3101787" cy="2246769"/>
          </a:xfrm>
          <a:prstGeom prst="rect">
            <a:avLst/>
          </a:prstGeom>
          <a:noFill/>
        </p:spPr>
        <p:txBody>
          <a:bodyPr wrap="square" rtlCol="0">
            <a:spAutoFit/>
          </a:bodyPr>
          <a:lstStyle/>
          <a:p>
            <a:pPr marL="285750" indent="-285750">
              <a:buFont typeface="Arial" panose="020B0604020202020204" pitchFamily="34" charset="0"/>
              <a:buChar char="•"/>
            </a:pPr>
            <a:r>
              <a:rPr lang="en-US" sz="2800" dirty="0"/>
              <a:t>No retention of snow crab in the BBRKC fishery</a:t>
            </a:r>
          </a:p>
          <a:p>
            <a:pPr marL="285750" indent="-285750">
              <a:buFont typeface="Arial" panose="020B0604020202020204" pitchFamily="34" charset="0"/>
              <a:buChar char="•"/>
            </a:pPr>
            <a:r>
              <a:rPr lang="en-US" sz="2800" dirty="0"/>
              <a:t>Discard mortality = total catch * 0.3</a:t>
            </a:r>
          </a:p>
        </p:txBody>
      </p:sp>
    </p:spTree>
    <p:extLst>
      <p:ext uri="{BB962C8B-B14F-4D97-AF65-F5344CB8AC3E}">
        <p14:creationId xmlns:p14="http://schemas.microsoft.com/office/powerpoint/2010/main" val="3453849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5AFF761-329B-49F7-B4C7-95879E14EF7B}"/>
              </a:ext>
            </a:extLst>
          </p:cNvPr>
          <p:cNvPicPr>
            <a:picLocks noChangeAspect="1"/>
          </p:cNvPicPr>
          <p:nvPr/>
        </p:nvPicPr>
        <p:blipFill rotWithShape="1">
          <a:blip r:embed="rId2"/>
          <a:srcRect b="20131"/>
          <a:stretch/>
        </p:blipFill>
        <p:spPr>
          <a:xfrm>
            <a:off x="1133843" y="519953"/>
            <a:ext cx="6876313" cy="5477435"/>
          </a:xfrm>
          <a:prstGeom prst="rect">
            <a:avLst/>
          </a:prstGeom>
        </p:spPr>
      </p:pic>
    </p:spTree>
    <p:extLst>
      <p:ext uri="{BB962C8B-B14F-4D97-AF65-F5344CB8AC3E}">
        <p14:creationId xmlns:p14="http://schemas.microsoft.com/office/powerpoint/2010/main" val="144785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FC3A3-DFCB-47D4-B88A-DC911BD77579}"/>
              </a:ext>
            </a:extLst>
          </p:cNvPr>
          <p:cNvSpPr>
            <a:spLocks noGrp="1"/>
          </p:cNvSpPr>
          <p:nvPr>
            <p:ph type="title"/>
          </p:nvPr>
        </p:nvSpPr>
        <p:spPr>
          <a:xfrm>
            <a:off x="628650" y="365126"/>
            <a:ext cx="8389844" cy="1325563"/>
          </a:xfrm>
        </p:spPr>
        <p:txBody>
          <a:bodyPr/>
          <a:lstStyle/>
          <a:p>
            <a:r>
              <a:rPr lang="en-US" dirty="0"/>
              <a:t>Reminder about what we are doing</a:t>
            </a:r>
          </a:p>
        </p:txBody>
      </p:sp>
      <p:sp>
        <p:nvSpPr>
          <p:cNvPr id="3" name="Content Placeholder 2">
            <a:extLst>
              <a:ext uri="{FF2B5EF4-FFF2-40B4-BE49-F238E27FC236}">
                <a16:creationId xmlns:a16="http://schemas.microsoft.com/office/drawing/2014/main" id="{721FBFC5-ECA3-4013-9438-7D6A4F340A96}"/>
              </a:ext>
            </a:extLst>
          </p:cNvPr>
          <p:cNvSpPr>
            <a:spLocks noGrp="1"/>
          </p:cNvSpPr>
          <p:nvPr>
            <p:ph idx="1"/>
          </p:nvPr>
        </p:nvSpPr>
        <p:spPr>
          <a:xfrm>
            <a:off x="628650" y="1825160"/>
            <a:ext cx="7886700" cy="4351338"/>
          </a:xfrm>
        </p:spPr>
        <p:txBody>
          <a:bodyPr>
            <a:normAutofit fontScale="77500" lnSpcReduction="20000"/>
          </a:bodyPr>
          <a:lstStyle/>
          <a:p>
            <a:pPr marL="0" indent="0">
              <a:buNone/>
            </a:pPr>
            <a:r>
              <a:rPr lang="en-US" dirty="0"/>
              <a:t>Ongoing effort to standardize timeseries of fishery catch data so that estimates of total catch and discards is consistent, transparent, repeatable</a:t>
            </a:r>
          </a:p>
          <a:p>
            <a:pPr marL="0" indent="0">
              <a:buNone/>
            </a:pPr>
            <a:endParaRPr lang="en-US" dirty="0"/>
          </a:p>
          <a:p>
            <a:pPr marL="0" indent="0">
              <a:buNone/>
            </a:pPr>
            <a:r>
              <a:rPr lang="en-US" dirty="0"/>
              <a:t>Provide assessment authors:</a:t>
            </a:r>
          </a:p>
          <a:p>
            <a:pPr marL="288925" indent="-288925">
              <a:buFont typeface="+mj-lt"/>
              <a:buAutoNum type="arabicPeriod"/>
            </a:pPr>
            <a:r>
              <a:rPr lang="en-US" dirty="0"/>
              <a:t>Raw fishery dockside + at-sea observer data files</a:t>
            </a:r>
          </a:p>
          <a:p>
            <a:pPr lvl="1"/>
            <a:r>
              <a:rPr lang="en-US" dirty="0"/>
              <a:t>fish ticket, dockside, at-sea observer </a:t>
            </a:r>
          </a:p>
          <a:p>
            <a:pPr marL="0" indent="0">
              <a:buNone/>
            </a:pPr>
            <a:r>
              <a:rPr lang="en-US" dirty="0"/>
              <a:t>2. Timeseries of expanded total catch</a:t>
            </a:r>
          </a:p>
          <a:p>
            <a:pPr marL="0" indent="0">
              <a:buNone/>
            </a:pPr>
            <a:r>
              <a:rPr lang="en-US" dirty="0"/>
              <a:t>3. R code used for expansions</a:t>
            </a:r>
          </a:p>
          <a:p>
            <a:pPr marL="0" indent="0">
              <a:buNone/>
            </a:pPr>
            <a:endParaRPr lang="en-US" dirty="0"/>
          </a:p>
          <a:p>
            <a:pPr marL="0" indent="0">
              <a:buNone/>
            </a:pPr>
            <a:r>
              <a:rPr lang="en-US" dirty="0"/>
              <a:t>ADF&amp;G use:</a:t>
            </a:r>
          </a:p>
          <a:p>
            <a:r>
              <a:rPr lang="en-US" u="sng" dirty="0"/>
              <a:t>Discards + Bycatch mortality estimates </a:t>
            </a:r>
            <a:r>
              <a:rPr lang="en-US" dirty="0"/>
              <a:t>for tracking overfishing status….. i.e., expand at-sea observer data for entire fishery(</a:t>
            </a:r>
            <a:r>
              <a:rPr lang="en-US" dirty="0" err="1"/>
              <a:t>ies</a:t>
            </a:r>
            <a:r>
              <a:rPr lang="en-US" dirty="0"/>
              <a:t>)</a:t>
            </a:r>
          </a:p>
        </p:txBody>
      </p:sp>
    </p:spTree>
    <p:extLst>
      <p:ext uri="{BB962C8B-B14F-4D97-AF65-F5344CB8AC3E}">
        <p14:creationId xmlns:p14="http://schemas.microsoft.com/office/powerpoint/2010/main" val="401071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AE9E6C0-DDCC-4828-8BF4-E476081CBDBA}"/>
              </a:ext>
            </a:extLst>
          </p:cNvPr>
          <p:cNvPicPr>
            <a:picLocks noChangeAspect="1"/>
          </p:cNvPicPr>
          <p:nvPr/>
        </p:nvPicPr>
        <p:blipFill rotWithShape="1">
          <a:blip r:embed="rId2"/>
          <a:srcRect b="22092"/>
          <a:stretch/>
        </p:blipFill>
        <p:spPr>
          <a:xfrm>
            <a:off x="1322102" y="591671"/>
            <a:ext cx="6876313" cy="5342965"/>
          </a:xfrm>
          <a:prstGeom prst="rect">
            <a:avLst/>
          </a:prstGeom>
        </p:spPr>
      </p:pic>
    </p:spTree>
    <p:extLst>
      <p:ext uri="{BB962C8B-B14F-4D97-AF65-F5344CB8AC3E}">
        <p14:creationId xmlns:p14="http://schemas.microsoft.com/office/powerpoint/2010/main" val="1789598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0A56B48-8282-4D4D-93D1-8E50F1C0AF83}"/>
              </a:ext>
            </a:extLst>
          </p:cNvPr>
          <p:cNvPicPr>
            <a:picLocks noChangeAspect="1"/>
          </p:cNvPicPr>
          <p:nvPr/>
        </p:nvPicPr>
        <p:blipFill rotWithShape="1">
          <a:blip r:embed="rId2"/>
          <a:srcRect b="22666"/>
          <a:stretch/>
        </p:blipFill>
        <p:spPr>
          <a:xfrm>
            <a:off x="1707421" y="498764"/>
            <a:ext cx="6876313" cy="5303520"/>
          </a:xfrm>
          <a:prstGeom prst="rect">
            <a:avLst/>
          </a:prstGeom>
        </p:spPr>
      </p:pic>
    </p:spTree>
    <p:extLst>
      <p:ext uri="{BB962C8B-B14F-4D97-AF65-F5344CB8AC3E}">
        <p14:creationId xmlns:p14="http://schemas.microsoft.com/office/powerpoint/2010/main" val="2078254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78F88F3-F573-4EA8-9A5F-0B770834A9CD}"/>
              </a:ext>
            </a:extLst>
          </p:cNvPr>
          <p:cNvPicPr>
            <a:picLocks noChangeAspect="1"/>
          </p:cNvPicPr>
          <p:nvPr/>
        </p:nvPicPr>
        <p:blipFill rotWithShape="1">
          <a:blip r:embed="rId2"/>
          <a:srcRect b="21091"/>
          <a:stretch/>
        </p:blipFill>
        <p:spPr>
          <a:xfrm>
            <a:off x="1449726" y="723207"/>
            <a:ext cx="6876313" cy="5411585"/>
          </a:xfrm>
          <a:prstGeom prst="rect">
            <a:avLst/>
          </a:prstGeom>
        </p:spPr>
      </p:pic>
    </p:spTree>
    <p:extLst>
      <p:ext uri="{BB962C8B-B14F-4D97-AF65-F5344CB8AC3E}">
        <p14:creationId xmlns:p14="http://schemas.microsoft.com/office/powerpoint/2010/main" val="1815408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A33165D-9F8D-4E77-A478-05711156D939}"/>
              </a:ext>
            </a:extLst>
          </p:cNvPr>
          <p:cNvPicPr>
            <a:picLocks noChangeAspect="1"/>
          </p:cNvPicPr>
          <p:nvPr/>
        </p:nvPicPr>
        <p:blipFill>
          <a:blip r:embed="rId2"/>
          <a:stretch>
            <a:fillRect/>
          </a:stretch>
        </p:blipFill>
        <p:spPr>
          <a:xfrm>
            <a:off x="1329786" y="513184"/>
            <a:ext cx="6876313" cy="6858000"/>
          </a:xfrm>
          <a:prstGeom prst="rect">
            <a:avLst/>
          </a:prstGeom>
        </p:spPr>
      </p:pic>
    </p:spTree>
    <p:extLst>
      <p:ext uri="{BB962C8B-B14F-4D97-AF65-F5344CB8AC3E}">
        <p14:creationId xmlns:p14="http://schemas.microsoft.com/office/powerpoint/2010/main" val="22438411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AEA7EB7-7525-4D76-969B-50F056E80BA8}"/>
              </a:ext>
            </a:extLst>
          </p:cNvPr>
          <p:cNvPicPr>
            <a:picLocks noChangeAspect="1"/>
          </p:cNvPicPr>
          <p:nvPr/>
        </p:nvPicPr>
        <p:blipFill rotWithShape="1">
          <a:blip r:embed="rId2"/>
          <a:srcRect b="19864"/>
          <a:stretch/>
        </p:blipFill>
        <p:spPr>
          <a:xfrm>
            <a:off x="1264471" y="494522"/>
            <a:ext cx="6876313" cy="5495731"/>
          </a:xfrm>
          <a:prstGeom prst="rect">
            <a:avLst/>
          </a:prstGeom>
        </p:spPr>
      </p:pic>
    </p:spTree>
    <p:extLst>
      <p:ext uri="{BB962C8B-B14F-4D97-AF65-F5344CB8AC3E}">
        <p14:creationId xmlns:p14="http://schemas.microsoft.com/office/powerpoint/2010/main" val="519465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33163-6AFC-43C0-89D5-AEF1F49C793E}"/>
              </a:ext>
            </a:extLst>
          </p:cNvPr>
          <p:cNvSpPr>
            <a:spLocks noGrp="1"/>
          </p:cNvSpPr>
          <p:nvPr>
            <p:ph type="title"/>
          </p:nvPr>
        </p:nvSpPr>
        <p:spPr>
          <a:xfrm>
            <a:off x="628650" y="105149"/>
            <a:ext cx="7886700" cy="1325563"/>
          </a:xfrm>
        </p:spPr>
        <p:txBody>
          <a:bodyPr/>
          <a:lstStyle/>
          <a:p>
            <a:r>
              <a:rPr lang="en-US" dirty="0"/>
              <a:t>Thoughts on split time series?</a:t>
            </a:r>
          </a:p>
        </p:txBody>
      </p:sp>
      <p:sp>
        <p:nvSpPr>
          <p:cNvPr id="3" name="Content Placeholder 2">
            <a:extLst>
              <a:ext uri="{FF2B5EF4-FFF2-40B4-BE49-F238E27FC236}">
                <a16:creationId xmlns:a16="http://schemas.microsoft.com/office/drawing/2014/main" id="{26F0ECEB-2F91-41A2-A63A-3FC37D5F287B}"/>
              </a:ext>
            </a:extLst>
          </p:cNvPr>
          <p:cNvSpPr>
            <a:spLocks noGrp="1"/>
          </p:cNvSpPr>
          <p:nvPr>
            <p:ph idx="1"/>
          </p:nvPr>
        </p:nvSpPr>
        <p:spPr>
          <a:xfrm>
            <a:off x="628650" y="1430712"/>
            <a:ext cx="7886700" cy="4351338"/>
          </a:xfrm>
        </p:spPr>
        <p:txBody>
          <a:bodyPr>
            <a:normAutofit fontScale="92500" lnSpcReduction="20000"/>
          </a:bodyPr>
          <a:lstStyle/>
          <a:p>
            <a:pPr marL="0" indent="0">
              <a:buNone/>
            </a:pPr>
            <a:r>
              <a:rPr lang="en-US" sz="3000" b="1" dirty="0"/>
              <a:t>Discard mortality</a:t>
            </a:r>
          </a:p>
          <a:p>
            <a:r>
              <a:rPr lang="en-US" dirty="0"/>
              <a:t>Pre-rationalization discards: LNR</a:t>
            </a:r>
          </a:p>
          <a:p>
            <a:r>
              <a:rPr lang="en-US" dirty="0"/>
              <a:t>Post-rationalization: subtraction</a:t>
            </a:r>
          </a:p>
          <a:p>
            <a:endParaRPr lang="en-US" dirty="0"/>
          </a:p>
          <a:p>
            <a:pPr lvl="1"/>
            <a:r>
              <a:rPr lang="en-US" dirty="0"/>
              <a:t>Inability to use subtraction method for incidental fisheries in pre-rationalization years (cannot parse out incidental effort)</a:t>
            </a:r>
          </a:p>
          <a:p>
            <a:pPr lvl="1"/>
            <a:r>
              <a:rPr lang="en-US" dirty="0"/>
              <a:t>Less consistency between LNR and subtraction method in pre-rationalized years in directed fisheries (mostly for snow crab)</a:t>
            </a:r>
          </a:p>
          <a:p>
            <a:pPr lvl="1"/>
            <a:r>
              <a:rPr lang="en-US" dirty="0"/>
              <a:t>Assessment authors may not care of only relying on total catch estimates</a:t>
            </a:r>
          </a:p>
          <a:p>
            <a:pPr lvl="1"/>
            <a:r>
              <a:rPr lang="en-US" dirty="0"/>
              <a:t>Most relevant for estimating total fishery mortality when determining overfishing status</a:t>
            </a:r>
          </a:p>
          <a:p>
            <a:endParaRPr lang="en-US" dirty="0"/>
          </a:p>
        </p:txBody>
      </p:sp>
    </p:spTree>
    <p:extLst>
      <p:ext uri="{BB962C8B-B14F-4D97-AF65-F5344CB8AC3E}">
        <p14:creationId xmlns:p14="http://schemas.microsoft.com/office/powerpoint/2010/main" val="9117594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6B494-60A0-46DD-8FA6-351F17C1EE19}"/>
              </a:ext>
            </a:extLst>
          </p:cNvPr>
          <p:cNvSpPr>
            <a:spLocks noGrp="1"/>
          </p:cNvSpPr>
          <p:nvPr>
            <p:ph type="title"/>
          </p:nvPr>
        </p:nvSpPr>
        <p:spPr/>
        <p:txBody>
          <a:bodyPr/>
          <a:lstStyle/>
          <a:p>
            <a:r>
              <a:rPr lang="en-US" dirty="0"/>
              <a:t>Looking ahead:</a:t>
            </a:r>
          </a:p>
        </p:txBody>
      </p:sp>
      <p:sp>
        <p:nvSpPr>
          <p:cNvPr id="3" name="Content Placeholder 2">
            <a:extLst>
              <a:ext uri="{FF2B5EF4-FFF2-40B4-BE49-F238E27FC236}">
                <a16:creationId xmlns:a16="http://schemas.microsoft.com/office/drawing/2014/main" id="{D0888663-0EEA-4466-8F79-672B8191980B}"/>
              </a:ext>
            </a:extLst>
          </p:cNvPr>
          <p:cNvSpPr>
            <a:spLocks noGrp="1"/>
          </p:cNvSpPr>
          <p:nvPr>
            <p:ph idx="1"/>
          </p:nvPr>
        </p:nvSpPr>
        <p:spPr/>
        <p:txBody>
          <a:bodyPr>
            <a:normAutofit/>
          </a:bodyPr>
          <a:lstStyle/>
          <a:p>
            <a:r>
              <a:rPr lang="en-US" dirty="0"/>
              <a:t>Continue development of standardized timeseries</a:t>
            </a:r>
          </a:p>
          <a:p>
            <a:pPr lvl="1"/>
            <a:r>
              <a:rPr lang="en-US" dirty="0"/>
              <a:t>Revised time series live – prior to May meeting?</a:t>
            </a:r>
          </a:p>
          <a:p>
            <a:pPr lvl="1"/>
            <a:r>
              <a:rPr lang="en-US" dirty="0"/>
              <a:t>Author timeline for this? April 1?</a:t>
            </a:r>
          </a:p>
          <a:p>
            <a:pPr lvl="1"/>
            <a:r>
              <a:rPr lang="en-US" dirty="0"/>
              <a:t>Include as a model scenario?: Base + new catch timeseries</a:t>
            </a:r>
          </a:p>
          <a:p>
            <a:r>
              <a:rPr lang="en-US" dirty="0"/>
              <a:t>Annual code on GitHub for transparency – May/ Sept (Katie/Tyler)</a:t>
            </a:r>
          </a:p>
          <a:p>
            <a:r>
              <a:rPr lang="en-US" dirty="0"/>
              <a:t>Streamline accessibility to assessment authors</a:t>
            </a:r>
          </a:p>
          <a:p>
            <a:pPr lvl="1"/>
            <a:r>
              <a:rPr lang="en-US" dirty="0"/>
              <a:t>AKFIN?   → At least a year out</a:t>
            </a:r>
          </a:p>
        </p:txBody>
      </p:sp>
    </p:spTree>
    <p:extLst>
      <p:ext uri="{BB962C8B-B14F-4D97-AF65-F5344CB8AC3E}">
        <p14:creationId xmlns:p14="http://schemas.microsoft.com/office/powerpoint/2010/main" val="3347143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548F9-0D94-4E8B-8D1B-CC36A019C826}"/>
              </a:ext>
            </a:extLst>
          </p:cNvPr>
          <p:cNvSpPr>
            <a:spLocks noGrp="1"/>
          </p:cNvSpPr>
          <p:nvPr>
            <p:ph type="title"/>
          </p:nvPr>
        </p:nvSpPr>
        <p:spPr/>
        <p:txBody>
          <a:bodyPr/>
          <a:lstStyle/>
          <a:p>
            <a:r>
              <a:rPr lang="en-US" dirty="0"/>
              <a:t>Review: May 2019 CPT minutes</a:t>
            </a:r>
          </a:p>
        </p:txBody>
      </p:sp>
      <p:sp>
        <p:nvSpPr>
          <p:cNvPr id="3" name="Content Placeholder 2">
            <a:extLst>
              <a:ext uri="{FF2B5EF4-FFF2-40B4-BE49-F238E27FC236}">
                <a16:creationId xmlns:a16="http://schemas.microsoft.com/office/drawing/2014/main" id="{2CBDB1C6-1271-4E7C-B961-F98D28656A1E}"/>
              </a:ext>
            </a:extLst>
          </p:cNvPr>
          <p:cNvSpPr>
            <a:spLocks noGrp="1"/>
          </p:cNvSpPr>
          <p:nvPr>
            <p:ph idx="1"/>
          </p:nvPr>
        </p:nvSpPr>
        <p:spPr/>
        <p:txBody>
          <a:bodyPr>
            <a:normAutofit fontScale="92500" lnSpcReduction="10000"/>
          </a:bodyPr>
          <a:lstStyle/>
          <a:p>
            <a:pPr marL="0" indent="0">
              <a:buNone/>
            </a:pPr>
            <a:r>
              <a:rPr lang="en-US" dirty="0"/>
              <a:t>“</a:t>
            </a:r>
            <a:r>
              <a:rPr lang="en-US" i="1" dirty="0"/>
              <a:t>Assessment authors suggested that it would be most helpful if ADF&amp;G provided the data (i.e., “raw” observer data from count and measure pots, total sampling effort for count and measure pots, and total fishery effort) and a standard set of functions (e.g., as an R package) to calculate expanded total catch in any category required by an assessment. This would ensure standardization of expanded catch calculations, standardization of data provided by ADF&amp;G, reproducibility of results, and flexibility for the assessment authors. The CPT concurred and recommended that ADF&amp;G move forward along these lines</a:t>
            </a:r>
            <a:r>
              <a:rPr lang="en-US" dirty="0"/>
              <a:t>.”</a:t>
            </a:r>
          </a:p>
        </p:txBody>
      </p:sp>
    </p:spTree>
    <p:extLst>
      <p:ext uri="{BB962C8B-B14F-4D97-AF65-F5344CB8AC3E}">
        <p14:creationId xmlns:p14="http://schemas.microsoft.com/office/powerpoint/2010/main" val="1552887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733D73-8071-4932-97BD-9BB73740ED79}"/>
              </a:ext>
            </a:extLst>
          </p:cNvPr>
          <p:cNvSpPr>
            <a:spLocks noGrp="1"/>
          </p:cNvSpPr>
          <p:nvPr>
            <p:ph idx="1"/>
          </p:nvPr>
        </p:nvSpPr>
        <p:spPr>
          <a:xfrm>
            <a:off x="524995" y="1448641"/>
            <a:ext cx="8094009" cy="5032375"/>
          </a:xfrm>
        </p:spPr>
        <p:txBody>
          <a:bodyPr>
            <a:normAutofit fontScale="70000" lnSpcReduction="20000"/>
          </a:bodyPr>
          <a:lstStyle/>
          <a:p>
            <a:pPr marL="0" indent="0">
              <a:buNone/>
            </a:pPr>
            <a:r>
              <a:rPr lang="en-US" dirty="0"/>
              <a:t>“</a:t>
            </a:r>
            <a:r>
              <a:rPr lang="en-US" i="1" dirty="0"/>
              <a:t>Stock assessment authors should let ADF&amp;G staff know if there is information being collected that is not useful, or if they need additional data that is not being collected. For example, if count pots are not useful, ADF&amp;G could consider sampling fewer count pots and more measure pots</a:t>
            </a:r>
            <a:r>
              <a:rPr lang="en-US" dirty="0"/>
              <a:t>.” </a:t>
            </a:r>
          </a:p>
          <a:p>
            <a:pPr marL="0" indent="0">
              <a:buNone/>
            </a:pPr>
            <a:endParaRPr lang="en-US" sz="1300" dirty="0"/>
          </a:p>
          <a:p>
            <a:pPr marL="0" indent="0">
              <a:buNone/>
            </a:pPr>
            <a:r>
              <a:rPr lang="en-US" b="1" dirty="0"/>
              <a:t>Ben response</a:t>
            </a:r>
            <a:r>
              <a:rPr lang="en-US" dirty="0"/>
              <a:t>: No specific guidance has been given yet </a:t>
            </a:r>
          </a:p>
          <a:p>
            <a:pPr marL="0" indent="0">
              <a:buNone/>
            </a:pPr>
            <a:endParaRPr lang="en-US" sz="1300" dirty="0"/>
          </a:p>
          <a:p>
            <a:pPr marL="0" indent="0">
              <a:buNone/>
            </a:pPr>
            <a:r>
              <a:rPr lang="en-US" dirty="0"/>
              <a:t>“</a:t>
            </a:r>
            <a:r>
              <a:rPr lang="en-US" i="1" dirty="0"/>
              <a:t>The CPT should consider how often the length-weight regressions derived from the NMFS EBS trawl survey should be updated, and whether they are appropriate to use in fishery catch estimation</a:t>
            </a:r>
            <a:r>
              <a:rPr lang="en-US" dirty="0"/>
              <a:t>.”</a:t>
            </a:r>
          </a:p>
          <a:p>
            <a:pPr marL="0" indent="0">
              <a:buNone/>
            </a:pPr>
            <a:endParaRPr lang="en-US" sz="1300" dirty="0"/>
          </a:p>
          <a:p>
            <a:pPr marL="0" indent="0">
              <a:buNone/>
            </a:pPr>
            <a:r>
              <a:rPr lang="en-US" b="1" dirty="0"/>
              <a:t>Ben response</a:t>
            </a:r>
            <a:r>
              <a:rPr lang="en-US" dirty="0"/>
              <a:t>: Unaware of any progress</a:t>
            </a:r>
          </a:p>
          <a:p>
            <a:pPr marL="0" indent="0">
              <a:buNone/>
            </a:pPr>
            <a:r>
              <a:rPr lang="en-US" dirty="0"/>
              <a:t> </a:t>
            </a:r>
          </a:p>
          <a:p>
            <a:pPr marL="0" indent="0">
              <a:buNone/>
            </a:pPr>
            <a:r>
              <a:rPr lang="en-US" dirty="0"/>
              <a:t>“</a:t>
            </a:r>
            <a:r>
              <a:rPr lang="en-US" i="1" dirty="0"/>
              <a:t>Re-calculated time series of total catch (and size composition data) using standardized methods should be provided by ADF&amp;G to assessment authors before the January CPT meeting for review and potential incorporation into 2020 assessments</a:t>
            </a:r>
            <a:r>
              <a:rPr lang="en-US" dirty="0"/>
              <a:t>.”</a:t>
            </a:r>
          </a:p>
          <a:p>
            <a:pPr marL="0" indent="0">
              <a:buNone/>
            </a:pPr>
            <a:endParaRPr lang="en-US" sz="1300" dirty="0"/>
          </a:p>
          <a:p>
            <a:pPr marL="0" indent="0">
              <a:buNone/>
            </a:pPr>
            <a:r>
              <a:rPr lang="en-US" b="1" dirty="0"/>
              <a:t>Ben response: </a:t>
            </a:r>
            <a:r>
              <a:rPr lang="en-US" dirty="0"/>
              <a:t>Not complete. In progress.</a:t>
            </a:r>
          </a:p>
          <a:p>
            <a:endParaRPr lang="en-US" dirty="0"/>
          </a:p>
        </p:txBody>
      </p:sp>
      <p:sp>
        <p:nvSpPr>
          <p:cNvPr id="4" name="Title 1">
            <a:extLst>
              <a:ext uri="{FF2B5EF4-FFF2-40B4-BE49-F238E27FC236}">
                <a16:creationId xmlns:a16="http://schemas.microsoft.com/office/drawing/2014/main" id="{11C18B71-D108-47B9-BAB2-20644A32F160}"/>
              </a:ext>
            </a:extLst>
          </p:cNvPr>
          <p:cNvSpPr>
            <a:spLocks noGrp="1"/>
          </p:cNvSpPr>
          <p:nvPr>
            <p:ph type="title"/>
          </p:nvPr>
        </p:nvSpPr>
        <p:spPr>
          <a:xfrm>
            <a:off x="628650" y="123078"/>
            <a:ext cx="7886700" cy="1325563"/>
          </a:xfrm>
        </p:spPr>
        <p:txBody>
          <a:bodyPr/>
          <a:lstStyle/>
          <a:p>
            <a:r>
              <a:rPr lang="en-US" dirty="0"/>
              <a:t>Review: May 2019 CPT minutes</a:t>
            </a:r>
          </a:p>
        </p:txBody>
      </p:sp>
    </p:spTree>
    <p:extLst>
      <p:ext uri="{BB962C8B-B14F-4D97-AF65-F5344CB8AC3E}">
        <p14:creationId xmlns:p14="http://schemas.microsoft.com/office/powerpoint/2010/main" val="2925819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733D73-8071-4932-97BD-9BB73740ED79}"/>
              </a:ext>
            </a:extLst>
          </p:cNvPr>
          <p:cNvSpPr>
            <a:spLocks noGrp="1"/>
          </p:cNvSpPr>
          <p:nvPr>
            <p:ph idx="1"/>
          </p:nvPr>
        </p:nvSpPr>
        <p:spPr>
          <a:xfrm>
            <a:off x="421901" y="1412783"/>
            <a:ext cx="8300198" cy="5246081"/>
          </a:xfrm>
        </p:spPr>
        <p:txBody>
          <a:bodyPr>
            <a:normAutofit fontScale="70000" lnSpcReduction="20000"/>
          </a:bodyPr>
          <a:lstStyle/>
          <a:p>
            <a:pPr marL="0" indent="0">
              <a:buNone/>
            </a:pPr>
            <a:r>
              <a:rPr lang="en-US" dirty="0"/>
              <a:t>“</a:t>
            </a:r>
            <a:r>
              <a:rPr lang="en-US" i="1" dirty="0"/>
              <a:t>Stock assessment authors should inform ADF&amp;G as to what categories of total catch and size composition data are needed for their assessments so that ADF&amp;G can develop standardized “raw” datasets and a set of standardized functions that authors can apply to calculate the expanded catch estimates and size compositions that the assessments require</a:t>
            </a:r>
            <a:r>
              <a:rPr lang="en-US" dirty="0"/>
              <a:t>.”</a:t>
            </a:r>
          </a:p>
          <a:p>
            <a:pPr marL="0" indent="0">
              <a:buNone/>
            </a:pPr>
            <a:endParaRPr lang="en-US" sz="1100" dirty="0"/>
          </a:p>
          <a:p>
            <a:pPr marL="0" indent="0">
              <a:buNone/>
            </a:pPr>
            <a:r>
              <a:rPr lang="en-US" b="1" dirty="0"/>
              <a:t>Ben response</a:t>
            </a:r>
            <a:r>
              <a:rPr lang="en-US" dirty="0"/>
              <a:t>:  We have working on expanded total catch (male + female) and discard (subtraction + LNR) estimates for directed and incidental fisheries. </a:t>
            </a:r>
          </a:p>
          <a:p>
            <a:pPr marL="0" indent="0">
              <a:buNone/>
            </a:pPr>
            <a:endParaRPr lang="en-US" sz="1100" dirty="0"/>
          </a:p>
          <a:p>
            <a:pPr marL="0" indent="0">
              <a:buNone/>
            </a:pPr>
            <a:r>
              <a:rPr lang="en-US" dirty="0"/>
              <a:t>“</a:t>
            </a:r>
            <a:r>
              <a:rPr lang="en-US" i="1" dirty="0"/>
              <a:t>A centralized approach to distributing crab fishery data to assessment authors (such as hosting on AKFIN) should be developed</a:t>
            </a:r>
            <a:r>
              <a:rPr lang="en-US" dirty="0"/>
              <a:t>.”</a:t>
            </a:r>
          </a:p>
          <a:p>
            <a:pPr marL="0" indent="0">
              <a:buNone/>
            </a:pPr>
            <a:endParaRPr lang="en-US" sz="1000" dirty="0"/>
          </a:p>
          <a:p>
            <a:pPr marL="0" indent="0">
              <a:buNone/>
            </a:pPr>
            <a:r>
              <a:rPr lang="en-US" b="1" dirty="0"/>
              <a:t>Ben response</a:t>
            </a:r>
            <a:r>
              <a:rPr lang="en-US" dirty="0"/>
              <a:t>: Looking into AKFIN as option</a:t>
            </a:r>
          </a:p>
          <a:p>
            <a:pPr marL="0" indent="0">
              <a:buNone/>
            </a:pPr>
            <a:endParaRPr lang="en-US" sz="1100" dirty="0"/>
          </a:p>
          <a:p>
            <a:pPr marL="0" indent="0">
              <a:buNone/>
            </a:pPr>
            <a:r>
              <a:rPr lang="en-US" dirty="0"/>
              <a:t>“</a:t>
            </a:r>
            <a:r>
              <a:rPr lang="en-US" i="1" dirty="0"/>
              <a:t>ADF&amp;G staff should explore ways to calculate variance estimates for observer CPUE</a:t>
            </a:r>
            <a:r>
              <a:rPr lang="en-US" dirty="0"/>
              <a:t>.”</a:t>
            </a:r>
          </a:p>
          <a:p>
            <a:pPr marL="0" indent="0">
              <a:buNone/>
            </a:pPr>
            <a:endParaRPr lang="en-US" sz="1000" dirty="0"/>
          </a:p>
          <a:p>
            <a:pPr marL="0" indent="0">
              <a:buNone/>
            </a:pPr>
            <a:r>
              <a:rPr lang="en-US" b="1" dirty="0"/>
              <a:t>Ben response</a:t>
            </a:r>
            <a:r>
              <a:rPr lang="en-US" dirty="0"/>
              <a:t>: Ongoing.</a:t>
            </a:r>
          </a:p>
          <a:p>
            <a:endParaRPr lang="en-US" dirty="0"/>
          </a:p>
        </p:txBody>
      </p:sp>
      <p:sp>
        <p:nvSpPr>
          <p:cNvPr id="4" name="Title 1">
            <a:extLst>
              <a:ext uri="{FF2B5EF4-FFF2-40B4-BE49-F238E27FC236}">
                <a16:creationId xmlns:a16="http://schemas.microsoft.com/office/drawing/2014/main" id="{11C18B71-D108-47B9-BAB2-20644A32F160}"/>
              </a:ext>
            </a:extLst>
          </p:cNvPr>
          <p:cNvSpPr>
            <a:spLocks noGrp="1"/>
          </p:cNvSpPr>
          <p:nvPr>
            <p:ph type="title"/>
          </p:nvPr>
        </p:nvSpPr>
        <p:spPr>
          <a:xfrm>
            <a:off x="628650" y="87220"/>
            <a:ext cx="7886700" cy="1325563"/>
          </a:xfrm>
        </p:spPr>
        <p:txBody>
          <a:bodyPr/>
          <a:lstStyle/>
          <a:p>
            <a:r>
              <a:rPr lang="en-US" dirty="0"/>
              <a:t>Review: May 2019 CPT minutes</a:t>
            </a:r>
          </a:p>
        </p:txBody>
      </p:sp>
    </p:spTree>
    <p:extLst>
      <p:ext uri="{BB962C8B-B14F-4D97-AF65-F5344CB8AC3E}">
        <p14:creationId xmlns:p14="http://schemas.microsoft.com/office/powerpoint/2010/main" val="3322169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7257A-A6E8-48FA-A5C6-C86045886E2A}"/>
              </a:ext>
            </a:extLst>
          </p:cNvPr>
          <p:cNvSpPr>
            <a:spLocks noGrp="1"/>
          </p:cNvSpPr>
          <p:nvPr>
            <p:ph type="title"/>
          </p:nvPr>
        </p:nvSpPr>
        <p:spPr>
          <a:xfrm>
            <a:off x="628650" y="0"/>
            <a:ext cx="7886700" cy="1325563"/>
          </a:xfrm>
        </p:spPr>
        <p:txBody>
          <a:bodyPr/>
          <a:lstStyle/>
          <a:p>
            <a:r>
              <a:rPr lang="en-US" dirty="0"/>
              <a:t>Data Limitations</a:t>
            </a:r>
          </a:p>
        </p:txBody>
      </p:sp>
      <p:sp>
        <p:nvSpPr>
          <p:cNvPr id="3" name="Content Placeholder 2">
            <a:extLst>
              <a:ext uri="{FF2B5EF4-FFF2-40B4-BE49-F238E27FC236}">
                <a16:creationId xmlns:a16="http://schemas.microsoft.com/office/drawing/2014/main" id="{B1B385F2-6F9C-44F8-A143-2FA5CB0AFB73}"/>
              </a:ext>
            </a:extLst>
          </p:cNvPr>
          <p:cNvSpPr>
            <a:spLocks noGrp="1"/>
          </p:cNvSpPr>
          <p:nvPr>
            <p:ph idx="1"/>
          </p:nvPr>
        </p:nvSpPr>
        <p:spPr>
          <a:xfrm>
            <a:off x="296956" y="1180165"/>
            <a:ext cx="8775326" cy="5588188"/>
          </a:xfrm>
        </p:spPr>
        <p:txBody>
          <a:bodyPr>
            <a:normAutofit fontScale="85000" lnSpcReduction="20000"/>
          </a:bodyPr>
          <a:lstStyle/>
          <a:p>
            <a:pPr marL="0" indent="0">
              <a:buNone/>
            </a:pPr>
            <a:r>
              <a:rPr lang="en-US" sz="3000" b="1" dirty="0"/>
              <a:t>Crab observer program</a:t>
            </a:r>
          </a:p>
          <a:p>
            <a:r>
              <a:rPr lang="en-US" dirty="0"/>
              <a:t>Originally set up to  monitor large commercial crab fisheries for illegal harvest rather than as a dedicated stock-assessment data-collection mechanism. </a:t>
            </a:r>
          </a:p>
          <a:p>
            <a:r>
              <a:rPr lang="en-US" dirty="0"/>
              <a:t>In first decade, observer coverage was mostly limited to vessels that processed crab (catcher-processor, relatively small number). </a:t>
            </a:r>
          </a:p>
          <a:p>
            <a:r>
              <a:rPr lang="en-US" dirty="0"/>
              <a:t>During these years, observer program data collection, management protocols, and staffing and training procedures were in a process of development, which was itself subject to changes in organization and management of the fisheries and to evolving data needs. </a:t>
            </a:r>
          </a:p>
          <a:p>
            <a:r>
              <a:rPr lang="en-US" dirty="0"/>
              <a:t>Sometimes chaotic and frenzied nature of some of the major commercial crab fisheries prior to Crab Rationalization. </a:t>
            </a:r>
          </a:p>
          <a:p>
            <a:r>
              <a:rPr lang="en-US" dirty="0"/>
              <a:t>Error associated with these factors is difficult to characterize, let alone appropriately quantify or model. </a:t>
            </a:r>
          </a:p>
          <a:p>
            <a:endParaRPr lang="en-US" dirty="0"/>
          </a:p>
          <a:p>
            <a:pPr marL="0" indent="0">
              <a:buNone/>
            </a:pPr>
            <a:r>
              <a:rPr lang="en-US" i="1" dirty="0"/>
              <a:t>Observer data become much less representative and potentially more error laden as the years go back. </a:t>
            </a:r>
          </a:p>
          <a:p>
            <a:endParaRPr lang="en-US" dirty="0"/>
          </a:p>
          <a:p>
            <a:endParaRPr lang="en-US" dirty="0"/>
          </a:p>
        </p:txBody>
      </p:sp>
    </p:spTree>
    <p:extLst>
      <p:ext uri="{BB962C8B-B14F-4D97-AF65-F5344CB8AC3E}">
        <p14:creationId xmlns:p14="http://schemas.microsoft.com/office/powerpoint/2010/main" val="3678972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7257A-A6E8-48FA-A5C6-C86045886E2A}"/>
              </a:ext>
            </a:extLst>
          </p:cNvPr>
          <p:cNvSpPr>
            <a:spLocks noGrp="1"/>
          </p:cNvSpPr>
          <p:nvPr>
            <p:ph type="title"/>
          </p:nvPr>
        </p:nvSpPr>
        <p:spPr>
          <a:xfrm>
            <a:off x="628650" y="0"/>
            <a:ext cx="7886700" cy="1325563"/>
          </a:xfrm>
        </p:spPr>
        <p:txBody>
          <a:bodyPr/>
          <a:lstStyle/>
          <a:p>
            <a:r>
              <a:rPr lang="en-US" dirty="0"/>
              <a:t>Data Limitations</a:t>
            </a:r>
          </a:p>
        </p:txBody>
      </p:sp>
      <p:sp>
        <p:nvSpPr>
          <p:cNvPr id="3" name="Content Placeholder 2">
            <a:extLst>
              <a:ext uri="{FF2B5EF4-FFF2-40B4-BE49-F238E27FC236}">
                <a16:creationId xmlns:a16="http://schemas.microsoft.com/office/drawing/2014/main" id="{B1B385F2-6F9C-44F8-A143-2FA5CB0AFB73}"/>
              </a:ext>
            </a:extLst>
          </p:cNvPr>
          <p:cNvSpPr>
            <a:spLocks noGrp="1"/>
          </p:cNvSpPr>
          <p:nvPr>
            <p:ph idx="1"/>
          </p:nvPr>
        </p:nvSpPr>
        <p:spPr>
          <a:xfrm>
            <a:off x="296956" y="1180165"/>
            <a:ext cx="8775326" cy="5588188"/>
          </a:xfrm>
        </p:spPr>
        <p:txBody>
          <a:bodyPr>
            <a:normAutofit fontScale="77500" lnSpcReduction="20000"/>
          </a:bodyPr>
          <a:lstStyle/>
          <a:p>
            <a:pPr marL="0" indent="0">
              <a:buNone/>
            </a:pPr>
            <a:r>
              <a:rPr lang="en-US" sz="4000" b="1" dirty="0"/>
              <a:t>Fish-ticket data </a:t>
            </a:r>
          </a:p>
          <a:p>
            <a:r>
              <a:rPr lang="en-US" dirty="0"/>
              <a:t>Was designed to provide an accounting of the delivery and sale of fishery catch</a:t>
            </a:r>
          </a:p>
          <a:p>
            <a:pPr lvl="1"/>
            <a:r>
              <a:rPr lang="en-US" dirty="0"/>
              <a:t>Fish ticket serving as invoice: </a:t>
            </a:r>
            <a:r>
              <a:rPr lang="en-US" u="sng" dirty="0"/>
              <a:t>delivered weight </a:t>
            </a:r>
            <a:r>
              <a:rPr lang="en-US" dirty="0"/>
              <a:t>and </a:t>
            </a:r>
            <a:r>
              <a:rPr lang="en-US" u="sng" dirty="0"/>
              <a:t>sale price </a:t>
            </a:r>
            <a:r>
              <a:rPr lang="en-US" dirty="0"/>
              <a:t>being the principal, and only directly documented, quantities of interest. </a:t>
            </a:r>
          </a:p>
          <a:p>
            <a:r>
              <a:rPr lang="en-US" dirty="0"/>
              <a:t>Other quantities associated with fish-ticket data, some of which are of key importance for stock assessment and management, are less well characterized. </a:t>
            </a:r>
          </a:p>
          <a:p>
            <a:pPr lvl="1"/>
            <a:r>
              <a:rPr lang="en-US" dirty="0"/>
              <a:t>I.e., </a:t>
            </a:r>
            <a:r>
              <a:rPr lang="en-US" u="sng" dirty="0"/>
              <a:t>Directed fishery effort (number of pot lifts)</a:t>
            </a:r>
            <a:r>
              <a:rPr lang="en-US" dirty="0"/>
              <a:t>, needed for computing estimates of fishery bycatch and discard. </a:t>
            </a:r>
          </a:p>
          <a:p>
            <a:pPr lvl="1"/>
            <a:r>
              <a:rPr lang="en-US" dirty="0"/>
              <a:t>Unlike weight and price of delivered catch, estimates of fishery effort ultimately depend on the reliability of information reported by vessel operators. </a:t>
            </a:r>
          </a:p>
          <a:p>
            <a:pPr lvl="1"/>
            <a:r>
              <a:rPr lang="en-US" dirty="0"/>
              <a:t>Additional complications can occur when incidental harvest is allowed in concurrent fisheries directed on other species because in such instances it can become unclear how to apportion effort among the fisheries. </a:t>
            </a:r>
          </a:p>
          <a:p>
            <a:pPr lvl="1"/>
            <a:r>
              <a:rPr lang="en-US" dirty="0"/>
              <a:t>This has been a particular problem with Tanner fishery, for which inclusion of effort associated with incidental Tanner harvest in the directed BBRKC and BSSC  fisheries has in some instances led to significantly inflated estimates of fishery effort that have proven quite difficult and time consuming to correct after the fact. </a:t>
            </a:r>
          </a:p>
          <a:p>
            <a:pPr marL="914400" lvl="2" indent="0">
              <a:buNone/>
            </a:pPr>
            <a:r>
              <a:rPr lang="en-US" dirty="0"/>
              <a:t>* </a:t>
            </a:r>
            <a:r>
              <a:rPr lang="en-US" i="1" dirty="0"/>
              <a:t>There was an effort by my predecessor in correcting this (~2014?), but I have not found any documentation on how this was done.</a:t>
            </a:r>
          </a:p>
          <a:p>
            <a:endParaRPr lang="en-US" dirty="0"/>
          </a:p>
        </p:txBody>
      </p:sp>
    </p:spTree>
    <p:extLst>
      <p:ext uri="{BB962C8B-B14F-4D97-AF65-F5344CB8AC3E}">
        <p14:creationId xmlns:p14="http://schemas.microsoft.com/office/powerpoint/2010/main" val="138208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6F05E-9F5C-4852-93E0-9405EA95C51A}"/>
              </a:ext>
            </a:extLst>
          </p:cNvPr>
          <p:cNvSpPr>
            <a:spLocks noGrp="1"/>
          </p:cNvSpPr>
          <p:nvPr>
            <p:ph type="title"/>
          </p:nvPr>
        </p:nvSpPr>
        <p:spPr/>
        <p:txBody>
          <a:bodyPr/>
          <a:lstStyle/>
          <a:p>
            <a:r>
              <a:rPr lang="en-US" dirty="0"/>
              <a:t>What to do?</a:t>
            </a:r>
          </a:p>
        </p:txBody>
      </p:sp>
      <p:sp>
        <p:nvSpPr>
          <p:cNvPr id="3" name="Content Placeholder 2">
            <a:extLst>
              <a:ext uri="{FF2B5EF4-FFF2-40B4-BE49-F238E27FC236}">
                <a16:creationId xmlns:a16="http://schemas.microsoft.com/office/drawing/2014/main" id="{341F0EB9-C171-4C37-A8D5-93BC59DB2BB4}"/>
              </a:ext>
            </a:extLst>
          </p:cNvPr>
          <p:cNvSpPr>
            <a:spLocks noGrp="1"/>
          </p:cNvSpPr>
          <p:nvPr>
            <p:ph idx="1"/>
          </p:nvPr>
        </p:nvSpPr>
        <p:spPr/>
        <p:txBody>
          <a:bodyPr>
            <a:normAutofit fontScale="92500" lnSpcReduction="20000"/>
          </a:bodyPr>
          <a:lstStyle/>
          <a:p>
            <a:r>
              <a:rPr lang="en-US" dirty="0"/>
              <a:t>Wait for Ben, Katie, and Tyler to finish a standardized timeseries for each stock: directed and incidental fisheries</a:t>
            </a:r>
          </a:p>
          <a:p>
            <a:endParaRPr lang="en-US" dirty="0"/>
          </a:p>
          <a:p>
            <a:r>
              <a:rPr lang="en-US" dirty="0"/>
              <a:t>In the meantime, 2 issues for CPT to weigh in on:</a:t>
            </a:r>
          </a:p>
          <a:p>
            <a:pPr marL="514350" indent="-514350">
              <a:buFont typeface="+mj-lt"/>
              <a:buAutoNum type="arabicPeriod"/>
            </a:pPr>
            <a:r>
              <a:rPr lang="en-US" dirty="0"/>
              <a:t>Thoughts on using a split timeseries for pre and post 2005 for discard estimates</a:t>
            </a:r>
          </a:p>
          <a:p>
            <a:pPr lvl="1"/>
            <a:r>
              <a:rPr lang="en-US" dirty="0"/>
              <a:t>Pre-2005: LNR</a:t>
            </a:r>
          </a:p>
          <a:p>
            <a:pPr lvl="1"/>
            <a:r>
              <a:rPr lang="en-US" dirty="0"/>
              <a:t>Post-2005: subtraction method</a:t>
            </a:r>
          </a:p>
          <a:p>
            <a:pPr marL="514350" indent="-514350">
              <a:buFont typeface="+mj-lt"/>
              <a:buAutoNum type="arabicPeriod"/>
            </a:pPr>
            <a:r>
              <a:rPr lang="en-US" dirty="0"/>
              <a:t>Recommendation: start timeseries at 1995</a:t>
            </a:r>
          </a:p>
          <a:p>
            <a:pPr lvl="1"/>
            <a:r>
              <a:rPr lang="en-US" dirty="0"/>
              <a:t>1995 is the first year that the data collection was “standardized” and reasonably consistent</a:t>
            </a:r>
          </a:p>
        </p:txBody>
      </p:sp>
    </p:spTree>
    <p:extLst>
      <p:ext uri="{BB962C8B-B14F-4D97-AF65-F5344CB8AC3E}">
        <p14:creationId xmlns:p14="http://schemas.microsoft.com/office/powerpoint/2010/main" val="961464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942BC-D6A0-4759-9812-D397C76BE1FD}"/>
              </a:ext>
            </a:extLst>
          </p:cNvPr>
          <p:cNvSpPr>
            <a:spLocks noGrp="1"/>
          </p:cNvSpPr>
          <p:nvPr>
            <p:ph type="title"/>
          </p:nvPr>
        </p:nvSpPr>
        <p:spPr>
          <a:xfrm>
            <a:off x="718297" y="1530538"/>
            <a:ext cx="7886700" cy="1325563"/>
          </a:xfrm>
        </p:spPr>
        <p:txBody>
          <a:bodyPr/>
          <a:lstStyle/>
          <a:p>
            <a:r>
              <a:rPr lang="en-US" dirty="0"/>
              <a:t>Total catch and discard progress</a:t>
            </a:r>
          </a:p>
        </p:txBody>
      </p:sp>
    </p:spTree>
    <p:extLst>
      <p:ext uri="{BB962C8B-B14F-4D97-AF65-F5344CB8AC3E}">
        <p14:creationId xmlns:p14="http://schemas.microsoft.com/office/powerpoint/2010/main" val="22986108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763</TotalTime>
  <Words>1206</Words>
  <Application>Microsoft Office PowerPoint</Application>
  <PresentationFormat>On-screen Show (4:3)</PresentationFormat>
  <Paragraphs>93</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Update: Observer data, catch estimation, and future assessment needs</vt:lpstr>
      <vt:lpstr>Reminder about what we are doing</vt:lpstr>
      <vt:lpstr>Review: May 2019 CPT minutes</vt:lpstr>
      <vt:lpstr>Review: May 2019 CPT minutes</vt:lpstr>
      <vt:lpstr>Review: May 2019 CPT minutes</vt:lpstr>
      <vt:lpstr>Data Limitations</vt:lpstr>
      <vt:lpstr>Data Limitations</vt:lpstr>
      <vt:lpstr>What to do?</vt:lpstr>
      <vt:lpstr>Total catch and discard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Thoughts on split time series?</vt:lpstr>
      <vt:lpstr>Looking ahead: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Update: Observer data, catch estimation, and future assessment needs</dc:title>
  <dc:creator>Daly, Ben J (DFG)</dc:creator>
  <cp:lastModifiedBy>Daly, Ben J (DFG)</cp:lastModifiedBy>
  <cp:revision>43</cp:revision>
  <dcterms:created xsi:type="dcterms:W3CDTF">2019-12-31T23:43:46Z</dcterms:created>
  <dcterms:modified xsi:type="dcterms:W3CDTF">2020-01-14T02:05:31Z</dcterms:modified>
</cp:coreProperties>
</file>