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8" r:id="rId3"/>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go="http://customooxmlschemas.google.com/" r:id="rId36" roundtripDataSignature="AMtx7miATjkajBztVa+/6wYlgimO6a1A/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0009" autoAdjust="0"/>
    <p:restoredTop sz="94660"/>
  </p:normalViewPr>
  <p:slideViewPr>
    <p:cSldViewPr snapToGrid="0">
      <p:cViewPr varScale="1">
        <p:scale>
          <a:sx n="49" d="100"/>
          <a:sy n="49" d="100"/>
        </p:scale>
        <p:origin x="312" y="43"/>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9" Type="http://schemas.openxmlformats.org/officeDocument/2006/relationships/theme" Target="theme/theme1.xml"/><Relationship Id="rId3" Type="http://schemas.openxmlformats.org/officeDocument/2006/relationships/slide" Target="slides/slide2.xml"/><Relationship Id="rId38"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37" Type="http://schemas.openxmlformats.org/officeDocument/2006/relationships/presProps" Target="presProps.xml"/><Relationship Id="rId40" Type="http://schemas.openxmlformats.org/officeDocument/2006/relationships/tableStyles" Target="tableStyles.xml"/><Relationship Id="rId36" Type="http://customschemas.google.com/relationships/presentationmetadata" Target="metadata"/><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extLst>
      <p:ext uri="{BB962C8B-B14F-4D97-AF65-F5344CB8AC3E}">
        <p14:creationId xmlns:p14="http://schemas.microsoft.com/office/powerpoint/2010/main" val="13940161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5"/>
        <p:cNvGrpSpPr/>
        <p:nvPr/>
      </p:nvGrpSpPr>
      <p:grpSpPr>
        <a:xfrm>
          <a:off x="0" y="0"/>
          <a:ext cx="0" cy="0"/>
          <a:chOff x="0" y="0"/>
          <a:chExt cx="0" cy="0"/>
        </a:xfrm>
      </p:grpSpPr>
      <p:sp>
        <p:nvSpPr>
          <p:cNvPr id="16" name="Google Shape;16;p3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3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 name="Google Shape;18;p3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3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2"/>
        <p:cNvGrpSpPr/>
        <p:nvPr/>
      </p:nvGrpSpPr>
      <p:grpSpPr>
        <a:xfrm>
          <a:off x="0" y="0"/>
          <a:ext cx="0" cy="0"/>
          <a:chOff x="0" y="0"/>
          <a:chExt cx="0" cy="0"/>
        </a:xfrm>
      </p:grpSpPr>
      <p:sp>
        <p:nvSpPr>
          <p:cNvPr id="33" name="Google Shape;33;p3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4" name="Google Shape;34;p3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5" name="Google Shape;35;p3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3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7" name="Google Shape;37;p3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8"/>
        <p:cNvGrpSpPr/>
        <p:nvPr/>
      </p:nvGrpSpPr>
      <p:grpSpPr>
        <a:xfrm>
          <a:off x="0" y="0"/>
          <a:ext cx="0" cy="0"/>
          <a:chOff x="0" y="0"/>
          <a:chExt cx="0" cy="0"/>
        </a:xfrm>
      </p:grpSpPr>
      <p:sp>
        <p:nvSpPr>
          <p:cNvPr id="39" name="Google Shape;39;p3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0" name="Google Shape;40;p3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1" name="Google Shape;41;p3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3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3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3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5"/>
        <p:cNvGrpSpPr/>
        <p:nvPr/>
      </p:nvGrpSpPr>
      <p:grpSpPr>
        <a:xfrm>
          <a:off x="0" y="0"/>
          <a:ext cx="0" cy="0"/>
          <a:chOff x="0" y="0"/>
          <a:chExt cx="0" cy="0"/>
        </a:xfrm>
      </p:grpSpPr>
      <p:sp>
        <p:nvSpPr>
          <p:cNvPr id="46" name="Google Shape;46;p3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3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8" name="Google Shape;48;p3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9" name="Google Shape;49;p3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0" name="Google Shape;50;p3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1" name="Google Shape;51;p3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3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3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3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3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3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3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3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3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3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3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3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4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40"/>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8" name="Google Shape;68;p4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4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4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4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4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4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4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4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4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4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4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4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4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3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3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3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3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3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rgbClr val="FF0000"/>
              </a:buClr>
              <a:buSzPts val="3959"/>
              <a:buFont typeface="Arial"/>
              <a:buNone/>
            </a:pPr>
            <a:r>
              <a:rPr lang="en-US" sz="3959" dirty="0">
                <a:solidFill>
                  <a:srgbClr val="FF0000"/>
                </a:solidFill>
                <a:latin typeface="Arial"/>
                <a:ea typeface="Arial"/>
                <a:cs typeface="Arial"/>
                <a:sym typeface="Arial"/>
              </a:rPr>
              <a:t>C5 Squid/Sculpin Product Types Initial Review</a:t>
            </a:r>
            <a:br>
              <a:rPr lang="en-US" sz="3959" dirty="0">
                <a:solidFill>
                  <a:srgbClr val="FF0000"/>
                </a:solidFill>
                <a:latin typeface="Arial"/>
                <a:ea typeface="Arial"/>
                <a:cs typeface="Arial"/>
                <a:sym typeface="Arial"/>
              </a:rPr>
            </a:br>
            <a:r>
              <a:rPr lang="en-US" sz="3959" dirty="0">
                <a:solidFill>
                  <a:srgbClr val="FF0000"/>
                </a:solidFill>
                <a:latin typeface="Arial"/>
                <a:ea typeface="Arial"/>
                <a:cs typeface="Arial"/>
                <a:sym typeface="Arial"/>
              </a:rPr>
              <a:t>	</a:t>
            </a:r>
            <a:endParaRPr sz="3240" u="sng" dirty="0">
              <a:solidFill>
                <a:srgbClr val="FF0000"/>
              </a:solidFill>
              <a:latin typeface="Arial"/>
              <a:ea typeface="Arial"/>
              <a:cs typeface="Arial"/>
              <a:sym typeface="Arial"/>
            </a:endParaRPr>
          </a:p>
        </p:txBody>
      </p:sp>
      <p:sp>
        <p:nvSpPr>
          <p:cNvPr id="90" name="Google Shape;90;p1"/>
          <p:cNvSpPr txBox="1"/>
          <p:nvPr/>
        </p:nvSpPr>
        <p:spPr>
          <a:xfrm>
            <a:off x="838200" y="1411388"/>
            <a:ext cx="10508338" cy="5370661"/>
          </a:xfrm>
          <a:prstGeom prst="rect">
            <a:avLst/>
          </a:prstGeom>
          <a:noFill/>
          <a:ln>
            <a:noFill/>
          </a:ln>
        </p:spPr>
        <p:txBody>
          <a:bodyPr spcFirstLastPara="1" wrap="square" lIns="91425" tIns="45700" rIns="91425" bIns="45700" anchor="t" anchorCtr="0">
            <a:spAutoFit/>
          </a:bodyPr>
          <a:lstStyle/>
          <a:p>
            <a:pPr marL="457200" lvl="0" indent="-457200">
              <a:spcBef>
                <a:spcPts val="600"/>
              </a:spcBef>
              <a:buClr>
                <a:srgbClr val="FF0000"/>
              </a:buClr>
              <a:buSzPts val="2500"/>
              <a:buFont typeface="Arial"/>
              <a:buChar char="●"/>
            </a:pPr>
            <a:r>
              <a:rPr lang="en-US" sz="2500" dirty="0">
                <a:solidFill>
                  <a:schemeClr val="dk1"/>
                </a:solidFill>
              </a:rPr>
              <a:t>In 2017 the Council acted to move squids to the Ecosystem Component (EC) species category of the BSAI and GOA FMPs</a:t>
            </a:r>
          </a:p>
          <a:p>
            <a:pPr marL="914400" lvl="8" indent="-457200">
              <a:spcBef>
                <a:spcPts val="600"/>
              </a:spcBef>
              <a:buClr>
                <a:srgbClr val="FF0000"/>
              </a:buClr>
              <a:buSzPts val="2500"/>
              <a:buFont typeface="Arial"/>
              <a:buChar char="●"/>
            </a:pPr>
            <a:r>
              <a:rPr lang="en-US" sz="2200" dirty="0">
                <a:solidFill>
                  <a:schemeClr val="dk1"/>
                </a:solidFill>
              </a:rPr>
              <a:t>Council intent throughout the process was to continue to allow sale of incidentally caught squids for bait and human consumption</a:t>
            </a:r>
          </a:p>
          <a:p>
            <a:pPr marL="914400" lvl="3" indent="-457200">
              <a:spcBef>
                <a:spcPts val="600"/>
              </a:spcBef>
              <a:buClr>
                <a:srgbClr val="FF0000"/>
              </a:buClr>
              <a:buSzPts val="2500"/>
              <a:buFont typeface="Arial"/>
              <a:buChar char="●"/>
            </a:pPr>
            <a:r>
              <a:rPr lang="en-US" sz="2200" dirty="0">
                <a:solidFill>
                  <a:schemeClr val="dk1"/>
                </a:solidFill>
              </a:rPr>
              <a:t>During final rulemaking, saleable product types were limited to fish meal only, consistent with other EC species</a:t>
            </a:r>
          </a:p>
          <a:p>
            <a:pPr marL="457200" lvl="0" indent="-457200">
              <a:spcBef>
                <a:spcPts val="600"/>
              </a:spcBef>
              <a:buClr>
                <a:srgbClr val="FF0000"/>
              </a:buClr>
              <a:buSzPts val="2500"/>
              <a:buFont typeface="Arial"/>
              <a:buChar char="●"/>
            </a:pPr>
            <a:r>
              <a:rPr lang="en-US" sz="2500" dirty="0">
                <a:solidFill>
                  <a:schemeClr val="dk1"/>
                </a:solidFill>
              </a:rPr>
              <a:t>In 2019 the Council acted to move sculpins to the EC species category of the BSAI and GOA FMPs and final rulemaking, which is pending, will apply the same restriction on saleable product type</a:t>
            </a:r>
          </a:p>
          <a:p>
            <a:pPr marL="457200" lvl="0" indent="-457200">
              <a:spcBef>
                <a:spcPts val="600"/>
              </a:spcBef>
              <a:buClr>
                <a:srgbClr val="FF0000"/>
              </a:buClr>
              <a:buSzPts val="2500"/>
              <a:buFont typeface="Arial"/>
              <a:buChar char="●"/>
            </a:pPr>
            <a:r>
              <a:rPr lang="en-US" sz="2500" dirty="0">
                <a:solidFill>
                  <a:schemeClr val="dk1"/>
                </a:solidFill>
              </a:rPr>
              <a:t>Flexibility is sought regarding processing of both species complexes</a:t>
            </a:r>
          </a:p>
          <a:p>
            <a:pPr marL="457200" indent="-457200">
              <a:spcBef>
                <a:spcPts val="600"/>
              </a:spcBef>
              <a:buClr>
                <a:srgbClr val="FF0000"/>
              </a:buClr>
              <a:buSzPts val="2500"/>
              <a:buFont typeface="Arial"/>
              <a:buChar char="●"/>
            </a:pPr>
            <a:r>
              <a:rPr lang="en-US" sz="2500" dirty="0"/>
              <a:t>This RIR evaluates two alternatives: 1) status quo for both species complexes, with the processing restriction; 2) removal of the processing restriction to allow sale of products other than fish meal</a:t>
            </a:r>
            <a:r>
              <a:rPr lang="en-US" sz="2500" dirty="0">
                <a:solidFill>
                  <a:schemeClr val="dk1"/>
                </a:solidFill>
              </a:rPr>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p>
            <a:pPr lvl="0">
              <a:lnSpc>
                <a:spcPct val="100000"/>
              </a:lnSpc>
              <a:buClr>
                <a:srgbClr val="FF0000"/>
              </a:buClr>
              <a:buSzPts val="3959"/>
            </a:pPr>
            <a:r>
              <a:rPr lang="en-US" sz="3959" dirty="0">
                <a:solidFill>
                  <a:srgbClr val="FF0000"/>
                </a:solidFill>
                <a:latin typeface="Arial"/>
                <a:ea typeface="Arial"/>
                <a:cs typeface="Arial"/>
                <a:sym typeface="Arial"/>
              </a:rPr>
              <a:t>C5 Squid/Sculpin Product Types Initial Review</a:t>
            </a:r>
            <a:br>
              <a:rPr lang="en-US" sz="3959" dirty="0">
                <a:solidFill>
                  <a:srgbClr val="FF0000"/>
                </a:solidFill>
                <a:latin typeface="Arial"/>
                <a:ea typeface="Arial"/>
                <a:cs typeface="Arial"/>
                <a:sym typeface="Arial"/>
              </a:rPr>
            </a:br>
            <a:r>
              <a:rPr lang="en-US" sz="3959" dirty="0">
                <a:solidFill>
                  <a:srgbClr val="FF0000"/>
                </a:solidFill>
                <a:latin typeface="Arial"/>
                <a:ea typeface="Arial"/>
                <a:cs typeface="Arial"/>
                <a:sym typeface="Arial"/>
              </a:rPr>
              <a:t>	</a:t>
            </a:r>
            <a:endParaRPr sz="3240" u="sng" dirty="0">
              <a:solidFill>
                <a:srgbClr val="FF0000"/>
              </a:solidFill>
              <a:latin typeface="Arial"/>
              <a:ea typeface="Arial"/>
              <a:cs typeface="Arial"/>
              <a:sym typeface="Arial"/>
            </a:endParaRPr>
          </a:p>
        </p:txBody>
      </p:sp>
      <p:sp>
        <p:nvSpPr>
          <p:cNvPr id="90" name="Google Shape;90;p1"/>
          <p:cNvSpPr txBox="1"/>
          <p:nvPr/>
        </p:nvSpPr>
        <p:spPr>
          <a:xfrm>
            <a:off x="838200" y="1398688"/>
            <a:ext cx="10508338" cy="4478109"/>
          </a:xfrm>
          <a:prstGeom prst="rect">
            <a:avLst/>
          </a:prstGeom>
          <a:noFill/>
          <a:ln>
            <a:noFill/>
          </a:ln>
        </p:spPr>
        <p:txBody>
          <a:bodyPr spcFirstLastPara="1" wrap="square" lIns="91425" tIns="45700" rIns="91425" bIns="45700" anchor="t" anchorCtr="0">
            <a:spAutoFit/>
          </a:bodyPr>
          <a:lstStyle/>
          <a:p>
            <a:pPr marL="457200" lvl="1" indent="-457200">
              <a:spcBef>
                <a:spcPts val="600"/>
              </a:spcBef>
              <a:buClr>
                <a:srgbClr val="FF0000"/>
              </a:buClr>
              <a:buSzPts val="2500"/>
              <a:buFont typeface="Arial"/>
              <a:buChar char="●"/>
            </a:pPr>
            <a:r>
              <a:rPr lang="en-US" sz="2500" dirty="0"/>
              <a:t>The analysis provides succinct background and summary information sufficient to allow the Council to act and the SSC </a:t>
            </a:r>
            <a:r>
              <a:rPr lang="en-US" sz="2500" b="1" dirty="0">
                <a:solidFill>
                  <a:srgbClr val="FF0000"/>
                </a:solidFill>
              </a:rPr>
              <a:t>supports</a:t>
            </a:r>
            <a:r>
              <a:rPr lang="en-US" sz="2500" dirty="0"/>
              <a:t> moving the document forward for final action pending the following changes:</a:t>
            </a:r>
          </a:p>
          <a:p>
            <a:pPr marL="914400" lvl="1" indent="-457200">
              <a:spcBef>
                <a:spcPts val="600"/>
              </a:spcBef>
              <a:buClr>
                <a:srgbClr val="FF0000"/>
              </a:buClr>
              <a:buSzPts val="2500"/>
              <a:buFont typeface="Arial"/>
              <a:buChar char="●"/>
            </a:pPr>
            <a:r>
              <a:rPr lang="en-US" sz="2200" dirty="0"/>
              <a:t>Several tables should be updated with more recent assessment and harvest data obtained since the last full stock assessment for each complex</a:t>
            </a:r>
          </a:p>
          <a:p>
            <a:pPr marL="914400" lvl="1" indent="-457200">
              <a:spcBef>
                <a:spcPts val="600"/>
              </a:spcBef>
              <a:buClr>
                <a:srgbClr val="FF0000"/>
              </a:buClr>
              <a:buSzPts val="2500"/>
              <a:buFont typeface="Arial"/>
              <a:buChar char="●"/>
            </a:pPr>
            <a:r>
              <a:rPr lang="en-US" sz="2200" dirty="0"/>
              <a:t>Downstream economic impacts of the alternatives should be addressed, including the potential for development of shore based processing options</a:t>
            </a:r>
          </a:p>
          <a:p>
            <a:pPr marL="457200" lvl="1" indent="-457200">
              <a:spcBef>
                <a:spcPts val="600"/>
              </a:spcBef>
              <a:buClr>
                <a:srgbClr val="FF0000"/>
              </a:buClr>
              <a:buSzPts val="2500"/>
              <a:buFont typeface="Arial"/>
              <a:buChar char="●"/>
            </a:pPr>
            <a:r>
              <a:rPr lang="en-US" sz="2500" dirty="0"/>
              <a:t>The SSC remains concerned about directed exploitation of EC species and the need for regular review, informed by adequate data, to move them back into the fishery if/when appropriate</a:t>
            </a:r>
          </a:p>
          <a:p>
            <a:pPr marL="914400" lvl="1" indent="-457200">
              <a:spcBef>
                <a:spcPts val="600"/>
              </a:spcBef>
              <a:buClr>
                <a:srgbClr val="FF0000"/>
              </a:buClr>
              <a:buSzPts val="2500"/>
              <a:buFont typeface="Arial"/>
              <a:buChar char="●"/>
            </a:pPr>
            <a:endParaRPr lang="en-US" sz="2200" dirty="0"/>
          </a:p>
        </p:txBody>
      </p:sp>
    </p:spTree>
    <p:extLst>
      <p:ext uri="{BB962C8B-B14F-4D97-AF65-F5344CB8AC3E}">
        <p14:creationId xmlns:p14="http://schemas.microsoft.com/office/powerpoint/2010/main" val="3817144168"/>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TotalTime>
  <Words>271</Words>
  <Application>Microsoft Office PowerPoint</Application>
  <PresentationFormat>Widescreen</PresentationFormat>
  <Paragraphs>14</Paragraphs>
  <Slides>2</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Office Theme</vt:lpstr>
      <vt:lpstr>C5 Squid/Sculpin Product Types Initial Review  </vt:lpstr>
      <vt:lpstr>C5 Squid/Sculpin Product Types Initial Review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D9 Marine Mammal Status Report  Northern fur seals</dc:title>
  <dc:creator>Gordon Kruse</dc:creator>
  <cp:lastModifiedBy>Maria Davis</cp:lastModifiedBy>
  <cp:revision>11</cp:revision>
  <dcterms:created xsi:type="dcterms:W3CDTF">2018-06-06T07:41:25Z</dcterms:created>
  <dcterms:modified xsi:type="dcterms:W3CDTF">2020-01-30T21:44:14Z</dcterms:modified>
</cp:coreProperties>
</file>