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68" r:id="rId3"/>
    <p:sldId id="272" r:id="rId4"/>
    <p:sldId id="267" r:id="rId5"/>
    <p:sldId id="282" r:id="rId6"/>
    <p:sldId id="269" r:id="rId7"/>
    <p:sldId id="270" r:id="rId8"/>
    <p:sldId id="271" r:id="rId9"/>
    <p:sldId id="277" r:id="rId10"/>
    <p:sldId id="273" r:id="rId11"/>
    <p:sldId id="275" r:id="rId12"/>
    <p:sldId id="264" r:id="rId13"/>
    <p:sldId id="283" r:id="rId14"/>
    <p:sldId id="274" r:id="rId15"/>
    <p:sldId id="276" r:id="rId16"/>
    <p:sldId id="278" r:id="rId17"/>
    <p:sldId id="279" r:id="rId18"/>
    <p:sldId id="280" r:id="rId19"/>
    <p:sldId id="284" r:id="rId20"/>
    <p:sldId id="28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1E6D8-944F-4263-9CFE-B4F263124782}" type="datetimeFigureOut">
              <a:rPr lang="en-US" smtClean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31576-7DBB-4765-AE6F-87813E4462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68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1E6D8-944F-4263-9CFE-B4F263124782}" type="datetimeFigureOut">
              <a:rPr lang="en-US" smtClean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31576-7DBB-4765-AE6F-87813E4462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693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1E6D8-944F-4263-9CFE-B4F263124782}" type="datetimeFigureOut">
              <a:rPr lang="en-US" smtClean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31576-7DBB-4765-AE6F-87813E4462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438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1E6D8-944F-4263-9CFE-B4F263124782}" type="datetimeFigureOut">
              <a:rPr lang="en-US" smtClean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31576-7DBB-4765-AE6F-87813E4462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196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1E6D8-944F-4263-9CFE-B4F263124782}" type="datetimeFigureOut">
              <a:rPr lang="en-US" smtClean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31576-7DBB-4765-AE6F-87813E4462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637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1E6D8-944F-4263-9CFE-B4F263124782}" type="datetimeFigureOut">
              <a:rPr lang="en-US" smtClean="0"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31576-7DBB-4765-AE6F-87813E4462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193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1E6D8-944F-4263-9CFE-B4F263124782}" type="datetimeFigureOut">
              <a:rPr lang="en-US" smtClean="0"/>
              <a:t>9/18/2019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31576-7DBB-4765-AE6F-87813E4462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342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1E6D8-944F-4263-9CFE-B4F263124782}" type="datetimeFigureOut">
              <a:rPr lang="en-US" smtClean="0"/>
              <a:t>9/18/2019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31576-7DBB-4765-AE6F-87813E4462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693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1E6D8-944F-4263-9CFE-B4F263124782}" type="datetimeFigureOut">
              <a:rPr lang="en-US" smtClean="0"/>
              <a:t>9/18/2019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31576-7DBB-4765-AE6F-87813E4462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314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1E6D8-944F-4263-9CFE-B4F263124782}" type="datetimeFigureOut">
              <a:rPr lang="en-US" smtClean="0"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31576-7DBB-4765-AE6F-87813E4462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105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1E6D8-944F-4263-9CFE-B4F263124782}" type="datetimeFigureOut">
              <a:rPr lang="en-US" smtClean="0"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31576-7DBB-4765-AE6F-87813E4462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795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1E6D8-944F-4263-9CFE-B4F263124782}" type="datetimeFigureOut">
              <a:rPr lang="en-US" smtClean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31576-7DBB-4765-AE6F-87813E4462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528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3752" y="1122363"/>
            <a:ext cx="9144000" cy="23876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Skip-molting and molting frequency </a:t>
            </a:r>
            <a:r>
              <a:rPr lang="en-US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EBS male </a:t>
            </a:r>
            <a:r>
              <a:rPr lang="en-US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snow and Tanner </a:t>
            </a:r>
            <a:r>
              <a:rPr lang="en-US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crab and implications for population assessment</a:t>
            </a:r>
            <a:endParaRPr lang="en-US" sz="4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01049"/>
            <a:ext cx="9144000" cy="1655762"/>
          </a:xfrm>
        </p:spPr>
        <p:txBody>
          <a:bodyPr/>
          <a:lstStyle/>
          <a:p>
            <a:r>
              <a:rPr lang="en-US" dirty="0" smtClean="0"/>
              <a:t>James Murphy</a:t>
            </a:r>
          </a:p>
          <a:p>
            <a:r>
              <a:rPr lang="en-US" dirty="0"/>
              <a:t>m</a:t>
            </a:r>
            <a:r>
              <a:rPr lang="en-US" dirty="0" smtClean="0"/>
              <a:t>urphyjames04@gmail.com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121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EBS 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skip-molting research</a:t>
            </a:r>
            <a:endParaRPr lang="en-US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Zaleski </a:t>
            </a:r>
            <a:r>
              <a:rPr lang="en-US" dirty="0"/>
              <a:t>and </a:t>
            </a:r>
            <a:r>
              <a:rPr lang="en-US" dirty="0" smtClean="0"/>
              <a:t>Tamone, Journal of Crustacean Biology, 2014</a:t>
            </a:r>
            <a:endParaRPr lang="en-US" dirty="0"/>
          </a:p>
          <a:p>
            <a:pPr lvl="1"/>
            <a:r>
              <a:rPr lang="en-US" dirty="0" smtClean="0"/>
              <a:t>First mention of snow crab skip-molting in EBS in primary literature</a:t>
            </a:r>
            <a:endParaRPr lang="en-US" dirty="0"/>
          </a:p>
          <a:p>
            <a:pPr lvl="1"/>
            <a:r>
              <a:rPr lang="en-US" dirty="0"/>
              <a:t>Examined </a:t>
            </a:r>
            <a:r>
              <a:rPr lang="en-US" dirty="0" smtClean="0"/>
              <a:t>hormones in different </a:t>
            </a:r>
            <a:r>
              <a:rPr lang="en-US" dirty="0"/>
              <a:t>snow crab life-stages</a:t>
            </a:r>
          </a:p>
          <a:p>
            <a:pPr lvl="1"/>
            <a:r>
              <a:rPr lang="en-US" dirty="0"/>
              <a:t>Described skip-molters as adolescent oldshell crabs</a:t>
            </a:r>
          </a:p>
          <a:p>
            <a:pPr lvl="1"/>
            <a:r>
              <a:rPr lang="en-US" dirty="0"/>
              <a:t>Found </a:t>
            </a:r>
            <a:r>
              <a:rPr lang="en-US" dirty="0" smtClean="0"/>
              <a:t>physiological differences </a:t>
            </a:r>
            <a:r>
              <a:rPr lang="en-US" dirty="0"/>
              <a:t>between </a:t>
            </a:r>
            <a:r>
              <a:rPr lang="en-US" dirty="0" smtClean="0"/>
              <a:t>skip-molters and annual molters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154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EBS skip-molting research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Murphy, Fisheries Research, 2019</a:t>
            </a:r>
          </a:p>
          <a:p>
            <a:pPr lvl="1"/>
            <a:r>
              <a:rPr lang="en-US" dirty="0" smtClean="0"/>
              <a:t>Relied on chela height (claw width) </a:t>
            </a:r>
            <a:r>
              <a:rPr lang="en-US" dirty="0" smtClean="0"/>
              <a:t>data (1989-2017)</a:t>
            </a:r>
            <a:endParaRPr lang="en-US" dirty="0" smtClean="0"/>
          </a:p>
          <a:p>
            <a:pPr lvl="1"/>
            <a:r>
              <a:rPr lang="en-US" dirty="0" smtClean="0"/>
              <a:t>Estimated skip-molt proportions by size for snow and Tanner crab</a:t>
            </a:r>
          </a:p>
          <a:p>
            <a:pPr lvl="1"/>
            <a:r>
              <a:rPr lang="en-US" dirty="0" smtClean="0"/>
              <a:t>Population simulations to examine impact of skip molting on mature biomass</a:t>
            </a:r>
          </a:p>
          <a:p>
            <a:pPr lvl="1"/>
            <a:r>
              <a:rPr lang="en-US" dirty="0" smtClean="0"/>
              <a:t>Previous research in Atlantic Canada provided a template for </a:t>
            </a:r>
            <a:r>
              <a:rPr lang="en-US" dirty="0" smtClean="0"/>
              <a:t>data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29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l="18110" t="13594" r="8690" b="33346"/>
          <a:stretch/>
        </p:blipFill>
        <p:spPr>
          <a:xfrm>
            <a:off x="6229003" y="576943"/>
            <a:ext cx="5566756" cy="5192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Murphy (2019) </a:t>
            </a:r>
            <a:endParaRPr lang="en-US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514" y="1554192"/>
            <a:ext cx="10515600" cy="4351338"/>
          </a:xfrm>
        </p:spPr>
        <p:txBody>
          <a:bodyPr/>
          <a:lstStyle/>
          <a:p>
            <a:r>
              <a:rPr lang="en-US" dirty="0" smtClean="0"/>
              <a:t>Relies on chela height data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292732" y="6288864"/>
            <a:ext cx="30711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Figure from NOAA technical report</a:t>
            </a:r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 rot="16200000">
            <a:off x="5365562" y="3179901"/>
            <a:ext cx="135755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Chela height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36250" y="5547263"/>
            <a:ext cx="226863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Carapace (shell) width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6596743" y="261257"/>
            <a:ext cx="250371" cy="24147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8703128" y="244386"/>
            <a:ext cx="250371" cy="241478"/>
          </a:xfrm>
          <a:prstGeom prst="ellipse">
            <a:avLst/>
          </a:prstGeom>
          <a:solidFill>
            <a:srgbClr val="33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953371" y="106580"/>
            <a:ext cx="1365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Immature or</a:t>
            </a:r>
          </a:p>
          <a:p>
            <a:r>
              <a:rPr lang="en-US" dirty="0" smtClean="0"/>
              <a:t>adolescent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066967" y="197330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Adult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422572" y="1140171"/>
            <a:ext cx="1718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 molted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7407818" y="2412576"/>
            <a:ext cx="1729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Non-terminal molted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46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l="18110" t="13594" r="8690" b="33346"/>
          <a:stretch/>
        </p:blipFill>
        <p:spPr>
          <a:xfrm>
            <a:off x="6229003" y="576943"/>
            <a:ext cx="5566756" cy="5192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Murphy (2019) </a:t>
            </a:r>
            <a:endParaRPr lang="en-US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53943" y="6303855"/>
            <a:ext cx="30711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Figure from NOAA technical report</a:t>
            </a:r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 rot="16200000">
            <a:off x="5365562" y="3179901"/>
            <a:ext cx="135755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Chela height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36250" y="5547263"/>
            <a:ext cx="226863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Carapace (shell) width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6596743" y="261257"/>
            <a:ext cx="250371" cy="24147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8703128" y="244386"/>
            <a:ext cx="250371" cy="241478"/>
          </a:xfrm>
          <a:prstGeom prst="ellipse">
            <a:avLst/>
          </a:prstGeom>
          <a:solidFill>
            <a:srgbClr val="33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953371" y="106580"/>
            <a:ext cx="1365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Immature or</a:t>
            </a:r>
          </a:p>
          <a:p>
            <a:r>
              <a:rPr lang="en-US" dirty="0" smtClean="0"/>
              <a:t>adolescent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066967" y="197330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Adult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3443178"/>
            <a:ext cx="384265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Skip molt proportions:</a:t>
            </a:r>
          </a:p>
          <a:p>
            <a:endParaRPr lang="en-US" dirty="0"/>
          </a:p>
          <a:p>
            <a:r>
              <a:rPr lang="en-US" sz="2400" dirty="0" smtClean="0">
                <a:solidFill>
                  <a:srgbClr val="C00000"/>
                </a:solidFill>
              </a:rPr>
              <a:t>Total  oldshell immature crab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653295" y="4505168"/>
            <a:ext cx="3849387" cy="639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231852" y="4511567"/>
            <a:ext cx="26922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Total immature crab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 rot="19751887">
            <a:off x="6495170" y="4442488"/>
            <a:ext cx="1870589" cy="469792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7" name="Straight Arrow Connector 26"/>
          <p:cNvCxnSpPr/>
          <p:nvPr/>
        </p:nvCxnSpPr>
        <p:spPr>
          <a:xfrm flipH="1" flipV="1">
            <a:off x="4800600" y="4505168"/>
            <a:ext cx="1959429" cy="10431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422572" y="1140171"/>
            <a:ext cx="1718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 molted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7407818" y="2412576"/>
            <a:ext cx="1729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Non-terminal molted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90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5239" t="7447" r="8207"/>
          <a:stretch/>
        </p:blipFill>
        <p:spPr>
          <a:xfrm>
            <a:off x="6210917" y="631767"/>
            <a:ext cx="4436928" cy="6038333"/>
          </a:xfrm>
          <a:prstGeom prst="rect">
            <a:avLst/>
          </a:prstGeom>
        </p:spPr>
      </p:pic>
      <p:sp>
        <p:nvSpPr>
          <p:cNvPr id="11" name="Content Placeholder 2"/>
          <p:cNvSpPr txBox="1">
            <a:spLocks/>
          </p:cNvSpPr>
          <p:nvPr/>
        </p:nvSpPr>
        <p:spPr>
          <a:xfrm>
            <a:off x="283029" y="1973526"/>
            <a:ext cx="4490720" cy="27726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indent="0">
              <a:lnSpc>
                <a:spcPct val="150000"/>
              </a:lnSpc>
            </a:pPr>
            <a:r>
              <a:rPr lang="en-US" sz="2000" dirty="0" smtClean="0"/>
              <a:t>Snow </a:t>
            </a:r>
            <a:r>
              <a:rPr lang="en-US" sz="2000" dirty="0" smtClean="0"/>
              <a:t>crab: similar to Atlantic </a:t>
            </a:r>
            <a:r>
              <a:rPr lang="en-US" sz="2000" dirty="0" smtClean="0"/>
              <a:t>Canada</a:t>
            </a:r>
          </a:p>
          <a:p>
            <a:pPr marL="457200" lvl="1" indent="0">
              <a:lnSpc>
                <a:spcPct val="120000"/>
              </a:lnSpc>
              <a:buFont typeface="Arial" panose="020B0604020202020204" pitchFamily="34" charset="0"/>
              <a:buNone/>
            </a:pPr>
            <a:endParaRPr lang="en-US" sz="2000" dirty="0" smtClean="0"/>
          </a:p>
          <a:p>
            <a:pPr>
              <a:lnSpc>
                <a:spcPct val="120000"/>
              </a:lnSpc>
            </a:pPr>
            <a:r>
              <a:rPr lang="en-US" sz="2000" dirty="0" smtClean="0"/>
              <a:t>Tanner crab have higher skip-molt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sz="2000" dirty="0"/>
              <a:t>p</a:t>
            </a:r>
            <a:r>
              <a:rPr lang="en-US" sz="2000" dirty="0" smtClean="0"/>
              <a:t>roportions than snow </a:t>
            </a:r>
            <a:r>
              <a:rPr lang="en-US" sz="2000" dirty="0" smtClean="0"/>
              <a:t>crab (accounting for size difference)</a:t>
            </a:r>
            <a:endParaRPr lang="en-US" sz="2000" dirty="0" smtClean="0"/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endParaRPr lang="en-US" sz="2000" dirty="0" smtClean="0"/>
          </a:p>
          <a:p>
            <a:pPr marL="457200" lvl="1" indent="0">
              <a:buNone/>
            </a:pPr>
            <a:endParaRPr lang="en-US" sz="2000" dirty="0" smtClean="0"/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endParaRPr lang="en-US" sz="2000" dirty="0" smtClean="0"/>
          </a:p>
          <a:p>
            <a:pPr marL="457200" lvl="1" indent="0">
              <a:buNone/>
            </a:pP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6558742" y="154064"/>
            <a:ext cx="3914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Annual means: proportion skip-molters 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082309" cy="1325563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Results: Murphy 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(2019) </a:t>
            </a:r>
            <a:endParaRPr lang="en-US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91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768" y="3398848"/>
            <a:ext cx="6865232" cy="2759064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imulation results: Murphy (2019) </a:t>
            </a:r>
            <a:endParaRPr lang="en-US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9119" y="1690688"/>
            <a:ext cx="768373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Q: </a:t>
            </a:r>
            <a:r>
              <a:rPr lang="en-US" b="1" i="1" dirty="0"/>
              <a:t>What is impact of skip-molting on mature male biomass relative to population without skip-molting? </a:t>
            </a:r>
            <a:endParaRPr lang="en-US" b="1" i="1" dirty="0" smtClean="0"/>
          </a:p>
          <a:p>
            <a:endParaRPr lang="en-US" dirty="0"/>
          </a:p>
          <a:p>
            <a:r>
              <a:rPr lang="en-US" dirty="0" smtClean="0"/>
              <a:t>Skip-molter annual survival:</a:t>
            </a:r>
          </a:p>
          <a:p>
            <a:r>
              <a:rPr lang="en-US" dirty="0" smtClean="0"/>
              <a:t> 0.68 (no change due to skip-molting), 0.61, 0.54, 0.48 </a:t>
            </a:r>
          </a:p>
          <a:p>
            <a:endParaRPr lang="en-US" dirty="0"/>
          </a:p>
          <a:p>
            <a:r>
              <a:rPr lang="en-US" b="1" dirty="0" smtClean="0"/>
              <a:t>Reduction in large mature males:</a:t>
            </a:r>
          </a:p>
          <a:p>
            <a:r>
              <a:rPr lang="en-US" dirty="0"/>
              <a:t>	</a:t>
            </a:r>
            <a:r>
              <a:rPr lang="en-US" dirty="0" smtClean="0"/>
              <a:t>Snow crab: 12% - 24 %</a:t>
            </a:r>
          </a:p>
          <a:p>
            <a:r>
              <a:rPr lang="en-US" dirty="0" smtClean="0"/>
              <a:t>               Tanner crab: 23% - 47%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177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Murphy (2019) caveats	</a:t>
            </a:r>
            <a:endParaRPr lang="en-US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Relied on shell condition </a:t>
            </a:r>
          </a:p>
          <a:p>
            <a:pPr lvl="1"/>
            <a:r>
              <a:rPr lang="en-US" dirty="0" smtClean="0"/>
              <a:t>newshell adolescents and oldshell adolescents</a:t>
            </a:r>
          </a:p>
          <a:p>
            <a:pPr lvl="1"/>
            <a:r>
              <a:rPr lang="en-US" dirty="0" smtClean="0"/>
              <a:t>Shell condition unreliable for males</a:t>
            </a:r>
          </a:p>
          <a:p>
            <a:pPr lvl="1"/>
            <a:r>
              <a:rPr lang="en-US" dirty="0" smtClean="0"/>
              <a:t>Estimated proportions likely minimum values as proportions are underestimated</a:t>
            </a:r>
          </a:p>
          <a:p>
            <a:r>
              <a:rPr lang="en-US" dirty="0" smtClean="0"/>
              <a:t>Non-random sampling for chela height data requires post-hoc weighting (not ideal)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4116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Fisheries management implications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is skip-molting an issue here?</a:t>
            </a:r>
          </a:p>
          <a:p>
            <a:pPr lvl="1"/>
            <a:r>
              <a:rPr lang="en-US" dirty="0" smtClean="0"/>
              <a:t>Assessment models assume adolescent males molt each year</a:t>
            </a:r>
          </a:p>
          <a:p>
            <a:pPr lvl="1"/>
            <a:r>
              <a:rPr lang="en-US" dirty="0" smtClean="0"/>
              <a:t>Growth </a:t>
            </a:r>
            <a:r>
              <a:rPr lang="en-US" dirty="0" smtClean="0"/>
              <a:t>misspecified</a:t>
            </a:r>
            <a:r>
              <a:rPr lang="en-US" dirty="0" smtClean="0"/>
              <a:t>, models defective to some degree</a:t>
            </a:r>
          </a:p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944373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Fisheries management implications 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Critical question:</a:t>
            </a:r>
          </a:p>
          <a:p>
            <a:pPr lvl="1"/>
            <a:r>
              <a:rPr lang="en-US" b="1" i="1" dirty="0" smtClean="0"/>
              <a:t>How do assessment estimates change with correct growth dynamics?</a:t>
            </a:r>
          </a:p>
          <a:p>
            <a:pPr marL="914400" lvl="2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09834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Fisheries management implications 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Critical question:</a:t>
            </a:r>
          </a:p>
          <a:p>
            <a:pPr lvl="1"/>
            <a:r>
              <a:rPr lang="en-US" b="1" i="1" dirty="0" smtClean="0"/>
              <a:t>How do assessment estimates change with correct growth dynamics?</a:t>
            </a:r>
          </a:p>
          <a:p>
            <a:r>
              <a:rPr lang="en-US" dirty="0" smtClean="0"/>
              <a:t>Answers (?)</a:t>
            </a:r>
          </a:p>
          <a:p>
            <a:pPr marL="685800" lvl="2">
              <a:spcBef>
                <a:spcPts val="1000"/>
              </a:spcBef>
            </a:pPr>
            <a:r>
              <a:rPr lang="en-US" sz="2400" dirty="0"/>
              <a:t>Incorporate into stock assessment</a:t>
            </a:r>
            <a:r>
              <a:rPr lang="en-US" sz="2400" dirty="0" smtClean="0"/>
              <a:t>?</a:t>
            </a:r>
          </a:p>
          <a:p>
            <a:pPr marL="1143000" lvl="3">
              <a:spcBef>
                <a:spcPts val="1000"/>
              </a:spcBef>
            </a:pPr>
            <a:r>
              <a:rPr lang="en-US" sz="2200" dirty="0" smtClean="0"/>
              <a:t>Would require use of shell condition data, which is unreliable</a:t>
            </a:r>
          </a:p>
          <a:p>
            <a:pPr marL="1143000" lvl="3">
              <a:spcBef>
                <a:spcPts val="1000"/>
              </a:spcBef>
            </a:pPr>
            <a:r>
              <a:rPr lang="en-US" sz="2200" dirty="0" smtClean="0"/>
              <a:t>Doesn’t seem like a good idea, contrary to Murphy (2019)</a:t>
            </a:r>
            <a:endParaRPr lang="en-US" dirty="0" smtClean="0"/>
          </a:p>
          <a:p>
            <a:pPr lvl="1"/>
            <a:r>
              <a:rPr lang="en-US" dirty="0" smtClean="0"/>
              <a:t>Simulation and estimation exercise</a:t>
            </a:r>
          </a:p>
          <a:p>
            <a:pPr lvl="2"/>
            <a:r>
              <a:rPr lang="en-US" dirty="0" smtClean="0"/>
              <a:t>Simulate population with skip-molting, estimate dynamics with model without skip-molting</a:t>
            </a:r>
          </a:p>
          <a:p>
            <a:pPr lvl="2"/>
            <a:r>
              <a:rPr lang="en-US" dirty="0" smtClean="0"/>
              <a:t>Explore a range of skip-molting probabilities for a given size range</a:t>
            </a:r>
          </a:p>
          <a:p>
            <a:pPr lvl="2"/>
            <a:r>
              <a:rPr lang="en-US" dirty="0" smtClean="0"/>
              <a:t>Explore various skip-molting survival scenarios</a:t>
            </a:r>
          </a:p>
          <a:p>
            <a:pPr marL="914400" lvl="2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36352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Growth rate: </a:t>
            </a:r>
            <a:r>
              <a:rPr lang="en-US" dirty="0" smtClean="0"/>
              <a:t>Molting frequency plus molt </a:t>
            </a:r>
            <a:r>
              <a:rPr lang="en-US" dirty="0" smtClean="0"/>
              <a:t>increments</a:t>
            </a:r>
            <a:endParaRPr lang="en-US" dirty="0" smtClean="0"/>
          </a:p>
          <a:p>
            <a:r>
              <a:rPr lang="en-US" dirty="0" smtClean="0"/>
              <a:t>Molting increments: relatively similar for a given molt</a:t>
            </a:r>
          </a:p>
          <a:p>
            <a:pPr lvl="1"/>
            <a:r>
              <a:rPr lang="en-US" dirty="0" smtClean="0"/>
              <a:t>Not assumed a large factor in determining size for these crabs</a:t>
            </a:r>
          </a:p>
          <a:p>
            <a:pPr lvl="1"/>
            <a:endParaRPr lang="en-US" dirty="0" smtClean="0"/>
          </a:p>
          <a:p>
            <a:r>
              <a:rPr lang="en-US" b="1" dirty="0"/>
              <a:t>Size: determined by molting frequency</a:t>
            </a:r>
          </a:p>
          <a:p>
            <a:pPr marL="0" indent="0">
              <a:buNone/>
            </a:pPr>
            <a:endParaRPr lang="en-US" b="1" dirty="0"/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838200" y="3491346"/>
            <a:ext cx="6118167" cy="789709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Molting frequency: why care?</a:t>
            </a:r>
            <a:endParaRPr lang="en-US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7669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Future research suggestions</a:t>
            </a:r>
            <a:endParaRPr lang="en-US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Aquaria-based studies (skip-molter survival)</a:t>
            </a:r>
          </a:p>
          <a:p>
            <a:r>
              <a:rPr lang="en-US" dirty="0"/>
              <a:t>S</a:t>
            </a:r>
            <a:r>
              <a:rPr lang="en-US" dirty="0" smtClean="0"/>
              <a:t>hell structure analysis (microscopy/histology)</a:t>
            </a:r>
          </a:p>
          <a:p>
            <a:r>
              <a:rPr lang="en-US" dirty="0" smtClean="0"/>
              <a:t>Durometer data (shell hardness)</a:t>
            </a:r>
          </a:p>
          <a:p>
            <a:r>
              <a:rPr lang="en-US" dirty="0" smtClean="0"/>
              <a:t>Condition data: size of digestive gland, muscle size, etc.</a:t>
            </a:r>
          </a:p>
          <a:p>
            <a:r>
              <a:rPr lang="en-US" dirty="0" smtClean="0"/>
              <a:t>Collaboration / communication with scientists from DFO and Atlantic Canada and Japan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88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Molting frequency: why care?</a:t>
            </a:r>
            <a:endParaRPr lang="en-US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Little research in EBS relative to other regions</a:t>
            </a:r>
            <a:endParaRPr lang="en-US" dirty="0"/>
          </a:p>
          <a:p>
            <a:pPr lvl="1"/>
            <a:r>
              <a:rPr lang="en-US" dirty="0"/>
              <a:t>Been </a:t>
            </a:r>
            <a:r>
              <a:rPr lang="en-US" dirty="0" smtClean="0"/>
              <a:t>described </a:t>
            </a:r>
            <a:r>
              <a:rPr lang="en-US" dirty="0"/>
              <a:t>for 30 </a:t>
            </a:r>
            <a:r>
              <a:rPr lang="en-US" dirty="0" smtClean="0"/>
              <a:t>years for snow crab </a:t>
            </a:r>
            <a:r>
              <a:rPr lang="en-US" dirty="0"/>
              <a:t>in Atlantic </a:t>
            </a:r>
            <a:r>
              <a:rPr lang="en-US" dirty="0" smtClean="0"/>
              <a:t>Canada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(papers by Conan and Comeau in early 1990s)</a:t>
            </a:r>
          </a:p>
          <a:p>
            <a:pPr lvl="1"/>
            <a:r>
              <a:rPr lang="en-US" dirty="0" smtClean="0"/>
              <a:t>Intensively studied for 20 years in Atlantic Canada 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(Benhalima et al., 1998; Hebert et al., Dawe et al., 2012)</a:t>
            </a:r>
          </a:p>
          <a:p>
            <a:r>
              <a:rPr lang="en-US" dirty="0" smtClean="0"/>
              <a:t>Molting </a:t>
            </a:r>
            <a:r>
              <a:rPr lang="en-US" dirty="0" smtClean="0"/>
              <a:t>frequency </a:t>
            </a:r>
            <a:r>
              <a:rPr lang="en-US" dirty="0" smtClean="0"/>
              <a:t>incorrectly </a:t>
            </a:r>
            <a:r>
              <a:rPr lang="en-US" dirty="0" smtClean="0"/>
              <a:t>implemented in </a:t>
            </a:r>
            <a:r>
              <a:rPr lang="en-US" dirty="0" smtClean="0"/>
              <a:t>assessment models</a:t>
            </a:r>
          </a:p>
          <a:p>
            <a:r>
              <a:rPr lang="en-US" dirty="0" smtClean="0"/>
              <a:t>Growth </a:t>
            </a:r>
            <a:r>
              <a:rPr lang="en-US" dirty="0" smtClean="0"/>
              <a:t>dynamics wrong </a:t>
            </a:r>
            <a:r>
              <a:rPr lang="en-US" dirty="0" smtClean="0"/>
              <a:t>in </a:t>
            </a:r>
            <a:r>
              <a:rPr lang="en-US" dirty="0" smtClean="0"/>
              <a:t>models</a:t>
            </a:r>
          </a:p>
          <a:p>
            <a:r>
              <a:rPr lang="en-US" dirty="0" smtClean="0"/>
              <a:t>Impact </a:t>
            </a:r>
            <a:r>
              <a:rPr lang="en-US" dirty="0" smtClean="0"/>
              <a:t>unclear 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ky isn’t falling  (?)</a:t>
            </a:r>
            <a:endParaRPr lang="en-US" dirty="0" smtClean="0"/>
          </a:p>
          <a:p>
            <a:pPr lvl="1"/>
            <a:r>
              <a:rPr lang="en-US" dirty="0" smtClean="0"/>
              <a:t>likely more of an issue with Tanner than snow crab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467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Molting frequency</a:t>
            </a:r>
            <a:endParaRPr lang="en-US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319478"/>
              </p:ext>
            </p:extLst>
          </p:nvPr>
        </p:nvGraphicFramePr>
        <p:xfrm>
          <a:off x="2017000" y="2871142"/>
          <a:ext cx="4530212" cy="27854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1829">
                  <a:extLst>
                    <a:ext uri="{9D8B030D-6E8A-4147-A177-3AD203B41FA5}">
                      <a16:colId xmlns:a16="http://schemas.microsoft.com/office/drawing/2014/main" val="1996554420"/>
                    </a:ext>
                  </a:extLst>
                </a:gridCol>
                <a:gridCol w="2578383">
                  <a:extLst>
                    <a:ext uri="{9D8B030D-6E8A-4147-A177-3AD203B41FA5}">
                      <a16:colId xmlns:a16="http://schemas.microsoft.com/office/drawing/2014/main" val="1013794895"/>
                    </a:ext>
                  </a:extLst>
                </a:gridCol>
              </a:tblGrid>
              <a:tr h="1266095">
                <a:tc>
                  <a:txBody>
                    <a:bodyPr/>
                    <a:lstStyle/>
                    <a:p>
                      <a:r>
                        <a:rPr lang="en-US" dirty="0" smtClean="0"/>
                        <a:t>Sexual</a:t>
                      </a:r>
                      <a:r>
                        <a:rPr lang="en-US" baseline="0" dirty="0" smtClean="0"/>
                        <a:t> development stage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Molting frequency per</a:t>
                      </a:r>
                      <a:r>
                        <a:rPr lang="en-US" baseline="0" dirty="0" smtClean="0"/>
                        <a:t> year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3021361"/>
                  </a:ext>
                </a:extLst>
              </a:tr>
              <a:tr h="506438">
                <a:tc>
                  <a:txBody>
                    <a:bodyPr/>
                    <a:lstStyle/>
                    <a:p>
                      <a:r>
                        <a:rPr lang="en-US" dirty="0" smtClean="0"/>
                        <a:t>Juvenile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≥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1790014"/>
                  </a:ext>
                </a:extLst>
              </a:tr>
              <a:tr h="506438">
                <a:tc>
                  <a:txBody>
                    <a:bodyPr/>
                    <a:lstStyle/>
                    <a:p>
                      <a:r>
                        <a:rPr lang="en-US" dirty="0" smtClean="0"/>
                        <a:t>Adolescent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 </a:t>
                      </a:r>
                      <a:r>
                        <a:rPr lang="en-US" dirty="0" smtClean="0"/>
                        <a:t>- 1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7590469"/>
                  </a:ext>
                </a:extLst>
              </a:tr>
              <a:tr h="506438">
                <a:tc>
                  <a:txBody>
                    <a:bodyPr/>
                    <a:lstStyle/>
                    <a:p>
                      <a:r>
                        <a:rPr lang="en-US" dirty="0" smtClean="0"/>
                        <a:t>Adult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29318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196035" y="1536343"/>
            <a:ext cx="75806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For snow crab, molting frequency details </a:t>
            </a:r>
            <a:endParaRPr lang="en-US" sz="2400" dirty="0" smtClean="0"/>
          </a:p>
          <a:p>
            <a:r>
              <a:rPr lang="en-US" sz="2400" dirty="0" smtClean="0"/>
              <a:t>worked </a:t>
            </a:r>
            <a:r>
              <a:rPr lang="en-US" sz="2400" dirty="0" smtClean="0"/>
              <a:t>out since </a:t>
            </a:r>
            <a:r>
              <a:rPr lang="en-US" sz="2400" dirty="0" smtClean="0"/>
              <a:t>the </a:t>
            </a:r>
            <a:r>
              <a:rPr lang="en-US" sz="2400" dirty="0" smtClean="0"/>
              <a:t>early </a:t>
            </a:r>
            <a:r>
              <a:rPr lang="en-US" sz="2400" dirty="0" smtClean="0"/>
              <a:t>1990s in Atlantic Canada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676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Molting frequency</a:t>
            </a:r>
            <a:endParaRPr lang="en-US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8982531"/>
              </p:ext>
            </p:extLst>
          </p:nvPr>
        </p:nvGraphicFramePr>
        <p:xfrm>
          <a:off x="7121014" y="1162167"/>
          <a:ext cx="4530212" cy="27854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1829">
                  <a:extLst>
                    <a:ext uri="{9D8B030D-6E8A-4147-A177-3AD203B41FA5}">
                      <a16:colId xmlns:a16="http://schemas.microsoft.com/office/drawing/2014/main" val="1996554420"/>
                    </a:ext>
                  </a:extLst>
                </a:gridCol>
                <a:gridCol w="2578383">
                  <a:extLst>
                    <a:ext uri="{9D8B030D-6E8A-4147-A177-3AD203B41FA5}">
                      <a16:colId xmlns:a16="http://schemas.microsoft.com/office/drawing/2014/main" val="1013794895"/>
                    </a:ext>
                  </a:extLst>
                </a:gridCol>
              </a:tblGrid>
              <a:tr h="1266095">
                <a:tc>
                  <a:txBody>
                    <a:bodyPr/>
                    <a:lstStyle/>
                    <a:p>
                      <a:r>
                        <a:rPr lang="en-US" dirty="0" smtClean="0"/>
                        <a:t>Sexual</a:t>
                      </a:r>
                      <a:r>
                        <a:rPr lang="en-US" baseline="0" dirty="0" smtClean="0"/>
                        <a:t> development stage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Molting frequency per</a:t>
                      </a:r>
                      <a:r>
                        <a:rPr lang="en-US" baseline="0" dirty="0" smtClean="0"/>
                        <a:t> year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3021361"/>
                  </a:ext>
                </a:extLst>
              </a:tr>
              <a:tr h="506438">
                <a:tc>
                  <a:txBody>
                    <a:bodyPr/>
                    <a:lstStyle/>
                    <a:p>
                      <a:r>
                        <a:rPr lang="en-US" dirty="0" smtClean="0"/>
                        <a:t>Juvenile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≥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1790014"/>
                  </a:ext>
                </a:extLst>
              </a:tr>
              <a:tr h="506438">
                <a:tc>
                  <a:txBody>
                    <a:bodyPr/>
                    <a:lstStyle/>
                    <a:p>
                      <a:r>
                        <a:rPr lang="en-US" dirty="0" smtClean="0"/>
                        <a:t>Adolescent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 </a:t>
                      </a:r>
                      <a:r>
                        <a:rPr lang="en-US" dirty="0" smtClean="0"/>
                        <a:t>- 1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7590469"/>
                  </a:ext>
                </a:extLst>
              </a:tr>
              <a:tr h="506438">
                <a:tc>
                  <a:txBody>
                    <a:bodyPr/>
                    <a:lstStyle/>
                    <a:p>
                      <a:r>
                        <a:rPr lang="en-US" dirty="0" smtClean="0"/>
                        <a:t>Adult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293188"/>
                  </a:ext>
                </a:extLst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690418" y="1690688"/>
            <a:ext cx="5975556" cy="25421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Important factors:</a:t>
            </a:r>
            <a:endParaRPr lang="en-US" sz="2400" dirty="0" smtClean="0"/>
          </a:p>
          <a:p>
            <a:pPr marL="0" indent="0">
              <a:buNone/>
            </a:pPr>
            <a:r>
              <a:rPr lang="en-US" sz="2000" dirty="0" smtClean="0"/>
              <a:t>i</a:t>
            </a:r>
            <a:r>
              <a:rPr lang="en-US" sz="2000" dirty="0" smtClean="0"/>
              <a:t>) sexual development stage</a:t>
            </a:r>
          </a:p>
          <a:p>
            <a:pPr marL="0" indent="0">
              <a:buNone/>
            </a:pPr>
            <a:r>
              <a:rPr lang="en-US" sz="2000" dirty="0" smtClean="0"/>
              <a:t>ii) </a:t>
            </a:r>
            <a:r>
              <a:rPr lang="en-US" sz="2000" dirty="0" smtClean="0"/>
              <a:t>sex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iii</a:t>
            </a:r>
            <a:r>
              <a:rPr lang="en-US" sz="2000" dirty="0" smtClean="0"/>
              <a:t>) </a:t>
            </a:r>
            <a:r>
              <a:rPr lang="en-US" sz="2000" dirty="0" smtClean="0"/>
              <a:t>temperature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iv) </a:t>
            </a:r>
            <a:r>
              <a:rPr lang="en-US" sz="2000" dirty="0" smtClean="0"/>
              <a:t>other factors: possibly food supply, individual condition,  and competition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33539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Molting frequency: How is it determined?</a:t>
            </a:r>
            <a:endParaRPr lang="en-US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192046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Field sampling (repeated sampling of juvenile habitat)</a:t>
            </a:r>
          </a:p>
          <a:p>
            <a:r>
              <a:rPr lang="en-US" dirty="0" smtClean="0"/>
              <a:t>Aquarium </a:t>
            </a:r>
            <a:r>
              <a:rPr lang="en-US" dirty="0" smtClean="0"/>
              <a:t>studies</a:t>
            </a:r>
          </a:p>
          <a:p>
            <a:r>
              <a:rPr lang="en-US" dirty="0" smtClean="0"/>
              <a:t>Durometer readings (shell hardness)</a:t>
            </a:r>
            <a:endParaRPr lang="en-US" dirty="0" smtClean="0"/>
          </a:p>
          <a:p>
            <a:r>
              <a:rPr lang="en-US" dirty="0" smtClean="0"/>
              <a:t>Examination of shells in the laboratory (microscopy work)</a:t>
            </a:r>
          </a:p>
          <a:p>
            <a:r>
              <a:rPr lang="en-US" dirty="0" smtClean="0"/>
              <a:t>Shell condition of adolescent crab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466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Molting frequency for adolescents</a:t>
            </a:r>
            <a:endParaRPr lang="en-US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 types of possible </a:t>
            </a:r>
            <a:r>
              <a:rPr lang="en-US" dirty="0" smtClean="0"/>
              <a:t>molting pathways </a:t>
            </a:r>
            <a:r>
              <a:rPr lang="en-US" dirty="0" smtClean="0"/>
              <a:t>for adolescent Tanner and snow </a:t>
            </a:r>
            <a:r>
              <a:rPr lang="en-US" dirty="0" smtClean="0"/>
              <a:t>crab in winter/spring molting season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 </a:t>
            </a:r>
            <a:r>
              <a:rPr lang="en-US" dirty="0" smtClean="0"/>
              <a:t>i</a:t>
            </a:r>
            <a:r>
              <a:rPr lang="en-US" dirty="0" smtClean="0"/>
              <a:t>) Pubertal </a:t>
            </a:r>
            <a:r>
              <a:rPr lang="en-US" dirty="0" smtClean="0"/>
              <a:t>molt (molt to another adolescent stage)</a:t>
            </a:r>
          </a:p>
          <a:p>
            <a:pPr marL="457200" lvl="1" indent="0">
              <a:buNone/>
            </a:pPr>
            <a:r>
              <a:rPr lang="en-US" dirty="0" smtClean="0"/>
              <a:t> ii)  Terminal </a:t>
            </a:r>
            <a:r>
              <a:rPr lang="en-US" dirty="0" smtClean="0"/>
              <a:t>molt (molt to adult stage)</a:t>
            </a:r>
          </a:p>
          <a:p>
            <a:pPr marL="457200" lvl="1" indent="0">
              <a:buNone/>
            </a:pPr>
            <a:r>
              <a:rPr lang="en-US" dirty="0" smtClean="0"/>
              <a:t>iii) Skip </a:t>
            </a:r>
            <a:r>
              <a:rPr lang="en-US" dirty="0" smtClean="0"/>
              <a:t>molt (don’t molt)</a:t>
            </a:r>
          </a:p>
          <a:p>
            <a:pPr lvl="2"/>
            <a:r>
              <a:rPr lang="en-US" dirty="0" smtClean="0"/>
              <a:t>Don’t molt until following year</a:t>
            </a:r>
          </a:p>
          <a:p>
            <a:pPr lvl="2"/>
            <a:r>
              <a:rPr lang="en-US" dirty="0" smtClean="0"/>
              <a:t>Common in males, not for females</a:t>
            </a:r>
          </a:p>
          <a:p>
            <a:pPr lvl="2"/>
            <a:r>
              <a:rPr lang="en-US" dirty="0" smtClean="0"/>
              <a:t>Duration of skip-molt status can last more than one year</a:t>
            </a:r>
          </a:p>
          <a:p>
            <a:pPr lvl="2"/>
            <a:r>
              <a:rPr lang="en-US" dirty="0" smtClean="0"/>
              <a:t>More common in larger male adolescents</a:t>
            </a:r>
          </a:p>
          <a:p>
            <a:pPr lvl="2"/>
            <a:r>
              <a:rPr lang="en-US" dirty="0" smtClean="0"/>
              <a:t>Possibly related to bio-energetic requirements, as males get larger, acquiring sufficient energy for another molt becomes more difficult</a:t>
            </a:r>
          </a:p>
          <a:p>
            <a:pPr marL="914400" lvl="2" indent="0">
              <a:buNone/>
            </a:pPr>
            <a:endParaRPr lang="en-US" dirty="0" smtClean="0"/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410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Adolescent male skip molting</a:t>
            </a:r>
            <a:endParaRPr lang="en-US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Atlantic Canada snow crab</a:t>
            </a:r>
          </a:p>
          <a:p>
            <a:pPr lvl="1"/>
            <a:r>
              <a:rPr lang="en-US" dirty="0" smtClean="0"/>
              <a:t>Up to 50% of adolescent males &gt;50 mm CW in Southern Gulf of St. Lawrence in some years</a:t>
            </a:r>
          </a:p>
          <a:p>
            <a:pPr lvl="1"/>
            <a:r>
              <a:rPr lang="en-US" dirty="0" smtClean="0"/>
              <a:t>May be </a:t>
            </a:r>
            <a:r>
              <a:rPr lang="en-US" dirty="0" smtClean="0"/>
              <a:t>highly v</a:t>
            </a:r>
            <a:r>
              <a:rPr lang="en-US" dirty="0" smtClean="0"/>
              <a:t>ariable </a:t>
            </a:r>
            <a:r>
              <a:rPr lang="en-US" dirty="0" smtClean="0"/>
              <a:t>over time</a:t>
            </a:r>
          </a:p>
          <a:p>
            <a:pPr lvl="1"/>
            <a:r>
              <a:rPr lang="en-US" dirty="0" smtClean="0"/>
              <a:t>Can impact recruitment of large adolescents to the fishery</a:t>
            </a:r>
          </a:p>
          <a:p>
            <a:r>
              <a:rPr lang="en-US" dirty="0" smtClean="0"/>
              <a:t>Sea of Japan crab</a:t>
            </a:r>
          </a:p>
          <a:p>
            <a:pPr lvl="1"/>
            <a:r>
              <a:rPr lang="en-US" dirty="0" smtClean="0"/>
              <a:t>Yamamoto et al., 2017</a:t>
            </a:r>
          </a:p>
          <a:p>
            <a:pPr lvl="1"/>
            <a:r>
              <a:rPr lang="en-US" dirty="0" smtClean="0"/>
              <a:t>Murphy (2019) mistakenly states 28% of adolescent crabs were skip-molters</a:t>
            </a:r>
          </a:p>
          <a:p>
            <a:pPr lvl="2"/>
            <a:r>
              <a:rPr lang="en-US" dirty="0" smtClean="0"/>
              <a:t>Actual rate seems much higher but reluctant to interpret their data</a:t>
            </a:r>
            <a:endParaRPr lang="en-US" dirty="0" smtClean="0"/>
          </a:p>
          <a:p>
            <a:pPr lvl="1"/>
            <a:r>
              <a:rPr lang="en-US" dirty="0" smtClean="0"/>
              <a:t> Most crabs terminal-molted after skip-molt</a:t>
            </a:r>
          </a:p>
          <a:p>
            <a:pPr lvl="1"/>
            <a:r>
              <a:rPr lang="en-US" dirty="0" smtClean="0"/>
              <a:t>6% of sampled adolescents skipped at least two years</a:t>
            </a:r>
            <a:endParaRPr lang="en-US" dirty="0" smtClean="0"/>
          </a:p>
          <a:p>
            <a:pPr marL="914400" lvl="2" indent="0">
              <a:buNone/>
            </a:pPr>
            <a:endParaRPr lang="en-US" b="1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512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Adolescent male skip molting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Important consequence of skip-molting</a:t>
            </a:r>
          </a:p>
          <a:p>
            <a:pPr lvl="1"/>
            <a:r>
              <a:rPr lang="en-US" b="1" dirty="0" smtClean="0"/>
              <a:t>More skip-molting, fewer large males</a:t>
            </a:r>
          </a:p>
          <a:p>
            <a:pPr marL="457200" lvl="1" indent="0">
              <a:buNone/>
            </a:pPr>
            <a:endParaRPr lang="en-US" b="1" dirty="0" smtClean="0"/>
          </a:p>
          <a:p>
            <a:pPr lvl="1"/>
            <a:r>
              <a:rPr lang="en-US" dirty="0" smtClean="0"/>
              <a:t>Males terminally-molt (molt to maturity) at smaller sizes</a:t>
            </a:r>
          </a:p>
          <a:p>
            <a:pPr lvl="2"/>
            <a:r>
              <a:rPr lang="en-US" dirty="0" smtClean="0"/>
              <a:t>Timing </a:t>
            </a:r>
            <a:r>
              <a:rPr lang="en-US" dirty="0" smtClean="0"/>
              <a:t>of terminal molt is function of size and </a:t>
            </a:r>
            <a:r>
              <a:rPr lang="en-US" dirty="0" smtClean="0"/>
              <a:t>age</a:t>
            </a:r>
          </a:p>
          <a:p>
            <a:pPr lvl="1"/>
            <a:r>
              <a:rPr lang="en-US" dirty="0" smtClean="0"/>
              <a:t>Lower survival for skip-molters? (speculative but has some support)</a:t>
            </a:r>
          </a:p>
          <a:p>
            <a:pPr lvl="2"/>
            <a:r>
              <a:rPr lang="en-US" dirty="0" smtClean="0"/>
              <a:t>Comeau et al. (1998) concluded low survival for skip-molters during study period (</a:t>
            </a:r>
            <a:r>
              <a:rPr lang="en-US" dirty="0" smtClean="0"/>
              <a:t>GoSL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Others suggest skip-molting results of inferior physical condition</a:t>
            </a:r>
            <a:endParaRPr lang="en-US" dirty="0" smtClean="0"/>
          </a:p>
          <a:p>
            <a:pPr marL="914400" lvl="2" indent="0">
              <a:buNone/>
            </a:pPr>
            <a:endParaRPr lang="en-US" dirty="0" smtClean="0"/>
          </a:p>
          <a:p>
            <a:pPr lvl="2"/>
            <a:endParaRPr lang="en-US" b="1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981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989</Words>
  <PresentationFormat>Widescreen</PresentationFormat>
  <Paragraphs>180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Office Theme</vt:lpstr>
      <vt:lpstr>Skip-molting and molting frequency for EBS male snow and Tanner crab and implications for population assessment</vt:lpstr>
      <vt:lpstr>Molting frequency: why care?</vt:lpstr>
      <vt:lpstr>Molting frequency: why care?</vt:lpstr>
      <vt:lpstr>Molting frequency</vt:lpstr>
      <vt:lpstr>Molting frequency</vt:lpstr>
      <vt:lpstr>Molting frequency: How is it determined?</vt:lpstr>
      <vt:lpstr>Molting frequency for adolescents</vt:lpstr>
      <vt:lpstr>Adolescent male skip molting</vt:lpstr>
      <vt:lpstr>Adolescent male skip molting</vt:lpstr>
      <vt:lpstr>EBS skip-molting research</vt:lpstr>
      <vt:lpstr>EBS skip-molting research</vt:lpstr>
      <vt:lpstr>Murphy (2019) </vt:lpstr>
      <vt:lpstr>Murphy (2019) </vt:lpstr>
      <vt:lpstr>Results: Murphy (2019) </vt:lpstr>
      <vt:lpstr>Simulation results: Murphy (2019) </vt:lpstr>
      <vt:lpstr>Murphy (2019) caveats </vt:lpstr>
      <vt:lpstr>Fisheries management implications </vt:lpstr>
      <vt:lpstr>Fisheries management implications  </vt:lpstr>
      <vt:lpstr>Fisheries management implications  </vt:lpstr>
      <vt:lpstr>Future research suggestions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dcterms:created xsi:type="dcterms:W3CDTF">2019-09-12T17:25:30Z</dcterms:created>
  <dcterms:modified xsi:type="dcterms:W3CDTF">2019-09-19T17:42:48Z</dcterms:modified>
</cp:coreProperties>
</file>