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7" r:id="rId2"/>
    <p:sldMasterId id="2147483716" r:id="rId3"/>
  </p:sldMasterIdLst>
  <p:notesMasterIdLst>
    <p:notesMasterId r:id="rId37"/>
  </p:notesMasterIdLst>
  <p:sldIdLst>
    <p:sldId id="336" r:id="rId4"/>
    <p:sldId id="259" r:id="rId5"/>
    <p:sldId id="262" r:id="rId6"/>
    <p:sldId id="263" r:id="rId7"/>
    <p:sldId id="283" r:id="rId8"/>
    <p:sldId id="274" r:id="rId9"/>
    <p:sldId id="279" r:id="rId10"/>
    <p:sldId id="272" r:id="rId11"/>
    <p:sldId id="286" r:id="rId12"/>
    <p:sldId id="327" r:id="rId13"/>
    <p:sldId id="300" r:id="rId14"/>
    <p:sldId id="260" r:id="rId15"/>
    <p:sldId id="295" r:id="rId16"/>
    <p:sldId id="298" r:id="rId17"/>
    <p:sldId id="299" r:id="rId18"/>
    <p:sldId id="313" r:id="rId19"/>
    <p:sldId id="314" r:id="rId20"/>
    <p:sldId id="328" r:id="rId21"/>
    <p:sldId id="329" r:id="rId22"/>
    <p:sldId id="335" r:id="rId23"/>
    <p:sldId id="257" r:id="rId24"/>
    <p:sldId id="258" r:id="rId25"/>
    <p:sldId id="330" r:id="rId26"/>
    <p:sldId id="265" r:id="rId27"/>
    <p:sldId id="331" r:id="rId28"/>
    <p:sldId id="332" r:id="rId29"/>
    <p:sldId id="333" r:id="rId30"/>
    <p:sldId id="266" r:id="rId31"/>
    <p:sldId id="267" r:id="rId32"/>
    <p:sldId id="273" r:id="rId33"/>
    <p:sldId id="282" r:id="rId34"/>
    <p:sldId id="275" r:id="rId35"/>
    <p:sldId id="337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ei Cheng - NOAA Affiliate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4" autoAdjust="0"/>
    <p:restoredTop sz="94660"/>
  </p:normalViewPr>
  <p:slideViewPr>
    <p:cSldViewPr snapToGrid="0">
      <p:cViewPr>
        <p:scale>
          <a:sx n="100" d="100"/>
          <a:sy n="100" d="100"/>
        </p:scale>
        <p:origin x="2886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C08D3A-0C45-4913-96B9-8144756CBBF1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A3F2C5-E7A7-4486-A9C1-8025AE63C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829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2566D6-92D0-6440-A9F3-FC80A39D78B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6246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965C21-D6A0-9C47-80C2-5A4D53114E5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>
              <a:latin typeface="Arial" pitchFamily="-11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037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BTS Survey</a:t>
            </a:r>
            <a:r>
              <a:rPr lang="en-AU" baseline="0" dirty="0" smtClean="0"/>
              <a:t> Biomass for Pollock (data) with FEAST output bottom temperature. Change in distribution and abundance. Same scale used in both images scale goes from 7-14,000 kg. Stations with &lt;7kg are not shown.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A7E4B-9D4B-4597-A197-067F8956A21D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98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26CEA-F83F-4EF5-86DD-B5734DEB3DA3}" type="datetimeFigureOut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2/4/2019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B6557-2636-427B-AC3A-3A3372A0A893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1186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26CEA-F83F-4EF5-86DD-B5734DEB3DA3}" type="datetimeFigureOut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2/4/2019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B6557-2636-427B-AC3A-3A3372A0A893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15084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26CEA-F83F-4EF5-86DD-B5734DEB3DA3}" type="datetimeFigureOut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2/4/2019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B6557-2636-427B-AC3A-3A3372A0A893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77918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27B75-CE2D-49AB-9E59-39D087005D06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383D-4939-4DF3-990B-8C99E0D17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1877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27B75-CE2D-49AB-9E59-39D087005D06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383D-4939-4DF3-990B-8C99E0D17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824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27B75-CE2D-49AB-9E59-39D087005D06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383D-4939-4DF3-990B-8C99E0D17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8209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27B75-CE2D-49AB-9E59-39D087005D06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383D-4939-4DF3-990B-8C99E0D17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5191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27B75-CE2D-49AB-9E59-39D087005D06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383D-4939-4DF3-990B-8C99E0D17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612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27B75-CE2D-49AB-9E59-39D087005D06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383D-4939-4DF3-990B-8C99E0D17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8993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27B75-CE2D-49AB-9E59-39D087005D06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383D-4939-4DF3-990B-8C99E0D17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4771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27B75-CE2D-49AB-9E59-39D087005D06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383D-4939-4DF3-990B-8C99E0D17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442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26CEA-F83F-4EF5-86DD-B5734DEB3DA3}" type="datetimeFigureOut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2/4/2019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B6557-2636-427B-AC3A-3A3372A0A893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29776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27B75-CE2D-49AB-9E59-39D087005D06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383D-4939-4DF3-990B-8C99E0D17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746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27B75-CE2D-49AB-9E59-39D087005D06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383D-4939-4DF3-990B-8C99E0D17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9762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27B75-CE2D-49AB-9E59-39D087005D06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383D-4939-4DF3-990B-8C99E0D17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3228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12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2575BFF-BD29-4282-8893-BCFA9A55E21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5409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D39C9D-A6B3-443D-9C7E-BBB938E0DB99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8185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909AE2-A9BE-4288-8E31-F85A41EBE8A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8085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452626-9CF8-4BF3-A86F-8767BA3E3276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1167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31E954-CBB3-473B-8532-DE6DBEFF005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4837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FD69BB-427A-431F-9C86-FD734B36454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4206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970FA7-4D0C-4762-8F7E-2980E30DCE5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19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26CEA-F83F-4EF5-86DD-B5734DEB3DA3}" type="datetimeFigureOut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2/4/2019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B6557-2636-427B-AC3A-3A3372A0A893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44473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059D7E-4559-4423-AB84-9D15BC7BAD0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6113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199E6D-56A6-4310-8E48-8D93BFFBD38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2794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33BE35-C857-4EE5-96AD-DF967EC852C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973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AE3B16-7FBD-4D83-8C8A-089B52EC5A6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4268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D067C05-7C4B-4E00-B509-D70D5898091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576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4038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4038600"/>
            <a:ext cx="4038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5BBD68B-47B4-410A-848A-0473FF938446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5336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C8AF443-C2C9-4B4D-8B79-5116FE1FD63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426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26CEA-F83F-4EF5-86DD-B5734DEB3DA3}" type="datetimeFigureOut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2/4/2019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B6557-2636-427B-AC3A-3A3372A0A893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455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26CEA-F83F-4EF5-86DD-B5734DEB3DA3}" type="datetimeFigureOut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2/4/2019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B6557-2636-427B-AC3A-3A3372A0A893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3461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26CEA-F83F-4EF5-86DD-B5734DEB3DA3}" type="datetimeFigureOut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2/4/2019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B6557-2636-427B-AC3A-3A3372A0A893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19560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26CEA-F83F-4EF5-86DD-B5734DEB3DA3}" type="datetimeFigureOut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2/4/2019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B6557-2636-427B-AC3A-3A3372A0A893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6553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26CEA-F83F-4EF5-86DD-B5734DEB3DA3}" type="datetimeFigureOut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2/4/2019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B6557-2636-427B-AC3A-3A3372A0A893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8230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26CEA-F83F-4EF5-86DD-B5734DEB3DA3}" type="datetimeFigureOut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2/4/2019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B6557-2636-427B-AC3A-3A3372A0A893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1503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4526CEA-F83F-4EF5-86DD-B5734DEB3DA3}" type="datetimeFigureOut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 defTabSz="914400"/>
              <a:t>2/4/2019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90B6557-2636-427B-AC3A-3A3372A0A893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 defTabSz="914400"/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30003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27B75-CE2D-49AB-9E59-39D087005D06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1383D-4939-4DF3-990B-8C99E0D17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357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003018-AFCF-481F-BE22-7C55324276A4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72723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gif"/><Relationship Id="rId4" Type="http://schemas.openxmlformats.org/officeDocument/2006/relationships/image" Target="../media/image27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gif"/><Relationship Id="rId5" Type="http://schemas.openxmlformats.org/officeDocument/2006/relationships/image" Target="../media/image32.gif"/><Relationship Id="rId4" Type="http://schemas.openxmlformats.org/officeDocument/2006/relationships/image" Target="../media/image31.gi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/>
              <a:t>Ocean and ice dynamics of the Bering 10K model: structure, performance, and uncertainties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Albert J Hermann</a:t>
            </a:r>
          </a:p>
          <a:p>
            <a:r>
              <a:rPr lang="en-US" dirty="0" smtClean="0"/>
              <a:t>University of Washington/JISAO</a:t>
            </a:r>
          </a:p>
          <a:p>
            <a:r>
              <a:rPr lang="en-US" dirty="0" smtClean="0"/>
              <a:t>Seattle, WA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659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Primary physical ocean variables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385018"/>
              </p:ext>
            </p:extLst>
          </p:nvPr>
        </p:nvGraphicFramePr>
        <p:xfrm>
          <a:off x="897775" y="1417638"/>
          <a:ext cx="7534275" cy="367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5271">
                  <a:extLst>
                    <a:ext uri="{9D8B030D-6E8A-4147-A177-3AD203B41FA5}">
                      <a16:colId xmlns:a16="http://schemas.microsoft.com/office/drawing/2014/main" val="2259118033"/>
                    </a:ext>
                  </a:extLst>
                </a:gridCol>
                <a:gridCol w="2842858">
                  <a:extLst>
                    <a:ext uri="{9D8B030D-6E8A-4147-A177-3AD203B41FA5}">
                      <a16:colId xmlns:a16="http://schemas.microsoft.com/office/drawing/2014/main" val="3393722341"/>
                    </a:ext>
                  </a:extLst>
                </a:gridCol>
                <a:gridCol w="1666146">
                  <a:extLst>
                    <a:ext uri="{9D8B030D-6E8A-4147-A177-3AD203B41FA5}">
                      <a16:colId xmlns:a16="http://schemas.microsoft.com/office/drawing/2014/main" val="40895238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Variable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Symbol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Units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934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Temperature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Deg</a:t>
                      </a:r>
                      <a:r>
                        <a:rPr lang="en-US" dirty="0" smtClean="0"/>
                        <a:t> C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7775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Salinty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  <a:cs typeface="+mn-cs"/>
                        </a:rPr>
                        <a:t>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+mj-lt"/>
                          <a:cs typeface="Times New Roman" panose="02020603050405020304" pitchFamily="18" charset="0"/>
                        </a:rPr>
                        <a:t>ppt</a:t>
                      </a:r>
                      <a:endParaRPr lang="en-US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57269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Sea Surface Height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SSH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7990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Horizontal Velocity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U,V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m/s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3532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Vertical velocity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Vertical diffusion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W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  <a:cs typeface="+mn-cs"/>
                        </a:rPr>
                        <a:t>m/s</a:t>
                      </a:r>
                    </a:p>
                    <a:p>
                      <a:r>
                        <a:rPr lang="en-US" dirty="0" smtClean="0">
                          <a:latin typeface="+mn-lt"/>
                          <a:cs typeface="+mn-cs"/>
                        </a:rPr>
                        <a:t>m2/s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113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Ice</a:t>
                      </a:r>
                      <a:r>
                        <a:rPr lang="en-US" baseline="0" dirty="0" smtClean="0"/>
                        <a:t> area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Ice thickness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AICE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HICE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  <a:cs typeface="+mn-cs"/>
                        </a:rPr>
                        <a:t>(fraction)</a:t>
                      </a:r>
                    </a:p>
                    <a:p>
                      <a:r>
                        <a:rPr lang="en-US" dirty="0" smtClean="0">
                          <a:latin typeface="+mn-lt"/>
                          <a:cs typeface="+mn-cs"/>
                        </a:rPr>
                        <a:t>m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0523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574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ahoma"/>
              </a:rPr>
              <a:t>Initial and Boundary 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Tahoma"/>
              </a:rPr>
              <a:t>Interpolate large-scale T,S, SSH fields from the global model to the regional model. Note global ocean </a:t>
            </a:r>
            <a:r>
              <a:rPr lang="en-US" dirty="0" err="1" smtClean="0">
                <a:solidFill>
                  <a:schemeClr val="tx2"/>
                </a:solidFill>
                <a:latin typeface="Tahoma"/>
              </a:rPr>
              <a:t>hindcasts</a:t>
            </a:r>
            <a:r>
              <a:rPr lang="en-US" dirty="0" smtClean="0">
                <a:solidFill>
                  <a:schemeClr val="tx2"/>
                </a:solidFill>
                <a:latin typeface="Tahoma"/>
              </a:rPr>
              <a:t> assimilate data, so regional model is guided by that data.</a:t>
            </a:r>
          </a:p>
          <a:p>
            <a:r>
              <a:rPr lang="en-US" dirty="0" smtClean="0">
                <a:solidFill>
                  <a:schemeClr val="tx2"/>
                </a:solidFill>
                <a:latin typeface="Tahoma"/>
              </a:rPr>
              <a:t>Allow signals from the </a:t>
            </a:r>
            <a:r>
              <a:rPr lang="en-US" dirty="0" smtClean="0">
                <a:solidFill>
                  <a:schemeClr val="tx2"/>
                </a:solidFill>
                <a:latin typeface="Tahoma"/>
              </a:rPr>
              <a:t>regional/global models </a:t>
            </a:r>
            <a:r>
              <a:rPr lang="en-US" dirty="0" smtClean="0">
                <a:solidFill>
                  <a:schemeClr val="tx2"/>
                </a:solidFill>
                <a:latin typeface="Tahoma"/>
              </a:rPr>
              <a:t>to propagate through the boundaries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968871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</a:t>
            </a:r>
            <a:r>
              <a:rPr lang="en-US" dirty="0" smtClean="0"/>
              <a:t>tmospheric forcing variables used (from global, data-assimilating models)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7952076"/>
              </p:ext>
            </p:extLst>
          </p:nvPr>
        </p:nvGraphicFramePr>
        <p:xfrm>
          <a:off x="914400" y="1882775"/>
          <a:ext cx="7534275" cy="367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5271">
                  <a:extLst>
                    <a:ext uri="{9D8B030D-6E8A-4147-A177-3AD203B41FA5}">
                      <a16:colId xmlns:a16="http://schemas.microsoft.com/office/drawing/2014/main" val="2259118033"/>
                    </a:ext>
                  </a:extLst>
                </a:gridCol>
                <a:gridCol w="2842858">
                  <a:extLst>
                    <a:ext uri="{9D8B030D-6E8A-4147-A177-3AD203B41FA5}">
                      <a16:colId xmlns:a16="http://schemas.microsoft.com/office/drawing/2014/main" val="3393722341"/>
                    </a:ext>
                  </a:extLst>
                </a:gridCol>
                <a:gridCol w="1666146">
                  <a:extLst>
                    <a:ext uri="{9D8B030D-6E8A-4147-A177-3AD203B41FA5}">
                      <a16:colId xmlns:a16="http://schemas.microsoft.com/office/drawing/2014/main" val="40895238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Variable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Symbol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Units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934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Air Temperature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TAIR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Deg</a:t>
                      </a:r>
                      <a:r>
                        <a:rPr lang="en-US" dirty="0" smtClean="0"/>
                        <a:t> C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7775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SLP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PAIR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mbar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57269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Absolute Humidity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QAIR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kg/kg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7990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Wind</a:t>
                      </a:r>
                      <a:r>
                        <a:rPr lang="en-US" baseline="0" dirty="0" smtClean="0"/>
                        <a:t> velocity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UWIND, VWIND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m/s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3532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Downward longwave radiation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LWRAD_DOWN</a:t>
                      </a:r>
                    </a:p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W/m^2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113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Shortwave radiation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Precipitation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SWRAD</a:t>
                      </a:r>
                    </a:p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W/m^2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052323"/>
                  </a:ext>
                </a:extLst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335280" y="563080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These are used to calculate </a:t>
            </a:r>
            <a:r>
              <a:rPr lang="en-US" dirty="0"/>
              <a:t>surface momentum flux (wind stress</a:t>
            </a:r>
            <a:r>
              <a:rPr lang="en-US" dirty="0" smtClean="0"/>
              <a:t>) and surface heat flux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37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Four types of surface heat flux</a:t>
            </a:r>
            <a:endParaRPr lang="en-US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Shortwave radiation – i.e. “sunlight” – what you see and feel on a nice day at the beach</a:t>
            </a:r>
          </a:p>
          <a:p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Longwave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radiation – also felt but not seen – e.g. the radiation from hot coals</a:t>
            </a:r>
          </a:p>
          <a:p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Sensible heat flux – warm air molecules collide with and heat up a cold ocean</a:t>
            </a:r>
          </a:p>
          <a:p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Latent heat flux – evaporation at the sea surface cools the ocean</a:t>
            </a:r>
            <a:endParaRPr lang="en-US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690605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ahoma"/>
              </a:rPr>
              <a:t>Coastal runoff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solidFill>
                  <a:schemeClr val="tx2"/>
                </a:solidFill>
                <a:latin typeface="Tahoma"/>
              </a:rPr>
              <a:t>Can directly input freshwater and momentum at the coast but in coarse models this causes trouble (the runaway estuary problem). </a:t>
            </a:r>
          </a:p>
          <a:p>
            <a:r>
              <a:rPr lang="en-US" sz="2800" dirty="0" smtClean="0">
                <a:solidFill>
                  <a:schemeClr val="tx2"/>
                </a:solidFill>
                <a:latin typeface="Tahoma"/>
              </a:rPr>
              <a:t>A useful fix is to add runoff at the surface within a near-coastal band.</a:t>
            </a:r>
          </a:p>
          <a:p>
            <a:r>
              <a:rPr lang="en-US" sz="2800" dirty="0" smtClean="0">
                <a:solidFill>
                  <a:schemeClr val="tx2"/>
                </a:solidFill>
                <a:latin typeface="Tahoma"/>
              </a:rPr>
              <a:t>Kearney updated runoff </a:t>
            </a:r>
            <a:r>
              <a:rPr lang="en-US" sz="2800" dirty="0" smtClean="0">
                <a:solidFill>
                  <a:schemeClr val="tx2"/>
                </a:solidFill>
                <a:latin typeface="Tahoma"/>
              </a:rPr>
              <a:t>forcing </a:t>
            </a:r>
            <a:r>
              <a:rPr lang="en-US" sz="2800" dirty="0" smtClean="0">
                <a:solidFill>
                  <a:schemeClr val="tx2"/>
                </a:solidFill>
                <a:latin typeface="Tahoma"/>
              </a:rPr>
              <a:t>with USGS data</a:t>
            </a:r>
            <a:endParaRPr lang="en-US" sz="2800" dirty="0" smtClean="0">
              <a:solidFill>
                <a:schemeClr val="tx2"/>
              </a:solidFill>
              <a:latin typeface="Tahoma"/>
            </a:endParaRPr>
          </a:p>
          <a:p>
            <a:r>
              <a:rPr lang="en-US" sz="2800" dirty="0" smtClean="0">
                <a:solidFill>
                  <a:schemeClr val="tx2"/>
                </a:solidFill>
                <a:latin typeface="Tahoma"/>
              </a:rPr>
              <a:t>Salinity is </a:t>
            </a:r>
            <a:r>
              <a:rPr lang="en-US" sz="2800" dirty="0" smtClean="0">
                <a:solidFill>
                  <a:schemeClr val="tx2"/>
                </a:solidFill>
                <a:latin typeface="Tahoma"/>
              </a:rPr>
              <a:t>usually </a:t>
            </a:r>
            <a:r>
              <a:rPr lang="en-US" sz="2800" dirty="0" smtClean="0">
                <a:solidFill>
                  <a:schemeClr val="tx2"/>
                </a:solidFill>
                <a:latin typeface="Tahoma"/>
              </a:rPr>
              <a:t>more </a:t>
            </a:r>
            <a:r>
              <a:rPr lang="en-US" sz="2800" dirty="0" smtClean="0">
                <a:solidFill>
                  <a:schemeClr val="tx2"/>
                </a:solidFill>
                <a:latin typeface="Tahoma"/>
              </a:rPr>
              <a:t>challenging</a:t>
            </a:r>
            <a:r>
              <a:rPr lang="en-US" sz="2800" dirty="0" smtClean="0">
                <a:solidFill>
                  <a:schemeClr val="tx2"/>
                </a:solidFill>
                <a:latin typeface="Tahoma"/>
              </a:rPr>
              <a:t> to capture than temperature.</a:t>
            </a:r>
            <a:r>
              <a:rPr lang="en-US" sz="2800" dirty="0" smtClean="0">
                <a:solidFill>
                  <a:schemeClr val="tx2"/>
                </a:solidFill>
                <a:latin typeface="Tahoma"/>
              </a:rPr>
              <a:t> 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675680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Changes the surface fluxes of heat, momentum</a:t>
            </a:r>
          </a:p>
          <a:p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Has different dynamics than the fluid; deformation</a:t>
            </a:r>
          </a:p>
        </p:txBody>
      </p:sp>
    </p:spTree>
    <p:extLst>
      <p:ext uri="{BB962C8B-B14F-4D97-AF65-F5344CB8AC3E}">
        <p14:creationId xmlns:p14="http://schemas.microsoft.com/office/powerpoint/2010/main" val="3657911456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17500"/>
            <a:ext cx="8229600" cy="1384300"/>
          </a:xfrm>
        </p:spPr>
        <p:txBody>
          <a:bodyPr/>
          <a:lstStyle/>
          <a:p>
            <a:r>
              <a:rPr lang="en-US" dirty="0" smtClean="0"/>
              <a:t>ICE thermodynamics</a:t>
            </a:r>
            <a:endParaRPr lang="en-US" dirty="0"/>
          </a:p>
        </p:txBody>
      </p:sp>
      <p:pic>
        <p:nvPicPr>
          <p:cNvPr id="441346" name="Picture 2" descr="File:Ice_diag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1" y="3429000"/>
            <a:ext cx="5181600" cy="2463384"/>
          </a:xfrm>
          <a:prstGeom prst="rect">
            <a:avLst/>
          </a:prstGeom>
          <a:noFill/>
        </p:spPr>
      </p:pic>
      <p:pic>
        <p:nvPicPr>
          <p:cNvPr id="44135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" y="762000"/>
            <a:ext cx="8841105" cy="2615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135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532" y="5926931"/>
            <a:ext cx="8922068" cy="931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7812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469900"/>
            <a:ext cx="8229600" cy="1384300"/>
          </a:xfrm>
        </p:spPr>
        <p:txBody>
          <a:bodyPr/>
          <a:lstStyle/>
          <a:p>
            <a:r>
              <a:rPr lang="en-US" dirty="0" smtClean="0"/>
              <a:t>ICE thermodynamics</a:t>
            </a:r>
            <a:endParaRPr lang="en-US" dirty="0"/>
          </a:p>
        </p:txBody>
      </p:sp>
      <p:pic>
        <p:nvPicPr>
          <p:cNvPr id="443395" name="Picture 3"/>
          <p:cNvPicPr>
            <a:picLocks noChangeAspect="1" noChangeArrowheads="1"/>
          </p:cNvPicPr>
          <p:nvPr/>
        </p:nvPicPr>
        <p:blipFill>
          <a:blip r:embed="rId2" cstate="print"/>
          <a:srcRect t="20633" b="25404"/>
          <a:stretch>
            <a:fillRect/>
          </a:stretch>
        </p:blipFill>
        <p:spPr bwMode="auto">
          <a:xfrm>
            <a:off x="0" y="533400"/>
            <a:ext cx="8962549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33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24200"/>
            <a:ext cx="9059704" cy="374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5805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9576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Regional model (Bering10K) uncertainty: </a:t>
            </a:r>
            <a:br>
              <a:rPr lang="en-US" sz="3200" dirty="0" smtClean="0"/>
            </a:br>
            <a:r>
              <a:rPr lang="en-US" sz="3200" dirty="0" smtClean="0"/>
              <a:t>a few tuned (or tunable) </a:t>
            </a:r>
            <a:r>
              <a:rPr lang="en-US" sz="3200" i="1" dirty="0" smtClean="0"/>
              <a:t>physical</a:t>
            </a:r>
            <a:r>
              <a:rPr lang="en-US" sz="3200" dirty="0" smtClean="0"/>
              <a:t> parameters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Bulk flux algorithms (heat/stress flux at surface, based on atmospheric forcing)</a:t>
            </a:r>
          </a:p>
          <a:p>
            <a:r>
              <a:rPr lang="en-US" sz="2800" dirty="0" smtClean="0"/>
              <a:t>Vertical mixing algorithms (based on shear and density gradients in the ocean interior)</a:t>
            </a:r>
          </a:p>
          <a:p>
            <a:r>
              <a:rPr lang="en-US" sz="2800" dirty="0" smtClean="0"/>
              <a:t>Bottom friction</a:t>
            </a:r>
          </a:p>
          <a:p>
            <a:r>
              <a:rPr lang="en-US" sz="2800" dirty="0" smtClean="0"/>
              <a:t>Surface albedo of open water (whitecap effects)</a:t>
            </a:r>
            <a:endParaRPr lang="en-US" sz="2800" dirty="0"/>
          </a:p>
          <a:p>
            <a:r>
              <a:rPr lang="en-US" sz="2800" dirty="0" smtClean="0"/>
              <a:t>Surface albedo of ice (carbon black, sediment effects)</a:t>
            </a:r>
          </a:p>
          <a:p>
            <a:r>
              <a:rPr lang="en-US" sz="2800" dirty="0" smtClean="0"/>
              <a:t>Horizontal vs vertical ice growth</a:t>
            </a:r>
          </a:p>
          <a:p>
            <a:r>
              <a:rPr lang="en-US" sz="2800" dirty="0" smtClean="0"/>
              <a:t> Plasticity of ice (resistance to ridging)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959684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Forcing uncertainty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Global forecasts have finite skill, limited by observations and model structure</a:t>
            </a:r>
          </a:p>
          <a:p>
            <a:r>
              <a:rPr lang="en-US" dirty="0" smtClean="0"/>
              <a:t>Nature is chaotic so details always elusive </a:t>
            </a:r>
          </a:p>
          <a:p>
            <a:r>
              <a:rPr lang="en-US" dirty="0" smtClean="0"/>
              <a:t>All forecasts have bias. Reforecasting experiments help establish mean bias, which can be subtracted from the forcing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447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unique about the Bering </a:t>
            </a:r>
            <a:r>
              <a:rPr lang="en-US" dirty="0" smtClean="0"/>
              <a:t>Sea?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6566" y="1600200"/>
            <a:ext cx="4264429" cy="4525963"/>
          </a:xfrm>
        </p:spPr>
        <p:txBody>
          <a:bodyPr>
            <a:normAutofit fontScale="85000" lnSpcReduction="10000"/>
          </a:bodyPr>
          <a:lstStyle/>
          <a:p>
            <a:pPr lvl="1"/>
            <a:r>
              <a:rPr lang="en-US" dirty="0" smtClean="0"/>
              <a:t>Physical</a:t>
            </a:r>
          </a:p>
          <a:p>
            <a:pPr lvl="2"/>
            <a:r>
              <a:rPr lang="en-US" sz="2800" dirty="0" smtClean="0"/>
              <a:t>Seasonal ice with advection to the south</a:t>
            </a:r>
            <a:endParaRPr lang="en-US" sz="2800" dirty="0"/>
          </a:p>
          <a:p>
            <a:pPr lvl="2"/>
            <a:r>
              <a:rPr lang="en-US" sz="2800" dirty="0"/>
              <a:t>T</a:t>
            </a:r>
            <a:r>
              <a:rPr lang="en-US" sz="2800" dirty="0" smtClean="0"/>
              <a:t>idal mixing sets up distinct biophysical regimes</a:t>
            </a:r>
          </a:p>
          <a:p>
            <a:pPr lvl="1"/>
            <a:r>
              <a:rPr lang="en-US" dirty="0" smtClean="0"/>
              <a:t>Biological</a:t>
            </a:r>
          </a:p>
          <a:p>
            <a:pPr lvl="2"/>
            <a:r>
              <a:rPr lang="en-US" sz="2800" dirty="0" smtClean="0"/>
              <a:t>Ice plankton may be a major food source to higher trophic levels</a:t>
            </a:r>
          </a:p>
          <a:p>
            <a:pPr lvl="2"/>
            <a:r>
              <a:rPr lang="en-US" sz="2800" dirty="0" smtClean="0"/>
              <a:t>Benthic food chain is a major player</a:t>
            </a:r>
            <a:endParaRPr lang="en-US" sz="2800" dirty="0"/>
          </a:p>
        </p:txBody>
      </p:sp>
      <p:pic>
        <p:nvPicPr>
          <p:cNvPr id="4" name="Picture 4" descr="http://www.ims.uaf.edu/NPRBdrifters/bering%20chukchi%20ma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34" y="1346663"/>
            <a:ext cx="4244263" cy="536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8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Stock et al (2015) looked at large-scale predictive skill for </a:t>
            </a:r>
            <a:r>
              <a:rPr lang="en-US" sz="2400" i="1" dirty="0" smtClean="0"/>
              <a:t>SST</a:t>
            </a:r>
            <a:r>
              <a:rPr lang="en-US" sz="2400" dirty="0" smtClean="0"/>
              <a:t> from CFS </a:t>
            </a:r>
            <a:r>
              <a:rPr lang="en-US" sz="2400" dirty="0" smtClean="0"/>
              <a:t>model </a:t>
            </a:r>
            <a:r>
              <a:rPr lang="en-US" sz="2400" dirty="0" smtClean="0"/>
              <a:t>vs. from</a:t>
            </a:r>
            <a:r>
              <a:rPr lang="en-US" sz="2400" dirty="0" smtClean="0"/>
              <a:t> persistence in </a:t>
            </a:r>
            <a:r>
              <a:rPr lang="en-US" sz="2400" dirty="0" smtClean="0"/>
              <a:t>the Eastern Bering Sea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(</a:t>
            </a:r>
            <a:r>
              <a:rPr lang="en-US" sz="2400" dirty="0" smtClean="0"/>
              <a:t>red = more skill)</a:t>
            </a:r>
            <a:endParaRPr lang="en-US" sz="24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584" t="15074"/>
          <a:stretch/>
        </p:blipFill>
        <p:spPr>
          <a:xfrm>
            <a:off x="964275" y="1695796"/>
            <a:ext cx="7988531" cy="32952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13674"/>
          <a:stretch/>
        </p:blipFill>
        <p:spPr>
          <a:xfrm>
            <a:off x="457200" y="5536276"/>
            <a:ext cx="8640386" cy="13497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113951"/>
            <a:ext cx="608572" cy="245896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43743" r="42596" b="84908"/>
          <a:stretch/>
        </p:blipFill>
        <p:spPr>
          <a:xfrm>
            <a:off x="3723800" y="4909608"/>
            <a:ext cx="2469480" cy="493663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807228" y="4691811"/>
            <a:ext cx="282633" cy="299258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782288" y="2674090"/>
            <a:ext cx="282633" cy="290503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608913" y="4677957"/>
            <a:ext cx="282633" cy="299258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592286" y="2327724"/>
            <a:ext cx="282633" cy="290503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5054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34" b="51294"/>
          <a:stretch/>
        </p:blipFill>
        <p:spPr>
          <a:xfrm>
            <a:off x="0" y="1020765"/>
            <a:ext cx="9144000" cy="206586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2" b="61976"/>
          <a:stretch/>
        </p:blipFill>
        <p:spPr>
          <a:xfrm>
            <a:off x="749775" y="3158069"/>
            <a:ext cx="7949247" cy="17441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" t="61975" r="-1491" b="12593"/>
          <a:stretch/>
        </p:blipFill>
        <p:spPr>
          <a:xfrm>
            <a:off x="868309" y="5063069"/>
            <a:ext cx="7949247" cy="1744133"/>
          </a:xfrm>
          <a:prstGeom prst="rect">
            <a:avLst/>
          </a:prstGeom>
        </p:spPr>
      </p:pic>
      <p:sp>
        <p:nvSpPr>
          <p:cNvPr id="5" name="Title 9"/>
          <p:cNvSpPr txBox="1">
            <a:spLocks/>
          </p:cNvSpPr>
          <p:nvPr/>
        </p:nvSpPr>
        <p:spPr>
          <a:xfrm>
            <a:off x="533400" y="-45509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CFSv2 forecast bias: zonal winds (m/s)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1126067" y="492654"/>
            <a:ext cx="182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1pPr>
            <a:lvl2pPr marL="742950" indent="-28575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2pPr>
            <a:lvl3pPr marL="11430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3pPr>
            <a:lvl4pPr marL="16002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4pPr>
            <a:lvl5pPr marL="20574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MS PGothic" panose="020B0600070205080204" pitchFamily="34" charset="-128"/>
                <a:cs typeface="+mn-cs"/>
                <a:sym typeface="Trebuchet MS" panose="020B0603020202020204" pitchFamily="34" charset="0"/>
              </a:rPr>
              <a:t>CFS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MS PGothic" panose="020B0600070205080204" pitchFamily="34" charset="-128"/>
                <a:cs typeface="+mn-cs"/>
                <a:sym typeface="Trebuchet MS" panose="020B0603020202020204" pitchFamily="34" charset="0"/>
              </a:rPr>
              <a:t>hindcast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 pitchFamily="34" charset="0"/>
              <a:ea typeface="MS PGothic" panose="020B0600070205080204" pitchFamily="34" charset="-128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3809998" y="498211"/>
            <a:ext cx="182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1pPr>
            <a:lvl2pPr marL="742950" indent="-28575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2pPr>
            <a:lvl3pPr marL="11430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3pPr>
            <a:lvl4pPr marL="16002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4pPr>
            <a:lvl5pPr marL="20574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MS PGothic" panose="020B0600070205080204" pitchFamily="34" charset="-128"/>
                <a:cs typeface="+mn-cs"/>
                <a:sym typeface="Trebuchet MS" panose="020B0603020202020204" pitchFamily="34" charset="0"/>
              </a:rPr>
              <a:t>CFS forecast</a:t>
            </a:r>
          </a:p>
        </p:txBody>
      </p: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6870222" y="492654"/>
            <a:ext cx="182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1pPr>
            <a:lvl2pPr marL="742950" indent="-28575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2pPr>
            <a:lvl3pPr marL="11430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3pPr>
            <a:lvl4pPr marL="16002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4pPr>
            <a:lvl5pPr marL="20574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MS PGothic" panose="020B0600070205080204" pitchFamily="34" charset="-128"/>
                <a:cs typeface="+mn-cs"/>
                <a:sym typeface="Trebuchet MS" panose="020B0603020202020204" pitchFamily="34" charset="0"/>
              </a:rPr>
              <a:t>CFS bias</a:t>
            </a:r>
          </a:p>
        </p:txBody>
      </p:sp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1778000" y="3545419"/>
            <a:ext cx="182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1pPr>
            <a:lvl2pPr marL="742950" indent="-28575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2pPr>
            <a:lvl3pPr marL="11430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3pPr>
            <a:lvl4pPr marL="16002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4pPr>
            <a:lvl5pPr marL="20574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MS PGothic" panose="020B0600070205080204" pitchFamily="34" charset="-128"/>
                <a:cs typeface="+mn-cs"/>
                <a:sym typeface="Trebuchet MS" panose="020B0603020202020204" pitchFamily="34" charset="0"/>
              </a:rPr>
              <a:t>CFS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MS PGothic" panose="020B0600070205080204" pitchFamily="34" charset="-128"/>
                <a:cs typeface="+mn-cs"/>
                <a:sym typeface="Trebuchet MS" panose="020B0603020202020204" pitchFamily="34" charset="0"/>
              </a:rPr>
              <a:t>hindcast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MS PGothic" panose="020B0600070205080204" pitchFamily="34" charset="-128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0" name="TextBox 12"/>
          <p:cNvSpPr txBox="1">
            <a:spLocks noChangeArrowheads="1"/>
          </p:cNvSpPr>
          <p:nvPr/>
        </p:nvSpPr>
        <p:spPr bwMode="auto">
          <a:xfrm>
            <a:off x="5562600" y="4075643"/>
            <a:ext cx="182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1pPr>
            <a:lvl2pPr marL="742950" indent="-28575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2pPr>
            <a:lvl3pPr marL="11430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3pPr>
            <a:lvl4pPr marL="16002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4pPr>
            <a:lvl5pPr marL="20574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rebuchet MS" panose="020B0603020202020204" pitchFamily="34" charset="0"/>
                <a:ea typeface="MS PGothic" panose="020B0600070205080204" pitchFamily="34" charset="-128"/>
                <a:cs typeface="+mn-cs"/>
                <a:sym typeface="Trebuchet MS" panose="020B0603020202020204" pitchFamily="34" charset="0"/>
              </a:rPr>
              <a:t>CFS forecast</a:t>
            </a:r>
          </a:p>
        </p:txBody>
      </p:sp>
      <p:sp>
        <p:nvSpPr>
          <p:cNvPr id="11" name="TextBox 13"/>
          <p:cNvSpPr txBox="1">
            <a:spLocks noChangeArrowheads="1"/>
          </p:cNvSpPr>
          <p:nvPr/>
        </p:nvSpPr>
        <p:spPr bwMode="auto">
          <a:xfrm>
            <a:off x="1778000" y="5535085"/>
            <a:ext cx="182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1pPr>
            <a:lvl2pPr marL="742950" indent="-28575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2pPr>
            <a:lvl3pPr marL="11430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3pPr>
            <a:lvl4pPr marL="16002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4pPr>
            <a:lvl5pPr marL="20574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MS PGothic" panose="020B0600070205080204" pitchFamily="34" charset="-128"/>
                <a:cs typeface="+mn-cs"/>
                <a:sym typeface="Trebuchet MS" panose="020B0603020202020204" pitchFamily="34" charset="0"/>
              </a:rPr>
              <a:t>CFS bias</a:t>
            </a:r>
          </a:p>
        </p:txBody>
      </p:sp>
    </p:spTree>
    <p:extLst>
      <p:ext uri="{BB962C8B-B14F-4D97-AF65-F5344CB8AC3E}">
        <p14:creationId xmlns:p14="http://schemas.microsoft.com/office/powerpoint/2010/main" val="117211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5" t="12771" r="185" b="51869"/>
          <a:stretch/>
        </p:blipFill>
        <p:spPr>
          <a:xfrm>
            <a:off x="0" y="973664"/>
            <a:ext cx="9144000" cy="2082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3" b="62222"/>
          <a:stretch/>
        </p:blipFill>
        <p:spPr>
          <a:xfrm>
            <a:off x="703687" y="3149599"/>
            <a:ext cx="7949247" cy="1727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16" b="9630"/>
          <a:stretch/>
        </p:blipFill>
        <p:spPr>
          <a:xfrm>
            <a:off x="703687" y="4961466"/>
            <a:ext cx="7949247" cy="1896534"/>
          </a:xfrm>
          <a:prstGeom prst="rect">
            <a:avLst/>
          </a:prstGeom>
        </p:spPr>
      </p:pic>
      <p:sp>
        <p:nvSpPr>
          <p:cNvPr id="8" name="Title 9"/>
          <p:cNvSpPr txBox="1">
            <a:spLocks/>
          </p:cNvSpPr>
          <p:nvPr/>
        </p:nvSpPr>
        <p:spPr>
          <a:xfrm>
            <a:off x="0" y="12701"/>
            <a:ext cx="91440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CFSv2 forecast bias: shortwave radiation (W/m^2)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126067" y="492654"/>
            <a:ext cx="182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1pPr>
            <a:lvl2pPr marL="742950" indent="-28575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2pPr>
            <a:lvl3pPr marL="11430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3pPr>
            <a:lvl4pPr marL="16002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4pPr>
            <a:lvl5pPr marL="20574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MS PGothic" panose="020B0600070205080204" pitchFamily="34" charset="-128"/>
                <a:cs typeface="+mn-cs"/>
                <a:sym typeface="Trebuchet MS" panose="020B0603020202020204" pitchFamily="34" charset="0"/>
              </a:rPr>
              <a:t>CFS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MS PGothic" panose="020B0600070205080204" pitchFamily="34" charset="-128"/>
                <a:cs typeface="+mn-cs"/>
                <a:sym typeface="Trebuchet MS" panose="020B0603020202020204" pitchFamily="34" charset="0"/>
              </a:rPr>
              <a:t>hindcast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 pitchFamily="34" charset="0"/>
              <a:ea typeface="MS PGothic" panose="020B0600070205080204" pitchFamily="34" charset="-128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809998" y="498211"/>
            <a:ext cx="182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1pPr>
            <a:lvl2pPr marL="742950" indent="-28575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2pPr>
            <a:lvl3pPr marL="11430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3pPr>
            <a:lvl4pPr marL="16002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4pPr>
            <a:lvl5pPr marL="20574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MS PGothic" panose="020B0600070205080204" pitchFamily="34" charset="-128"/>
                <a:cs typeface="+mn-cs"/>
                <a:sym typeface="Trebuchet MS" panose="020B0603020202020204" pitchFamily="34" charset="0"/>
              </a:rPr>
              <a:t>CFS forecast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870222" y="492654"/>
            <a:ext cx="182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1pPr>
            <a:lvl2pPr marL="742950" indent="-28575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2pPr>
            <a:lvl3pPr marL="11430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3pPr>
            <a:lvl4pPr marL="16002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4pPr>
            <a:lvl5pPr marL="20574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MS PGothic" panose="020B0600070205080204" pitchFamily="34" charset="-128"/>
                <a:cs typeface="+mn-cs"/>
                <a:sym typeface="Trebuchet MS" panose="020B0603020202020204" pitchFamily="34" charset="0"/>
              </a:rPr>
              <a:t>CFS bias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778000" y="3545419"/>
            <a:ext cx="182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1pPr>
            <a:lvl2pPr marL="742950" indent="-28575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2pPr>
            <a:lvl3pPr marL="11430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3pPr>
            <a:lvl4pPr marL="16002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4pPr>
            <a:lvl5pPr marL="20574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MS PGothic" panose="020B0600070205080204" pitchFamily="34" charset="-128"/>
                <a:cs typeface="+mn-cs"/>
                <a:sym typeface="Trebuchet MS" panose="020B0603020202020204" pitchFamily="34" charset="0"/>
              </a:rPr>
              <a:t>CFS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MS PGothic" panose="020B0600070205080204" pitchFamily="34" charset="-128"/>
                <a:cs typeface="+mn-cs"/>
                <a:sym typeface="Trebuchet MS" panose="020B0603020202020204" pitchFamily="34" charset="0"/>
              </a:rPr>
              <a:t>hindcast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MS PGothic" panose="020B0600070205080204" pitchFamily="34" charset="-128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562600" y="4075643"/>
            <a:ext cx="182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1pPr>
            <a:lvl2pPr marL="742950" indent="-28575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2pPr>
            <a:lvl3pPr marL="11430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3pPr>
            <a:lvl4pPr marL="16002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4pPr>
            <a:lvl5pPr marL="20574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rebuchet MS" panose="020B0603020202020204" pitchFamily="34" charset="0"/>
                <a:ea typeface="MS PGothic" panose="020B0600070205080204" pitchFamily="34" charset="-128"/>
                <a:cs typeface="+mn-cs"/>
                <a:sym typeface="Trebuchet MS" panose="020B0603020202020204" pitchFamily="34" charset="0"/>
              </a:rPr>
              <a:t>CFS forecast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778000" y="5535085"/>
            <a:ext cx="182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1pPr>
            <a:lvl2pPr marL="742950" indent="-28575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2pPr>
            <a:lvl3pPr marL="11430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3pPr>
            <a:lvl4pPr marL="16002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4pPr>
            <a:lvl5pPr marL="2057400" indent="-228600" eaLnBrk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MS PGothic" panose="020B0600070205080204" pitchFamily="34" charset="-128"/>
                <a:sym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MS PGothic" panose="020B0600070205080204" pitchFamily="34" charset="-128"/>
                <a:cs typeface="+mn-cs"/>
                <a:sym typeface="Trebuchet MS" panose="020B0603020202020204" pitchFamily="34" charset="0"/>
              </a:rPr>
              <a:t>CFS bias</a:t>
            </a:r>
          </a:p>
        </p:txBody>
      </p:sp>
    </p:spTree>
    <p:extLst>
      <p:ext uri="{BB962C8B-B14F-4D97-AF65-F5344CB8AC3E}">
        <p14:creationId xmlns:p14="http://schemas.microsoft.com/office/powerpoint/2010/main" val="13116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Comparisons with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Here use moorings, CTD surveys to compare with 10-layer </a:t>
            </a:r>
            <a:r>
              <a:rPr lang="en-US" dirty="0" smtClean="0"/>
              <a:t>(“Bumble”) version </a:t>
            </a:r>
            <a:r>
              <a:rPr lang="en-US" dirty="0" smtClean="0"/>
              <a:t>of model</a:t>
            </a:r>
          </a:p>
          <a:p>
            <a:r>
              <a:rPr lang="en-US" dirty="0" smtClean="0"/>
              <a:t>Kelly’s talk includes comparisons of 30-layer </a:t>
            </a:r>
            <a:r>
              <a:rPr lang="en-US" dirty="0" smtClean="0"/>
              <a:t>(“</a:t>
            </a:r>
            <a:r>
              <a:rPr lang="en-US" dirty="0" err="1" smtClean="0"/>
              <a:t>Migo</a:t>
            </a:r>
            <a:r>
              <a:rPr lang="en-US" dirty="0" smtClean="0"/>
              <a:t>”) version </a:t>
            </a:r>
            <a:r>
              <a:rPr lang="en-US" dirty="0" smtClean="0"/>
              <a:t>of model with satellite data</a:t>
            </a:r>
          </a:p>
        </p:txBody>
      </p:sp>
    </p:spTree>
    <p:extLst>
      <p:ext uri="{BB962C8B-B14F-4D97-AF65-F5344CB8AC3E}">
        <p14:creationId xmlns:p14="http://schemas.microsoft.com/office/powerpoint/2010/main" val="12116600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2415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Bering10K validation:</a:t>
            </a:r>
            <a:br>
              <a:rPr lang="en-US" sz="3600" dirty="0" smtClean="0"/>
            </a:br>
            <a:r>
              <a:rPr lang="en-US" sz="3600" dirty="0" smtClean="0"/>
              <a:t>Modeled/Observed mid-shelf temperatures (</a:t>
            </a:r>
            <a:r>
              <a:rPr lang="en-US" sz="3600" dirty="0" err="1" smtClean="0"/>
              <a:t>deg</a:t>
            </a:r>
            <a:r>
              <a:rPr lang="en-US" sz="3600" dirty="0" smtClean="0"/>
              <a:t> C)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Figure5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8600" y="1295400"/>
            <a:ext cx="8441893" cy="44053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58719" y="1258833"/>
            <a:ext cx="3919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Note “stanzas” of warm/cold years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207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Temperature comparison at biophysical moorings</a:t>
            </a:r>
            <a:endParaRPr lang="en-US" dirty="0"/>
          </a:p>
        </p:txBody>
      </p:sp>
      <p:pic>
        <p:nvPicPr>
          <p:cNvPr id="4" name="Picture 3" descr="compare-profiles-and-aves-for-bering-sea-futures-paper-frame1.tif"/>
          <p:cNvPicPr/>
          <p:nvPr/>
        </p:nvPicPr>
        <p:blipFill>
          <a:blip r:embed="rId2" cstate="print"/>
          <a:srcRect l="15064" r="16936"/>
          <a:stretch>
            <a:fillRect/>
          </a:stretch>
        </p:blipFill>
        <p:spPr>
          <a:xfrm>
            <a:off x="2453584" y="1537855"/>
            <a:ext cx="4103828" cy="4663440"/>
          </a:xfrm>
          <a:prstGeom prst="rect">
            <a:avLst/>
          </a:prstGeom>
        </p:spPr>
      </p:pic>
      <p:sp>
        <p:nvSpPr>
          <p:cNvPr id="5" name="Text Box 84"/>
          <p:cNvSpPr txBox="1">
            <a:spLocks noChangeArrowheads="1"/>
          </p:cNvSpPr>
          <p:nvPr/>
        </p:nvSpPr>
        <p:spPr bwMode="auto">
          <a:xfrm>
            <a:off x="2834880" y="1853313"/>
            <a:ext cx="335897" cy="208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ts val="750"/>
              </a:spcAft>
            </a:pPr>
            <a:r>
              <a:rPr lang="en-US" sz="825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M2</a:t>
            </a:r>
            <a:endParaRPr lang="en-US" sz="13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84"/>
          <p:cNvSpPr txBox="1">
            <a:spLocks noChangeArrowheads="1"/>
          </p:cNvSpPr>
          <p:nvPr/>
        </p:nvSpPr>
        <p:spPr bwMode="auto">
          <a:xfrm>
            <a:off x="2834880" y="2912318"/>
            <a:ext cx="335897" cy="208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ts val="750"/>
              </a:spcAft>
            </a:pPr>
            <a:r>
              <a:rPr lang="en-US" sz="825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M4</a:t>
            </a:r>
            <a:endParaRPr lang="en-US" sz="13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84"/>
          <p:cNvSpPr txBox="1">
            <a:spLocks noChangeArrowheads="1"/>
          </p:cNvSpPr>
          <p:nvPr/>
        </p:nvSpPr>
        <p:spPr bwMode="auto">
          <a:xfrm>
            <a:off x="2834880" y="5014992"/>
            <a:ext cx="335897" cy="208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ts val="750"/>
              </a:spcAft>
            </a:pPr>
            <a:r>
              <a:rPr lang="en-US" sz="825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M4</a:t>
            </a:r>
            <a:endParaRPr lang="en-US" sz="13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84"/>
          <p:cNvSpPr txBox="1">
            <a:spLocks noChangeArrowheads="1"/>
          </p:cNvSpPr>
          <p:nvPr/>
        </p:nvSpPr>
        <p:spPr bwMode="auto">
          <a:xfrm>
            <a:off x="2834880" y="3955987"/>
            <a:ext cx="335897" cy="208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ts val="750"/>
              </a:spcAft>
            </a:pPr>
            <a:r>
              <a:rPr lang="en-US" sz="825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M2</a:t>
            </a:r>
            <a:endParaRPr lang="en-US" sz="13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316319" y="2202917"/>
            <a:ext cx="316935" cy="2428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(a)</a:t>
            </a:r>
            <a:endParaRPr lang="en-US" sz="13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2323463" y="3138749"/>
            <a:ext cx="309791" cy="2428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(b)</a:t>
            </a:r>
            <a:endParaRPr lang="en-US" sz="13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2337750" y="4153161"/>
            <a:ext cx="295504" cy="2428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(c)</a:t>
            </a:r>
            <a:endParaRPr lang="en-US" sz="13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2337750" y="5153286"/>
            <a:ext cx="295504" cy="2428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(d)</a:t>
            </a:r>
            <a:endParaRPr lang="en-US" sz="13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169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706" y="3247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Comparison with 3D data (collected during bottom trawl survey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>(bumble version, old runoff)</a:t>
            </a:r>
            <a:endParaRPr lang="en-US" dirty="0"/>
          </a:p>
        </p:txBody>
      </p:sp>
      <p:pic>
        <p:nvPicPr>
          <p:cNvPr id="4" name="Picture 2" descr="datmod_horiz_temp_5.gif"/>
          <p:cNvPicPr>
            <a:picLocks noChangeAspect="1" noChangeArrowheads="1"/>
          </p:cNvPicPr>
          <p:nvPr/>
        </p:nvPicPr>
        <p:blipFill>
          <a:blip r:embed="rId2" cstate="print"/>
          <a:srcRect l="3257" t="7529" r="56971" b="59198"/>
          <a:stretch>
            <a:fillRect/>
          </a:stretch>
        </p:blipFill>
        <p:spPr bwMode="auto">
          <a:xfrm>
            <a:off x="2018140" y="1951748"/>
            <a:ext cx="1155521" cy="1029920"/>
          </a:xfrm>
          <a:prstGeom prst="rect">
            <a:avLst/>
          </a:prstGeom>
          <a:noFill/>
        </p:spPr>
      </p:pic>
      <p:pic>
        <p:nvPicPr>
          <p:cNvPr id="5" name="Picture 105" descr="datmod_horiz_temp_5.gif"/>
          <p:cNvPicPr>
            <a:picLocks noChangeAspect="1" noChangeArrowheads="1"/>
          </p:cNvPicPr>
          <p:nvPr/>
        </p:nvPicPr>
        <p:blipFill>
          <a:blip r:embed="rId2" cstate="print"/>
          <a:srcRect l="8606" t="57376" r="49176" b="8819"/>
          <a:stretch>
            <a:fillRect/>
          </a:stretch>
        </p:blipFill>
        <p:spPr bwMode="auto">
          <a:xfrm>
            <a:off x="4583135" y="1939823"/>
            <a:ext cx="1226578" cy="1046388"/>
          </a:xfrm>
          <a:prstGeom prst="rect">
            <a:avLst/>
          </a:prstGeom>
          <a:noFill/>
        </p:spPr>
      </p:pic>
      <p:pic>
        <p:nvPicPr>
          <p:cNvPr id="6" name="Picture 2" descr="datmod_horiz_salt_5.gif"/>
          <p:cNvPicPr>
            <a:picLocks noChangeAspect="1" noChangeArrowheads="1"/>
          </p:cNvPicPr>
          <p:nvPr/>
        </p:nvPicPr>
        <p:blipFill>
          <a:blip r:embed="rId3" cstate="print"/>
          <a:srcRect l="3934" t="7935" r="56971" b="59083"/>
          <a:stretch>
            <a:fillRect/>
          </a:stretch>
        </p:blipFill>
        <p:spPr bwMode="auto">
          <a:xfrm>
            <a:off x="2037812" y="2985346"/>
            <a:ext cx="1135849" cy="1020923"/>
          </a:xfrm>
          <a:prstGeom prst="rect">
            <a:avLst/>
          </a:prstGeom>
          <a:noFill/>
        </p:spPr>
      </p:pic>
      <p:pic>
        <p:nvPicPr>
          <p:cNvPr id="7" name="Picture 106" descr="datmod_horiz_salt_5.gif"/>
          <p:cNvPicPr>
            <a:picLocks noChangeAspect="1" noChangeArrowheads="1"/>
          </p:cNvPicPr>
          <p:nvPr/>
        </p:nvPicPr>
        <p:blipFill>
          <a:blip r:embed="rId3" cstate="print"/>
          <a:srcRect l="8555" t="57884" r="49176" b="9454"/>
          <a:stretch>
            <a:fillRect/>
          </a:stretch>
        </p:blipFill>
        <p:spPr bwMode="auto">
          <a:xfrm>
            <a:off x="4580270" y="2983331"/>
            <a:ext cx="1228039" cy="1011011"/>
          </a:xfrm>
          <a:prstGeom prst="rect">
            <a:avLst/>
          </a:prstGeom>
          <a:noFill/>
        </p:spPr>
      </p:pic>
      <p:pic>
        <p:nvPicPr>
          <p:cNvPr id="8" name="Picture 2" descr="datmod_horiz_temp_200@fnr%3A200.gif"/>
          <p:cNvPicPr>
            <a:picLocks noChangeAspect="1" noChangeArrowheads="1"/>
          </p:cNvPicPr>
          <p:nvPr/>
        </p:nvPicPr>
        <p:blipFill>
          <a:blip r:embed="rId4" cstate="print"/>
          <a:srcRect l="3934" t="7832" r="56799" b="59858"/>
          <a:stretch>
            <a:fillRect/>
          </a:stretch>
        </p:blipFill>
        <p:spPr bwMode="auto">
          <a:xfrm>
            <a:off x="2037812" y="4006269"/>
            <a:ext cx="1140846" cy="1000120"/>
          </a:xfrm>
          <a:prstGeom prst="rect">
            <a:avLst/>
          </a:prstGeom>
          <a:noFill/>
        </p:spPr>
      </p:pic>
      <p:pic>
        <p:nvPicPr>
          <p:cNvPr id="9" name="Picture 107" descr="datmod_horiz_temp_200@fnr%3A200.gif"/>
          <p:cNvPicPr>
            <a:picLocks noChangeAspect="1" noChangeArrowheads="1"/>
          </p:cNvPicPr>
          <p:nvPr/>
        </p:nvPicPr>
        <p:blipFill>
          <a:blip r:embed="rId4" cstate="print"/>
          <a:srcRect l="8540" t="57681" r="49176" b="9186"/>
          <a:stretch>
            <a:fillRect/>
          </a:stretch>
        </p:blipFill>
        <p:spPr bwMode="auto">
          <a:xfrm>
            <a:off x="4581674" y="4006269"/>
            <a:ext cx="1228496" cy="1025607"/>
          </a:xfrm>
          <a:prstGeom prst="rect">
            <a:avLst/>
          </a:prstGeom>
          <a:noFill/>
        </p:spPr>
      </p:pic>
      <p:pic>
        <p:nvPicPr>
          <p:cNvPr id="10" name="Picture 2" descr="datmod_horiz_temp_5.gif"/>
          <p:cNvPicPr>
            <a:picLocks noChangeAspect="1" noChangeArrowheads="1"/>
          </p:cNvPicPr>
          <p:nvPr/>
        </p:nvPicPr>
        <p:blipFill>
          <a:blip r:embed="rId2" cstate="print"/>
          <a:srcRect l="58520" t="7529" b="59198"/>
          <a:stretch>
            <a:fillRect/>
          </a:stretch>
        </p:blipFill>
        <p:spPr bwMode="auto">
          <a:xfrm>
            <a:off x="3284155" y="1951748"/>
            <a:ext cx="1205144" cy="1029920"/>
          </a:xfrm>
          <a:prstGeom prst="rect">
            <a:avLst/>
          </a:prstGeom>
          <a:noFill/>
        </p:spPr>
      </p:pic>
      <p:pic>
        <p:nvPicPr>
          <p:cNvPr id="11" name="Picture 2" descr="datmod_horiz_salt_5.gif"/>
          <p:cNvPicPr>
            <a:picLocks noChangeAspect="1" noChangeArrowheads="1"/>
          </p:cNvPicPr>
          <p:nvPr/>
        </p:nvPicPr>
        <p:blipFill>
          <a:blip r:embed="rId3" cstate="print"/>
          <a:srcRect l="58641" t="7935" b="59083"/>
          <a:stretch>
            <a:fillRect/>
          </a:stretch>
        </p:blipFill>
        <p:spPr bwMode="auto">
          <a:xfrm>
            <a:off x="3285505" y="2985346"/>
            <a:ext cx="1201612" cy="1020923"/>
          </a:xfrm>
          <a:prstGeom prst="rect">
            <a:avLst/>
          </a:prstGeom>
          <a:noFill/>
        </p:spPr>
      </p:pic>
      <p:pic>
        <p:nvPicPr>
          <p:cNvPr id="12" name="Picture 2" descr="datmod_horiz_temp_200@fnr%3A200.gif"/>
          <p:cNvPicPr>
            <a:picLocks noChangeAspect="1" noChangeArrowheads="1"/>
          </p:cNvPicPr>
          <p:nvPr/>
        </p:nvPicPr>
        <p:blipFill>
          <a:blip r:embed="rId4" cstate="print"/>
          <a:srcRect l="58330" t="7832" b="58669"/>
          <a:stretch>
            <a:fillRect/>
          </a:stretch>
        </p:blipFill>
        <p:spPr bwMode="auto">
          <a:xfrm>
            <a:off x="3279542" y="4006269"/>
            <a:ext cx="1210673" cy="1036935"/>
          </a:xfrm>
          <a:prstGeom prst="rect">
            <a:avLst/>
          </a:prstGeom>
          <a:noFill/>
        </p:spPr>
      </p:pic>
      <p:pic>
        <p:nvPicPr>
          <p:cNvPr id="13" name="Picture 2" descr="datmod_horiz_salt_200@fnr%3A200.gif"/>
          <p:cNvPicPr>
            <a:picLocks noChangeAspect="1" noChangeArrowheads="1"/>
          </p:cNvPicPr>
          <p:nvPr/>
        </p:nvPicPr>
        <p:blipFill>
          <a:blip r:embed="rId5" cstate="print"/>
          <a:srcRect l="3934" t="7832" r="56971" b="54607"/>
          <a:stretch>
            <a:fillRect/>
          </a:stretch>
        </p:blipFill>
        <p:spPr bwMode="auto">
          <a:xfrm>
            <a:off x="2042300" y="5014400"/>
            <a:ext cx="1135849" cy="1162658"/>
          </a:xfrm>
          <a:prstGeom prst="rect">
            <a:avLst/>
          </a:prstGeom>
          <a:noFill/>
        </p:spPr>
      </p:pic>
      <p:pic>
        <p:nvPicPr>
          <p:cNvPr id="14" name="Picture 2" descr="datmod_horiz_salt_200@fnr%3A200.gif"/>
          <p:cNvPicPr>
            <a:picLocks noChangeAspect="1" noChangeArrowheads="1"/>
          </p:cNvPicPr>
          <p:nvPr/>
        </p:nvPicPr>
        <p:blipFill>
          <a:blip r:embed="rId5" cstate="print"/>
          <a:srcRect l="58305" t="7832" b="55138"/>
          <a:stretch>
            <a:fillRect/>
          </a:stretch>
        </p:blipFill>
        <p:spPr bwMode="auto">
          <a:xfrm>
            <a:off x="3279542" y="5014400"/>
            <a:ext cx="1211384" cy="1146222"/>
          </a:xfrm>
          <a:prstGeom prst="rect">
            <a:avLst/>
          </a:prstGeom>
          <a:noFill/>
        </p:spPr>
      </p:pic>
      <p:pic>
        <p:nvPicPr>
          <p:cNvPr id="15" name="Picture 108" descr="datmod_horiz_salt_200@fnr%3A200.gif"/>
          <p:cNvPicPr>
            <a:picLocks noChangeAspect="1" noChangeArrowheads="1"/>
          </p:cNvPicPr>
          <p:nvPr/>
        </p:nvPicPr>
        <p:blipFill>
          <a:blip r:embed="rId5" cstate="print"/>
          <a:srcRect l="8048" t="57884" r="49668" b="5392"/>
          <a:stretch>
            <a:fillRect/>
          </a:stretch>
        </p:blipFill>
        <p:spPr bwMode="auto">
          <a:xfrm>
            <a:off x="4562935" y="5014400"/>
            <a:ext cx="1228496" cy="1136750"/>
          </a:xfrm>
          <a:prstGeom prst="rect">
            <a:avLst/>
          </a:prstGeom>
          <a:noFill/>
        </p:spPr>
      </p:pic>
      <p:pic>
        <p:nvPicPr>
          <p:cNvPr id="16" name="Picture 105" descr="datmod_horiz_temp_5.gif"/>
          <p:cNvPicPr>
            <a:picLocks noChangeAspect="1" noChangeArrowheads="1"/>
          </p:cNvPicPr>
          <p:nvPr/>
        </p:nvPicPr>
        <p:blipFill>
          <a:blip r:embed="rId2" cstate="print"/>
          <a:srcRect l="50824" t="57376" b="5086"/>
          <a:stretch>
            <a:fillRect/>
          </a:stretch>
        </p:blipFill>
        <p:spPr bwMode="auto">
          <a:xfrm>
            <a:off x="5963223" y="1965040"/>
            <a:ext cx="1224635" cy="995954"/>
          </a:xfrm>
          <a:prstGeom prst="rect">
            <a:avLst/>
          </a:prstGeom>
          <a:noFill/>
        </p:spPr>
      </p:pic>
      <p:pic>
        <p:nvPicPr>
          <p:cNvPr id="17" name="Picture 106" descr="datmod_horiz_salt_5.gif"/>
          <p:cNvPicPr>
            <a:picLocks noChangeAspect="1" noChangeArrowheads="1"/>
          </p:cNvPicPr>
          <p:nvPr/>
        </p:nvPicPr>
        <p:blipFill>
          <a:blip r:embed="rId3" cstate="print"/>
          <a:srcRect l="52791" t="57884" b="5290"/>
          <a:stretch>
            <a:fillRect/>
          </a:stretch>
        </p:blipFill>
        <p:spPr bwMode="auto">
          <a:xfrm>
            <a:off x="5987716" y="3061483"/>
            <a:ext cx="1175651" cy="977063"/>
          </a:xfrm>
          <a:prstGeom prst="rect">
            <a:avLst/>
          </a:prstGeom>
          <a:noFill/>
        </p:spPr>
      </p:pic>
      <p:pic>
        <p:nvPicPr>
          <p:cNvPr id="18" name="Picture 107" descr="datmod_horiz_temp_200@fnr%3A200.gif"/>
          <p:cNvPicPr>
            <a:picLocks noChangeAspect="1" noChangeArrowheads="1"/>
          </p:cNvPicPr>
          <p:nvPr/>
        </p:nvPicPr>
        <p:blipFill>
          <a:blip r:embed="rId4" cstate="print"/>
          <a:srcRect l="50824" t="57681" b="5493"/>
          <a:stretch>
            <a:fillRect/>
          </a:stretch>
        </p:blipFill>
        <p:spPr bwMode="auto">
          <a:xfrm>
            <a:off x="5963223" y="4085982"/>
            <a:ext cx="1224635" cy="977063"/>
          </a:xfrm>
          <a:prstGeom prst="rect">
            <a:avLst/>
          </a:prstGeom>
          <a:noFill/>
        </p:spPr>
      </p:pic>
      <p:pic>
        <p:nvPicPr>
          <p:cNvPr id="19" name="Picture 108" descr="datmod_horiz_salt_200@fnr%3A200.gif"/>
          <p:cNvPicPr>
            <a:picLocks noChangeAspect="1" noChangeArrowheads="1"/>
          </p:cNvPicPr>
          <p:nvPr/>
        </p:nvPicPr>
        <p:blipFill>
          <a:blip r:embed="rId5" cstate="print"/>
          <a:srcRect l="52299" t="57884" b="5392"/>
          <a:stretch>
            <a:fillRect/>
          </a:stretch>
        </p:blipFill>
        <p:spPr bwMode="auto">
          <a:xfrm>
            <a:off x="6001642" y="5144486"/>
            <a:ext cx="1187903" cy="974357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2219766" y="1555616"/>
            <a:ext cx="892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b="1" dirty="0">
                <a:latin typeface="Calibri"/>
              </a:rPr>
              <a:t>DATA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76554" y="1585113"/>
            <a:ext cx="18129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sz="1600" b="1" dirty="0">
                <a:latin typeface="Calibri"/>
              </a:rPr>
              <a:t>DATA VS. MODEL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919211" y="1568956"/>
            <a:ext cx="18450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/>
            <a:r>
              <a:rPr lang="en-US" sz="1600" b="1" dirty="0">
                <a:latin typeface="Calibri"/>
              </a:rPr>
              <a:t>MODEL - DATA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343113" y="1555213"/>
            <a:ext cx="8929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sz="1600" b="1" dirty="0">
                <a:latin typeface="Calibri"/>
              </a:rPr>
              <a:t>MODEL</a:t>
            </a:r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2104551" y="2767707"/>
            <a:ext cx="691290" cy="17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25" b="1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surface T</a:t>
            </a: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2104551" y="3804642"/>
            <a:ext cx="691290" cy="17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25" b="1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surface S</a:t>
            </a: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2104551" y="4812773"/>
            <a:ext cx="691290" cy="17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25" b="1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bottom T</a:t>
            </a: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6"/>
          <p:cNvSpPr txBox="1">
            <a:spLocks noChangeArrowheads="1"/>
          </p:cNvSpPr>
          <p:nvPr/>
        </p:nvSpPr>
        <p:spPr bwMode="auto">
          <a:xfrm>
            <a:off x="2104551" y="5820905"/>
            <a:ext cx="691290" cy="17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25" b="1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bottom S</a:t>
            </a: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 Box 6"/>
          <p:cNvSpPr txBox="1">
            <a:spLocks noChangeArrowheads="1"/>
          </p:cNvSpPr>
          <p:nvPr/>
        </p:nvSpPr>
        <p:spPr bwMode="auto">
          <a:xfrm>
            <a:off x="3199093" y="2767707"/>
            <a:ext cx="691290" cy="17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25" b="1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surface T</a:t>
            </a: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 Box 6"/>
          <p:cNvSpPr txBox="1">
            <a:spLocks noChangeArrowheads="1"/>
          </p:cNvSpPr>
          <p:nvPr/>
        </p:nvSpPr>
        <p:spPr bwMode="auto">
          <a:xfrm>
            <a:off x="3199093" y="3804642"/>
            <a:ext cx="691290" cy="17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25" b="1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surface S</a:t>
            </a: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3199093" y="4812773"/>
            <a:ext cx="691290" cy="17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25" b="1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bottom T</a:t>
            </a: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3199093" y="5820905"/>
            <a:ext cx="691290" cy="17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25" b="1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bottom S</a:t>
            </a: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4524066" y="2767707"/>
            <a:ext cx="691290" cy="17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25" b="1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surface T</a:t>
            </a: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6"/>
          <p:cNvSpPr txBox="1">
            <a:spLocks noChangeArrowheads="1"/>
          </p:cNvSpPr>
          <p:nvPr/>
        </p:nvSpPr>
        <p:spPr bwMode="auto">
          <a:xfrm>
            <a:off x="4495262" y="3804642"/>
            <a:ext cx="691290" cy="17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25" b="1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surface S</a:t>
            </a: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4495262" y="4812773"/>
            <a:ext cx="691290" cy="17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25" b="1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bottom T</a:t>
            </a: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4495262" y="5820905"/>
            <a:ext cx="691290" cy="17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25" b="1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bottom S</a:t>
            </a: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 Box 10"/>
          <p:cNvSpPr txBox="1">
            <a:spLocks noChangeArrowheads="1"/>
          </p:cNvSpPr>
          <p:nvPr/>
        </p:nvSpPr>
        <p:spPr bwMode="auto">
          <a:xfrm>
            <a:off x="2190962" y="2594885"/>
            <a:ext cx="31684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(a)</a:t>
            </a:r>
            <a:endParaRPr lang="en-US" sz="13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2198106" y="3617127"/>
            <a:ext cx="309698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(b)</a:t>
            </a:r>
            <a:endParaRPr lang="en-US" sz="13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 Box 12"/>
          <p:cNvSpPr txBox="1">
            <a:spLocks noChangeArrowheads="1"/>
          </p:cNvSpPr>
          <p:nvPr/>
        </p:nvSpPr>
        <p:spPr bwMode="auto">
          <a:xfrm>
            <a:off x="2212393" y="4631540"/>
            <a:ext cx="29541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b="1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(c)</a:t>
            </a:r>
            <a:endParaRPr lang="en-US" sz="13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 Box 13"/>
          <p:cNvSpPr txBox="1">
            <a:spLocks noChangeArrowheads="1"/>
          </p:cNvSpPr>
          <p:nvPr/>
        </p:nvSpPr>
        <p:spPr bwMode="auto">
          <a:xfrm>
            <a:off x="2212394" y="5631665"/>
            <a:ext cx="324214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(d)</a:t>
            </a:r>
            <a:endParaRPr lang="en-US" sz="13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18426" y="2278351"/>
            <a:ext cx="1404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b="1" dirty="0" smtClean="0">
                <a:latin typeface="Calibri"/>
              </a:rPr>
              <a:t>SURFACE T</a:t>
            </a:r>
            <a:endParaRPr lang="en-US" b="1" dirty="0">
              <a:latin typeface="Calibri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4002" y="3369239"/>
            <a:ext cx="1404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b="1" dirty="0" smtClean="0">
                <a:latin typeface="Calibri"/>
              </a:rPr>
              <a:t>SURFACE S</a:t>
            </a:r>
            <a:endParaRPr lang="en-US" b="1" dirty="0">
              <a:latin typeface="Calibri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65851" y="4443441"/>
            <a:ext cx="1404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b="1" dirty="0" smtClean="0">
                <a:latin typeface="Calibri"/>
              </a:rPr>
              <a:t>BOTTOM T</a:t>
            </a:r>
            <a:endParaRPr lang="en-US" b="1" dirty="0">
              <a:latin typeface="Calibri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65852" y="5379490"/>
            <a:ext cx="1404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b="1" dirty="0" smtClean="0">
                <a:latin typeface="Calibri"/>
              </a:rPr>
              <a:t>BOTTOM S</a:t>
            </a:r>
            <a:endParaRPr lang="en-US" b="1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26852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001" y="4404383"/>
            <a:ext cx="2587520" cy="2082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datmod_longsec_temp.gif"/>
          <p:cNvPicPr>
            <a:picLocks noChangeAspect="1" noChangeArrowheads="1"/>
          </p:cNvPicPr>
          <p:nvPr/>
        </p:nvPicPr>
        <p:blipFill>
          <a:blip r:embed="rId3" cstate="print"/>
          <a:srcRect t="8240" r="56971" b="59450"/>
          <a:stretch>
            <a:fillRect/>
          </a:stretch>
        </p:blipFill>
        <p:spPr bwMode="auto">
          <a:xfrm>
            <a:off x="3444442" y="1856342"/>
            <a:ext cx="1250149" cy="1000120"/>
          </a:xfrm>
          <a:prstGeom prst="rect">
            <a:avLst/>
          </a:prstGeom>
          <a:noFill/>
        </p:spPr>
      </p:pic>
      <p:pic>
        <p:nvPicPr>
          <p:cNvPr id="9" name="Picture 2" descr="datmod_longsec_temp.gif"/>
          <p:cNvPicPr>
            <a:picLocks noChangeAspect="1" noChangeArrowheads="1"/>
          </p:cNvPicPr>
          <p:nvPr/>
        </p:nvPicPr>
        <p:blipFill>
          <a:blip r:embed="rId3" cstate="print"/>
          <a:srcRect l="58361" t="8240" b="59450"/>
          <a:stretch>
            <a:fillRect/>
          </a:stretch>
        </p:blipFill>
        <p:spPr bwMode="auto">
          <a:xfrm>
            <a:off x="4806434" y="1853439"/>
            <a:ext cx="1209758" cy="1000120"/>
          </a:xfrm>
          <a:prstGeom prst="rect">
            <a:avLst/>
          </a:prstGeom>
          <a:noFill/>
        </p:spPr>
      </p:pic>
      <p:pic>
        <p:nvPicPr>
          <p:cNvPr id="10" name="Picture 109" descr="datmod_longsec_temp.gif"/>
          <p:cNvPicPr>
            <a:picLocks noChangeAspect="1" noChangeArrowheads="1"/>
          </p:cNvPicPr>
          <p:nvPr/>
        </p:nvPicPr>
        <p:blipFill>
          <a:blip r:embed="rId3" cstate="print"/>
          <a:srcRect l="8778" t="57782" r="49914" b="8784"/>
          <a:stretch>
            <a:fillRect/>
          </a:stretch>
        </p:blipFill>
        <p:spPr bwMode="auto">
          <a:xfrm>
            <a:off x="6073800" y="1847455"/>
            <a:ext cx="1200150" cy="1034907"/>
          </a:xfrm>
          <a:prstGeom prst="rect">
            <a:avLst/>
          </a:prstGeom>
          <a:noFill/>
        </p:spPr>
      </p:pic>
      <p:pic>
        <p:nvPicPr>
          <p:cNvPr id="11" name="Picture 109" descr="datmod_longsec_temp.gif"/>
          <p:cNvPicPr>
            <a:picLocks noChangeAspect="1" noChangeArrowheads="1"/>
          </p:cNvPicPr>
          <p:nvPr/>
        </p:nvPicPr>
        <p:blipFill>
          <a:blip r:embed="rId3" cstate="print"/>
          <a:srcRect l="50086" t="57782" b="5062"/>
          <a:stretch>
            <a:fillRect/>
          </a:stretch>
        </p:blipFill>
        <p:spPr bwMode="auto">
          <a:xfrm>
            <a:off x="7550174" y="1903035"/>
            <a:ext cx="1243014" cy="985819"/>
          </a:xfrm>
          <a:prstGeom prst="rect">
            <a:avLst/>
          </a:prstGeom>
          <a:noFill/>
        </p:spPr>
      </p:pic>
      <p:pic>
        <p:nvPicPr>
          <p:cNvPr id="12" name="Picture 2" descr="datmod_longsec_salt.gif"/>
          <p:cNvPicPr>
            <a:picLocks noChangeAspect="1" noChangeArrowheads="1"/>
          </p:cNvPicPr>
          <p:nvPr/>
        </p:nvPicPr>
        <p:blipFill>
          <a:blip r:embed="rId4" cstate="print"/>
          <a:srcRect t="7832" r="56971" b="55876"/>
          <a:stretch>
            <a:fillRect/>
          </a:stretch>
        </p:blipFill>
        <p:spPr bwMode="auto">
          <a:xfrm>
            <a:off x="3452659" y="2853559"/>
            <a:ext cx="1250149" cy="1123346"/>
          </a:xfrm>
          <a:prstGeom prst="rect">
            <a:avLst/>
          </a:prstGeom>
          <a:noFill/>
        </p:spPr>
      </p:pic>
      <p:pic>
        <p:nvPicPr>
          <p:cNvPr id="13" name="Picture 2" descr="datmod_longsec_salt.gif"/>
          <p:cNvPicPr>
            <a:picLocks noChangeAspect="1" noChangeArrowheads="1"/>
          </p:cNvPicPr>
          <p:nvPr/>
        </p:nvPicPr>
        <p:blipFill>
          <a:blip r:embed="rId4" cstate="print"/>
          <a:srcRect l="58520" t="7832" b="54947"/>
          <a:stretch>
            <a:fillRect/>
          </a:stretch>
        </p:blipFill>
        <p:spPr bwMode="auto">
          <a:xfrm>
            <a:off x="4806435" y="2853560"/>
            <a:ext cx="1205144" cy="1152149"/>
          </a:xfrm>
          <a:prstGeom prst="rect">
            <a:avLst/>
          </a:prstGeom>
          <a:noFill/>
        </p:spPr>
      </p:pic>
      <p:pic>
        <p:nvPicPr>
          <p:cNvPr id="14" name="Picture 110" descr="datmod_longsec_salt.gif"/>
          <p:cNvPicPr>
            <a:picLocks noChangeAspect="1" noChangeArrowheads="1"/>
          </p:cNvPicPr>
          <p:nvPr/>
        </p:nvPicPr>
        <p:blipFill>
          <a:blip r:embed="rId4" cstate="print"/>
          <a:srcRect l="8606" t="57477" r="47922" b="5301"/>
          <a:stretch>
            <a:fillRect/>
          </a:stretch>
        </p:blipFill>
        <p:spPr bwMode="auto">
          <a:xfrm>
            <a:off x="6102604" y="2853559"/>
            <a:ext cx="1263014" cy="1152150"/>
          </a:xfrm>
          <a:prstGeom prst="rect">
            <a:avLst/>
          </a:prstGeom>
          <a:noFill/>
        </p:spPr>
      </p:pic>
      <p:pic>
        <p:nvPicPr>
          <p:cNvPr id="15" name="Picture 110" descr="datmod_longsec_salt.gif"/>
          <p:cNvPicPr>
            <a:picLocks noChangeAspect="1" noChangeArrowheads="1"/>
          </p:cNvPicPr>
          <p:nvPr/>
        </p:nvPicPr>
        <p:blipFill>
          <a:blip r:embed="rId4" cstate="print"/>
          <a:srcRect l="50111" t="57477" b="5493"/>
          <a:stretch>
            <a:fillRect/>
          </a:stretch>
        </p:blipFill>
        <p:spPr bwMode="auto">
          <a:xfrm>
            <a:off x="7527306" y="2994134"/>
            <a:ext cx="1242392" cy="982476"/>
          </a:xfrm>
          <a:prstGeom prst="rect">
            <a:avLst/>
          </a:prstGeom>
          <a:noFill/>
        </p:spPr>
      </p:pic>
      <p:pic>
        <p:nvPicPr>
          <p:cNvPr id="16" name="Picture 2" descr="datmod_latsec_temp.gif"/>
          <p:cNvPicPr>
            <a:picLocks noChangeAspect="1" noChangeArrowheads="1"/>
          </p:cNvPicPr>
          <p:nvPr/>
        </p:nvPicPr>
        <p:blipFill>
          <a:blip r:embed="rId5" cstate="print"/>
          <a:srcRect t="7121" r="56971" b="58953"/>
          <a:stretch>
            <a:fillRect/>
          </a:stretch>
        </p:blipFill>
        <p:spPr bwMode="auto">
          <a:xfrm>
            <a:off x="3445498" y="4402336"/>
            <a:ext cx="1250149" cy="1050141"/>
          </a:xfrm>
          <a:prstGeom prst="rect">
            <a:avLst/>
          </a:prstGeom>
          <a:noFill/>
        </p:spPr>
      </p:pic>
      <p:pic>
        <p:nvPicPr>
          <p:cNvPr id="17" name="Picture 2" descr="datmod_latsec_temp.gif"/>
          <p:cNvPicPr>
            <a:picLocks noChangeAspect="1" noChangeArrowheads="1"/>
          </p:cNvPicPr>
          <p:nvPr/>
        </p:nvPicPr>
        <p:blipFill>
          <a:blip r:embed="rId5" cstate="print"/>
          <a:srcRect l="58520" t="7121" b="58953"/>
          <a:stretch>
            <a:fillRect/>
          </a:stretch>
        </p:blipFill>
        <p:spPr bwMode="auto">
          <a:xfrm>
            <a:off x="4798218" y="4389130"/>
            <a:ext cx="1205144" cy="1050141"/>
          </a:xfrm>
          <a:prstGeom prst="rect">
            <a:avLst/>
          </a:prstGeom>
          <a:noFill/>
        </p:spPr>
      </p:pic>
      <p:pic>
        <p:nvPicPr>
          <p:cNvPr id="18" name="Picture 111" descr="datmod_latsec_temp.gif"/>
          <p:cNvPicPr>
            <a:picLocks noChangeAspect="1" noChangeArrowheads="1"/>
          </p:cNvPicPr>
          <p:nvPr/>
        </p:nvPicPr>
        <p:blipFill>
          <a:blip r:embed="rId5" cstate="print"/>
          <a:srcRect l="8778" t="57681" r="49914" b="8820"/>
          <a:stretch>
            <a:fillRect/>
          </a:stretch>
        </p:blipFill>
        <p:spPr bwMode="auto">
          <a:xfrm>
            <a:off x="6103994" y="4431140"/>
            <a:ext cx="1200150" cy="1036935"/>
          </a:xfrm>
          <a:prstGeom prst="rect">
            <a:avLst/>
          </a:prstGeom>
          <a:noFill/>
        </p:spPr>
      </p:pic>
      <p:pic>
        <p:nvPicPr>
          <p:cNvPr id="19" name="Picture 111" descr="datmod_latsec_temp.gif"/>
          <p:cNvPicPr>
            <a:picLocks noChangeAspect="1" noChangeArrowheads="1"/>
          </p:cNvPicPr>
          <p:nvPr/>
        </p:nvPicPr>
        <p:blipFill>
          <a:blip r:embed="rId5" cstate="print"/>
          <a:srcRect l="50086" t="57681" b="5595"/>
          <a:stretch>
            <a:fillRect/>
          </a:stretch>
        </p:blipFill>
        <p:spPr bwMode="auto">
          <a:xfrm>
            <a:off x="7570761" y="4488748"/>
            <a:ext cx="1243014" cy="974357"/>
          </a:xfrm>
          <a:prstGeom prst="rect">
            <a:avLst/>
          </a:prstGeom>
          <a:noFill/>
        </p:spPr>
      </p:pic>
      <p:pic>
        <p:nvPicPr>
          <p:cNvPr id="20" name="Picture 2" descr="datmod_latsec_salt.gif"/>
          <p:cNvPicPr>
            <a:picLocks noChangeAspect="1" noChangeArrowheads="1"/>
          </p:cNvPicPr>
          <p:nvPr/>
        </p:nvPicPr>
        <p:blipFill>
          <a:blip r:embed="rId6" cstate="print"/>
          <a:srcRect t="7832" r="56971" b="55443"/>
          <a:stretch>
            <a:fillRect/>
          </a:stretch>
        </p:blipFill>
        <p:spPr bwMode="auto">
          <a:xfrm>
            <a:off x="3444442" y="5454640"/>
            <a:ext cx="1250149" cy="1136781"/>
          </a:xfrm>
          <a:prstGeom prst="rect">
            <a:avLst/>
          </a:prstGeom>
          <a:noFill/>
        </p:spPr>
      </p:pic>
      <p:pic>
        <p:nvPicPr>
          <p:cNvPr id="21" name="Picture 2" descr="datmod_latsec_salt.gif"/>
          <p:cNvPicPr>
            <a:picLocks noChangeAspect="1" noChangeArrowheads="1"/>
          </p:cNvPicPr>
          <p:nvPr/>
        </p:nvPicPr>
        <p:blipFill>
          <a:blip r:embed="rId6" cstate="print"/>
          <a:srcRect l="58520" t="7832" b="55443"/>
          <a:stretch>
            <a:fillRect/>
          </a:stretch>
        </p:blipFill>
        <p:spPr bwMode="auto">
          <a:xfrm>
            <a:off x="4802831" y="5454640"/>
            <a:ext cx="1205144" cy="1136781"/>
          </a:xfrm>
          <a:prstGeom prst="rect">
            <a:avLst/>
          </a:prstGeom>
          <a:noFill/>
        </p:spPr>
      </p:pic>
      <p:pic>
        <p:nvPicPr>
          <p:cNvPr id="22" name="Picture 112" descr="datmod_latsec_salt.gif"/>
          <p:cNvPicPr>
            <a:picLocks noChangeAspect="1" noChangeArrowheads="1"/>
          </p:cNvPicPr>
          <p:nvPr/>
        </p:nvPicPr>
        <p:blipFill>
          <a:blip r:embed="rId6" cstate="print"/>
          <a:srcRect l="8606" t="58622" r="48119" b="5595"/>
          <a:stretch>
            <a:fillRect/>
          </a:stretch>
        </p:blipFill>
        <p:spPr bwMode="auto">
          <a:xfrm>
            <a:off x="6094387" y="5468075"/>
            <a:ext cx="1257299" cy="1107630"/>
          </a:xfrm>
          <a:prstGeom prst="rect">
            <a:avLst/>
          </a:prstGeom>
          <a:noFill/>
        </p:spPr>
      </p:pic>
      <p:pic>
        <p:nvPicPr>
          <p:cNvPr id="23" name="Picture 112" descr="datmod_latsec_salt.gif"/>
          <p:cNvPicPr>
            <a:picLocks noChangeAspect="1" noChangeArrowheads="1"/>
          </p:cNvPicPr>
          <p:nvPr/>
        </p:nvPicPr>
        <p:blipFill>
          <a:blip r:embed="rId6" cstate="print"/>
          <a:srcRect l="51881" t="57272" b="5595"/>
          <a:stretch>
            <a:fillRect/>
          </a:stretch>
        </p:blipFill>
        <p:spPr bwMode="auto">
          <a:xfrm>
            <a:off x="7599565" y="5496879"/>
            <a:ext cx="1198313" cy="985209"/>
          </a:xfrm>
          <a:prstGeom prst="rect">
            <a:avLst/>
          </a:prstGeom>
          <a:noFill/>
        </p:spPr>
      </p:pic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3855911" y="2651932"/>
            <a:ext cx="835309" cy="17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25" b="1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 E/W section T</a:t>
            </a: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4979257" y="2651932"/>
            <a:ext cx="835309" cy="17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25" b="1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 E/W section T</a:t>
            </a: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6246622" y="2651932"/>
            <a:ext cx="835309" cy="17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25" b="1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 E/W section T</a:t>
            </a: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6"/>
          <p:cNvSpPr txBox="1">
            <a:spLocks noChangeArrowheads="1"/>
          </p:cNvSpPr>
          <p:nvPr/>
        </p:nvSpPr>
        <p:spPr bwMode="auto">
          <a:xfrm>
            <a:off x="3855911" y="3688867"/>
            <a:ext cx="835309" cy="17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25" b="1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 E/W section S</a:t>
            </a: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 Box 6"/>
          <p:cNvSpPr txBox="1">
            <a:spLocks noChangeArrowheads="1"/>
          </p:cNvSpPr>
          <p:nvPr/>
        </p:nvSpPr>
        <p:spPr bwMode="auto">
          <a:xfrm>
            <a:off x="4979257" y="3688867"/>
            <a:ext cx="835309" cy="17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25" b="1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 E/W section S</a:t>
            </a: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 Box 6"/>
          <p:cNvSpPr txBox="1">
            <a:spLocks noChangeArrowheads="1"/>
          </p:cNvSpPr>
          <p:nvPr/>
        </p:nvSpPr>
        <p:spPr bwMode="auto">
          <a:xfrm>
            <a:off x="6246622" y="3688867"/>
            <a:ext cx="835309" cy="17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25" b="1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 E/W section S</a:t>
            </a: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3847694" y="5224439"/>
            <a:ext cx="835309" cy="17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25" b="1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 N/S section T</a:t>
            </a: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4971040" y="5224439"/>
            <a:ext cx="835309" cy="17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25" b="1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 N/S section T</a:t>
            </a: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6238405" y="5224439"/>
            <a:ext cx="835309" cy="17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25" b="1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 N/S section T</a:t>
            </a: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6"/>
          <p:cNvSpPr txBox="1">
            <a:spLocks noChangeArrowheads="1"/>
          </p:cNvSpPr>
          <p:nvPr/>
        </p:nvSpPr>
        <p:spPr bwMode="auto">
          <a:xfrm>
            <a:off x="3847694" y="6261374"/>
            <a:ext cx="835309" cy="17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25" b="1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 N/S section S</a:t>
            </a: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4971040" y="6261374"/>
            <a:ext cx="835309" cy="17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25" b="1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 N/S section S</a:t>
            </a: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6238405" y="6261374"/>
            <a:ext cx="835309" cy="17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25" b="1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 N/S section S</a:t>
            </a: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 Box 10"/>
          <p:cNvSpPr txBox="1">
            <a:spLocks noChangeArrowheads="1"/>
          </p:cNvSpPr>
          <p:nvPr/>
        </p:nvSpPr>
        <p:spPr bwMode="auto">
          <a:xfrm>
            <a:off x="4086247" y="2479110"/>
            <a:ext cx="28813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(a)</a:t>
            </a:r>
            <a:endParaRPr lang="en-US" sz="13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4093391" y="3501352"/>
            <a:ext cx="3097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(b)</a:t>
            </a:r>
            <a:endParaRPr lang="en-US" sz="13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 Box 12"/>
          <p:cNvSpPr txBox="1">
            <a:spLocks noChangeArrowheads="1"/>
          </p:cNvSpPr>
          <p:nvPr/>
        </p:nvSpPr>
        <p:spPr bwMode="auto">
          <a:xfrm>
            <a:off x="4099461" y="4965205"/>
            <a:ext cx="295504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(c)</a:t>
            </a:r>
            <a:endParaRPr lang="en-US" sz="13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 Box 13"/>
          <p:cNvSpPr txBox="1">
            <a:spLocks noChangeArrowheads="1"/>
          </p:cNvSpPr>
          <p:nvPr/>
        </p:nvSpPr>
        <p:spPr bwMode="auto">
          <a:xfrm>
            <a:off x="4099461" y="5989683"/>
            <a:ext cx="295504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(d)</a:t>
            </a:r>
            <a:endParaRPr lang="en-US" sz="13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itle 1"/>
          <p:cNvSpPr>
            <a:spLocks noGrp="1"/>
          </p:cNvSpPr>
          <p:nvPr>
            <p:ph type="title"/>
          </p:nvPr>
        </p:nvSpPr>
        <p:spPr>
          <a:xfrm>
            <a:off x="475706" y="3247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Comparison with 3D data (collected during bottom trawl survey)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3730465" y="1341637"/>
            <a:ext cx="892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b="1" dirty="0">
                <a:latin typeface="Calibri"/>
              </a:rPr>
              <a:t>DATA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287253" y="1371134"/>
            <a:ext cx="18129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sz="1600" b="1" dirty="0">
                <a:latin typeface="Calibri"/>
              </a:rPr>
              <a:t>DATA VS. MODEL 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429910" y="1354977"/>
            <a:ext cx="18450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/>
            <a:r>
              <a:rPr lang="en-US" sz="1600" b="1" dirty="0">
                <a:latin typeface="Calibri"/>
              </a:rPr>
              <a:t>MODEL - DATA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853812" y="1341234"/>
            <a:ext cx="8929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sz="1600" b="1" dirty="0">
                <a:latin typeface="Calibri"/>
              </a:rPr>
              <a:t>MODEL</a:t>
            </a:r>
          </a:p>
        </p:txBody>
      </p:sp>
      <p:pic>
        <p:nvPicPr>
          <p:cNvPr id="4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842" y="1867817"/>
            <a:ext cx="2587520" cy="2082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Arrow Connector 2"/>
          <p:cNvCxnSpPr/>
          <p:nvPr/>
        </p:nvCxnSpPr>
        <p:spPr>
          <a:xfrm flipH="1" flipV="1">
            <a:off x="2134983" y="5361147"/>
            <a:ext cx="2526599" cy="1073050"/>
          </a:xfrm>
          <a:prstGeom prst="straightConnector1">
            <a:avLst/>
          </a:prstGeom>
          <a:ln w="76200">
            <a:solidFill>
              <a:schemeClr val="accent2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H="1" flipV="1">
            <a:off x="2170365" y="6021890"/>
            <a:ext cx="1523162" cy="460198"/>
          </a:xfrm>
          <a:prstGeom prst="straightConnector1">
            <a:avLst/>
          </a:prstGeom>
          <a:ln w="76200">
            <a:solidFill>
              <a:schemeClr val="accent2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H="1" flipV="1">
            <a:off x="2400845" y="3211497"/>
            <a:ext cx="2231266" cy="653233"/>
          </a:xfrm>
          <a:prstGeom prst="straightConnector1">
            <a:avLst/>
          </a:prstGeom>
          <a:ln w="76200">
            <a:solidFill>
              <a:schemeClr val="accent2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 flipV="1">
            <a:off x="1143847" y="3222154"/>
            <a:ext cx="2586618" cy="613122"/>
          </a:xfrm>
          <a:prstGeom prst="straightConnector1">
            <a:avLst/>
          </a:prstGeom>
          <a:ln w="76200">
            <a:solidFill>
              <a:schemeClr val="accent2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1214402" y="3224710"/>
            <a:ext cx="1353441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2134983" y="5361147"/>
            <a:ext cx="0" cy="660743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36573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90678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Comparison with the “Cold Pool”</a:t>
            </a:r>
            <a:endParaRPr lang="en-US" sz="3600" dirty="0"/>
          </a:p>
        </p:txBody>
      </p:sp>
      <p:pic>
        <p:nvPicPr>
          <p:cNvPr id="4" name="image0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" y="1961356"/>
            <a:ext cx="8716904" cy="36774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52600" y="13716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DATA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72200" y="137160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96314" y="5825647"/>
            <a:ext cx="4514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Bottom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Temp in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C, summer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2009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01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Replication of the Bering Sea cold pool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1752" y="1600200"/>
            <a:ext cx="6500496" cy="45259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67425" y="6308725"/>
            <a:ext cx="2038350" cy="37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Zador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et al., 2016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974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Biophysical domains of the </a:t>
            </a:r>
            <a:br>
              <a:rPr lang="en-US" dirty="0" smtClean="0"/>
            </a:br>
            <a:r>
              <a:rPr lang="en-US" dirty="0" smtClean="0"/>
              <a:t>Bering Sea shelf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096" y="1508759"/>
            <a:ext cx="6845808" cy="5004816"/>
          </a:xfrm>
        </p:spPr>
      </p:pic>
    </p:spTree>
    <p:extLst>
      <p:ext uri="{BB962C8B-B14F-4D97-AF65-F5344CB8AC3E}">
        <p14:creationId xmlns:p14="http://schemas.microsoft.com/office/powerpoint/2010/main" val="206796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Hindcasts</a:t>
            </a:r>
            <a:r>
              <a:rPr lang="en-US" dirty="0" smtClean="0"/>
              <a:t>/Forecasts of the Bering Sea cold pool are reported each October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473" y="2005264"/>
            <a:ext cx="5246694" cy="36530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67425" y="6308725"/>
            <a:ext cx="2038350" cy="37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Zador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et al., 2016</a:t>
            </a:r>
          </a:p>
        </p:txBody>
      </p:sp>
      <p:pic>
        <p:nvPicPr>
          <p:cNvPr id="3" name="Picture 2" descr="ecosysEBS_Page_0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741" y="2005264"/>
            <a:ext cx="2843438" cy="3679743"/>
          </a:xfrm>
          <a:prstGeom prst="rect">
            <a:avLst/>
          </a:prstGeom>
        </p:spPr>
      </p:pic>
      <p:sp>
        <p:nvSpPr>
          <p:cNvPr id="7" name="Line 13"/>
          <p:cNvSpPr>
            <a:spLocks noChangeShapeType="1"/>
          </p:cNvSpPr>
          <p:nvPr/>
        </p:nvSpPr>
        <p:spPr bwMode="auto">
          <a:xfrm>
            <a:off x="5432167" y="3597442"/>
            <a:ext cx="738574" cy="0"/>
          </a:xfrm>
          <a:prstGeom prst="line">
            <a:avLst/>
          </a:prstGeom>
          <a:noFill/>
          <a:ln w="76200" cmpd="sng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345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Placeholder 5"/>
          <p:cNvSpPr txBox="1">
            <a:spLocks/>
          </p:cNvSpPr>
          <p:nvPr/>
        </p:nvSpPr>
        <p:spPr>
          <a:xfrm>
            <a:off x="1205286" y="-257873"/>
            <a:ext cx="7024314" cy="8674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OBSERVED POLLOCK DISTRIBUTIONS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322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3773" y="643151"/>
            <a:ext cx="8809227" cy="897457"/>
          </a:xfrm>
        </p:spPr>
        <p:txBody>
          <a:bodyPr>
            <a:noAutofit/>
          </a:bodyPr>
          <a:lstStyle/>
          <a:p>
            <a:r>
              <a:rPr lang="en-US" sz="3200" dirty="0" smtClean="0"/>
              <a:t>Recent forecasts</a:t>
            </a:r>
            <a:r>
              <a:rPr lang="en-US" sz="3200" dirty="0" smtClean="0"/>
              <a:t> </a:t>
            </a:r>
            <a:r>
              <a:rPr lang="en-US" sz="3200" dirty="0" smtClean="0"/>
              <a:t>from </a:t>
            </a:r>
            <a:r>
              <a:rPr lang="en-US" sz="3200" dirty="0" smtClean="0"/>
              <a:t>three start dates </a:t>
            </a:r>
            <a:br>
              <a:rPr lang="en-US" sz="3200" dirty="0" smtClean="0"/>
            </a:br>
            <a:r>
              <a:rPr lang="en-US" sz="3200" dirty="0" smtClean="0"/>
              <a:t>using </a:t>
            </a:r>
            <a:r>
              <a:rPr lang="en-US" sz="3200" dirty="0" err="1" smtClean="0"/>
              <a:t>Migo</a:t>
            </a:r>
            <a:r>
              <a:rPr lang="en-US" sz="3200" dirty="0" smtClean="0"/>
              <a:t> version of model</a:t>
            </a:r>
            <a:br>
              <a:rPr lang="en-US" sz="3200" dirty="0" smtClean="0"/>
            </a:br>
            <a:r>
              <a:rPr lang="en-US" sz="3200" dirty="0" smtClean="0"/>
              <a:t>(we will also be trying start dates in April)</a:t>
            </a:r>
            <a:endParaRPr lang="en-US" sz="3200" b="1" i="1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931" y="2488831"/>
            <a:ext cx="2097405" cy="1811655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931" y="4540431"/>
            <a:ext cx="2097405" cy="1811655"/>
          </a:xfrm>
        </p:spPr>
      </p:pic>
      <p:pic>
        <p:nvPicPr>
          <p:cNvPr id="5" name="Content Placeholder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339" y="2474190"/>
            <a:ext cx="2097405" cy="1811655"/>
          </a:xfrm>
          <a:prstGeom prst="rect">
            <a:avLst/>
          </a:prstGeom>
        </p:spPr>
      </p:pic>
      <p:pic>
        <p:nvPicPr>
          <p:cNvPr id="6" name="Content Placeholder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338" y="4534227"/>
            <a:ext cx="2097405" cy="1811655"/>
          </a:xfrm>
          <a:prstGeom prst="rect">
            <a:avLst/>
          </a:prstGeom>
        </p:spPr>
      </p:pic>
      <p:pic>
        <p:nvPicPr>
          <p:cNvPr id="9" name="Content Placeholder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747" y="2474189"/>
            <a:ext cx="2097405" cy="1811655"/>
          </a:xfrm>
          <a:prstGeom prst="rect">
            <a:avLst/>
          </a:prstGeom>
        </p:spPr>
      </p:pic>
      <p:pic>
        <p:nvPicPr>
          <p:cNvPr id="10" name="Content Placeholder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850" y="4517601"/>
            <a:ext cx="2097405" cy="181165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01185" y="2106477"/>
            <a:ext cx="1442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14 Sep 2018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369711" y="2098168"/>
            <a:ext cx="1442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02 Oct 2018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276521" y="2105257"/>
            <a:ext cx="1442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r>
              <a:rPr lang="en-US" dirty="0" smtClean="0"/>
              <a:t>4 Sep 2018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79643" y="2863897"/>
            <a:ext cx="15655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Ice Cover </a:t>
            </a:r>
          </a:p>
          <a:p>
            <a:r>
              <a:rPr lang="en-US" sz="2400" dirty="0" smtClean="0"/>
              <a:t>Jan 2019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379643" y="4845097"/>
            <a:ext cx="15655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Bottom T</a:t>
            </a:r>
          </a:p>
          <a:p>
            <a:r>
              <a:rPr lang="en-US" sz="2400" dirty="0" smtClean="0"/>
              <a:t>Jul 2019</a:t>
            </a:r>
            <a:endParaRPr lang="en-US" sz="2400" dirty="0"/>
          </a:p>
        </p:txBody>
      </p:sp>
      <p:pic>
        <p:nvPicPr>
          <p:cNvPr id="16" name="Content Placeholder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17" t="12332" r="-256" b="12904"/>
          <a:stretch/>
        </p:blipFill>
        <p:spPr>
          <a:xfrm>
            <a:off x="8603673" y="2098168"/>
            <a:ext cx="299258" cy="2186248"/>
          </a:xfrm>
          <a:prstGeom prst="rect">
            <a:avLst/>
          </a:prstGeom>
        </p:spPr>
      </p:pic>
      <p:pic>
        <p:nvPicPr>
          <p:cNvPr id="17" name="Content Placeholder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30" t="11238" r="-2355" b="13981"/>
          <a:stretch/>
        </p:blipFill>
        <p:spPr>
          <a:xfrm>
            <a:off x="8587047" y="4517601"/>
            <a:ext cx="385953" cy="226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8537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6" y="819150"/>
            <a:ext cx="6604993" cy="60388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33595" y="1724027"/>
            <a:ext cx="219610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</a:t>
            </a:r>
            <a:r>
              <a:rPr lang="en-US" sz="1600" dirty="0" smtClean="0"/>
              <a:t>outheasterly</a:t>
            </a:r>
            <a:r>
              <a:rPr lang="en-US" sz="1600" dirty="0"/>
              <a:t>, mid-shelf maxima of </a:t>
            </a:r>
            <a:r>
              <a:rPr lang="en-US" sz="1600" dirty="0" err="1" smtClean="0"/>
              <a:t>euphausiids</a:t>
            </a:r>
            <a:r>
              <a:rPr lang="en-US" sz="1600" dirty="0" smtClean="0"/>
              <a:t> and copepods resemble acoustical and net data (</a:t>
            </a:r>
            <a:r>
              <a:rPr lang="en-US" sz="1600" dirty="0" err="1" smtClean="0"/>
              <a:t>Ressler</a:t>
            </a:r>
            <a:r>
              <a:rPr lang="en-US" sz="1600" dirty="0" smtClean="0"/>
              <a:t> </a:t>
            </a:r>
            <a:r>
              <a:rPr lang="en-US" sz="1600" dirty="0"/>
              <a:t>et al. </a:t>
            </a:r>
            <a:r>
              <a:rPr lang="en-US" sz="1600" dirty="0" smtClean="0"/>
              <a:t>2014; Coyle </a:t>
            </a:r>
            <a:r>
              <a:rPr lang="en-US" sz="1600" dirty="0"/>
              <a:t>et al. </a:t>
            </a:r>
            <a:r>
              <a:rPr lang="en-US" sz="1600" dirty="0" smtClean="0"/>
              <a:t>2008, </a:t>
            </a:r>
            <a:r>
              <a:rPr lang="en-US" sz="1600" dirty="0"/>
              <a:t>Hunt et al. </a:t>
            </a:r>
            <a:r>
              <a:rPr lang="en-US" sz="1600" dirty="0" smtClean="0"/>
              <a:t>2011, </a:t>
            </a:r>
            <a:r>
              <a:rPr lang="en-US" sz="1600" dirty="0"/>
              <a:t>D. Kimmel, pers. </a:t>
            </a:r>
            <a:r>
              <a:rPr lang="en-US" sz="1600" dirty="0"/>
              <a:t>c</a:t>
            </a:r>
            <a:r>
              <a:rPr lang="en-US" sz="1600" dirty="0" smtClean="0"/>
              <a:t>omm.).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95250" y="0"/>
            <a:ext cx="9048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10-year climatology of Bumble version </a:t>
            </a:r>
          </a:p>
          <a:p>
            <a:r>
              <a:rPr lang="en-US" sz="2400" dirty="0" smtClean="0"/>
              <a:t>(Hermann et al. ICES J. Mar. </a:t>
            </a:r>
            <a:r>
              <a:rPr lang="en-US" sz="2400" dirty="0" err="1" smtClean="0"/>
              <a:t>Sci</a:t>
            </a:r>
            <a:r>
              <a:rPr lang="en-US" sz="2400" dirty="0" smtClean="0"/>
              <a:t>, in review)</a:t>
            </a:r>
            <a:endParaRPr lang="en-US" sz="2400" dirty="0"/>
          </a:p>
        </p:txBody>
      </p:sp>
      <p:sp>
        <p:nvSpPr>
          <p:cNvPr id="12" name="Rectangle 11"/>
          <p:cNvSpPr/>
          <p:nvPr/>
        </p:nvSpPr>
        <p:spPr>
          <a:xfrm>
            <a:off x="161926" y="2019301"/>
            <a:ext cx="5286374" cy="1200150"/>
          </a:xfrm>
          <a:prstGeom prst="rect">
            <a:avLst/>
          </a:prstGeom>
          <a:noFill/>
          <a:ln w="571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732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Bering10K model</a:t>
            </a:r>
            <a:endParaRPr lang="en-US" dirty="0"/>
          </a:p>
        </p:txBody>
      </p:sp>
      <p:pic>
        <p:nvPicPr>
          <p:cNvPr id="4" name="image04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2400" y="1981200"/>
            <a:ext cx="5398389" cy="4075171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5591388" y="1828799"/>
            <a:ext cx="3581400" cy="36790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Regional Ocean Modeling System (ROMS)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Descendent of NEP5 (Danielson et al. 2012)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10/30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layers, 10-km grid</a:t>
            </a:r>
            <a:b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Includes ice and tides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CCSM bulk flux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Details in Hermann et al. (DSR2, 2013, 2016)</a:t>
            </a:r>
          </a:p>
        </p:txBody>
      </p:sp>
    </p:spTree>
    <p:extLst>
      <p:ext uri="{BB962C8B-B14F-4D97-AF65-F5344CB8AC3E}">
        <p14:creationId xmlns:p14="http://schemas.microsoft.com/office/powerpoint/2010/main" val="419031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Model-based downscaling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H</a:t>
            </a:r>
            <a:r>
              <a:rPr lang="en-US" dirty="0" err="1" smtClean="0"/>
              <a:t>indcasts</a:t>
            </a:r>
            <a:endParaRPr lang="en-US" dirty="0" smtClean="0"/>
          </a:p>
          <a:p>
            <a:pPr lvl="1"/>
            <a:r>
              <a:rPr lang="en-US" dirty="0" smtClean="0"/>
              <a:t>generate past regional ocean states using global atmospheric and oceanic </a:t>
            </a:r>
            <a:r>
              <a:rPr lang="en-US" dirty="0" err="1" smtClean="0"/>
              <a:t>reanalyses</a:t>
            </a:r>
            <a:r>
              <a:rPr lang="en-US" dirty="0" smtClean="0"/>
              <a:t> (here, primarily use NOAA </a:t>
            </a:r>
            <a:r>
              <a:rPr lang="en-US" dirty="0"/>
              <a:t>Climate Forecast </a:t>
            </a:r>
            <a:r>
              <a:rPr lang="en-US" dirty="0" smtClean="0"/>
              <a:t>System Reanalysis [CFSR])</a:t>
            </a:r>
          </a:p>
          <a:p>
            <a:r>
              <a:rPr lang="en-US" dirty="0" smtClean="0"/>
              <a:t>Seasonal </a:t>
            </a:r>
            <a:r>
              <a:rPr lang="en-US" dirty="0"/>
              <a:t>forecasts</a:t>
            </a:r>
          </a:p>
          <a:p>
            <a:pPr lvl="1"/>
            <a:r>
              <a:rPr lang="en-US" dirty="0"/>
              <a:t>generate future (9-month) regional ocean states using </a:t>
            </a:r>
            <a:r>
              <a:rPr lang="en-US" dirty="0" smtClean="0"/>
              <a:t>global seasonal forecasts (here primarily from NOAA CFS) </a:t>
            </a:r>
          </a:p>
          <a:p>
            <a:r>
              <a:rPr lang="en-US" dirty="0" err="1" smtClean="0"/>
              <a:t>Multidecadal</a:t>
            </a:r>
            <a:r>
              <a:rPr lang="en-US" dirty="0" smtClean="0"/>
              <a:t> projections</a:t>
            </a:r>
          </a:p>
          <a:p>
            <a:pPr lvl="1"/>
            <a:r>
              <a:rPr lang="en-US" dirty="0" smtClean="0"/>
              <a:t>generate future (multi-decadal) regional ocean states using IPCC models as forcing and boundary conditions </a:t>
            </a:r>
          </a:p>
        </p:txBody>
      </p:sp>
    </p:spTree>
    <p:extLst>
      <p:ext uri="{BB962C8B-B14F-4D97-AF65-F5344CB8AC3E}">
        <p14:creationId xmlns:p14="http://schemas.microsoft.com/office/powerpoint/2010/main" val="4855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39403" y="642355"/>
            <a:ext cx="3584376" cy="2924231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02" name="Rectangle 128"/>
          <p:cNvSpPr>
            <a:spLocks noChangeArrowheads="1"/>
          </p:cNvSpPr>
          <p:nvPr/>
        </p:nvSpPr>
        <p:spPr bwMode="auto">
          <a:xfrm>
            <a:off x="2826262" y="4397480"/>
            <a:ext cx="1600200" cy="1219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03" name="Text Box 8"/>
          <p:cNvSpPr txBox="1">
            <a:spLocks noChangeArrowheads="1"/>
          </p:cNvSpPr>
          <p:nvPr/>
        </p:nvSpPr>
        <p:spPr bwMode="auto">
          <a:xfrm>
            <a:off x="654679" y="20156"/>
            <a:ext cx="2514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Climate models</a:t>
            </a:r>
          </a:p>
        </p:txBody>
      </p:sp>
      <p:sp>
        <p:nvSpPr>
          <p:cNvPr id="25604" name="Rectangle 12"/>
          <p:cNvSpPr>
            <a:spLocks noChangeArrowheads="1"/>
          </p:cNvSpPr>
          <p:nvPr/>
        </p:nvSpPr>
        <p:spPr bwMode="auto">
          <a:xfrm>
            <a:off x="5645662" y="457200"/>
            <a:ext cx="3124200" cy="6248400"/>
          </a:xfrm>
          <a:prstGeom prst="rect">
            <a:avLst/>
          </a:prstGeom>
          <a:noFill/>
          <a:ln w="9525">
            <a:solidFill>
              <a:schemeClr val="tx1"/>
            </a:solidFill>
            <a:prstDash val="lgDashDotDot"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05" name="Line 13"/>
          <p:cNvSpPr>
            <a:spLocks noChangeShapeType="1"/>
          </p:cNvSpPr>
          <p:nvPr/>
        </p:nvSpPr>
        <p:spPr bwMode="auto">
          <a:xfrm>
            <a:off x="4350262" y="1208388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06" name="Line 14"/>
          <p:cNvSpPr>
            <a:spLocks noChangeShapeType="1"/>
          </p:cNvSpPr>
          <p:nvPr/>
        </p:nvSpPr>
        <p:spPr bwMode="auto">
          <a:xfrm>
            <a:off x="4350262" y="1360788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07" name="Line 15"/>
          <p:cNvSpPr>
            <a:spLocks noChangeShapeType="1"/>
          </p:cNvSpPr>
          <p:nvPr/>
        </p:nvSpPr>
        <p:spPr bwMode="auto">
          <a:xfrm>
            <a:off x="4350262" y="1513188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08" name="Line 16"/>
          <p:cNvSpPr>
            <a:spLocks noChangeShapeType="1"/>
          </p:cNvSpPr>
          <p:nvPr/>
        </p:nvSpPr>
        <p:spPr bwMode="auto">
          <a:xfrm>
            <a:off x="4350262" y="1665588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09" name="Line 17"/>
          <p:cNvSpPr>
            <a:spLocks noChangeShapeType="1"/>
          </p:cNvSpPr>
          <p:nvPr/>
        </p:nvSpPr>
        <p:spPr bwMode="auto">
          <a:xfrm>
            <a:off x="4350262" y="1817988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10" name="Line 18"/>
          <p:cNvSpPr>
            <a:spLocks noChangeShapeType="1"/>
          </p:cNvSpPr>
          <p:nvPr/>
        </p:nvSpPr>
        <p:spPr bwMode="auto">
          <a:xfrm>
            <a:off x="4350262" y="1970388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11" name="Line 19"/>
          <p:cNvSpPr>
            <a:spLocks noChangeShapeType="1"/>
          </p:cNvSpPr>
          <p:nvPr/>
        </p:nvSpPr>
        <p:spPr bwMode="auto">
          <a:xfrm>
            <a:off x="4350262" y="2122788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12" name="Line 20"/>
          <p:cNvSpPr>
            <a:spLocks noChangeShapeType="1"/>
          </p:cNvSpPr>
          <p:nvPr/>
        </p:nvSpPr>
        <p:spPr bwMode="auto">
          <a:xfrm>
            <a:off x="4350262" y="2275188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13" name="Text Box 23"/>
          <p:cNvSpPr txBox="1">
            <a:spLocks noChangeArrowheads="1"/>
          </p:cNvSpPr>
          <p:nvPr/>
        </p:nvSpPr>
        <p:spPr bwMode="auto">
          <a:xfrm>
            <a:off x="4370420" y="2654744"/>
            <a:ext cx="1219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ensemble of runs</a:t>
            </a:r>
          </a:p>
        </p:txBody>
      </p:sp>
      <p:sp>
        <p:nvSpPr>
          <p:cNvPr id="25614" name="Oval 24"/>
          <p:cNvSpPr>
            <a:spLocks noChangeArrowheads="1"/>
          </p:cNvSpPr>
          <p:nvPr/>
        </p:nvSpPr>
        <p:spPr bwMode="auto">
          <a:xfrm>
            <a:off x="4926525" y="979788"/>
            <a:ext cx="381000" cy="1524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15" name="Line 25"/>
          <p:cNvSpPr>
            <a:spLocks noChangeShapeType="1"/>
          </p:cNvSpPr>
          <p:nvPr/>
        </p:nvSpPr>
        <p:spPr bwMode="auto">
          <a:xfrm>
            <a:off x="5121308" y="2557906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617" name="Picture 29" descr="eof1-20c3m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9975" y="642356"/>
            <a:ext cx="3543803" cy="289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8" name="Text Box 69"/>
          <p:cNvSpPr txBox="1">
            <a:spLocks noChangeArrowheads="1"/>
          </p:cNvSpPr>
          <p:nvPr/>
        </p:nvSpPr>
        <p:spPr bwMode="auto">
          <a:xfrm>
            <a:off x="3053093" y="100013"/>
            <a:ext cx="23701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provide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BCs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/ICs to</a:t>
            </a:r>
          </a:p>
        </p:txBody>
      </p:sp>
      <p:sp>
        <p:nvSpPr>
          <p:cNvPr id="25619" name="Text Box 70"/>
          <p:cNvSpPr txBox="1">
            <a:spLocks noChangeArrowheads="1"/>
          </p:cNvSpPr>
          <p:nvPr/>
        </p:nvSpPr>
        <p:spPr bwMode="auto">
          <a:xfrm>
            <a:off x="5188462" y="0"/>
            <a:ext cx="388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regional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coupled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models</a:t>
            </a:r>
          </a:p>
        </p:txBody>
      </p:sp>
      <p:sp>
        <p:nvSpPr>
          <p:cNvPr id="25621" name="Text Box 110"/>
          <p:cNvSpPr txBox="1">
            <a:spLocks noChangeArrowheads="1"/>
          </p:cNvSpPr>
          <p:nvPr/>
        </p:nvSpPr>
        <p:spPr bwMode="auto">
          <a:xfrm>
            <a:off x="6457483" y="562706"/>
            <a:ext cx="12690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Bering10K</a:t>
            </a:r>
          </a:p>
        </p:txBody>
      </p:sp>
      <p:sp>
        <p:nvSpPr>
          <p:cNvPr id="25624" name="Text Box 113"/>
          <p:cNvSpPr txBox="1">
            <a:spLocks noChangeArrowheads="1"/>
          </p:cNvSpPr>
          <p:nvPr/>
        </p:nvSpPr>
        <p:spPr bwMode="auto">
          <a:xfrm>
            <a:off x="6820412" y="3615715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NPZ</a:t>
            </a:r>
          </a:p>
        </p:txBody>
      </p:sp>
      <p:sp>
        <p:nvSpPr>
          <p:cNvPr id="25626" name="Line 117"/>
          <p:cNvSpPr>
            <a:spLocks noChangeShapeType="1"/>
          </p:cNvSpPr>
          <p:nvPr/>
        </p:nvSpPr>
        <p:spPr bwMode="auto">
          <a:xfrm flipH="1" flipV="1">
            <a:off x="4437575" y="4427643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27" name="Line 118"/>
          <p:cNvSpPr>
            <a:spLocks noChangeShapeType="1"/>
          </p:cNvSpPr>
          <p:nvPr/>
        </p:nvSpPr>
        <p:spPr bwMode="auto">
          <a:xfrm flipH="1" flipV="1">
            <a:off x="4437575" y="4580043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28" name="Line 119"/>
          <p:cNvSpPr>
            <a:spLocks noChangeShapeType="1"/>
          </p:cNvSpPr>
          <p:nvPr/>
        </p:nvSpPr>
        <p:spPr bwMode="auto">
          <a:xfrm flipH="1" flipV="1">
            <a:off x="4437575" y="4732443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29" name="Line 120"/>
          <p:cNvSpPr>
            <a:spLocks noChangeShapeType="1"/>
          </p:cNvSpPr>
          <p:nvPr/>
        </p:nvSpPr>
        <p:spPr bwMode="auto">
          <a:xfrm flipH="1" flipV="1">
            <a:off x="4437575" y="4884843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30" name="Line 121"/>
          <p:cNvSpPr>
            <a:spLocks noChangeShapeType="1"/>
          </p:cNvSpPr>
          <p:nvPr/>
        </p:nvSpPr>
        <p:spPr bwMode="auto">
          <a:xfrm flipH="1" flipV="1">
            <a:off x="4437575" y="5037243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31" name="Line 122"/>
          <p:cNvSpPr>
            <a:spLocks noChangeShapeType="1"/>
          </p:cNvSpPr>
          <p:nvPr/>
        </p:nvSpPr>
        <p:spPr bwMode="auto">
          <a:xfrm flipH="1" flipV="1">
            <a:off x="4437575" y="5189643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32" name="Line 123"/>
          <p:cNvSpPr>
            <a:spLocks noChangeShapeType="1"/>
          </p:cNvSpPr>
          <p:nvPr/>
        </p:nvSpPr>
        <p:spPr bwMode="auto">
          <a:xfrm flipH="1" flipV="1">
            <a:off x="4437575" y="5342043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33" name="Line 124"/>
          <p:cNvSpPr>
            <a:spLocks noChangeShapeType="1"/>
          </p:cNvSpPr>
          <p:nvPr/>
        </p:nvSpPr>
        <p:spPr bwMode="auto">
          <a:xfrm flipH="1" flipV="1">
            <a:off x="4437575" y="5494443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34" name="Text Box 125"/>
          <p:cNvSpPr txBox="1">
            <a:spLocks noChangeArrowheads="1"/>
          </p:cNvSpPr>
          <p:nvPr/>
        </p:nvSpPr>
        <p:spPr bwMode="auto">
          <a:xfrm>
            <a:off x="2826262" y="4549880"/>
            <a:ext cx="1524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ensemble of projected futures</a:t>
            </a:r>
          </a:p>
        </p:txBody>
      </p:sp>
      <p:sp>
        <p:nvSpPr>
          <p:cNvPr id="25637" name="Text Box 44"/>
          <p:cNvSpPr txBox="1">
            <a:spLocks noChangeArrowheads="1"/>
          </p:cNvSpPr>
          <p:nvPr/>
        </p:nvSpPr>
        <p:spPr bwMode="auto">
          <a:xfrm>
            <a:off x="654679" y="4024418"/>
            <a:ext cx="198425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GOAL: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seasonal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n-US" sz="2000" b="1" noProof="0" dirty="0" smtClean="0">
                <a:solidFill>
                  <a:prstClr val="white"/>
                </a:solidFill>
                <a:latin typeface="Calibri"/>
              </a:rPr>
              <a:t>and</a:t>
            </a:r>
            <a:r>
              <a:rPr lang="en-US" sz="2000" b="1" dirty="0" smtClean="0">
                <a:solidFill>
                  <a:prstClr val="white"/>
                </a:solidFill>
                <a:latin typeface="Calibri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mutidecadal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projections of physics and biology in the Bering Sea</a:t>
            </a:r>
          </a:p>
        </p:txBody>
      </p:sp>
      <p:pic>
        <p:nvPicPr>
          <p:cNvPr id="38" name="Picture 37" descr="Picture 11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7112" y="3975472"/>
            <a:ext cx="2781300" cy="2074939"/>
          </a:xfrm>
          <a:prstGeom prst="rect">
            <a:avLst/>
          </a:prstGeom>
        </p:spPr>
      </p:pic>
      <p:pic>
        <p:nvPicPr>
          <p:cNvPr id="36" name="image04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036" y="1206724"/>
            <a:ext cx="2756572" cy="2080899"/>
          </a:xfrm>
          <a:prstGeom prst="rect">
            <a:avLst/>
          </a:prstGeom>
        </p:spPr>
      </p:pic>
      <p:sp>
        <p:nvSpPr>
          <p:cNvPr id="35" name="Text Box 69"/>
          <p:cNvSpPr txBox="1">
            <a:spLocks noChangeArrowheads="1"/>
          </p:cNvSpPr>
          <p:nvPr/>
        </p:nvSpPr>
        <p:spPr bwMode="auto">
          <a:xfrm>
            <a:off x="5496360" y="6165057"/>
            <a:ext cx="341788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D.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Pilcher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now adding carbonate!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Line 117"/>
          <p:cNvSpPr>
            <a:spLocks noChangeShapeType="1"/>
          </p:cNvSpPr>
          <p:nvPr/>
        </p:nvSpPr>
        <p:spPr bwMode="auto">
          <a:xfrm flipH="1">
            <a:off x="3531368" y="3550236"/>
            <a:ext cx="0" cy="82260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Line 117"/>
          <p:cNvSpPr>
            <a:spLocks noChangeShapeType="1"/>
          </p:cNvSpPr>
          <p:nvPr/>
        </p:nvSpPr>
        <p:spPr bwMode="auto">
          <a:xfrm flipH="1">
            <a:off x="3531368" y="4102032"/>
            <a:ext cx="2114294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Text Box 69"/>
          <p:cNvSpPr txBox="1">
            <a:spLocks noChangeArrowheads="1"/>
          </p:cNvSpPr>
          <p:nvPr/>
        </p:nvSpPr>
        <p:spPr bwMode="auto">
          <a:xfrm>
            <a:off x="3488998" y="3766246"/>
            <a:ext cx="189873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Statistical methods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Line 117"/>
          <p:cNvSpPr>
            <a:spLocks noChangeShapeType="1"/>
          </p:cNvSpPr>
          <p:nvPr/>
        </p:nvSpPr>
        <p:spPr bwMode="auto">
          <a:xfrm flipH="1">
            <a:off x="3546662" y="5616680"/>
            <a:ext cx="0" cy="380093"/>
          </a:xfrm>
          <a:prstGeom prst="line">
            <a:avLst/>
          </a:prstGeom>
          <a:noFill/>
          <a:ln w="76200" cmpd="sng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2959068" y="6025911"/>
            <a:ext cx="1180020" cy="65518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Text Box 69"/>
          <p:cNvSpPr txBox="1">
            <a:spLocks noChangeArrowheads="1"/>
          </p:cNvSpPr>
          <p:nvPr/>
        </p:nvSpPr>
        <p:spPr bwMode="auto">
          <a:xfrm>
            <a:off x="3128963" y="6065276"/>
            <a:ext cx="7937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MSE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262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609" y="1440797"/>
            <a:ext cx="6852739" cy="48333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Bering10K grid density</a:t>
            </a:r>
            <a:br>
              <a:rPr lang="en-US" dirty="0" smtClean="0"/>
            </a:br>
            <a:r>
              <a:rPr lang="en-US" dirty="0" smtClean="0"/>
              <a:t>(every 5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r>
              <a:rPr lang="en-US" dirty="0" err="1" smtClean="0"/>
              <a:t>gridpoint</a:t>
            </a:r>
            <a:r>
              <a:rPr lang="en-US" dirty="0" smtClean="0"/>
              <a:t> shown)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493434" y="4501662"/>
            <a:ext cx="3193366" cy="20820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676314" y="4797721"/>
            <a:ext cx="282760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</a:rPr>
              <a:t>+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</a:rPr>
              <a:t>: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</a:rPr>
              <a:t>Bering Sea 10 km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accent5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✩: </a:t>
            </a:r>
            <a:r>
              <a:rPr lang="en-US" sz="2400" b="1" kern="0" dirty="0" smtClean="0">
                <a:solidFill>
                  <a:srgbClr val="FF0000"/>
                </a:solidFill>
              </a:rPr>
              <a:t>Global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model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⚫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PMEL moorings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9115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64664" y="1297326"/>
            <a:ext cx="7550483" cy="5507202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Terrain-following coordinate detail</a:t>
            </a:r>
            <a:endParaRPr lang="en-US" dirty="0"/>
          </a:p>
        </p:txBody>
      </p:sp>
      <p:pic>
        <p:nvPicPr>
          <p:cNvPr id="6" name="Content Placeholder 5" descr="roms_scoord_bering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985" r="-21985"/>
          <a:stretch>
            <a:fillRect/>
          </a:stretch>
        </p:blipFill>
        <p:spPr>
          <a:xfrm>
            <a:off x="-13368" y="1519988"/>
            <a:ext cx="9144000" cy="5028848"/>
          </a:xfrm>
        </p:spPr>
      </p:pic>
    </p:spTree>
    <p:extLst>
      <p:ext uri="{BB962C8B-B14F-4D97-AF65-F5344CB8AC3E}">
        <p14:creationId xmlns:p14="http://schemas.microsoft.com/office/powerpoint/2010/main" val="10549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BEST/BSIERP modeling results: </a:t>
            </a:r>
            <a:br>
              <a:rPr lang="en-US" sz="3200" dirty="0" smtClean="0"/>
            </a:br>
            <a:r>
              <a:rPr lang="en-US" sz="3200" dirty="0" smtClean="0"/>
              <a:t>cold pool, phytoplankton and velocity</a:t>
            </a:r>
          </a:p>
        </p:txBody>
      </p:sp>
      <p:pic>
        <p:nvPicPr>
          <p:cNvPr id="2051" name="Picture 3" descr="bsierp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6363"/>
            <a:ext cx="9144000" cy="548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221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cean 1">
    <a:dk1>
      <a:srgbClr val="010199"/>
    </a:dk1>
    <a:lt1>
      <a:srgbClr val="FFFFFF"/>
    </a:lt1>
    <a:dk2>
      <a:srgbClr val="000099"/>
    </a:dk2>
    <a:lt2>
      <a:srgbClr val="FFFFFF"/>
    </a:lt2>
    <a:accent1>
      <a:srgbClr val="33CCCC"/>
    </a:accent1>
    <a:accent2>
      <a:srgbClr val="00C600"/>
    </a:accent2>
    <a:accent3>
      <a:srgbClr val="AAAACA"/>
    </a:accent3>
    <a:accent4>
      <a:srgbClr val="DADADA"/>
    </a:accent4>
    <a:accent5>
      <a:srgbClr val="ADE2E2"/>
    </a:accent5>
    <a:accent6>
      <a:srgbClr val="00B300"/>
    </a:accent6>
    <a:hlink>
      <a:srgbClr val="FFCC00"/>
    </a:hlink>
    <a:folHlink>
      <a:srgbClr val="6699FF"/>
    </a:folHlink>
  </a:clrScheme>
</a:themeOverride>
</file>

<file path=ppt/theme/themeOverride2.xml><?xml version="1.0" encoding="utf-8"?>
<a:themeOverride xmlns:a="http://schemas.openxmlformats.org/drawingml/2006/main">
  <a:clrScheme name="Ocean 1">
    <a:dk1>
      <a:srgbClr val="010199"/>
    </a:dk1>
    <a:lt1>
      <a:srgbClr val="FFFFFF"/>
    </a:lt1>
    <a:dk2>
      <a:srgbClr val="000099"/>
    </a:dk2>
    <a:lt2>
      <a:srgbClr val="FFFFFF"/>
    </a:lt2>
    <a:accent1>
      <a:srgbClr val="33CCCC"/>
    </a:accent1>
    <a:accent2>
      <a:srgbClr val="00C600"/>
    </a:accent2>
    <a:accent3>
      <a:srgbClr val="AAAACA"/>
    </a:accent3>
    <a:accent4>
      <a:srgbClr val="DADADA"/>
    </a:accent4>
    <a:accent5>
      <a:srgbClr val="ADE2E2"/>
    </a:accent5>
    <a:accent6>
      <a:srgbClr val="00B300"/>
    </a:accent6>
    <a:hlink>
      <a:srgbClr val="FFCC00"/>
    </a:hlink>
    <a:folHlink>
      <a:srgbClr val="6699FF"/>
    </a:folHlink>
  </a:clrScheme>
</a:themeOverride>
</file>

<file path=ppt/theme/themeOverride3.xml><?xml version="1.0" encoding="utf-8"?>
<a:themeOverride xmlns:a="http://schemas.openxmlformats.org/drawingml/2006/main">
  <a:clrScheme name="Ocean 1">
    <a:dk1>
      <a:srgbClr val="010199"/>
    </a:dk1>
    <a:lt1>
      <a:srgbClr val="FFFFFF"/>
    </a:lt1>
    <a:dk2>
      <a:srgbClr val="000099"/>
    </a:dk2>
    <a:lt2>
      <a:srgbClr val="FFFFFF"/>
    </a:lt2>
    <a:accent1>
      <a:srgbClr val="33CCCC"/>
    </a:accent1>
    <a:accent2>
      <a:srgbClr val="00C600"/>
    </a:accent2>
    <a:accent3>
      <a:srgbClr val="AAAACA"/>
    </a:accent3>
    <a:accent4>
      <a:srgbClr val="DADADA"/>
    </a:accent4>
    <a:accent5>
      <a:srgbClr val="ADE2E2"/>
    </a:accent5>
    <a:accent6>
      <a:srgbClr val="00B300"/>
    </a:accent6>
    <a:hlink>
      <a:srgbClr val="FFCC00"/>
    </a:hlink>
    <a:folHlink>
      <a:srgbClr val="6699FF"/>
    </a:folHlink>
  </a:clrScheme>
</a:themeOverride>
</file>

<file path=ppt/theme/themeOverride4.xml><?xml version="1.0" encoding="utf-8"?>
<a:themeOverride xmlns:a="http://schemas.openxmlformats.org/drawingml/2006/main">
  <a:clrScheme name="Ocean 1">
    <a:dk1>
      <a:srgbClr val="010199"/>
    </a:dk1>
    <a:lt1>
      <a:srgbClr val="FFFFFF"/>
    </a:lt1>
    <a:dk2>
      <a:srgbClr val="000099"/>
    </a:dk2>
    <a:lt2>
      <a:srgbClr val="FFFFFF"/>
    </a:lt2>
    <a:accent1>
      <a:srgbClr val="33CCCC"/>
    </a:accent1>
    <a:accent2>
      <a:srgbClr val="00C600"/>
    </a:accent2>
    <a:accent3>
      <a:srgbClr val="AAAACA"/>
    </a:accent3>
    <a:accent4>
      <a:srgbClr val="DADADA"/>
    </a:accent4>
    <a:accent5>
      <a:srgbClr val="ADE2E2"/>
    </a:accent5>
    <a:accent6>
      <a:srgbClr val="00B300"/>
    </a:accent6>
    <a:hlink>
      <a:srgbClr val="FFCC00"/>
    </a:hlink>
    <a:folHlink>
      <a:srgbClr val="6699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1446</TotalTime>
  <Words>1085</Words>
  <Application>Microsoft Office PowerPoint</Application>
  <PresentationFormat>On-screen Show (4:3)</PresentationFormat>
  <Paragraphs>225</Paragraphs>
  <Slides>33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MS PGothic</vt:lpstr>
      <vt:lpstr>Arial</vt:lpstr>
      <vt:lpstr>Calibri</vt:lpstr>
      <vt:lpstr>Tahoma</vt:lpstr>
      <vt:lpstr>Times New Roman</vt:lpstr>
      <vt:lpstr>Trebuchet MS</vt:lpstr>
      <vt:lpstr>Wingdings</vt:lpstr>
      <vt:lpstr>2_Office Theme</vt:lpstr>
      <vt:lpstr>Office Theme</vt:lpstr>
      <vt:lpstr>1_Ocean</vt:lpstr>
      <vt:lpstr>Ocean and ice dynamics of the Bering 10K model: structure, performance, and uncertainties</vt:lpstr>
      <vt:lpstr>What is unique about the Bering Sea?</vt:lpstr>
      <vt:lpstr>Biophysical domains of the  Bering Sea shelf</vt:lpstr>
      <vt:lpstr>Bering10K model</vt:lpstr>
      <vt:lpstr>Model-based downscaling</vt:lpstr>
      <vt:lpstr>PowerPoint Presentation</vt:lpstr>
      <vt:lpstr>Bering10K grid density (every 5th gridpoint shown)</vt:lpstr>
      <vt:lpstr>Terrain-following coordinate detail</vt:lpstr>
      <vt:lpstr>BEST/BSIERP modeling results:  cold pool, phytoplankton and velocity</vt:lpstr>
      <vt:lpstr>Primary physical ocean variables</vt:lpstr>
      <vt:lpstr>Initial and Boundary conditions</vt:lpstr>
      <vt:lpstr>Atmospheric forcing variables used (from global, data-assimilating models)</vt:lpstr>
      <vt:lpstr>Four types of surface heat flux</vt:lpstr>
      <vt:lpstr>Coastal runoff</vt:lpstr>
      <vt:lpstr>Ice </vt:lpstr>
      <vt:lpstr>ICE thermodynamics</vt:lpstr>
      <vt:lpstr>ICE thermodynamics</vt:lpstr>
      <vt:lpstr>Regional model (Bering10K) uncertainty:  a few tuned (or tunable) physical parameters</vt:lpstr>
      <vt:lpstr>Forcing uncertainty</vt:lpstr>
      <vt:lpstr>Stock et al (2015) looked at large-scale predictive skill for SST from CFS model vs. from persistence in the Eastern Bering Sea  (red = more skill)</vt:lpstr>
      <vt:lpstr>PowerPoint Presentation</vt:lpstr>
      <vt:lpstr>PowerPoint Presentation</vt:lpstr>
      <vt:lpstr>Comparisons with data</vt:lpstr>
      <vt:lpstr>Bering10K validation: Modeled/Observed mid-shelf temperatures (deg C)</vt:lpstr>
      <vt:lpstr>Temperature comparison at biophysical moorings</vt:lpstr>
      <vt:lpstr>Comparison with 3D data (collected during bottom trawl survey) (bumble version, old runoff)</vt:lpstr>
      <vt:lpstr>Comparison with 3D data (collected during bottom trawl survey)</vt:lpstr>
      <vt:lpstr>Comparison with the “Cold Pool”</vt:lpstr>
      <vt:lpstr>Replication of the Bering Sea cold pool</vt:lpstr>
      <vt:lpstr>Hindcasts/Forecasts of the Bering Sea cold pool are reported each October</vt:lpstr>
      <vt:lpstr>PowerPoint Presentation</vt:lpstr>
      <vt:lpstr>Recent forecasts from three start dates  using Migo version of model (we will also be trying start dates in April)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 Hermann</dc:creator>
  <cp:lastModifiedBy>Al Hermann</cp:lastModifiedBy>
  <cp:revision>46</cp:revision>
  <dcterms:created xsi:type="dcterms:W3CDTF">2018-12-18T18:26:14Z</dcterms:created>
  <dcterms:modified xsi:type="dcterms:W3CDTF">2019-02-04T23:14:10Z</dcterms:modified>
</cp:coreProperties>
</file>