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4" r:id="rId7"/>
    <p:sldId id="260" r:id="rId8"/>
    <p:sldId id="262"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47ECD"/>
    <a:srgbClr val="557E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C82A950-74CA-4E39-873B-9B8B4A0A6E41}"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625521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82A950-74CA-4E39-873B-9B8B4A0A6E41}"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1051926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82A950-74CA-4E39-873B-9B8B4A0A6E41}"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712252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82A950-74CA-4E39-873B-9B8B4A0A6E41}"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1429502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C82A950-74CA-4E39-873B-9B8B4A0A6E41}"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366667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C82A950-74CA-4E39-873B-9B8B4A0A6E41}" type="datetimeFigureOut">
              <a:rPr lang="en-US" smtClean="0"/>
              <a:t>6/9/2021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2967102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C82A950-74CA-4E39-873B-9B8B4A0A6E41}" type="datetimeFigureOut">
              <a:rPr lang="en-US" smtClean="0"/>
              <a:t>6/9/2021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2031426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C82A950-74CA-4E39-873B-9B8B4A0A6E41}" type="datetimeFigureOut">
              <a:rPr lang="en-US" smtClean="0"/>
              <a:t>6/9/2021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2311371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82A950-74CA-4E39-873B-9B8B4A0A6E41}" type="datetimeFigureOut">
              <a:rPr lang="en-US" smtClean="0"/>
              <a:t>6/9/2021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4228446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C82A950-74CA-4E39-873B-9B8B4A0A6E41}" type="datetimeFigureOut">
              <a:rPr lang="en-US" smtClean="0"/>
              <a:t>6/9/2021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1752342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C82A950-74CA-4E39-873B-9B8B4A0A6E41}" type="datetimeFigureOut">
              <a:rPr lang="en-US" smtClean="0"/>
              <a:t>6/9/2021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2471703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82A950-74CA-4E39-873B-9B8B4A0A6E41}" type="datetimeFigureOut">
              <a:rPr lang="en-US" smtClean="0"/>
              <a:t>6/9/2021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990B77-5435-4F4B-B200-9A3190AD84AD}" type="slidenum">
              <a:rPr lang="en-US" smtClean="0"/>
              <a:t>‹#›</a:t>
            </a:fld>
            <a:endParaRPr lang="en-US"/>
          </a:p>
        </p:txBody>
      </p:sp>
    </p:spTree>
    <p:extLst>
      <p:ext uri="{BB962C8B-B14F-4D97-AF65-F5344CB8AC3E}">
        <p14:creationId xmlns:p14="http://schemas.microsoft.com/office/powerpoint/2010/main" val="246781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solidFill>
                  <a:srgbClr val="557ECD"/>
                </a:solidFill>
              </a:rPr>
              <a:t>Risk Table Report</a:t>
            </a:r>
            <a:br>
              <a:rPr lang="en-US" b="1" dirty="0" smtClean="0">
                <a:solidFill>
                  <a:srgbClr val="557ECD"/>
                </a:solidFill>
              </a:rPr>
            </a:br>
            <a:r>
              <a:rPr lang="en-US" sz="2400" b="1" dirty="0" smtClean="0">
                <a:solidFill>
                  <a:srgbClr val="557ECD"/>
                </a:solidFill>
              </a:rPr>
              <a:t>SSC sub-group: Anne Hollowed, Sherri </a:t>
            </a:r>
            <a:r>
              <a:rPr lang="en-US" sz="2400" b="1" dirty="0" err="1" smtClean="0">
                <a:solidFill>
                  <a:srgbClr val="557ECD"/>
                </a:solidFill>
              </a:rPr>
              <a:t>Dressel</a:t>
            </a:r>
            <a:r>
              <a:rPr lang="en-US" sz="2400" b="1" dirty="0" smtClean="0">
                <a:solidFill>
                  <a:srgbClr val="557ECD"/>
                </a:solidFill>
              </a:rPr>
              <a:t>, Curry Cunningham, Mike Downs, Brad Harris, Ian Stewart and Alison Whitman</a:t>
            </a:r>
            <a:br>
              <a:rPr lang="en-US" sz="2400" b="1" dirty="0" smtClean="0">
                <a:solidFill>
                  <a:srgbClr val="557ECD"/>
                </a:solidFill>
              </a:rPr>
            </a:br>
            <a:r>
              <a:rPr lang="en-US" sz="2400" b="1" dirty="0">
                <a:solidFill>
                  <a:srgbClr val="557ECD"/>
                </a:solidFill>
              </a:rPr>
              <a:t/>
            </a:r>
            <a:br>
              <a:rPr lang="en-US" sz="2400" b="1" dirty="0">
                <a:solidFill>
                  <a:srgbClr val="557ECD"/>
                </a:solidFill>
              </a:rPr>
            </a:br>
            <a:r>
              <a:rPr lang="en-US" sz="2400" b="1" dirty="0" smtClean="0">
                <a:solidFill>
                  <a:srgbClr val="557ECD"/>
                </a:solidFill>
              </a:rPr>
              <a:t>Contributors: Martin Dorn, Bridget </a:t>
            </a:r>
            <a:r>
              <a:rPr lang="en-US" sz="2400" b="1" dirty="0" err="1" smtClean="0">
                <a:solidFill>
                  <a:srgbClr val="557ECD"/>
                </a:solidFill>
              </a:rPr>
              <a:t>Ferriss</a:t>
            </a:r>
            <a:r>
              <a:rPr lang="en-US" sz="2400" b="1" dirty="0" smtClean="0">
                <a:solidFill>
                  <a:srgbClr val="557ECD"/>
                </a:solidFill>
              </a:rPr>
              <a:t>, </a:t>
            </a:r>
            <a:r>
              <a:rPr lang="en-US" sz="2400" b="1" dirty="0">
                <a:solidFill>
                  <a:srgbClr val="557ECD"/>
                </a:solidFill>
              </a:rPr>
              <a:t>Daniel </a:t>
            </a:r>
            <a:r>
              <a:rPr lang="en-US" sz="2400" b="1" dirty="0" err="1">
                <a:solidFill>
                  <a:srgbClr val="557ECD"/>
                </a:solidFill>
              </a:rPr>
              <a:t>Gothel</a:t>
            </a:r>
            <a:r>
              <a:rPr lang="en-US" sz="2400" b="1" dirty="0">
                <a:solidFill>
                  <a:srgbClr val="557ECD"/>
                </a:solidFill>
              </a:rPr>
              <a:t>, </a:t>
            </a:r>
            <a:r>
              <a:rPr lang="en-US" sz="2400" b="1" dirty="0" smtClean="0">
                <a:solidFill>
                  <a:srgbClr val="557ECD"/>
                </a:solidFill>
              </a:rPr>
              <a:t>Alan </a:t>
            </a:r>
            <a:r>
              <a:rPr lang="en-US" sz="2400" b="1" dirty="0" err="1" smtClean="0">
                <a:solidFill>
                  <a:srgbClr val="557ECD"/>
                </a:solidFill>
              </a:rPr>
              <a:t>Haynie</a:t>
            </a:r>
            <a:r>
              <a:rPr lang="en-US" sz="2400" b="1" dirty="0" smtClean="0">
                <a:solidFill>
                  <a:srgbClr val="557ECD"/>
                </a:solidFill>
              </a:rPr>
              <a:t>, James </a:t>
            </a:r>
            <a:r>
              <a:rPr lang="en-US" sz="2400" b="1" dirty="0" err="1" smtClean="0">
                <a:solidFill>
                  <a:srgbClr val="557ECD"/>
                </a:solidFill>
              </a:rPr>
              <a:t>Ianelli</a:t>
            </a:r>
            <a:r>
              <a:rPr lang="en-US" sz="2400" b="1" dirty="0" smtClean="0">
                <a:solidFill>
                  <a:srgbClr val="557ECD"/>
                </a:solidFill>
              </a:rPr>
              <a:t>, Stephen </a:t>
            </a:r>
            <a:r>
              <a:rPr lang="en-US" sz="2400" b="1" dirty="0" err="1" smtClean="0">
                <a:solidFill>
                  <a:srgbClr val="557ECD"/>
                </a:solidFill>
              </a:rPr>
              <a:t>Kasperski</a:t>
            </a:r>
            <a:r>
              <a:rPr lang="en-US" sz="2400" b="1" dirty="0" smtClean="0">
                <a:solidFill>
                  <a:srgbClr val="557ECD"/>
                </a:solidFill>
              </a:rPr>
              <a:t>, </a:t>
            </a:r>
            <a:r>
              <a:rPr lang="en-US" sz="2400" b="1" dirty="0" err="1" smtClean="0">
                <a:solidFill>
                  <a:srgbClr val="557ECD"/>
                </a:solidFill>
              </a:rPr>
              <a:t>Kalei</a:t>
            </a:r>
            <a:r>
              <a:rPr lang="en-US" sz="2400" b="1" dirty="0" smtClean="0">
                <a:solidFill>
                  <a:srgbClr val="557ECD"/>
                </a:solidFill>
              </a:rPr>
              <a:t> </a:t>
            </a:r>
            <a:r>
              <a:rPr lang="en-US" sz="2400" b="1" dirty="0" err="1" smtClean="0">
                <a:solidFill>
                  <a:srgbClr val="557ECD"/>
                </a:solidFill>
              </a:rPr>
              <a:t>Shotwell</a:t>
            </a:r>
            <a:r>
              <a:rPr lang="en-US" sz="2400" b="1" dirty="0" smtClean="0">
                <a:solidFill>
                  <a:srgbClr val="557ECD"/>
                </a:solidFill>
              </a:rPr>
              <a:t>, Elizabeth </a:t>
            </a:r>
            <a:r>
              <a:rPr lang="en-US" sz="2400" b="1" dirty="0" err="1" smtClean="0">
                <a:solidFill>
                  <a:srgbClr val="557ECD"/>
                </a:solidFill>
              </a:rPr>
              <a:t>Siddon</a:t>
            </a:r>
            <a:r>
              <a:rPr lang="en-US" sz="2400" b="1" dirty="0" smtClean="0">
                <a:solidFill>
                  <a:srgbClr val="557ECD"/>
                </a:solidFill>
              </a:rPr>
              <a:t>, Paul Spencer, Grant Thompson, and </a:t>
            </a:r>
            <a:r>
              <a:rPr lang="en-US" sz="2400" b="1" dirty="0" err="1" smtClean="0">
                <a:solidFill>
                  <a:srgbClr val="557ECD"/>
                </a:solidFill>
              </a:rPr>
              <a:t>Stephani</a:t>
            </a:r>
            <a:r>
              <a:rPr lang="en-US" sz="2400" b="1" dirty="0" smtClean="0">
                <a:solidFill>
                  <a:srgbClr val="557ECD"/>
                </a:solidFill>
              </a:rPr>
              <a:t> </a:t>
            </a:r>
            <a:r>
              <a:rPr lang="en-US" sz="2400" b="1" dirty="0" err="1" smtClean="0">
                <a:solidFill>
                  <a:srgbClr val="557ECD"/>
                </a:solidFill>
              </a:rPr>
              <a:t>Zador</a:t>
            </a:r>
            <a:r>
              <a:rPr lang="en-US" sz="2400" b="1" dirty="0" smtClean="0">
                <a:solidFill>
                  <a:srgbClr val="557ECD"/>
                </a:solidFill>
              </a:rPr>
              <a:t> </a:t>
            </a:r>
            <a:endParaRPr lang="en-US" b="1" dirty="0">
              <a:solidFill>
                <a:srgbClr val="557ECD"/>
              </a:solidFill>
            </a:endParaRPr>
          </a:p>
        </p:txBody>
      </p:sp>
      <p:sp>
        <p:nvSpPr>
          <p:cNvPr id="3" name="Subtitle 2"/>
          <p:cNvSpPr>
            <a:spLocks noGrp="1"/>
          </p:cNvSpPr>
          <p:nvPr>
            <p:ph type="subTitle" idx="1"/>
          </p:nvPr>
        </p:nvSpPr>
        <p:spPr/>
        <p:txBody>
          <a:bodyPr/>
          <a:lstStyle/>
          <a:p>
            <a:r>
              <a:rPr lang="en-US" b="1" dirty="0" smtClean="0"/>
              <a:t>Synthesis of information from February Workshop</a:t>
            </a:r>
          </a:p>
          <a:p>
            <a:r>
              <a:rPr lang="en-US" b="1" dirty="0" smtClean="0"/>
              <a:t>SSC Task</a:t>
            </a:r>
          </a:p>
          <a:p>
            <a:r>
              <a:rPr lang="en-US" b="1" dirty="0" smtClean="0"/>
              <a:t>Develop preliminary advice to authors for September</a:t>
            </a:r>
          </a:p>
        </p:txBody>
      </p:sp>
    </p:spTree>
    <p:extLst>
      <p:ext uri="{BB962C8B-B14F-4D97-AF65-F5344CB8AC3E}">
        <p14:creationId xmlns:p14="http://schemas.microsoft.com/office/powerpoint/2010/main" val="1087389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92543" cy="1325563"/>
          </a:xfrm>
        </p:spPr>
        <p:txBody>
          <a:bodyPr/>
          <a:lstStyle/>
          <a:p>
            <a:r>
              <a:rPr lang="en-US" b="1" dirty="0" smtClean="0">
                <a:solidFill>
                  <a:srgbClr val="547ECD"/>
                </a:solidFill>
              </a:rPr>
              <a:t>Preliminary Guidance and SSC Recommendations cont.</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startAt="9"/>
            </a:pPr>
            <a:r>
              <a:rPr lang="en-US" dirty="0" smtClean="0"/>
              <a:t>Reductions </a:t>
            </a:r>
            <a:r>
              <a:rPr lang="en-US" dirty="0"/>
              <a:t>in ABC below the maximum permissible should be applied sparingly and that the tier system should be regarded as the primary basis for establishing the ABC. If they begin to become commonplace, that should warrant further review of the assessment and/or the Tier system</a:t>
            </a:r>
            <a:r>
              <a:rPr lang="en-US" dirty="0" smtClean="0"/>
              <a:t>.</a:t>
            </a:r>
            <a:endParaRPr lang="en-US" dirty="0"/>
          </a:p>
        </p:txBody>
      </p:sp>
    </p:spTree>
    <p:extLst>
      <p:ext uri="{BB962C8B-B14F-4D97-AF65-F5344CB8AC3E}">
        <p14:creationId xmlns:p14="http://schemas.microsoft.com/office/powerpoint/2010/main" val="1003434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report</a:t>
            </a:r>
            <a:endParaRPr lang="en-US" dirty="0"/>
          </a:p>
        </p:txBody>
      </p:sp>
      <p:sp>
        <p:nvSpPr>
          <p:cNvPr id="3" name="Content Placeholder 2"/>
          <p:cNvSpPr>
            <a:spLocks noGrp="1"/>
          </p:cNvSpPr>
          <p:nvPr>
            <p:ph idx="1"/>
          </p:nvPr>
        </p:nvSpPr>
        <p:spPr/>
        <p:txBody>
          <a:bodyPr>
            <a:normAutofit lnSpcReduction="10000"/>
          </a:bodyPr>
          <a:lstStyle/>
          <a:p>
            <a:r>
              <a:rPr lang="en-US" dirty="0" smtClean="0"/>
              <a:t>Discussion 1: Introduction to Risk Tables: historical background, conceptual framework, synthesis of applications</a:t>
            </a:r>
          </a:p>
          <a:p>
            <a:r>
              <a:rPr lang="en-US" dirty="0" smtClean="0"/>
              <a:t>Discussion 2: Frameworks for addressing uncertainty</a:t>
            </a:r>
          </a:p>
          <a:p>
            <a:r>
              <a:rPr lang="en-US" dirty="0" smtClean="0"/>
              <a:t>Discussion 3: Quantifying the importance of assessment risk</a:t>
            </a:r>
          </a:p>
          <a:p>
            <a:r>
              <a:rPr lang="en-US" dirty="0" smtClean="0"/>
              <a:t>Discussion 4: Population dynamics risk</a:t>
            </a:r>
          </a:p>
          <a:p>
            <a:r>
              <a:rPr lang="en-US" dirty="0" smtClean="0"/>
              <a:t>Discussion 5: risk of external changes in ecosystem conditions</a:t>
            </a:r>
          </a:p>
          <a:p>
            <a:r>
              <a:rPr lang="en-US" dirty="0" smtClean="0"/>
              <a:t>Discussion 6: risk of changes in fishery performance</a:t>
            </a:r>
          </a:p>
          <a:p>
            <a:r>
              <a:rPr lang="en-US" dirty="0" smtClean="0"/>
              <a:t>Discussion 7:Comparing P* and decision – theoretic approaches</a:t>
            </a:r>
          </a:p>
          <a:p>
            <a:r>
              <a:rPr lang="en-US" dirty="0" smtClean="0"/>
              <a:t>Discussion 8: joint probability for linking risk table to ABC reduction</a:t>
            </a:r>
            <a:endParaRPr lang="en-US" dirty="0"/>
          </a:p>
        </p:txBody>
      </p:sp>
    </p:spTree>
    <p:extLst>
      <p:ext uri="{BB962C8B-B14F-4D97-AF65-F5344CB8AC3E}">
        <p14:creationId xmlns:p14="http://schemas.microsoft.com/office/powerpoint/2010/main" val="1508104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pPr lvl="0"/>
            <a:r>
              <a:rPr lang="en-US" dirty="0" smtClean="0"/>
              <a:t>Assess </a:t>
            </a:r>
            <a:r>
              <a:rPr lang="en-US" dirty="0"/>
              <a:t>the progress and value of species-specific risk tables for all stocks</a:t>
            </a:r>
          </a:p>
          <a:p>
            <a:pPr lvl="0"/>
            <a:r>
              <a:rPr lang="en-US" dirty="0"/>
              <a:t>Evaluate risk table consistency among species and highlight challenges</a:t>
            </a:r>
          </a:p>
          <a:p>
            <a:pPr lvl="0"/>
            <a:r>
              <a:rPr lang="en-US" dirty="0"/>
              <a:t>Define “risk” and “uncertainty”</a:t>
            </a:r>
          </a:p>
          <a:p>
            <a:pPr lvl="0"/>
            <a:r>
              <a:rPr lang="en-US" dirty="0"/>
              <a:t>Compare ABC and OFL buffers for scientific uncertainty with ABC reductions due to the risk table</a:t>
            </a:r>
          </a:p>
          <a:p>
            <a:pPr lvl="0"/>
            <a:r>
              <a:rPr lang="en-US" dirty="0"/>
              <a:t>Discuss future options </a:t>
            </a:r>
          </a:p>
          <a:p>
            <a:endParaRPr lang="en-US" dirty="0"/>
          </a:p>
        </p:txBody>
      </p:sp>
    </p:spTree>
    <p:extLst>
      <p:ext uri="{BB962C8B-B14F-4D97-AF65-F5344CB8AC3E}">
        <p14:creationId xmlns:p14="http://schemas.microsoft.com/office/powerpoint/2010/main" val="814415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Time line</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911077470"/>
              </p:ext>
            </p:extLst>
          </p:nvPr>
        </p:nvGraphicFramePr>
        <p:xfrm>
          <a:off x="419101" y="1435855"/>
          <a:ext cx="11353798" cy="5225903"/>
        </p:xfrm>
        <a:graphic>
          <a:graphicData uri="http://schemas.openxmlformats.org/drawingml/2006/table">
            <a:tbl>
              <a:tblPr bandRow="1">
                <a:tableStyleId>{5C22544A-7EE6-4342-B048-85BDC9FD1C3A}</a:tableStyleId>
              </a:tblPr>
              <a:tblGrid>
                <a:gridCol w="3783790">
                  <a:extLst>
                    <a:ext uri="{9D8B030D-6E8A-4147-A177-3AD203B41FA5}">
                      <a16:colId xmlns:a16="http://schemas.microsoft.com/office/drawing/2014/main" val="3377490817"/>
                    </a:ext>
                  </a:extLst>
                </a:gridCol>
                <a:gridCol w="3785004">
                  <a:extLst>
                    <a:ext uri="{9D8B030D-6E8A-4147-A177-3AD203B41FA5}">
                      <a16:colId xmlns:a16="http://schemas.microsoft.com/office/drawing/2014/main" val="1814894089"/>
                    </a:ext>
                  </a:extLst>
                </a:gridCol>
                <a:gridCol w="3785004">
                  <a:extLst>
                    <a:ext uri="{9D8B030D-6E8A-4147-A177-3AD203B41FA5}">
                      <a16:colId xmlns:a16="http://schemas.microsoft.com/office/drawing/2014/main" val="3770626946"/>
                    </a:ext>
                  </a:extLst>
                </a:gridCol>
              </a:tblGrid>
              <a:tr h="743501">
                <a:tc>
                  <a:txBody>
                    <a:bodyPr/>
                    <a:lstStyle/>
                    <a:p>
                      <a:pPr marL="0" marR="0">
                        <a:lnSpc>
                          <a:spcPct val="115000"/>
                        </a:lnSpc>
                        <a:spcBef>
                          <a:spcPts val="0"/>
                        </a:spcBef>
                        <a:spcAft>
                          <a:spcPts val="0"/>
                        </a:spcAft>
                      </a:pPr>
                      <a:r>
                        <a:rPr lang="en-US" sz="2800" dirty="0">
                          <a:effectLst/>
                        </a:rPr>
                        <a:t>Date/Meeting</a:t>
                      </a:r>
                      <a:endParaRPr lang="en-US" sz="2800" dirty="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Action</a:t>
                      </a:r>
                      <a:endParaRPr lang="en-US" sz="280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Who</a:t>
                      </a:r>
                      <a:endParaRPr lang="en-US" sz="280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601687882"/>
                  </a:ext>
                </a:extLst>
              </a:tr>
              <a:tr h="743501">
                <a:tc>
                  <a:txBody>
                    <a:bodyPr/>
                    <a:lstStyle/>
                    <a:p>
                      <a:pPr marL="0" marR="0">
                        <a:lnSpc>
                          <a:spcPct val="115000"/>
                        </a:lnSpc>
                        <a:spcBef>
                          <a:spcPts val="0"/>
                        </a:spcBef>
                        <a:spcAft>
                          <a:spcPts val="0"/>
                        </a:spcAft>
                      </a:pPr>
                      <a:r>
                        <a:rPr lang="en-US" sz="2800" dirty="0">
                          <a:effectLst/>
                        </a:rPr>
                        <a:t>June 2021</a:t>
                      </a:r>
                      <a:endParaRPr lang="en-US" sz="2800" dirty="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Assemble full workshop report</a:t>
                      </a:r>
                      <a:endParaRPr lang="en-US" sz="280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SSC/Workshop Session lead</a:t>
                      </a:r>
                      <a:endParaRPr lang="en-US" sz="280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3308899979"/>
                  </a:ext>
                </a:extLst>
              </a:tr>
              <a:tr h="743501">
                <a:tc>
                  <a:txBody>
                    <a:bodyPr/>
                    <a:lstStyle/>
                    <a:p>
                      <a:pPr marL="0" marR="0">
                        <a:lnSpc>
                          <a:spcPct val="115000"/>
                        </a:lnSpc>
                        <a:spcBef>
                          <a:spcPts val="0"/>
                        </a:spcBef>
                        <a:spcAft>
                          <a:spcPts val="0"/>
                        </a:spcAft>
                      </a:pPr>
                      <a:r>
                        <a:rPr lang="en-US" sz="2800" dirty="0">
                          <a:effectLst/>
                        </a:rPr>
                        <a:t>June 2021</a:t>
                      </a:r>
                      <a:endParaRPr lang="en-US" sz="2800" dirty="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Preliminary recommendations</a:t>
                      </a:r>
                      <a:endParaRPr lang="en-US" sz="280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SSC/NPFMC</a:t>
                      </a:r>
                      <a:endParaRPr lang="en-US" sz="280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1068829859"/>
                  </a:ext>
                </a:extLst>
              </a:tr>
              <a:tr h="1538034">
                <a:tc>
                  <a:txBody>
                    <a:bodyPr/>
                    <a:lstStyle/>
                    <a:p>
                      <a:pPr marL="0" marR="0">
                        <a:lnSpc>
                          <a:spcPct val="115000"/>
                        </a:lnSpc>
                        <a:spcBef>
                          <a:spcPts val="0"/>
                        </a:spcBef>
                        <a:spcAft>
                          <a:spcPts val="0"/>
                        </a:spcAft>
                      </a:pPr>
                      <a:r>
                        <a:rPr lang="en-US" sz="2800" dirty="0">
                          <a:effectLst/>
                        </a:rPr>
                        <a:t>September 2021</a:t>
                      </a:r>
                      <a:endParaRPr lang="en-US" sz="2800" dirty="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Comment and recommendations</a:t>
                      </a:r>
                      <a:endParaRPr lang="en-US" sz="280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CPT/GPT </a:t>
                      </a:r>
                      <a:endParaRPr lang="en-US" sz="280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3643308837"/>
                  </a:ext>
                </a:extLst>
              </a:tr>
              <a:tr h="743501">
                <a:tc>
                  <a:txBody>
                    <a:bodyPr/>
                    <a:lstStyle/>
                    <a:p>
                      <a:pPr marL="0" marR="0">
                        <a:lnSpc>
                          <a:spcPct val="115000"/>
                        </a:lnSpc>
                        <a:spcBef>
                          <a:spcPts val="0"/>
                        </a:spcBef>
                        <a:spcAft>
                          <a:spcPts val="0"/>
                        </a:spcAft>
                      </a:pPr>
                      <a:r>
                        <a:rPr lang="en-US" sz="2800" dirty="0">
                          <a:effectLst/>
                        </a:rPr>
                        <a:t>October 2021</a:t>
                      </a:r>
                      <a:endParaRPr lang="en-US" sz="2800" dirty="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dirty="0">
                          <a:effectLst/>
                        </a:rPr>
                        <a:t>Finalize 2021 recommendations</a:t>
                      </a:r>
                      <a:endParaRPr lang="en-US" sz="2800" dirty="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dirty="0">
                          <a:effectLst/>
                        </a:rPr>
                        <a:t>SSC/NPFMC</a:t>
                      </a:r>
                      <a:endParaRPr lang="en-US" sz="2800" dirty="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3557248326"/>
                  </a:ext>
                </a:extLst>
              </a:tr>
            </a:tbl>
          </a:graphicData>
        </a:graphic>
      </p:graphicFrame>
    </p:spTree>
    <p:extLst>
      <p:ext uri="{BB962C8B-B14F-4D97-AF65-F5344CB8AC3E}">
        <p14:creationId xmlns:p14="http://schemas.microsoft.com/office/powerpoint/2010/main" val="4208777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034486" cy="1325563"/>
          </a:xfrm>
        </p:spPr>
        <p:txBody>
          <a:bodyPr/>
          <a:lstStyle/>
          <a:p>
            <a:r>
              <a:rPr lang="en-US" b="1" dirty="0" smtClean="0">
                <a:solidFill>
                  <a:srgbClr val="547ECD"/>
                </a:solidFill>
              </a:rPr>
              <a:t>Preliminary Guidance and SSC Recommendations</a:t>
            </a:r>
            <a:endParaRPr lang="en-US" dirty="0"/>
          </a:p>
        </p:txBody>
      </p:sp>
      <p:sp>
        <p:nvSpPr>
          <p:cNvPr id="3" name="Content Placeholder 2"/>
          <p:cNvSpPr>
            <a:spLocks noGrp="1"/>
          </p:cNvSpPr>
          <p:nvPr>
            <p:ph idx="1"/>
          </p:nvPr>
        </p:nvSpPr>
        <p:spPr/>
        <p:txBody>
          <a:bodyPr>
            <a:normAutofit/>
          </a:bodyPr>
          <a:lstStyle/>
          <a:p>
            <a:pPr marL="514350" lvl="0" indent="-514350">
              <a:buFont typeface="+mj-lt"/>
              <a:buAutoNum type="arabicPeriod"/>
            </a:pPr>
            <a:r>
              <a:rPr lang="en-US" dirty="0" smtClean="0"/>
              <a:t>The risk </a:t>
            </a:r>
            <a:r>
              <a:rPr lang="en-US" dirty="0"/>
              <a:t>table framework is working well.  The tables have expanded communication among assessment authors and between assessment authors and ecosystem/process researchers. The framework is intended to provide a clear and transparent basis for communicating assessment-related and stock condition concerns that are not directly captured in model-based uncertainty, the tier system, or harvest control rules. </a:t>
            </a:r>
          </a:p>
          <a:p>
            <a:pPr lvl="0"/>
            <a:endParaRPr lang="en-US" dirty="0" smtClean="0"/>
          </a:p>
          <a:p>
            <a:pPr marL="0" indent="0">
              <a:buNone/>
            </a:pPr>
            <a:endParaRPr lang="en-US" b="1" dirty="0" smtClean="0"/>
          </a:p>
          <a:p>
            <a:endParaRPr lang="en-US" dirty="0"/>
          </a:p>
        </p:txBody>
      </p:sp>
    </p:spTree>
    <p:extLst>
      <p:ext uri="{BB962C8B-B14F-4D97-AF65-F5344CB8AC3E}">
        <p14:creationId xmlns:p14="http://schemas.microsoft.com/office/powerpoint/2010/main" val="3222982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lstStyle/>
          <a:p>
            <a:r>
              <a:rPr lang="en-US" b="1" dirty="0" smtClean="0">
                <a:solidFill>
                  <a:srgbClr val="547ECD"/>
                </a:solidFill>
              </a:rPr>
              <a:t>Preliminary Guidance and SSC Recommendations</a:t>
            </a:r>
            <a:endParaRPr lang="en-US" b="1" dirty="0">
              <a:solidFill>
                <a:srgbClr val="547ECD"/>
              </a:solidFill>
            </a:endParaRPr>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startAt="2"/>
            </a:pPr>
            <a:r>
              <a:rPr lang="en-US" dirty="0" smtClean="0"/>
              <a:t>Within </a:t>
            </a:r>
            <a:r>
              <a:rPr lang="en-US" dirty="0"/>
              <a:t>the context of the risk tables, “risk” is the risk of the ABC exceeding the true (but unknown) OFL. The risk tables are intended to inform the process of adjusting the ABC from the maximum permissible when needed. Recommendations of an ABC reduction from the maximum permissible requires justification. The risk tables provide an avenue for articulating that </a:t>
            </a:r>
            <a:r>
              <a:rPr lang="en-US" dirty="0" smtClean="0"/>
              <a:t>justification.</a:t>
            </a:r>
          </a:p>
          <a:p>
            <a:pPr marL="514350" lvl="0" indent="-514350">
              <a:buFont typeface="+mj-lt"/>
              <a:buAutoNum type="arabicPeriod" startAt="2"/>
            </a:pPr>
            <a:r>
              <a:rPr lang="en-US" dirty="0" smtClean="0"/>
              <a:t>Risk </a:t>
            </a:r>
            <a:r>
              <a:rPr lang="en-US" dirty="0"/>
              <a:t>tables </a:t>
            </a:r>
            <a:r>
              <a:rPr lang="en-US" dirty="0" smtClean="0"/>
              <a:t>should be </a:t>
            </a:r>
            <a:r>
              <a:rPr lang="en-US" dirty="0"/>
              <a:t>produced for all full assessments of </a:t>
            </a:r>
            <a:r>
              <a:rPr lang="en-US" dirty="0" err="1"/>
              <a:t>groundfish</a:t>
            </a:r>
            <a:r>
              <a:rPr lang="en-US" dirty="0"/>
              <a:t> (and perhaps crab) stocks and stock complexes in the fishery. Risk tables can be produced in other years at the discretion of the lead author. The SSC requests that the authors consider if there have been any changes to previous conditions and update the tables accordingly. The SSC recommends that authors of stock complexes consider the most abundant species and any other species of concern within the complex when formulating advice. </a:t>
            </a:r>
          </a:p>
        </p:txBody>
      </p:sp>
    </p:spTree>
    <p:extLst>
      <p:ext uri="{BB962C8B-B14F-4D97-AF65-F5344CB8AC3E}">
        <p14:creationId xmlns:p14="http://schemas.microsoft.com/office/powerpoint/2010/main" val="445533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5"/>
            <a:ext cx="11049000" cy="1325563"/>
          </a:xfrm>
        </p:spPr>
        <p:txBody>
          <a:bodyPr/>
          <a:lstStyle/>
          <a:p>
            <a:r>
              <a:rPr lang="en-US" b="1" dirty="0" smtClean="0">
                <a:solidFill>
                  <a:srgbClr val="547ECD"/>
                </a:solidFill>
              </a:rPr>
              <a:t>Preliminary Guidance and SSC Recommendations</a:t>
            </a:r>
            <a:endParaRPr lang="en-US" b="1" dirty="0">
              <a:solidFill>
                <a:srgbClr val="547ECD"/>
              </a:solidFill>
            </a:endParaRPr>
          </a:p>
        </p:txBody>
      </p:sp>
      <p:sp>
        <p:nvSpPr>
          <p:cNvPr id="4" name="Content Placeholder 3"/>
          <p:cNvSpPr>
            <a:spLocks noGrp="1"/>
          </p:cNvSpPr>
          <p:nvPr>
            <p:ph idx="1"/>
          </p:nvPr>
        </p:nvSpPr>
        <p:spPr/>
        <p:txBody>
          <a:bodyPr>
            <a:normAutofit/>
          </a:bodyPr>
          <a:lstStyle/>
          <a:p>
            <a:pPr marL="514350" indent="-514350">
              <a:buFont typeface="+mj-lt"/>
              <a:buAutoNum type="arabicPeriod" startAt="4"/>
            </a:pPr>
            <a:r>
              <a:rPr lang="en-US" dirty="0"/>
              <a:t>Risk scores should be specific to a given stock or stock complex. While comparison across species (e.g., within a tier, with similar life histories) or stocks is useful for consistency, the SSC does not support trying to prescribe a common reduction from the maximum permissible ABC for a given risk score across species or stocks because the processes underlying the score may differ among species and stocks. </a:t>
            </a:r>
          </a:p>
        </p:txBody>
      </p:sp>
    </p:spTree>
    <p:extLst>
      <p:ext uri="{BB962C8B-B14F-4D97-AF65-F5344CB8AC3E}">
        <p14:creationId xmlns:p14="http://schemas.microsoft.com/office/powerpoint/2010/main" val="587797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lstStyle/>
          <a:p>
            <a:r>
              <a:rPr lang="en-US" b="1" dirty="0" smtClean="0">
                <a:solidFill>
                  <a:srgbClr val="547ECD"/>
                </a:solidFill>
              </a:rPr>
              <a:t>Preliminary Guidance and SSC Recommendations cont.</a:t>
            </a:r>
            <a:endParaRPr lang="en-US" b="1" dirty="0">
              <a:solidFill>
                <a:srgbClr val="547ECD"/>
              </a:solidFill>
            </a:endParaRPr>
          </a:p>
        </p:txBody>
      </p:sp>
      <p:sp>
        <p:nvSpPr>
          <p:cNvPr id="3" name="Content Placeholder 2"/>
          <p:cNvSpPr>
            <a:spLocks noGrp="1"/>
          </p:cNvSpPr>
          <p:nvPr>
            <p:ph idx="1"/>
          </p:nvPr>
        </p:nvSpPr>
        <p:spPr/>
        <p:txBody>
          <a:bodyPr>
            <a:normAutofit lnSpcReduction="10000"/>
          </a:bodyPr>
          <a:lstStyle/>
          <a:p>
            <a:pPr marL="514350" lvl="0" indent="-514350">
              <a:buFont typeface="+mj-lt"/>
              <a:buAutoNum type="arabicPeriod" startAt="5"/>
            </a:pPr>
            <a:r>
              <a:rPr lang="en-US" dirty="0" smtClean="0"/>
              <a:t>The </a:t>
            </a:r>
            <a:r>
              <a:rPr lang="en-US" dirty="0"/>
              <a:t>fishery/community performance column should focus on information that would inform the biological status of the resource (e.g., an unexplained drop in CPUE that could indicate un-modelled stock decline, or a spatial shift indicating changes in species’ range), and not the effects of proposed ABCs on the fishery or communities or bycatch-related considerations. The SSC recognizes that the community impact information is critical for informed decision making for TAC setting and recommends this information be included in other Council documents such as the ACEPO and/or the Economic </a:t>
            </a:r>
            <a:r>
              <a:rPr lang="en-US" dirty="0" smtClean="0"/>
              <a:t>SAFE.</a:t>
            </a:r>
          </a:p>
          <a:p>
            <a:pPr marL="514350" lvl="0" indent="-514350">
              <a:buFont typeface="+mj-lt"/>
              <a:buAutoNum type="arabicPeriod" startAt="5"/>
            </a:pPr>
            <a:r>
              <a:rPr lang="en-US" dirty="0" smtClean="0"/>
              <a:t>The </a:t>
            </a:r>
            <a:r>
              <a:rPr lang="en-US" dirty="0"/>
              <a:t>SSC encourages the inclusion of LK/TK/S as a source of knowledge about the condition of the stock</a:t>
            </a:r>
            <a:r>
              <a:rPr lang="en-US" dirty="0" smtClean="0"/>
              <a:t>.</a:t>
            </a:r>
            <a:endParaRPr lang="en-US" dirty="0"/>
          </a:p>
        </p:txBody>
      </p:sp>
    </p:spTree>
    <p:extLst>
      <p:ext uri="{BB962C8B-B14F-4D97-AF65-F5344CB8AC3E}">
        <p14:creationId xmlns:p14="http://schemas.microsoft.com/office/powerpoint/2010/main" val="659989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049000" cy="1325563"/>
          </a:xfrm>
        </p:spPr>
        <p:txBody>
          <a:bodyPr/>
          <a:lstStyle/>
          <a:p>
            <a:r>
              <a:rPr lang="en-US" b="1" dirty="0" smtClean="0">
                <a:solidFill>
                  <a:srgbClr val="547ECD"/>
                </a:solidFill>
              </a:rPr>
              <a:t>Preliminary Guidance and SSC Recommendations cont.</a:t>
            </a:r>
            <a:endParaRPr lang="en-US" b="1" dirty="0">
              <a:solidFill>
                <a:srgbClr val="547ECD"/>
              </a:solidFill>
            </a:endParaRPr>
          </a:p>
        </p:txBody>
      </p:sp>
      <p:sp>
        <p:nvSpPr>
          <p:cNvPr id="3" name="Content Placeholder 2"/>
          <p:cNvSpPr>
            <a:spLocks noGrp="1"/>
          </p:cNvSpPr>
          <p:nvPr>
            <p:ph idx="1"/>
          </p:nvPr>
        </p:nvSpPr>
        <p:spPr/>
        <p:txBody>
          <a:bodyPr>
            <a:normAutofit/>
          </a:bodyPr>
          <a:lstStyle/>
          <a:p>
            <a:pPr marL="514350" lvl="0" indent="-514350">
              <a:buFont typeface="+mj-lt"/>
              <a:buAutoNum type="arabicPeriod" startAt="7"/>
            </a:pPr>
            <a:r>
              <a:rPr lang="en-US" dirty="0" smtClean="0"/>
              <a:t>To avoid </a:t>
            </a:r>
            <a:r>
              <a:rPr lang="en-US" dirty="0"/>
              <a:t>double-counting </a:t>
            </a:r>
            <a:r>
              <a:rPr lang="en-US" dirty="0" smtClean="0"/>
              <a:t>information authors </a:t>
            </a:r>
            <a:r>
              <a:rPr lang="en-US" dirty="0"/>
              <a:t>should avoid inclusion of stock trends/processes that are incorporated in the assessment or reflected in the Tier when scoring the risk tables.  For cases where a process external to the assessment is relevant to two or more risk categories, the SSC recommends that the narrative reflect the interconnected relationships that exist between rankings among risk categories.  </a:t>
            </a:r>
            <a:endParaRPr lang="en-US" dirty="0" smtClean="0"/>
          </a:p>
          <a:p>
            <a:pPr marL="514350" lvl="0" indent="-514350">
              <a:buFont typeface="+mj-lt"/>
              <a:buAutoNum type="arabicPeriod" startAt="7"/>
            </a:pPr>
            <a:r>
              <a:rPr lang="en-US" dirty="0" smtClean="0"/>
              <a:t>The </a:t>
            </a:r>
            <a:r>
              <a:rPr lang="en-US" dirty="0"/>
              <a:t>SSC suggests a potential revision to the category levels: from the existing four to three categories (normal, increased, extreme</a:t>
            </a:r>
            <a:r>
              <a:rPr lang="en-US" dirty="0" smtClean="0"/>
              <a:t>).</a:t>
            </a:r>
            <a:endParaRPr lang="en-US" dirty="0" smtClean="0"/>
          </a:p>
          <a:p>
            <a:endParaRPr lang="en-US" dirty="0"/>
          </a:p>
        </p:txBody>
      </p:sp>
    </p:spTree>
    <p:extLst>
      <p:ext uri="{BB962C8B-B14F-4D97-AF65-F5344CB8AC3E}">
        <p14:creationId xmlns:p14="http://schemas.microsoft.com/office/powerpoint/2010/main" val="39273400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744</TotalTime>
  <Words>820</Words>
  <Application>Microsoft Office PowerPoint</Application>
  <PresentationFormat>Widescreen</PresentationFormat>
  <Paragraphs>51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Risk Table Report SSC sub-group: Anne Hollowed, Sherri Dressel, Curry Cunningham, Mike Downs, Brad Harris, Ian Stewart and Alison Whitman  Contributors: Martin Dorn, Bridget Ferriss, Daniel Gothel, Alan Haynie, James Ianelli, Stephen Kasperski, Kalei Shotwell, Elizabeth Siddon, Paul Spencer, Grant Thompson, and Stephani Zador </vt:lpstr>
      <vt:lpstr>Overview of report</vt:lpstr>
      <vt:lpstr>Objectives</vt:lpstr>
      <vt:lpstr>Time line</vt:lpstr>
      <vt:lpstr>Preliminary Guidance and SSC Recommendations</vt:lpstr>
      <vt:lpstr>Preliminary Guidance and SSC Recommendations</vt:lpstr>
      <vt:lpstr>Preliminary Guidance and SSC Recommendations</vt:lpstr>
      <vt:lpstr>Preliminary Guidance and SSC Recommendations cont.</vt:lpstr>
      <vt:lpstr>Preliminary Guidance and SSC Recommendations cont.</vt:lpstr>
      <vt:lpstr>Preliminary Guidance and SSC Recommendations cont.</vt:lpstr>
    </vt:vector>
  </TitlesOfParts>
  <Company>NOAA AFSC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Risk Table Report</dc:title>
  <dc:creator>Anne Hollowed</dc:creator>
  <cp:lastModifiedBy>Anne Hollowed</cp:lastModifiedBy>
  <cp:revision>15</cp:revision>
  <dcterms:created xsi:type="dcterms:W3CDTF">2021-06-03T02:19:15Z</dcterms:created>
  <dcterms:modified xsi:type="dcterms:W3CDTF">2021-06-09T10:22:59Z</dcterms:modified>
</cp:coreProperties>
</file>