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1"/>
  </p:notesMasterIdLst>
  <p:handoutMasterIdLst>
    <p:handoutMasterId r:id="rId32"/>
  </p:handoutMasterIdLst>
  <p:sldIdLst>
    <p:sldId id="256" r:id="rId2"/>
    <p:sldId id="259" r:id="rId3"/>
    <p:sldId id="315" r:id="rId4"/>
    <p:sldId id="318" r:id="rId5"/>
    <p:sldId id="293" r:id="rId6"/>
    <p:sldId id="319" r:id="rId7"/>
    <p:sldId id="313" r:id="rId8"/>
    <p:sldId id="296" r:id="rId9"/>
    <p:sldId id="322" r:id="rId10"/>
    <p:sldId id="324" r:id="rId11"/>
    <p:sldId id="297" r:id="rId12"/>
    <p:sldId id="298" r:id="rId13"/>
    <p:sldId id="300" r:id="rId14"/>
    <p:sldId id="301" r:id="rId15"/>
    <p:sldId id="302" r:id="rId16"/>
    <p:sldId id="299" r:id="rId17"/>
    <p:sldId id="317" r:id="rId18"/>
    <p:sldId id="321" r:id="rId19"/>
    <p:sldId id="325" r:id="rId20"/>
    <p:sldId id="326" r:id="rId21"/>
    <p:sldId id="327" r:id="rId22"/>
    <p:sldId id="330" r:id="rId23"/>
    <p:sldId id="328" r:id="rId24"/>
    <p:sldId id="329" r:id="rId25"/>
    <p:sldId id="291" r:id="rId26"/>
    <p:sldId id="323" r:id="rId27"/>
    <p:sldId id="331" r:id="rId28"/>
    <p:sldId id="316" r:id="rId29"/>
    <p:sldId id="294"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619DC7-8E5F-48C0-93D6-27B7A2205D8C}">
          <p14:sldIdLst>
            <p14:sldId id="256"/>
            <p14:sldId id="259"/>
            <p14:sldId id="315"/>
            <p14:sldId id="318"/>
            <p14:sldId id="293"/>
            <p14:sldId id="319"/>
            <p14:sldId id="313"/>
            <p14:sldId id="296"/>
            <p14:sldId id="322"/>
            <p14:sldId id="324"/>
            <p14:sldId id="297"/>
            <p14:sldId id="298"/>
            <p14:sldId id="300"/>
            <p14:sldId id="301"/>
            <p14:sldId id="302"/>
            <p14:sldId id="299"/>
            <p14:sldId id="317"/>
            <p14:sldId id="321"/>
            <p14:sldId id="325"/>
            <p14:sldId id="326"/>
            <p14:sldId id="327"/>
            <p14:sldId id="330"/>
            <p14:sldId id="328"/>
            <p14:sldId id="329"/>
            <p14:sldId id="291"/>
            <p14:sldId id="323"/>
            <p14:sldId id="331"/>
            <p14:sldId id="316"/>
            <p14:sldId id="2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69280" autoAdjust="0"/>
  </p:normalViewPr>
  <p:slideViewPr>
    <p:cSldViewPr snapToGrid="0">
      <p:cViewPr varScale="1">
        <p:scale>
          <a:sx n="79" d="100"/>
          <a:sy n="79" d="100"/>
        </p:scale>
        <p:origin x="1788"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0" d="100"/>
          <a:sy n="90" d="100"/>
        </p:scale>
        <p:origin x="373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D320153-32B0-4CD7-AE2F-B7441D03F35A}" type="datetimeFigureOut">
              <a:rPr lang="en-US" smtClean="0"/>
              <a:t>5/5/2020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755083C-11B1-4327-9E56-DC4B566F7FC5}" type="slidenum">
              <a:rPr lang="en-US" smtClean="0"/>
              <a:t>‹#›</a:t>
            </a:fld>
            <a:endParaRPr lang="en-US"/>
          </a:p>
        </p:txBody>
      </p:sp>
    </p:spTree>
    <p:extLst>
      <p:ext uri="{BB962C8B-B14F-4D97-AF65-F5344CB8AC3E}">
        <p14:creationId xmlns:p14="http://schemas.microsoft.com/office/powerpoint/2010/main" val="378919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61C30D4-0263-48F6-AA8D-DF7222D007ED}" type="datetimeFigureOut">
              <a:rPr lang="en-US" smtClean="0"/>
              <a:t>5/5/2020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B8B4E86-599D-4B28-A984-B4E297CF2DEB}" type="slidenum">
              <a:rPr lang="en-US" smtClean="0"/>
              <a:t>‹#›</a:t>
            </a:fld>
            <a:endParaRPr lang="en-US"/>
          </a:p>
        </p:txBody>
      </p:sp>
    </p:spTree>
    <p:extLst>
      <p:ext uri="{BB962C8B-B14F-4D97-AF65-F5344CB8AC3E}">
        <p14:creationId xmlns:p14="http://schemas.microsoft.com/office/powerpoint/2010/main" val="304700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good afternoon everyone, and welcome to my (hopefully) brief overview of the VAST model  and its </a:t>
            </a:r>
            <a:r>
              <a:rPr lang="en-US" dirty="0" err="1"/>
              <a:t>diagnosticsfor</a:t>
            </a:r>
            <a:r>
              <a:rPr lang="en-US" dirty="0"/>
              <a:t> BBRKC,</a:t>
            </a:r>
          </a:p>
        </p:txBody>
      </p:sp>
      <p:sp>
        <p:nvSpPr>
          <p:cNvPr id="4" name="Slide Number Placeholder 3"/>
          <p:cNvSpPr>
            <a:spLocks noGrp="1"/>
          </p:cNvSpPr>
          <p:nvPr>
            <p:ph type="sldNum" sz="quarter" idx="10"/>
          </p:nvPr>
        </p:nvSpPr>
        <p:spPr/>
        <p:txBody>
          <a:bodyPr/>
          <a:lstStyle/>
          <a:p>
            <a:fld id="{3B8B4E86-599D-4B28-A984-B4E297CF2DEB}" type="slidenum">
              <a:rPr lang="en-US" smtClean="0"/>
              <a:t>1</a:t>
            </a:fld>
            <a:endParaRPr lang="en-US"/>
          </a:p>
        </p:txBody>
      </p:sp>
    </p:spTree>
    <p:extLst>
      <p:ext uri="{BB962C8B-B14F-4D97-AF65-F5344CB8AC3E}">
        <p14:creationId xmlns:p14="http://schemas.microsoft.com/office/powerpoint/2010/main" val="406508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data extent…this matched the extrapolation area well, though with some discrepancies in the mid 70s</a:t>
            </a:r>
          </a:p>
        </p:txBody>
      </p:sp>
      <p:sp>
        <p:nvSpPr>
          <p:cNvPr id="4" name="Slide Number Placeholder 3"/>
          <p:cNvSpPr>
            <a:spLocks noGrp="1"/>
          </p:cNvSpPr>
          <p:nvPr>
            <p:ph type="sldNum" sz="quarter" idx="10"/>
          </p:nvPr>
        </p:nvSpPr>
        <p:spPr/>
        <p:txBody>
          <a:bodyPr/>
          <a:lstStyle/>
          <a:p>
            <a:fld id="{3B8B4E86-599D-4B28-A984-B4E297CF2DEB}" type="slidenum">
              <a:rPr lang="en-US" smtClean="0"/>
              <a:t>12</a:t>
            </a:fld>
            <a:endParaRPr lang="en-US"/>
          </a:p>
        </p:txBody>
      </p:sp>
    </p:spTree>
    <p:extLst>
      <p:ext uri="{BB962C8B-B14F-4D97-AF65-F5344CB8AC3E}">
        <p14:creationId xmlns:p14="http://schemas.microsoft.com/office/powerpoint/2010/main" val="3197202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Density maps generated by VAST are consistent with survey data, and with each other</a:t>
            </a:r>
          </a:p>
        </p:txBody>
      </p:sp>
      <p:sp>
        <p:nvSpPr>
          <p:cNvPr id="4" name="Slide Number Placeholder 3"/>
          <p:cNvSpPr>
            <a:spLocks noGrp="1"/>
          </p:cNvSpPr>
          <p:nvPr>
            <p:ph type="sldNum" sz="quarter" idx="5"/>
          </p:nvPr>
        </p:nvSpPr>
        <p:spPr/>
        <p:txBody>
          <a:bodyPr/>
          <a:lstStyle/>
          <a:p>
            <a:fld id="{3B8B4E86-599D-4B28-A984-B4E297CF2DEB}" type="slidenum">
              <a:rPr lang="en-US" smtClean="0"/>
              <a:t>13</a:t>
            </a:fld>
            <a:endParaRPr lang="en-US"/>
          </a:p>
        </p:txBody>
      </p:sp>
    </p:spTree>
    <p:extLst>
      <p:ext uri="{BB962C8B-B14F-4D97-AF65-F5344CB8AC3E}">
        <p14:creationId xmlns:p14="http://schemas.microsoft.com/office/powerpoint/2010/main" val="54036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looking at the Pearson residuals…again the things to look for here are the magnitude of the residuals and the presence of any spatial trends.</a:t>
            </a:r>
          </a:p>
          <a:p>
            <a:endParaRPr lang="en-US" dirty="0"/>
          </a:p>
          <a:p>
            <a:r>
              <a:rPr lang="en-US" dirty="0"/>
              <a:t>For the encounter component residuals there is evidence of a spatial trend pertaining to the zero/low catch stations in both the abundance and biomass models, although residuals have a fairly limited magnitude. We will be coming back to this.</a:t>
            </a:r>
          </a:p>
        </p:txBody>
      </p:sp>
      <p:sp>
        <p:nvSpPr>
          <p:cNvPr id="4" name="Slide Number Placeholder 3"/>
          <p:cNvSpPr>
            <a:spLocks noGrp="1"/>
          </p:cNvSpPr>
          <p:nvPr>
            <p:ph type="sldNum" sz="quarter" idx="5"/>
          </p:nvPr>
        </p:nvSpPr>
        <p:spPr/>
        <p:txBody>
          <a:bodyPr/>
          <a:lstStyle/>
          <a:p>
            <a:fld id="{3B8B4E86-599D-4B28-A984-B4E297CF2DEB}" type="slidenum">
              <a:rPr lang="en-US" smtClean="0"/>
              <a:t>14</a:t>
            </a:fld>
            <a:endParaRPr lang="en-US"/>
          </a:p>
        </p:txBody>
      </p:sp>
    </p:spTree>
    <p:extLst>
      <p:ext uri="{BB962C8B-B14F-4D97-AF65-F5344CB8AC3E}">
        <p14:creationId xmlns:p14="http://schemas.microsoft.com/office/powerpoint/2010/main" val="2665204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Catch rate models performed better, with residuals not suggesting strong evidence for a spatial trend, although if you squint and look at them upside down….</a:t>
            </a:r>
          </a:p>
          <a:p>
            <a:r>
              <a:rPr lang="en-US" dirty="0"/>
              <a:t>Residuals generally have a limited magnitude, although there are a few large ones,</a:t>
            </a:r>
            <a:r>
              <a:rPr lang="en-US" baseline="0" dirty="0"/>
              <a:t> typically “at” high catch stations</a:t>
            </a:r>
            <a:endParaRPr lang="en-US" dirty="0"/>
          </a:p>
        </p:txBody>
      </p:sp>
      <p:sp>
        <p:nvSpPr>
          <p:cNvPr id="4" name="Slide Number Placeholder 3"/>
          <p:cNvSpPr>
            <a:spLocks noGrp="1"/>
          </p:cNvSpPr>
          <p:nvPr>
            <p:ph type="sldNum" sz="quarter" idx="5"/>
          </p:nvPr>
        </p:nvSpPr>
        <p:spPr/>
        <p:txBody>
          <a:bodyPr/>
          <a:lstStyle/>
          <a:p>
            <a:fld id="{3B8B4E86-599D-4B28-A984-B4E297CF2DEB}" type="slidenum">
              <a:rPr lang="en-US" smtClean="0"/>
              <a:t>15</a:t>
            </a:fld>
            <a:endParaRPr lang="en-US"/>
          </a:p>
        </p:txBody>
      </p:sp>
    </p:spTree>
    <p:extLst>
      <p:ext uri="{BB962C8B-B14F-4D97-AF65-F5344CB8AC3E}">
        <p14:creationId xmlns:p14="http://schemas.microsoft.com/office/powerpoint/2010/main" val="105171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suggested</a:t>
            </a:r>
            <a:r>
              <a:rPr lang="en-US" baseline="0" dirty="0"/>
              <a:t> by the encounter </a:t>
            </a:r>
            <a:r>
              <a:rPr lang="en-US" baseline="0" dirty="0" err="1"/>
              <a:t>pearson</a:t>
            </a:r>
            <a:r>
              <a:rPr lang="en-US" baseline="0" dirty="0"/>
              <a:t> residual plots, the encounter model components had some difficulty with low probability stations, and observed frequencies fall well outside the prediction intervals on the low end</a:t>
            </a:r>
            <a:endParaRPr lang="en-US" dirty="0"/>
          </a:p>
        </p:txBody>
      </p:sp>
      <p:sp>
        <p:nvSpPr>
          <p:cNvPr id="4" name="Slide Number Placeholder 3"/>
          <p:cNvSpPr>
            <a:spLocks noGrp="1"/>
          </p:cNvSpPr>
          <p:nvPr>
            <p:ph type="sldNum" sz="quarter" idx="10"/>
          </p:nvPr>
        </p:nvSpPr>
        <p:spPr/>
        <p:txBody>
          <a:bodyPr/>
          <a:lstStyle/>
          <a:p>
            <a:fld id="{3B8B4E86-599D-4B28-A984-B4E297CF2DEB}" type="slidenum">
              <a:rPr lang="en-US" smtClean="0"/>
              <a:t>16</a:t>
            </a:fld>
            <a:endParaRPr lang="en-US"/>
          </a:p>
        </p:txBody>
      </p:sp>
    </p:spTree>
    <p:extLst>
      <p:ext uri="{BB962C8B-B14F-4D97-AF65-F5344CB8AC3E}">
        <p14:creationId xmlns:p14="http://schemas.microsoft.com/office/powerpoint/2010/main" val="1575022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catch rate </a:t>
            </a:r>
            <a:r>
              <a:rPr lang="en-US" dirty="0"/>
              <a:t>Q-Q plots are thin tailed suggesting paucity of data at distribution extremes </a:t>
            </a:r>
          </a:p>
        </p:txBody>
      </p:sp>
      <p:sp>
        <p:nvSpPr>
          <p:cNvPr id="4" name="Slide Number Placeholder 3"/>
          <p:cNvSpPr>
            <a:spLocks noGrp="1"/>
          </p:cNvSpPr>
          <p:nvPr>
            <p:ph type="sldNum" sz="quarter" idx="5"/>
          </p:nvPr>
        </p:nvSpPr>
        <p:spPr/>
        <p:txBody>
          <a:bodyPr/>
          <a:lstStyle/>
          <a:p>
            <a:fld id="{3B8B4E86-599D-4B28-A984-B4E297CF2DEB}" type="slidenum">
              <a:rPr lang="en-US" smtClean="0"/>
              <a:t>17</a:t>
            </a:fld>
            <a:endParaRPr lang="en-US"/>
          </a:p>
        </p:txBody>
      </p:sp>
    </p:spTree>
    <p:extLst>
      <p:ext uri="{BB962C8B-B14F-4D97-AF65-F5344CB8AC3E}">
        <p14:creationId xmlns:p14="http://schemas.microsoft.com/office/powerpoint/2010/main" val="4118404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catch rate quantile histograms these reinforce that the tails of the distribution are underpopulated and…thin tailed…these should be essentially flat (i.e. a uniform distribution)</a:t>
            </a:r>
          </a:p>
        </p:txBody>
      </p:sp>
      <p:sp>
        <p:nvSpPr>
          <p:cNvPr id="4" name="Slide Number Placeholder 3"/>
          <p:cNvSpPr>
            <a:spLocks noGrp="1"/>
          </p:cNvSpPr>
          <p:nvPr>
            <p:ph type="sldNum" sz="quarter" idx="5"/>
          </p:nvPr>
        </p:nvSpPr>
        <p:spPr/>
        <p:txBody>
          <a:bodyPr/>
          <a:lstStyle/>
          <a:p>
            <a:fld id="{3B8B4E86-599D-4B28-A984-B4E297CF2DEB}" type="slidenum">
              <a:rPr lang="en-US" smtClean="0"/>
              <a:t>18</a:t>
            </a:fld>
            <a:endParaRPr lang="en-US"/>
          </a:p>
        </p:txBody>
      </p:sp>
    </p:spTree>
    <p:extLst>
      <p:ext uri="{BB962C8B-B14F-4D97-AF65-F5344CB8AC3E}">
        <p14:creationId xmlns:p14="http://schemas.microsoft.com/office/powerpoint/2010/main" val="4103611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we find out who in</a:t>
            </a:r>
            <a:r>
              <a:rPr lang="en-US" baseline="0" dirty="0"/>
              <a:t> the room is familiar with the works of Arthur C. Clarke and Stanley Kubrick….Also, questions?</a:t>
            </a:r>
            <a:endParaRPr lang="en-US" dirty="0"/>
          </a:p>
        </p:txBody>
      </p:sp>
      <p:sp>
        <p:nvSpPr>
          <p:cNvPr id="4" name="Slide Number Placeholder 3"/>
          <p:cNvSpPr>
            <a:spLocks noGrp="1"/>
          </p:cNvSpPr>
          <p:nvPr>
            <p:ph type="sldNum" sz="quarter" idx="10"/>
          </p:nvPr>
        </p:nvSpPr>
        <p:spPr/>
        <p:txBody>
          <a:bodyPr/>
          <a:lstStyle/>
          <a:p>
            <a:fld id="{3B8B4E86-599D-4B28-A984-B4E297CF2DEB}" type="slidenum">
              <a:rPr lang="en-US" smtClean="0"/>
              <a:t>29</a:t>
            </a:fld>
            <a:endParaRPr lang="en-US"/>
          </a:p>
        </p:txBody>
      </p:sp>
    </p:spTree>
    <p:extLst>
      <p:ext uri="{BB962C8B-B14F-4D97-AF65-F5344CB8AC3E}">
        <p14:creationId xmlns:p14="http://schemas.microsoft.com/office/powerpoint/2010/main" val="51653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Jim isn’t here today, I’ll start with a very brief, high earth orbit level</a:t>
            </a:r>
            <a:r>
              <a:rPr lang="en-US" baseline="0" dirty="0"/>
              <a:t> overview of VAST…..</a:t>
            </a:r>
            <a:r>
              <a:rPr lang="en-US" dirty="0"/>
              <a:t>VAST uses a delta model structure to break observations into 0s and positive catch and models these observation groups separately to reduce variance </a:t>
            </a:r>
          </a:p>
        </p:txBody>
      </p:sp>
      <p:sp>
        <p:nvSpPr>
          <p:cNvPr id="4" name="Slide Number Placeholder 3"/>
          <p:cNvSpPr>
            <a:spLocks noGrp="1"/>
          </p:cNvSpPr>
          <p:nvPr>
            <p:ph type="sldNum" sz="quarter" idx="10"/>
          </p:nvPr>
        </p:nvSpPr>
        <p:spPr/>
        <p:txBody>
          <a:bodyPr/>
          <a:lstStyle/>
          <a:p>
            <a:fld id="{3B8B4E86-599D-4B28-A984-B4E297CF2DEB}" type="slidenum">
              <a:rPr lang="en-US" smtClean="0"/>
              <a:t>2</a:t>
            </a:fld>
            <a:endParaRPr lang="en-US"/>
          </a:p>
        </p:txBody>
      </p:sp>
    </p:spTree>
    <p:extLst>
      <p:ext uri="{BB962C8B-B14F-4D97-AF65-F5344CB8AC3E}">
        <p14:creationId xmlns:p14="http://schemas.microsoft.com/office/powerpoint/2010/main" val="341928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Linear predictors are then used to model encounter and catch rate given encounter…as previously noted these include terms for spatial and </a:t>
            </a:r>
            <a:r>
              <a:rPr lang="en-US" dirty="0" err="1"/>
              <a:t>spatio</a:t>
            </a:r>
            <a:r>
              <a:rPr lang="en-US" dirty="0"/>
              <a:t>-temporal variation</a:t>
            </a:r>
          </a:p>
        </p:txBody>
      </p:sp>
      <p:sp>
        <p:nvSpPr>
          <p:cNvPr id="4" name="Slide Number Placeholder 3"/>
          <p:cNvSpPr>
            <a:spLocks noGrp="1"/>
          </p:cNvSpPr>
          <p:nvPr>
            <p:ph type="sldNum" sz="quarter" idx="5"/>
          </p:nvPr>
        </p:nvSpPr>
        <p:spPr/>
        <p:txBody>
          <a:bodyPr/>
          <a:lstStyle/>
          <a:p>
            <a:fld id="{3B8B4E86-599D-4B28-A984-B4E297CF2DEB}" type="slidenum">
              <a:rPr lang="en-US" smtClean="0"/>
              <a:t>3</a:t>
            </a:fld>
            <a:endParaRPr lang="en-US"/>
          </a:p>
        </p:txBody>
      </p:sp>
    </p:spTree>
    <p:extLst>
      <p:ext uri="{BB962C8B-B14F-4D97-AF65-F5344CB8AC3E}">
        <p14:creationId xmlns:p14="http://schemas.microsoft.com/office/powerpoint/2010/main" val="2290170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enough of that</a:t>
            </a:r>
          </a:p>
        </p:txBody>
      </p:sp>
      <p:sp>
        <p:nvSpPr>
          <p:cNvPr id="4" name="Slide Number Placeholder 3"/>
          <p:cNvSpPr>
            <a:spLocks noGrp="1"/>
          </p:cNvSpPr>
          <p:nvPr>
            <p:ph type="sldNum" sz="quarter" idx="5"/>
          </p:nvPr>
        </p:nvSpPr>
        <p:spPr/>
        <p:txBody>
          <a:bodyPr/>
          <a:lstStyle/>
          <a:p>
            <a:fld id="{3B8B4E86-599D-4B28-A984-B4E297CF2DEB}" type="slidenum">
              <a:rPr lang="en-US" smtClean="0"/>
              <a:t>5</a:t>
            </a:fld>
            <a:endParaRPr lang="en-US"/>
          </a:p>
        </p:txBody>
      </p:sp>
    </p:spTree>
    <p:extLst>
      <p:ext uri="{BB962C8B-B14F-4D97-AF65-F5344CB8AC3E}">
        <p14:creationId xmlns:p14="http://schemas.microsoft.com/office/powerpoint/2010/main" val="231496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Models were run with Spatial</a:t>
            </a:r>
            <a:r>
              <a:rPr lang="en-US" baseline="0" dirty="0"/>
              <a:t> and </a:t>
            </a:r>
            <a:r>
              <a:rPr lang="en-US" baseline="0" dirty="0" err="1"/>
              <a:t>spatio</a:t>
            </a:r>
            <a:r>
              <a:rPr lang="en-US" baseline="0" dirty="0"/>
              <a:t>-temporal components enabled, except for Epsilon_2 in the total abundance model, which was disabled to make the model converge.</a:t>
            </a:r>
          </a:p>
          <a:p>
            <a:r>
              <a:rPr lang="en-US" baseline="0" dirty="0"/>
              <a:t>As per RACE standards models were run with years as fixed effects, a</a:t>
            </a:r>
            <a:endParaRPr lang="en-US" dirty="0"/>
          </a:p>
        </p:txBody>
      </p:sp>
      <p:sp>
        <p:nvSpPr>
          <p:cNvPr id="4" name="Slide Number Placeholder 3"/>
          <p:cNvSpPr>
            <a:spLocks noGrp="1"/>
          </p:cNvSpPr>
          <p:nvPr>
            <p:ph type="sldNum" sz="quarter" idx="5"/>
          </p:nvPr>
        </p:nvSpPr>
        <p:spPr/>
        <p:txBody>
          <a:bodyPr/>
          <a:lstStyle/>
          <a:p>
            <a:fld id="{3B8B4E86-599D-4B28-A984-B4E297CF2DEB}" type="slidenum">
              <a:rPr lang="en-US" smtClean="0"/>
              <a:t>6</a:t>
            </a:fld>
            <a:endParaRPr lang="en-US"/>
          </a:p>
        </p:txBody>
      </p:sp>
    </p:spTree>
    <p:extLst>
      <p:ext uri="{BB962C8B-B14F-4D97-AF65-F5344CB8AC3E}">
        <p14:creationId xmlns:p14="http://schemas.microsoft.com/office/powerpoint/2010/main" val="44885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model diagnostics, I will be presenting…</a:t>
            </a:r>
            <a:endParaRPr lang="en-US" dirty="0"/>
          </a:p>
        </p:txBody>
      </p:sp>
      <p:sp>
        <p:nvSpPr>
          <p:cNvPr id="4" name="Slide Number Placeholder 3"/>
          <p:cNvSpPr>
            <a:spLocks noGrp="1"/>
          </p:cNvSpPr>
          <p:nvPr>
            <p:ph type="sldNum" sz="quarter" idx="10"/>
          </p:nvPr>
        </p:nvSpPr>
        <p:spPr/>
        <p:txBody>
          <a:bodyPr/>
          <a:lstStyle/>
          <a:p>
            <a:fld id="{3B8B4E86-599D-4B28-A984-B4E297CF2DEB}" type="slidenum">
              <a:rPr lang="en-US" smtClean="0"/>
              <a:t>7</a:t>
            </a:fld>
            <a:endParaRPr lang="en-US"/>
          </a:p>
        </p:txBody>
      </p:sp>
    </p:spTree>
    <p:extLst>
      <p:ext uri="{BB962C8B-B14F-4D97-AF65-F5344CB8AC3E}">
        <p14:creationId xmlns:p14="http://schemas.microsoft.com/office/powerpoint/2010/main" val="821780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based and VAST derived trends track each other fairly well, although there are discrepancies in estimates—in some years design based are (much larger), and in many years, VAST estimates are slightly larger. VAST Cis are however always notably smaller relative to the design based equivalent.</a:t>
            </a:r>
          </a:p>
        </p:txBody>
      </p:sp>
      <p:sp>
        <p:nvSpPr>
          <p:cNvPr id="4" name="Slide Number Placeholder 3"/>
          <p:cNvSpPr>
            <a:spLocks noGrp="1"/>
          </p:cNvSpPr>
          <p:nvPr>
            <p:ph type="sldNum" sz="quarter" idx="5"/>
          </p:nvPr>
        </p:nvSpPr>
        <p:spPr/>
        <p:txBody>
          <a:bodyPr/>
          <a:lstStyle/>
          <a:p>
            <a:fld id="{3B8B4E86-599D-4B28-A984-B4E297CF2DEB}" type="slidenum">
              <a:rPr lang="en-US" smtClean="0"/>
              <a:t>9</a:t>
            </a:fld>
            <a:endParaRPr lang="en-US"/>
          </a:p>
        </p:txBody>
      </p:sp>
    </p:spTree>
    <p:extLst>
      <p:ext uri="{BB962C8B-B14F-4D97-AF65-F5344CB8AC3E}">
        <p14:creationId xmlns:p14="http://schemas.microsoft.com/office/powerpoint/2010/main" val="3260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percent difference between design based and VAST derived estimates</a:t>
            </a:r>
          </a:p>
        </p:txBody>
      </p:sp>
      <p:sp>
        <p:nvSpPr>
          <p:cNvPr id="4" name="Slide Number Placeholder 3"/>
          <p:cNvSpPr>
            <a:spLocks noGrp="1"/>
          </p:cNvSpPr>
          <p:nvPr>
            <p:ph type="sldNum" sz="quarter" idx="5"/>
          </p:nvPr>
        </p:nvSpPr>
        <p:spPr/>
        <p:txBody>
          <a:bodyPr/>
          <a:lstStyle/>
          <a:p>
            <a:fld id="{3B8B4E86-599D-4B28-A984-B4E297CF2DEB}" type="slidenum">
              <a:rPr lang="en-US" smtClean="0"/>
              <a:t>10</a:t>
            </a:fld>
            <a:endParaRPr lang="en-US"/>
          </a:p>
        </p:txBody>
      </p:sp>
    </p:spTree>
    <p:extLst>
      <p:ext uri="{BB962C8B-B14F-4D97-AF65-F5344CB8AC3E}">
        <p14:creationId xmlns:p14="http://schemas.microsoft.com/office/powerpoint/2010/main" val="248161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likely accounts for some of the mean increase in the VAST estimates relative to the design based.</a:t>
            </a:r>
            <a:endParaRPr lang="en-US" dirty="0"/>
          </a:p>
        </p:txBody>
      </p:sp>
      <p:sp>
        <p:nvSpPr>
          <p:cNvPr id="4" name="Slide Number Placeholder 3"/>
          <p:cNvSpPr>
            <a:spLocks noGrp="1"/>
          </p:cNvSpPr>
          <p:nvPr>
            <p:ph type="sldNum" sz="quarter" idx="10"/>
          </p:nvPr>
        </p:nvSpPr>
        <p:spPr/>
        <p:txBody>
          <a:bodyPr/>
          <a:lstStyle/>
          <a:p>
            <a:fld id="{3B8B4E86-599D-4B28-A984-B4E297CF2DEB}" type="slidenum">
              <a:rPr lang="en-US" smtClean="0"/>
              <a:t>11</a:t>
            </a:fld>
            <a:endParaRPr lang="en-US"/>
          </a:p>
        </p:txBody>
      </p:sp>
    </p:spTree>
    <p:extLst>
      <p:ext uri="{BB962C8B-B14F-4D97-AF65-F5344CB8AC3E}">
        <p14:creationId xmlns:p14="http://schemas.microsoft.com/office/powerpoint/2010/main" val="1748370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80E720-967D-46BF-A8E5-FD6FF78C5AB1}"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910B-F781-48D9-9740-51E2FBD0FEB7}" type="slidenum">
              <a:rPr lang="en-US" smtClean="0"/>
              <a:t>‹#›</a:t>
            </a:fld>
            <a:endParaRPr lang="en-US"/>
          </a:p>
        </p:txBody>
      </p:sp>
    </p:spTree>
    <p:extLst>
      <p:ext uri="{BB962C8B-B14F-4D97-AF65-F5344CB8AC3E}">
        <p14:creationId xmlns:p14="http://schemas.microsoft.com/office/powerpoint/2010/main" val="118610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280E720-967D-46BF-A8E5-FD6FF78C5AB1}"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5910B-F781-48D9-9740-51E2FBD0FEB7}" type="slidenum">
              <a:rPr lang="en-US" smtClean="0"/>
              <a:t>‹#›</a:t>
            </a:fld>
            <a:endParaRPr lang="en-US"/>
          </a:p>
        </p:txBody>
      </p:sp>
    </p:spTree>
    <p:extLst>
      <p:ext uri="{BB962C8B-B14F-4D97-AF65-F5344CB8AC3E}">
        <p14:creationId xmlns:p14="http://schemas.microsoft.com/office/powerpoint/2010/main" val="163397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280E720-967D-46BF-A8E5-FD6FF78C5AB1}"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910B-F781-48D9-9740-51E2FBD0FEB7}" type="slidenum">
              <a:rPr lang="en-US" smtClean="0"/>
              <a:t>‹#›</a:t>
            </a:fld>
            <a:endParaRPr lang="en-US"/>
          </a:p>
        </p:txBody>
      </p:sp>
    </p:spTree>
    <p:extLst>
      <p:ext uri="{BB962C8B-B14F-4D97-AF65-F5344CB8AC3E}">
        <p14:creationId xmlns:p14="http://schemas.microsoft.com/office/powerpoint/2010/main" val="405755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280E720-967D-46BF-A8E5-FD6FF78C5AB1}"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910B-F781-48D9-9740-51E2FBD0FEB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84445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80E720-967D-46BF-A8E5-FD6FF78C5AB1}"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910B-F781-48D9-9740-51E2FBD0FEB7}" type="slidenum">
              <a:rPr lang="en-US" smtClean="0"/>
              <a:t>‹#›</a:t>
            </a:fld>
            <a:endParaRPr lang="en-US"/>
          </a:p>
        </p:txBody>
      </p:sp>
    </p:spTree>
    <p:extLst>
      <p:ext uri="{BB962C8B-B14F-4D97-AF65-F5344CB8AC3E}">
        <p14:creationId xmlns:p14="http://schemas.microsoft.com/office/powerpoint/2010/main" val="2462124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80E720-967D-46BF-A8E5-FD6FF78C5AB1}" type="datetimeFigureOut">
              <a:rPr lang="en-US" smtClean="0"/>
              <a:t>5/5/2020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910B-F781-48D9-9740-51E2FBD0FEB7}" type="slidenum">
              <a:rPr lang="en-US" smtClean="0"/>
              <a:t>‹#›</a:t>
            </a:fld>
            <a:endParaRPr lang="en-US"/>
          </a:p>
        </p:txBody>
      </p:sp>
    </p:spTree>
    <p:extLst>
      <p:ext uri="{BB962C8B-B14F-4D97-AF65-F5344CB8AC3E}">
        <p14:creationId xmlns:p14="http://schemas.microsoft.com/office/powerpoint/2010/main" val="3269875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80E720-967D-46BF-A8E5-FD6FF78C5AB1}" type="datetimeFigureOut">
              <a:rPr lang="en-US" smtClean="0"/>
              <a:t>5/5/2020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910B-F781-48D9-9740-51E2FBD0FEB7}" type="slidenum">
              <a:rPr lang="en-US" smtClean="0"/>
              <a:t>‹#›</a:t>
            </a:fld>
            <a:endParaRPr lang="en-US"/>
          </a:p>
        </p:txBody>
      </p:sp>
    </p:spTree>
    <p:extLst>
      <p:ext uri="{BB962C8B-B14F-4D97-AF65-F5344CB8AC3E}">
        <p14:creationId xmlns:p14="http://schemas.microsoft.com/office/powerpoint/2010/main" val="402602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0E720-967D-46BF-A8E5-FD6FF78C5AB1}"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910B-F781-48D9-9740-51E2FBD0FEB7}" type="slidenum">
              <a:rPr lang="en-US" smtClean="0"/>
              <a:t>‹#›</a:t>
            </a:fld>
            <a:endParaRPr lang="en-US"/>
          </a:p>
        </p:txBody>
      </p:sp>
    </p:spTree>
    <p:extLst>
      <p:ext uri="{BB962C8B-B14F-4D97-AF65-F5344CB8AC3E}">
        <p14:creationId xmlns:p14="http://schemas.microsoft.com/office/powerpoint/2010/main" val="1483997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0E720-967D-46BF-A8E5-FD6FF78C5AB1}"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910B-F781-48D9-9740-51E2FBD0FEB7}" type="slidenum">
              <a:rPr lang="en-US" smtClean="0"/>
              <a:t>‹#›</a:t>
            </a:fld>
            <a:endParaRPr lang="en-US"/>
          </a:p>
        </p:txBody>
      </p:sp>
    </p:spTree>
    <p:extLst>
      <p:ext uri="{BB962C8B-B14F-4D97-AF65-F5344CB8AC3E}">
        <p14:creationId xmlns:p14="http://schemas.microsoft.com/office/powerpoint/2010/main" val="283532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280E720-967D-46BF-A8E5-FD6FF78C5AB1}"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910B-F781-48D9-9740-51E2FBD0FEB7}" type="slidenum">
              <a:rPr lang="en-US" smtClean="0"/>
              <a:t>‹#›</a:t>
            </a:fld>
            <a:endParaRPr lang="en-US"/>
          </a:p>
        </p:txBody>
      </p:sp>
    </p:spTree>
    <p:extLst>
      <p:ext uri="{BB962C8B-B14F-4D97-AF65-F5344CB8AC3E}">
        <p14:creationId xmlns:p14="http://schemas.microsoft.com/office/powerpoint/2010/main" val="262162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80E720-967D-46BF-A8E5-FD6FF78C5AB1}"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5910B-F781-48D9-9740-51E2FBD0FEB7}" type="slidenum">
              <a:rPr lang="en-US" smtClean="0"/>
              <a:t>‹#›</a:t>
            </a:fld>
            <a:endParaRPr lang="en-US"/>
          </a:p>
        </p:txBody>
      </p:sp>
    </p:spTree>
    <p:extLst>
      <p:ext uri="{BB962C8B-B14F-4D97-AF65-F5344CB8AC3E}">
        <p14:creationId xmlns:p14="http://schemas.microsoft.com/office/powerpoint/2010/main" val="186400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0E720-967D-46BF-A8E5-FD6FF78C5AB1}"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5910B-F781-48D9-9740-51E2FBD0FEB7}" type="slidenum">
              <a:rPr lang="en-US" smtClean="0"/>
              <a:t>‹#›</a:t>
            </a:fld>
            <a:endParaRPr lang="en-US"/>
          </a:p>
        </p:txBody>
      </p:sp>
    </p:spTree>
    <p:extLst>
      <p:ext uri="{BB962C8B-B14F-4D97-AF65-F5344CB8AC3E}">
        <p14:creationId xmlns:p14="http://schemas.microsoft.com/office/powerpoint/2010/main" val="139051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0E720-967D-46BF-A8E5-FD6FF78C5AB1}"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85910B-F781-48D9-9740-51E2FBD0FEB7}" type="slidenum">
              <a:rPr lang="en-US" smtClean="0"/>
              <a:t>‹#›</a:t>
            </a:fld>
            <a:endParaRPr lang="en-US"/>
          </a:p>
        </p:txBody>
      </p:sp>
    </p:spTree>
    <p:extLst>
      <p:ext uri="{BB962C8B-B14F-4D97-AF65-F5344CB8AC3E}">
        <p14:creationId xmlns:p14="http://schemas.microsoft.com/office/powerpoint/2010/main" val="1147239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280E720-967D-46BF-A8E5-FD6FF78C5AB1}" type="datetimeFigureOut">
              <a:rPr lang="en-US" smtClean="0"/>
              <a:t>5/5/2020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785910B-F781-48D9-9740-51E2FBD0FEB7}" type="slidenum">
              <a:rPr lang="en-US" smtClean="0"/>
              <a:t>‹#›</a:t>
            </a:fld>
            <a:endParaRPr lang="en-US"/>
          </a:p>
        </p:txBody>
      </p:sp>
    </p:spTree>
    <p:extLst>
      <p:ext uri="{BB962C8B-B14F-4D97-AF65-F5344CB8AC3E}">
        <p14:creationId xmlns:p14="http://schemas.microsoft.com/office/powerpoint/2010/main" val="133692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80E720-967D-46BF-A8E5-FD6FF78C5AB1}" type="datetimeFigureOut">
              <a:rPr lang="en-US" smtClean="0"/>
              <a:t>5/5/2020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785910B-F781-48D9-9740-51E2FBD0FEB7}" type="slidenum">
              <a:rPr lang="en-US" smtClean="0"/>
              <a:t>‹#›</a:t>
            </a:fld>
            <a:endParaRPr lang="en-US"/>
          </a:p>
        </p:txBody>
      </p:sp>
    </p:spTree>
    <p:extLst>
      <p:ext uri="{BB962C8B-B14F-4D97-AF65-F5344CB8AC3E}">
        <p14:creationId xmlns:p14="http://schemas.microsoft.com/office/powerpoint/2010/main" val="356863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0280E720-967D-46BF-A8E5-FD6FF78C5AB1}" type="datetimeFigureOut">
              <a:rPr lang="en-US" smtClean="0"/>
              <a:t>5/5/2020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785910B-F781-48D9-9740-51E2FBD0FEB7}" type="slidenum">
              <a:rPr lang="en-US" smtClean="0"/>
              <a:t>‹#›</a:t>
            </a:fld>
            <a:endParaRPr lang="en-US"/>
          </a:p>
        </p:txBody>
      </p:sp>
    </p:spTree>
    <p:extLst>
      <p:ext uri="{BB962C8B-B14F-4D97-AF65-F5344CB8AC3E}">
        <p14:creationId xmlns:p14="http://schemas.microsoft.com/office/powerpoint/2010/main" val="227849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280E720-967D-46BF-A8E5-FD6FF78C5AB1}"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5910B-F781-48D9-9740-51E2FBD0FEB7}" type="slidenum">
              <a:rPr lang="en-US" smtClean="0"/>
              <a:t>‹#›</a:t>
            </a:fld>
            <a:endParaRPr lang="en-US"/>
          </a:p>
        </p:txBody>
      </p:sp>
    </p:spTree>
    <p:extLst>
      <p:ext uri="{BB962C8B-B14F-4D97-AF65-F5344CB8AC3E}">
        <p14:creationId xmlns:p14="http://schemas.microsoft.com/office/powerpoint/2010/main" val="354374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280E720-967D-46BF-A8E5-FD6FF78C5AB1}" type="datetimeFigureOut">
              <a:rPr lang="en-US" smtClean="0"/>
              <a:t>5/5/2020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785910B-F781-48D9-9740-51E2FBD0FEB7}" type="slidenum">
              <a:rPr lang="en-US" smtClean="0"/>
              <a:t>‹#›</a:t>
            </a:fld>
            <a:endParaRPr lang="en-US"/>
          </a:p>
        </p:txBody>
      </p:sp>
    </p:spTree>
    <p:extLst>
      <p:ext uri="{BB962C8B-B14F-4D97-AF65-F5344CB8AC3E}">
        <p14:creationId xmlns:p14="http://schemas.microsoft.com/office/powerpoint/2010/main" val="837734245"/>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31.emf"/><Relationship Id="rId1" Type="http://schemas.openxmlformats.org/officeDocument/2006/relationships/slideLayout" Target="../slideLayouts/slideLayout5.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5.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2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image" Target="../media/image44.emf"/><Relationship Id="rId1" Type="http://schemas.openxmlformats.org/officeDocument/2006/relationships/slideLayout" Target="../slideLayouts/slideLayout5.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2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5.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2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bg2">
                <a:tint val="97000"/>
                <a:hueMod val="92000"/>
                <a:satMod val="169000"/>
                <a:lumMod val="164000"/>
              </a:schemeClr>
            </a:gs>
            <a:gs pos="100000">
              <a:schemeClr val="bg2">
                <a:shade val="96000"/>
                <a:satMod val="120000"/>
                <a:lumMod val="9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0442" y="52490"/>
            <a:ext cx="8925435" cy="1546155"/>
          </a:xfrm>
        </p:spPr>
        <p:txBody>
          <a:bodyPr>
            <a:noAutofit/>
          </a:bodyPr>
          <a:lstStyle/>
          <a:p>
            <a:r>
              <a:rPr lang="en-US" sz="4400" dirty="0"/>
              <a:t>VAST 2020 Bristol Red King Crab results and diagnostics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519" y="3046244"/>
            <a:ext cx="4994988" cy="3811756"/>
          </a:xfrm>
          <a:prstGeom prst="rect">
            <a:avLst/>
          </a:prstGeom>
        </p:spPr>
      </p:pic>
      <p:sp>
        <p:nvSpPr>
          <p:cNvPr id="3" name="Subtitle 2"/>
          <p:cNvSpPr>
            <a:spLocks noGrp="1"/>
          </p:cNvSpPr>
          <p:nvPr>
            <p:ph type="subTitle" idx="1"/>
          </p:nvPr>
        </p:nvSpPr>
        <p:spPr>
          <a:xfrm>
            <a:off x="3080122" y="1598645"/>
            <a:ext cx="4400395" cy="861420"/>
          </a:xfrm>
        </p:spPr>
        <p:txBody>
          <a:bodyPr>
            <a:normAutofit/>
          </a:bodyPr>
          <a:lstStyle/>
          <a:p>
            <a:r>
              <a:rPr lang="en-US" dirty="0">
                <a:solidFill>
                  <a:schemeClr val="tx1"/>
                </a:solidFill>
              </a:rPr>
              <a:t>Jonathan Richar</a:t>
            </a:r>
          </a:p>
          <a:p>
            <a:r>
              <a:rPr lang="en-US" dirty="0">
                <a:solidFill>
                  <a:schemeClr val="tx1"/>
                </a:solidFill>
              </a:rPr>
              <a:t>Jon.richar@noaa.gov</a:t>
            </a:r>
          </a:p>
        </p:txBody>
      </p:sp>
      <p:sp>
        <p:nvSpPr>
          <p:cNvPr id="6" name="TextBox 5">
            <a:extLst>
              <a:ext uri="{FF2B5EF4-FFF2-40B4-BE49-F238E27FC236}">
                <a16:creationId xmlns:a16="http://schemas.microsoft.com/office/drawing/2014/main" id="{DD91CEC0-4564-47A6-90CE-18E2798575B2}"/>
              </a:ext>
            </a:extLst>
          </p:cNvPr>
          <p:cNvSpPr txBox="1"/>
          <p:nvPr/>
        </p:nvSpPr>
        <p:spPr>
          <a:xfrm>
            <a:off x="9406333" y="15169"/>
            <a:ext cx="2785667" cy="1158721"/>
          </a:xfrm>
          <a:prstGeom prst="rect">
            <a:avLst/>
          </a:prstGeom>
          <a:solidFill>
            <a:srgbClr val="00B0F0"/>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F13ABDFC-BA48-4734-91BA-BE0EBD5572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6333" y="126297"/>
            <a:ext cx="2707318" cy="949834"/>
          </a:xfrm>
          <a:prstGeom prst="rect">
            <a:avLst/>
          </a:prstGeom>
        </p:spPr>
      </p:pic>
      <p:pic>
        <p:nvPicPr>
          <p:cNvPr id="10" name="Picture 9">
            <a:extLst>
              <a:ext uri="{FF2B5EF4-FFF2-40B4-BE49-F238E27FC236}">
                <a16:creationId xmlns:a16="http://schemas.microsoft.com/office/drawing/2014/main" id="{A8147F4F-BC0A-4CBF-9138-67DE4EDB37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4507" y="3057051"/>
            <a:ext cx="5685212" cy="3790141"/>
          </a:xfrm>
          <a:prstGeom prst="rect">
            <a:avLst/>
          </a:prstGeom>
        </p:spPr>
      </p:pic>
    </p:spTree>
    <p:extLst>
      <p:ext uri="{BB962C8B-B14F-4D97-AF65-F5344CB8AC3E}">
        <p14:creationId xmlns:p14="http://schemas.microsoft.com/office/powerpoint/2010/main" val="323279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782DCA-A857-41E2-B45D-89228ACB2529}"/>
              </a:ext>
            </a:extLst>
          </p:cNvPr>
          <p:cNvSpPr>
            <a:spLocks noGrp="1"/>
          </p:cNvSpPr>
          <p:nvPr>
            <p:ph type="body" idx="1"/>
          </p:nvPr>
        </p:nvSpPr>
        <p:spPr>
          <a:xfrm>
            <a:off x="1072211" y="1009262"/>
            <a:ext cx="4396338" cy="576262"/>
          </a:xfrm>
        </p:spPr>
        <p:txBody>
          <a:bodyPr/>
          <a:lstStyle/>
          <a:p>
            <a:r>
              <a:rPr lang="en-US" dirty="0"/>
              <a:t>Abundance</a:t>
            </a:r>
          </a:p>
        </p:txBody>
      </p:sp>
      <p:sp>
        <p:nvSpPr>
          <p:cNvPr id="5" name="Text Placeholder 4">
            <a:extLst>
              <a:ext uri="{FF2B5EF4-FFF2-40B4-BE49-F238E27FC236}">
                <a16:creationId xmlns:a16="http://schemas.microsoft.com/office/drawing/2014/main" id="{027BEB16-230F-4F81-BF05-A923271B7F80}"/>
              </a:ext>
            </a:extLst>
          </p:cNvPr>
          <p:cNvSpPr>
            <a:spLocks noGrp="1"/>
          </p:cNvSpPr>
          <p:nvPr>
            <p:ph type="body" sz="quarter" idx="3"/>
          </p:nvPr>
        </p:nvSpPr>
        <p:spPr>
          <a:xfrm>
            <a:off x="5977956" y="940837"/>
            <a:ext cx="4396339" cy="576262"/>
          </a:xfrm>
        </p:spPr>
        <p:txBody>
          <a:bodyPr/>
          <a:lstStyle/>
          <a:p>
            <a:r>
              <a:rPr lang="en-US" dirty="0"/>
              <a:t>Biomass</a:t>
            </a:r>
          </a:p>
        </p:txBody>
      </p:sp>
      <p:sp>
        <p:nvSpPr>
          <p:cNvPr id="9" name="Content Placeholder 8">
            <a:extLst>
              <a:ext uri="{FF2B5EF4-FFF2-40B4-BE49-F238E27FC236}">
                <a16:creationId xmlns:a16="http://schemas.microsoft.com/office/drawing/2014/main" id="{9BB1A0F6-F7EC-4E8F-9420-479BAB1D0892}"/>
              </a:ext>
            </a:extLst>
          </p:cNvPr>
          <p:cNvSpPr>
            <a:spLocks noGrp="1"/>
          </p:cNvSpPr>
          <p:nvPr>
            <p:ph sz="half" idx="2"/>
          </p:nvPr>
        </p:nvSpPr>
        <p:spPr/>
        <p:txBody>
          <a:bodyPr/>
          <a:lstStyle/>
          <a:p>
            <a:endParaRPr lang="en-US"/>
          </a:p>
        </p:txBody>
      </p:sp>
      <p:pic>
        <p:nvPicPr>
          <p:cNvPr id="10" name="Picture 9">
            <a:extLst>
              <a:ext uri="{FF2B5EF4-FFF2-40B4-BE49-F238E27FC236}">
                <a16:creationId xmlns:a16="http://schemas.microsoft.com/office/drawing/2014/main" id="{B209FC7E-C03B-4A97-8522-356D6FB12BB3}"/>
              </a:ext>
            </a:extLst>
          </p:cNvPr>
          <p:cNvPicPr>
            <a:picLocks noChangeAspect="1"/>
          </p:cNvPicPr>
          <p:nvPr/>
        </p:nvPicPr>
        <p:blipFill>
          <a:blip r:embed="rId3"/>
          <a:stretch>
            <a:fillRect/>
          </a:stretch>
        </p:blipFill>
        <p:spPr>
          <a:xfrm>
            <a:off x="6265135" y="1834187"/>
            <a:ext cx="5734032" cy="4780385"/>
          </a:xfrm>
          <a:prstGeom prst="rect">
            <a:avLst/>
          </a:prstGeom>
        </p:spPr>
      </p:pic>
      <p:pic>
        <p:nvPicPr>
          <p:cNvPr id="11" name="Picture 10">
            <a:extLst>
              <a:ext uri="{FF2B5EF4-FFF2-40B4-BE49-F238E27FC236}">
                <a16:creationId xmlns:a16="http://schemas.microsoft.com/office/drawing/2014/main" id="{CFED6DF1-F74D-43B3-8A85-77409A13621D}"/>
              </a:ext>
            </a:extLst>
          </p:cNvPr>
          <p:cNvPicPr>
            <a:picLocks noChangeAspect="1"/>
          </p:cNvPicPr>
          <p:nvPr/>
        </p:nvPicPr>
        <p:blipFill>
          <a:blip r:embed="rId4"/>
          <a:stretch>
            <a:fillRect/>
          </a:stretch>
        </p:blipFill>
        <p:spPr>
          <a:xfrm>
            <a:off x="120701" y="1834187"/>
            <a:ext cx="6069057" cy="4780385"/>
          </a:xfrm>
          <a:prstGeom prst="rect">
            <a:avLst/>
          </a:prstGeom>
        </p:spPr>
      </p:pic>
      <p:sp>
        <p:nvSpPr>
          <p:cNvPr id="2" name="TextBox 1">
            <a:extLst>
              <a:ext uri="{FF2B5EF4-FFF2-40B4-BE49-F238E27FC236}">
                <a16:creationId xmlns:a16="http://schemas.microsoft.com/office/drawing/2014/main" id="{6DEE773F-B7E9-422C-AC48-8956C3A43098}"/>
              </a:ext>
            </a:extLst>
          </p:cNvPr>
          <p:cNvSpPr txBox="1"/>
          <p:nvPr/>
        </p:nvSpPr>
        <p:spPr>
          <a:xfrm>
            <a:off x="3016899" y="4870579"/>
            <a:ext cx="2051180" cy="369332"/>
          </a:xfrm>
          <a:prstGeom prst="rect">
            <a:avLst/>
          </a:prstGeom>
          <a:noFill/>
        </p:spPr>
        <p:txBody>
          <a:bodyPr wrap="square" rtlCol="0">
            <a:spAutoFit/>
          </a:bodyPr>
          <a:lstStyle/>
          <a:p>
            <a:r>
              <a:rPr lang="en-US" dirty="0">
                <a:solidFill>
                  <a:schemeClr val="bg1"/>
                </a:solidFill>
              </a:rPr>
              <a:t>Mean = +4.15%</a:t>
            </a:r>
          </a:p>
        </p:txBody>
      </p:sp>
      <p:sp>
        <p:nvSpPr>
          <p:cNvPr id="8" name="TextBox 7">
            <a:extLst>
              <a:ext uri="{FF2B5EF4-FFF2-40B4-BE49-F238E27FC236}">
                <a16:creationId xmlns:a16="http://schemas.microsoft.com/office/drawing/2014/main" id="{13D1CF4C-30F3-4CB8-A444-E6185E985086}"/>
              </a:ext>
            </a:extLst>
          </p:cNvPr>
          <p:cNvSpPr txBox="1"/>
          <p:nvPr/>
        </p:nvSpPr>
        <p:spPr>
          <a:xfrm>
            <a:off x="9265299" y="4587550"/>
            <a:ext cx="2051180" cy="369332"/>
          </a:xfrm>
          <a:prstGeom prst="rect">
            <a:avLst/>
          </a:prstGeom>
          <a:noFill/>
        </p:spPr>
        <p:txBody>
          <a:bodyPr wrap="square" rtlCol="0">
            <a:spAutoFit/>
          </a:bodyPr>
          <a:lstStyle/>
          <a:p>
            <a:r>
              <a:rPr lang="en-US" dirty="0">
                <a:solidFill>
                  <a:schemeClr val="bg1"/>
                </a:solidFill>
              </a:rPr>
              <a:t>Mean = +3.18%</a:t>
            </a:r>
          </a:p>
        </p:txBody>
      </p:sp>
    </p:spTree>
    <p:extLst>
      <p:ext uri="{BB962C8B-B14F-4D97-AF65-F5344CB8AC3E}">
        <p14:creationId xmlns:p14="http://schemas.microsoft.com/office/powerpoint/2010/main" val="338665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A771151-4798-43A4-9CD1-287A275C3A7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65584" y="1174493"/>
            <a:ext cx="5529717" cy="5529717"/>
          </a:xfrm>
        </p:spPr>
      </p:pic>
      <p:sp>
        <p:nvSpPr>
          <p:cNvPr id="7" name="Content Placeholder 6">
            <a:extLst>
              <a:ext uri="{FF2B5EF4-FFF2-40B4-BE49-F238E27FC236}">
                <a16:creationId xmlns:a16="http://schemas.microsoft.com/office/drawing/2014/main" id="{94C7942A-9782-4CB6-B2B3-F7F486878C67}"/>
              </a:ext>
            </a:extLst>
          </p:cNvPr>
          <p:cNvSpPr>
            <a:spLocks noGrp="1"/>
          </p:cNvSpPr>
          <p:nvPr>
            <p:ph sz="half" idx="2"/>
          </p:nvPr>
        </p:nvSpPr>
        <p:spPr>
          <a:xfrm>
            <a:off x="6450705" y="1174493"/>
            <a:ext cx="5075711" cy="4996152"/>
          </a:xfrm>
        </p:spPr>
        <p:txBody>
          <a:bodyPr/>
          <a:lstStyle/>
          <a:p>
            <a:r>
              <a:rPr lang="en-US" dirty="0"/>
              <a:t>Despite using SAP Bristol Bay strata to define VAST strata, slight discrepancy in area:</a:t>
            </a:r>
          </a:p>
          <a:p>
            <a:pPr lvl="1"/>
            <a:r>
              <a:rPr lang="en-US" dirty="0"/>
              <a:t>VAST Bristol Bay area = 188781.2 km2</a:t>
            </a:r>
          </a:p>
          <a:p>
            <a:pPr lvl="1"/>
            <a:r>
              <a:rPr lang="en-US" dirty="0"/>
              <a:t>Design based = 187053.04</a:t>
            </a:r>
          </a:p>
          <a:p>
            <a:r>
              <a:rPr lang="en-US" dirty="0"/>
              <a:t>VAST extrapolation region is 0.92% larger</a:t>
            </a:r>
          </a:p>
        </p:txBody>
      </p:sp>
    </p:spTree>
    <p:extLst>
      <p:ext uri="{BB962C8B-B14F-4D97-AF65-F5344CB8AC3E}">
        <p14:creationId xmlns:p14="http://schemas.microsoft.com/office/powerpoint/2010/main" val="2415486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90C5D1-47CF-4A30-9FEC-85FC5CA94A3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99121" y="0"/>
            <a:ext cx="6858001" cy="6858001"/>
          </a:xfrm>
        </p:spPr>
      </p:pic>
    </p:spTree>
    <p:extLst>
      <p:ext uri="{BB962C8B-B14F-4D97-AF65-F5344CB8AC3E}">
        <p14:creationId xmlns:p14="http://schemas.microsoft.com/office/powerpoint/2010/main" val="271265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7CE2-DFD3-4552-AA1D-72C017179A64}"/>
              </a:ext>
            </a:extLst>
          </p:cNvPr>
          <p:cNvSpPr>
            <a:spLocks noGrp="1"/>
          </p:cNvSpPr>
          <p:nvPr>
            <p:ph type="title"/>
          </p:nvPr>
        </p:nvSpPr>
        <p:spPr>
          <a:xfrm>
            <a:off x="3545633" y="108412"/>
            <a:ext cx="6567405" cy="890890"/>
          </a:xfrm>
        </p:spPr>
        <p:txBody>
          <a:bodyPr/>
          <a:lstStyle/>
          <a:p>
            <a:r>
              <a:rPr lang="en-US" dirty="0"/>
              <a:t>Density</a:t>
            </a:r>
          </a:p>
        </p:txBody>
      </p:sp>
      <p:sp>
        <p:nvSpPr>
          <p:cNvPr id="3" name="Text Placeholder 2">
            <a:extLst>
              <a:ext uri="{FF2B5EF4-FFF2-40B4-BE49-F238E27FC236}">
                <a16:creationId xmlns:a16="http://schemas.microsoft.com/office/drawing/2014/main" id="{05B8FC1D-4D7E-418A-9FF8-CB9E85220FCA}"/>
              </a:ext>
            </a:extLst>
          </p:cNvPr>
          <p:cNvSpPr>
            <a:spLocks noGrp="1"/>
          </p:cNvSpPr>
          <p:nvPr>
            <p:ph type="body" idx="1"/>
          </p:nvPr>
        </p:nvSpPr>
        <p:spPr>
          <a:xfrm>
            <a:off x="1699662" y="1287432"/>
            <a:ext cx="4396338" cy="576262"/>
          </a:xfrm>
        </p:spPr>
        <p:txBody>
          <a:bodyPr/>
          <a:lstStyle/>
          <a:p>
            <a:r>
              <a:rPr lang="en-US" dirty="0"/>
              <a:t>Abundance</a:t>
            </a:r>
          </a:p>
        </p:txBody>
      </p:sp>
      <p:pic>
        <p:nvPicPr>
          <p:cNvPr id="8" name="Content Placeholder 7">
            <a:extLst>
              <a:ext uri="{FF2B5EF4-FFF2-40B4-BE49-F238E27FC236}">
                <a16:creationId xmlns:a16="http://schemas.microsoft.com/office/drawing/2014/main" id="{D04DF0ED-D42C-43C3-AB49-520186BB87C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060" y="1863694"/>
            <a:ext cx="6046940" cy="4630411"/>
          </a:xfrm>
        </p:spPr>
      </p:pic>
      <p:sp>
        <p:nvSpPr>
          <p:cNvPr id="5" name="Text Placeholder 4">
            <a:extLst>
              <a:ext uri="{FF2B5EF4-FFF2-40B4-BE49-F238E27FC236}">
                <a16:creationId xmlns:a16="http://schemas.microsoft.com/office/drawing/2014/main" id="{E7152E76-250E-4990-931C-5FDCF7899FC2}"/>
              </a:ext>
            </a:extLst>
          </p:cNvPr>
          <p:cNvSpPr>
            <a:spLocks noGrp="1"/>
          </p:cNvSpPr>
          <p:nvPr>
            <p:ph type="body" sz="quarter" idx="3"/>
          </p:nvPr>
        </p:nvSpPr>
        <p:spPr>
          <a:xfrm>
            <a:off x="7746602" y="1273803"/>
            <a:ext cx="2270305" cy="576262"/>
          </a:xfrm>
        </p:spPr>
        <p:txBody>
          <a:bodyPr/>
          <a:lstStyle/>
          <a:p>
            <a:r>
              <a:rPr lang="en-US" dirty="0"/>
              <a:t>Biomass</a:t>
            </a:r>
          </a:p>
        </p:txBody>
      </p:sp>
      <p:pic>
        <p:nvPicPr>
          <p:cNvPr id="10" name="Picture 9">
            <a:extLst>
              <a:ext uri="{FF2B5EF4-FFF2-40B4-BE49-F238E27FC236}">
                <a16:creationId xmlns:a16="http://schemas.microsoft.com/office/drawing/2014/main" id="{450E5699-EBD1-4F38-982B-FF25D8EC25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863694"/>
            <a:ext cx="6046939" cy="4630411"/>
          </a:xfrm>
          <a:prstGeom prst="rect">
            <a:avLst/>
          </a:prstGeom>
        </p:spPr>
      </p:pic>
    </p:spTree>
    <p:extLst>
      <p:ext uri="{BB962C8B-B14F-4D97-AF65-F5344CB8AC3E}">
        <p14:creationId xmlns:p14="http://schemas.microsoft.com/office/powerpoint/2010/main" val="140783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55B7-4D62-4E16-84C4-E9F2498CD721}"/>
              </a:ext>
            </a:extLst>
          </p:cNvPr>
          <p:cNvSpPr>
            <a:spLocks noGrp="1"/>
          </p:cNvSpPr>
          <p:nvPr>
            <p:ph type="title"/>
          </p:nvPr>
        </p:nvSpPr>
        <p:spPr>
          <a:xfrm>
            <a:off x="646111" y="0"/>
            <a:ext cx="9404723" cy="989045"/>
          </a:xfrm>
        </p:spPr>
        <p:txBody>
          <a:bodyPr/>
          <a:lstStyle/>
          <a:p>
            <a:r>
              <a:rPr lang="en-US" dirty="0"/>
              <a:t>Encounter Pearson residuals</a:t>
            </a:r>
          </a:p>
        </p:txBody>
      </p:sp>
      <p:sp>
        <p:nvSpPr>
          <p:cNvPr id="3" name="Text Placeholder 2">
            <a:extLst>
              <a:ext uri="{FF2B5EF4-FFF2-40B4-BE49-F238E27FC236}">
                <a16:creationId xmlns:a16="http://schemas.microsoft.com/office/drawing/2014/main" id="{45311B76-0D91-4921-A287-8CF2586A58E6}"/>
              </a:ext>
            </a:extLst>
          </p:cNvPr>
          <p:cNvSpPr>
            <a:spLocks noGrp="1"/>
          </p:cNvSpPr>
          <p:nvPr>
            <p:ph type="body" idx="1"/>
          </p:nvPr>
        </p:nvSpPr>
        <p:spPr>
          <a:xfrm>
            <a:off x="1132115" y="870760"/>
            <a:ext cx="4396338" cy="576262"/>
          </a:xfrm>
        </p:spPr>
        <p:txBody>
          <a:bodyPr/>
          <a:lstStyle/>
          <a:p>
            <a:r>
              <a:rPr lang="en-US" dirty="0"/>
              <a:t>Abundance</a:t>
            </a:r>
          </a:p>
        </p:txBody>
      </p:sp>
      <p:pic>
        <p:nvPicPr>
          <p:cNvPr id="8" name="Content Placeholder 7">
            <a:extLst>
              <a:ext uri="{FF2B5EF4-FFF2-40B4-BE49-F238E27FC236}">
                <a16:creationId xmlns:a16="http://schemas.microsoft.com/office/drawing/2014/main" id="{C09A5205-C321-41F1-A7BB-2ADE61CCF0D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544" y="1497741"/>
            <a:ext cx="5271602" cy="5271602"/>
          </a:xfrm>
        </p:spPr>
      </p:pic>
      <p:sp>
        <p:nvSpPr>
          <p:cNvPr id="5" name="Text Placeholder 4">
            <a:extLst>
              <a:ext uri="{FF2B5EF4-FFF2-40B4-BE49-F238E27FC236}">
                <a16:creationId xmlns:a16="http://schemas.microsoft.com/office/drawing/2014/main" id="{E2164676-E259-4DA4-871A-CC722D573841}"/>
              </a:ext>
            </a:extLst>
          </p:cNvPr>
          <p:cNvSpPr>
            <a:spLocks noGrp="1"/>
          </p:cNvSpPr>
          <p:nvPr>
            <p:ph type="body" sz="quarter" idx="3"/>
          </p:nvPr>
        </p:nvSpPr>
        <p:spPr>
          <a:xfrm>
            <a:off x="5654495" y="989045"/>
            <a:ext cx="4396339" cy="508696"/>
          </a:xfrm>
        </p:spPr>
        <p:txBody>
          <a:bodyPr/>
          <a:lstStyle/>
          <a:p>
            <a:r>
              <a:rPr lang="en-US" dirty="0"/>
              <a:t>Biomass</a:t>
            </a:r>
          </a:p>
        </p:txBody>
      </p:sp>
      <p:pic>
        <p:nvPicPr>
          <p:cNvPr id="10" name="Content Placeholder 9">
            <a:extLst>
              <a:ext uri="{FF2B5EF4-FFF2-40B4-BE49-F238E27FC236}">
                <a16:creationId xmlns:a16="http://schemas.microsoft.com/office/drawing/2014/main" id="{F862E25E-6621-43B9-8038-8D74A579B4EB}"/>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654495" y="1497741"/>
            <a:ext cx="5271601" cy="5271601"/>
          </a:xfrm>
        </p:spPr>
      </p:pic>
    </p:spTree>
    <p:extLst>
      <p:ext uri="{BB962C8B-B14F-4D97-AF65-F5344CB8AC3E}">
        <p14:creationId xmlns:p14="http://schemas.microsoft.com/office/powerpoint/2010/main" val="700881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1E65-27E4-4BBF-B56D-E79DFDCF831D}"/>
              </a:ext>
            </a:extLst>
          </p:cNvPr>
          <p:cNvSpPr>
            <a:spLocks noGrp="1"/>
          </p:cNvSpPr>
          <p:nvPr>
            <p:ph type="title"/>
          </p:nvPr>
        </p:nvSpPr>
        <p:spPr>
          <a:xfrm>
            <a:off x="646111" y="47269"/>
            <a:ext cx="9404723" cy="785143"/>
          </a:xfrm>
        </p:spPr>
        <p:txBody>
          <a:bodyPr/>
          <a:lstStyle/>
          <a:p>
            <a:r>
              <a:rPr lang="en-US" dirty="0"/>
              <a:t>Catch rate Pearson residuals</a:t>
            </a:r>
          </a:p>
        </p:txBody>
      </p:sp>
      <p:sp>
        <p:nvSpPr>
          <p:cNvPr id="3" name="Text Placeholder 2">
            <a:extLst>
              <a:ext uri="{FF2B5EF4-FFF2-40B4-BE49-F238E27FC236}">
                <a16:creationId xmlns:a16="http://schemas.microsoft.com/office/drawing/2014/main" id="{AF8CABF1-114E-40DB-B974-7D26B42CB9E0}"/>
              </a:ext>
            </a:extLst>
          </p:cNvPr>
          <p:cNvSpPr>
            <a:spLocks noGrp="1"/>
          </p:cNvSpPr>
          <p:nvPr>
            <p:ph type="body" idx="1"/>
          </p:nvPr>
        </p:nvSpPr>
        <p:spPr>
          <a:xfrm>
            <a:off x="1058960" y="792444"/>
            <a:ext cx="4396338" cy="576262"/>
          </a:xfrm>
        </p:spPr>
        <p:txBody>
          <a:bodyPr/>
          <a:lstStyle/>
          <a:p>
            <a:r>
              <a:rPr lang="en-US" dirty="0"/>
              <a:t>Abundance</a:t>
            </a:r>
          </a:p>
        </p:txBody>
      </p:sp>
      <p:pic>
        <p:nvPicPr>
          <p:cNvPr id="8" name="Content Placeholder 7">
            <a:extLst>
              <a:ext uri="{FF2B5EF4-FFF2-40B4-BE49-F238E27FC236}">
                <a16:creationId xmlns:a16="http://schemas.microsoft.com/office/drawing/2014/main" id="{360EC3AA-C8DA-4E82-876A-DC271D57CEB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958" y="1478660"/>
            <a:ext cx="5379340" cy="5379340"/>
          </a:xfrm>
        </p:spPr>
      </p:pic>
      <p:sp>
        <p:nvSpPr>
          <p:cNvPr id="5" name="Text Placeholder 4">
            <a:extLst>
              <a:ext uri="{FF2B5EF4-FFF2-40B4-BE49-F238E27FC236}">
                <a16:creationId xmlns:a16="http://schemas.microsoft.com/office/drawing/2014/main" id="{F1B5AD10-E334-445A-8674-B14CF181ECD9}"/>
              </a:ext>
            </a:extLst>
          </p:cNvPr>
          <p:cNvSpPr>
            <a:spLocks noGrp="1"/>
          </p:cNvSpPr>
          <p:nvPr>
            <p:ph type="body" sz="quarter" idx="3"/>
          </p:nvPr>
        </p:nvSpPr>
        <p:spPr>
          <a:xfrm>
            <a:off x="5868147" y="832412"/>
            <a:ext cx="4396339" cy="576262"/>
          </a:xfrm>
        </p:spPr>
        <p:txBody>
          <a:bodyPr/>
          <a:lstStyle/>
          <a:p>
            <a:r>
              <a:rPr lang="en-US" dirty="0"/>
              <a:t>Biomass</a:t>
            </a:r>
          </a:p>
        </p:txBody>
      </p:sp>
      <p:pic>
        <p:nvPicPr>
          <p:cNvPr id="10" name="Content Placeholder 9">
            <a:extLst>
              <a:ext uri="{FF2B5EF4-FFF2-40B4-BE49-F238E27FC236}">
                <a16:creationId xmlns:a16="http://schemas.microsoft.com/office/drawing/2014/main" id="{DEA3686A-D951-4E5C-A488-04D5CF21748A}"/>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981700" y="1478660"/>
            <a:ext cx="5379340" cy="5379340"/>
          </a:xfrm>
        </p:spPr>
      </p:pic>
    </p:spTree>
    <p:extLst>
      <p:ext uri="{BB962C8B-B14F-4D97-AF65-F5344CB8AC3E}">
        <p14:creationId xmlns:p14="http://schemas.microsoft.com/office/powerpoint/2010/main" val="265401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24983B-BEDC-499B-B85F-F515E516C5C3}"/>
              </a:ext>
            </a:extLst>
          </p:cNvPr>
          <p:cNvSpPr>
            <a:spLocks noGrp="1"/>
          </p:cNvSpPr>
          <p:nvPr>
            <p:ph type="title"/>
          </p:nvPr>
        </p:nvSpPr>
        <p:spPr>
          <a:xfrm>
            <a:off x="492874" y="74207"/>
            <a:ext cx="10575505" cy="1400530"/>
          </a:xfrm>
        </p:spPr>
        <p:txBody>
          <a:bodyPr/>
          <a:lstStyle/>
          <a:p>
            <a:r>
              <a:rPr lang="en-US" dirty="0"/>
              <a:t>Modeled encounter probability vs. actual</a:t>
            </a:r>
          </a:p>
        </p:txBody>
      </p:sp>
      <p:sp>
        <p:nvSpPr>
          <p:cNvPr id="5" name="Text Placeholder 4">
            <a:extLst>
              <a:ext uri="{FF2B5EF4-FFF2-40B4-BE49-F238E27FC236}">
                <a16:creationId xmlns:a16="http://schemas.microsoft.com/office/drawing/2014/main" id="{9C3A0AC9-3DFB-4028-8F49-9EAB3F5BDB27}"/>
              </a:ext>
            </a:extLst>
          </p:cNvPr>
          <p:cNvSpPr>
            <a:spLocks noGrp="1"/>
          </p:cNvSpPr>
          <p:nvPr>
            <p:ph type="body" idx="1"/>
          </p:nvPr>
        </p:nvSpPr>
        <p:spPr>
          <a:xfrm>
            <a:off x="772243" y="1402702"/>
            <a:ext cx="4396338" cy="576262"/>
          </a:xfrm>
        </p:spPr>
        <p:txBody>
          <a:bodyPr/>
          <a:lstStyle/>
          <a:p>
            <a:r>
              <a:rPr lang="en-US" dirty="0"/>
              <a:t>Abundance</a:t>
            </a:r>
          </a:p>
        </p:txBody>
      </p:sp>
      <p:pic>
        <p:nvPicPr>
          <p:cNvPr id="10" name="Content Placeholder 9">
            <a:extLst>
              <a:ext uri="{FF2B5EF4-FFF2-40B4-BE49-F238E27FC236}">
                <a16:creationId xmlns:a16="http://schemas.microsoft.com/office/drawing/2014/main" id="{9FB5369A-B7AF-4C76-A667-9257594AB0F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2243" y="1964525"/>
            <a:ext cx="4804829" cy="4804829"/>
          </a:xfrm>
        </p:spPr>
      </p:pic>
      <p:sp>
        <p:nvSpPr>
          <p:cNvPr id="7" name="Text Placeholder 6">
            <a:extLst>
              <a:ext uri="{FF2B5EF4-FFF2-40B4-BE49-F238E27FC236}">
                <a16:creationId xmlns:a16="http://schemas.microsoft.com/office/drawing/2014/main" id="{6CDD83B4-D5CB-49CC-BE8D-B54BE97DE4FF}"/>
              </a:ext>
            </a:extLst>
          </p:cNvPr>
          <p:cNvSpPr>
            <a:spLocks noGrp="1"/>
          </p:cNvSpPr>
          <p:nvPr>
            <p:ph type="body" sz="quarter" idx="3"/>
          </p:nvPr>
        </p:nvSpPr>
        <p:spPr>
          <a:xfrm>
            <a:off x="5780627" y="1402702"/>
            <a:ext cx="4396339" cy="576262"/>
          </a:xfrm>
        </p:spPr>
        <p:txBody>
          <a:bodyPr/>
          <a:lstStyle/>
          <a:p>
            <a:r>
              <a:rPr lang="en-US" dirty="0"/>
              <a:t>Biomass</a:t>
            </a:r>
          </a:p>
        </p:txBody>
      </p:sp>
      <p:pic>
        <p:nvPicPr>
          <p:cNvPr id="12" name="Content Placeholder 11">
            <a:extLst>
              <a:ext uri="{FF2B5EF4-FFF2-40B4-BE49-F238E27FC236}">
                <a16:creationId xmlns:a16="http://schemas.microsoft.com/office/drawing/2014/main" id="{76C58818-76AA-43CE-A72C-33A66AAD59E3}"/>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981700" y="1978964"/>
            <a:ext cx="4804828" cy="4804828"/>
          </a:xfrm>
        </p:spPr>
      </p:pic>
      <p:sp>
        <p:nvSpPr>
          <p:cNvPr id="13" name="Oval 12">
            <a:extLst>
              <a:ext uri="{FF2B5EF4-FFF2-40B4-BE49-F238E27FC236}">
                <a16:creationId xmlns:a16="http://schemas.microsoft.com/office/drawing/2014/main" id="{DBFB404A-94BC-4D10-9854-DC03752D733C}"/>
              </a:ext>
            </a:extLst>
          </p:cNvPr>
          <p:cNvSpPr/>
          <p:nvPr/>
        </p:nvSpPr>
        <p:spPr>
          <a:xfrm>
            <a:off x="1579984" y="5231363"/>
            <a:ext cx="1735494" cy="9268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Oval 13">
            <a:extLst>
              <a:ext uri="{FF2B5EF4-FFF2-40B4-BE49-F238E27FC236}">
                <a16:creationId xmlns:a16="http://schemas.microsoft.com/office/drawing/2014/main" id="{CF5D6DF7-0B00-44BA-B020-42E62B18C7C4}"/>
              </a:ext>
            </a:extLst>
          </p:cNvPr>
          <p:cNvSpPr/>
          <p:nvPr/>
        </p:nvSpPr>
        <p:spPr>
          <a:xfrm>
            <a:off x="6599853" y="5069633"/>
            <a:ext cx="1716833" cy="10885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015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D96FA-7A2E-429A-8F04-C23F128F8EFD}"/>
              </a:ext>
            </a:extLst>
          </p:cNvPr>
          <p:cNvSpPr>
            <a:spLocks noGrp="1"/>
          </p:cNvSpPr>
          <p:nvPr>
            <p:ph type="title"/>
          </p:nvPr>
        </p:nvSpPr>
        <p:spPr/>
        <p:txBody>
          <a:bodyPr/>
          <a:lstStyle/>
          <a:p>
            <a:r>
              <a:rPr lang="en-US" dirty="0"/>
              <a:t>Positive catch rate Q-Q plots</a:t>
            </a:r>
            <a:br>
              <a:rPr lang="en-US" dirty="0"/>
            </a:br>
            <a:endParaRPr lang="en-US" dirty="0"/>
          </a:p>
        </p:txBody>
      </p:sp>
      <p:sp>
        <p:nvSpPr>
          <p:cNvPr id="3" name="Text Placeholder 2">
            <a:extLst>
              <a:ext uri="{FF2B5EF4-FFF2-40B4-BE49-F238E27FC236}">
                <a16:creationId xmlns:a16="http://schemas.microsoft.com/office/drawing/2014/main" id="{6A534005-C426-495E-BEB8-D610C1C578DD}"/>
              </a:ext>
            </a:extLst>
          </p:cNvPr>
          <p:cNvSpPr>
            <a:spLocks noGrp="1"/>
          </p:cNvSpPr>
          <p:nvPr>
            <p:ph type="body" idx="1"/>
          </p:nvPr>
        </p:nvSpPr>
        <p:spPr/>
        <p:txBody>
          <a:bodyPr/>
          <a:lstStyle/>
          <a:p>
            <a:r>
              <a:rPr lang="en-US" dirty="0"/>
              <a:t>Abundance</a:t>
            </a:r>
          </a:p>
        </p:txBody>
      </p:sp>
      <p:pic>
        <p:nvPicPr>
          <p:cNvPr id="8" name="Content Placeholder 7">
            <a:extLst>
              <a:ext uri="{FF2B5EF4-FFF2-40B4-BE49-F238E27FC236}">
                <a16:creationId xmlns:a16="http://schemas.microsoft.com/office/drawing/2014/main" id="{D7A35D6F-74E5-439B-BC83-C5982798A7A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72406" y="2556669"/>
            <a:ext cx="3657600" cy="3657600"/>
          </a:xfrm>
        </p:spPr>
      </p:pic>
      <p:sp>
        <p:nvSpPr>
          <p:cNvPr id="5" name="Text Placeholder 4">
            <a:extLst>
              <a:ext uri="{FF2B5EF4-FFF2-40B4-BE49-F238E27FC236}">
                <a16:creationId xmlns:a16="http://schemas.microsoft.com/office/drawing/2014/main" id="{85A2329A-9D81-4E4B-9B86-11C8F769E7C5}"/>
              </a:ext>
            </a:extLst>
          </p:cNvPr>
          <p:cNvSpPr>
            <a:spLocks noGrp="1"/>
          </p:cNvSpPr>
          <p:nvPr>
            <p:ph type="body" sz="quarter" idx="3"/>
          </p:nvPr>
        </p:nvSpPr>
        <p:spPr/>
        <p:txBody>
          <a:bodyPr/>
          <a:lstStyle/>
          <a:p>
            <a:r>
              <a:rPr lang="en-US" dirty="0"/>
              <a:t>Biomass</a:t>
            </a:r>
          </a:p>
        </p:txBody>
      </p:sp>
      <p:pic>
        <p:nvPicPr>
          <p:cNvPr id="10" name="Content Placeholder 9">
            <a:extLst>
              <a:ext uri="{FF2B5EF4-FFF2-40B4-BE49-F238E27FC236}">
                <a16:creationId xmlns:a16="http://schemas.microsoft.com/office/drawing/2014/main" id="{AD56017F-83AA-4EEB-9DB5-C853B041DDD4}"/>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023769" y="2556669"/>
            <a:ext cx="3657600" cy="3657600"/>
          </a:xfrm>
        </p:spPr>
      </p:pic>
    </p:spTree>
    <p:extLst>
      <p:ext uri="{BB962C8B-B14F-4D97-AF65-F5344CB8AC3E}">
        <p14:creationId xmlns:p14="http://schemas.microsoft.com/office/powerpoint/2010/main" val="340273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B1D7-02A3-4D63-8FEE-D32432EC3CB5}"/>
              </a:ext>
            </a:extLst>
          </p:cNvPr>
          <p:cNvSpPr>
            <a:spLocks noGrp="1"/>
          </p:cNvSpPr>
          <p:nvPr>
            <p:ph type="title"/>
          </p:nvPr>
        </p:nvSpPr>
        <p:spPr/>
        <p:txBody>
          <a:bodyPr/>
          <a:lstStyle/>
          <a:p>
            <a:r>
              <a:rPr lang="en-US" dirty="0"/>
              <a:t>Positive catch rate quantile Histograms</a:t>
            </a:r>
          </a:p>
        </p:txBody>
      </p:sp>
      <p:sp>
        <p:nvSpPr>
          <p:cNvPr id="3" name="Text Placeholder 2">
            <a:extLst>
              <a:ext uri="{FF2B5EF4-FFF2-40B4-BE49-F238E27FC236}">
                <a16:creationId xmlns:a16="http://schemas.microsoft.com/office/drawing/2014/main" id="{F5542D82-767F-4DF6-957A-B9101C8B2770}"/>
              </a:ext>
            </a:extLst>
          </p:cNvPr>
          <p:cNvSpPr>
            <a:spLocks noGrp="1"/>
          </p:cNvSpPr>
          <p:nvPr>
            <p:ph type="body" idx="1"/>
          </p:nvPr>
        </p:nvSpPr>
        <p:spPr>
          <a:xfrm>
            <a:off x="1393372" y="1885905"/>
            <a:ext cx="3369160" cy="576262"/>
          </a:xfrm>
        </p:spPr>
        <p:txBody>
          <a:bodyPr/>
          <a:lstStyle/>
          <a:p>
            <a:r>
              <a:rPr lang="en-US" dirty="0"/>
              <a:t>Abundance</a:t>
            </a:r>
          </a:p>
        </p:txBody>
      </p:sp>
      <p:pic>
        <p:nvPicPr>
          <p:cNvPr id="8" name="Content Placeholder 7">
            <a:extLst>
              <a:ext uri="{FF2B5EF4-FFF2-40B4-BE49-F238E27FC236}">
                <a16:creationId xmlns:a16="http://schemas.microsoft.com/office/drawing/2014/main" id="{F0F248E0-A6E6-439C-A3D8-DC785937F4E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27165" y="2533014"/>
            <a:ext cx="3657600" cy="3657600"/>
          </a:xfrm>
        </p:spPr>
      </p:pic>
      <p:sp>
        <p:nvSpPr>
          <p:cNvPr id="5" name="Text Placeholder 4">
            <a:extLst>
              <a:ext uri="{FF2B5EF4-FFF2-40B4-BE49-F238E27FC236}">
                <a16:creationId xmlns:a16="http://schemas.microsoft.com/office/drawing/2014/main" id="{83FA7266-D30E-4AED-8587-B651484D69AF}"/>
              </a:ext>
            </a:extLst>
          </p:cNvPr>
          <p:cNvSpPr>
            <a:spLocks noGrp="1"/>
          </p:cNvSpPr>
          <p:nvPr>
            <p:ph type="body" sz="quarter" idx="3"/>
          </p:nvPr>
        </p:nvSpPr>
        <p:spPr/>
        <p:txBody>
          <a:bodyPr/>
          <a:lstStyle/>
          <a:p>
            <a:r>
              <a:rPr lang="en-US" dirty="0"/>
              <a:t>Biomass</a:t>
            </a:r>
          </a:p>
        </p:txBody>
      </p:sp>
      <p:pic>
        <p:nvPicPr>
          <p:cNvPr id="10" name="Picture 9">
            <a:extLst>
              <a:ext uri="{FF2B5EF4-FFF2-40B4-BE49-F238E27FC236}">
                <a16:creationId xmlns:a16="http://schemas.microsoft.com/office/drawing/2014/main" id="{AFEECE54-A812-4404-B967-24B45934C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3372" y="2547939"/>
            <a:ext cx="3657600" cy="3657600"/>
          </a:xfrm>
          <a:prstGeom prst="rect">
            <a:avLst/>
          </a:prstGeom>
        </p:spPr>
      </p:pic>
    </p:spTree>
    <p:extLst>
      <p:ext uri="{BB962C8B-B14F-4D97-AF65-F5344CB8AC3E}">
        <p14:creationId xmlns:p14="http://schemas.microsoft.com/office/powerpoint/2010/main" val="534403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0CE2-C733-4ED8-B3C4-DE90D4169CBD}"/>
              </a:ext>
            </a:extLst>
          </p:cNvPr>
          <p:cNvSpPr>
            <a:spLocks noGrp="1"/>
          </p:cNvSpPr>
          <p:nvPr>
            <p:ph type="title"/>
          </p:nvPr>
        </p:nvSpPr>
        <p:spPr>
          <a:xfrm>
            <a:off x="702094" y="123037"/>
            <a:ext cx="9404723" cy="1400530"/>
          </a:xfrm>
        </p:spPr>
        <p:txBody>
          <a:bodyPr/>
          <a:lstStyle/>
          <a:p>
            <a:r>
              <a:rPr lang="en-US" dirty="0"/>
              <a:t>Model parameters- Abundance</a:t>
            </a:r>
          </a:p>
        </p:txBody>
      </p:sp>
      <p:pic>
        <p:nvPicPr>
          <p:cNvPr id="12" name="Picture 11">
            <a:extLst>
              <a:ext uri="{FF2B5EF4-FFF2-40B4-BE49-F238E27FC236}">
                <a16:creationId xmlns:a16="http://schemas.microsoft.com/office/drawing/2014/main" id="{5DD9CD6C-AC33-4F79-B5FE-D6193F8917F2}"/>
              </a:ext>
            </a:extLst>
          </p:cNvPr>
          <p:cNvPicPr>
            <a:picLocks noChangeAspect="1"/>
          </p:cNvPicPr>
          <p:nvPr/>
        </p:nvPicPr>
        <p:blipFill>
          <a:blip r:embed="rId2"/>
          <a:stretch>
            <a:fillRect/>
          </a:stretch>
        </p:blipFill>
        <p:spPr>
          <a:xfrm>
            <a:off x="2744105" y="1121881"/>
            <a:ext cx="4558654" cy="5678464"/>
          </a:xfrm>
          <a:prstGeom prst="rect">
            <a:avLst/>
          </a:prstGeom>
        </p:spPr>
      </p:pic>
    </p:spTree>
    <p:extLst>
      <p:ext uri="{BB962C8B-B14F-4D97-AF65-F5344CB8AC3E}">
        <p14:creationId xmlns:p14="http://schemas.microsoft.com/office/powerpoint/2010/main" val="326618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Applies delta-generalized linear mixed models within a spatio-temporal context</a:t>
                </a:r>
              </a:p>
              <a:p>
                <a:r>
                  <a:rPr lang="en-US" dirty="0"/>
                  <a:t>Incorporates predictors for probability of encounter, and catch-rate given encounter</a:t>
                </a:r>
              </a:p>
              <a:p>
                <a:pPr lvl="1"/>
                <a:r>
                  <a:rPr lang="en-US" dirty="0"/>
                  <a:t>Both allow for spatial and </a:t>
                </a:r>
                <a:r>
                  <a:rPr lang="en-US" dirty="0" err="1"/>
                  <a:t>spatio</a:t>
                </a:r>
                <a:r>
                  <a:rPr lang="en-US" dirty="0"/>
                  <a:t>-temporal variation</a:t>
                </a:r>
              </a:p>
              <a:p>
                <a:pPr marL="457200" lvl="1" indent="0">
                  <a:buNone/>
                </a:pPr>
                <a:endParaRPr lang="en-US" dirty="0"/>
              </a:p>
              <a:p>
                <a:r>
                  <a:rPr lang="en-US" sz="2400" dirty="0"/>
                  <a:t>Delta-model for observations*</a:t>
                </a:r>
              </a:p>
              <a:p>
                <a:pPr marL="0" indent="0">
                  <a:buNone/>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Pr</m:t>
                          </m:r>
                        </m:fName>
                        <m:e>
                          <m:d>
                            <m:dPr>
                              <m:ctrlPr>
                                <a:rPr lang="en-US" sz="2400" i="1">
                                  <a:latin typeface="Cambria Math" panose="02040503050406030204" pitchFamily="18" charset="0"/>
                                </a:rPr>
                              </m:ctrlPr>
                            </m:dPr>
                            <m:e>
                              <m:r>
                                <a:rPr lang="en-US" sz="2400" i="1">
                                  <a:latin typeface="Cambria Math" panose="02040503050406030204" pitchFamily="18" charset="0"/>
                                </a:rPr>
                                <m:t>𝐵</m:t>
                              </m:r>
                              <m:r>
                                <a:rPr lang="en-US" sz="2400" i="1">
                                  <a:latin typeface="Cambria Math" panose="02040503050406030204" pitchFamily="18" charset="0"/>
                                </a:rPr>
                                <m:t>=</m:t>
                              </m:r>
                              <m:r>
                                <a:rPr lang="en-US" sz="2400" i="1">
                                  <a:latin typeface="Cambria Math" panose="02040503050406030204" pitchFamily="18" charset="0"/>
                                </a:rPr>
                                <m:t>𝑏</m:t>
                              </m:r>
                            </m:e>
                          </m:d>
                        </m:e>
                      </m:func>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𝑝</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𝑠</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 </m:t>
                                </m:r>
                              </m:e>
                              <m:e>
                                <m:r>
                                  <m:rPr>
                                    <m:sty m:val="p"/>
                                  </m:rPr>
                                  <a:rPr lang="en-US" sz="2400">
                                    <a:latin typeface="Cambria Math" panose="02040503050406030204" pitchFamily="18" charset="0"/>
                                  </a:rPr>
                                  <m:t>if</m:t>
                                </m:r>
                                <m:r>
                                  <a:rPr lang="en-US" sz="2400" i="1">
                                    <a:latin typeface="Cambria Math" panose="02040503050406030204" pitchFamily="18" charset="0"/>
                                  </a:rPr>
                                  <m:t> </m:t>
                                </m:r>
                                <m:r>
                                  <a:rPr lang="en-US" sz="2400" i="1">
                                    <a:latin typeface="Cambria Math" panose="02040503050406030204" pitchFamily="18" charset="0"/>
                                  </a:rPr>
                                  <m:t>𝐵</m:t>
                                </m:r>
                                <m:r>
                                  <a:rPr lang="en-US" sz="2400" i="1">
                                    <a:latin typeface="Cambria Math" panose="02040503050406030204" pitchFamily="18" charset="0"/>
                                  </a:rPr>
                                  <m:t>=0</m:t>
                                </m:r>
                              </m:e>
                            </m:mr>
                            <m:mr>
                              <m:e>
                                <m:r>
                                  <a:rPr lang="en-US" sz="2400" i="1">
                                    <a:latin typeface="Cambria Math" panose="02040503050406030204" pitchFamily="18" charset="0"/>
                                  </a:rPr>
                                  <m:t>𝑝</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𝑠</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𝑔</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𝐵</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𝑟</m:t>
                                </m:r>
                                <m:r>
                                  <m:rPr>
                                    <m:brk m:alnAt="7"/>
                                  </m:rP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𝑠</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m:t>
                                </m:r>
                              </m:e>
                              <m:e>
                                <m:r>
                                  <m:rPr>
                                    <m:sty m:val="p"/>
                                  </m:rPr>
                                  <a:rPr lang="en-US" sz="2400">
                                    <a:latin typeface="Cambria Math" panose="02040503050406030204" pitchFamily="18" charset="0"/>
                                  </a:rPr>
                                  <m:t>if</m:t>
                                </m:r>
                                <m:r>
                                  <a:rPr lang="en-US" sz="2400" i="1">
                                    <a:latin typeface="Cambria Math" panose="02040503050406030204" pitchFamily="18" charset="0"/>
                                  </a:rPr>
                                  <m:t> </m:t>
                                </m:r>
                                <m:r>
                                  <a:rPr lang="en-US" sz="2400" i="1">
                                    <a:latin typeface="Cambria Math" panose="02040503050406030204" pitchFamily="18" charset="0"/>
                                  </a:rPr>
                                  <m:t>𝐵</m:t>
                                </m:r>
                                <m:r>
                                  <a:rPr lang="en-US" sz="2400" i="1">
                                    <a:latin typeface="Cambria Math" panose="02040503050406030204" pitchFamily="18" charset="0"/>
                                  </a:rPr>
                                  <m:t>&gt;0</m:t>
                                </m:r>
                              </m:e>
                            </m:mr>
                          </m:m>
                        </m:e>
                      </m:d>
                    </m:oMath>
                  </m:oMathPara>
                </a14:m>
                <a:endParaRPr lang="en-US" sz="2400" dirty="0"/>
              </a:p>
              <a:p>
                <a:pPr marL="457200" lvl="1" indent="0">
                  <a:buNone/>
                </a:pPr>
                <a:r>
                  <a:rPr lang="en-US" sz="2000" dirty="0"/>
                  <a:t>Where </a:t>
                </a:r>
                <a:endParaRPr lang="en-US" sz="2000" i="1" dirty="0"/>
              </a:p>
              <a:p>
                <a:pPr marL="457200" lvl="1" indent="0">
                  <a:buNone/>
                </a:pPr>
                <a:r>
                  <a:rPr lang="en-US" sz="2000" dirty="0">
                    <a:ea typeface="Cambria Math" panose="02040503050406030204" pitchFamily="18" charset="0"/>
                  </a:rPr>
                  <a:t>1.   </a:t>
                </a:r>
                <a14:m>
                  <m:oMath xmlns:m="http://schemas.openxmlformats.org/officeDocument/2006/math">
                    <m:r>
                      <a:rPr lang="en-US" sz="2000" i="1">
                        <a:latin typeface="Cambria Math" panose="02040503050406030204" pitchFamily="18" charset="0"/>
                        <a:ea typeface="Cambria Math" panose="02040503050406030204" pitchFamily="18" charset="0"/>
                      </a:rPr>
                      <m:t>𝑝</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m:t>
                    </m:r>
                  </m:oMath>
                </a14:m>
                <a:r>
                  <a:rPr lang="en-US" sz="2000" dirty="0"/>
                  <a:t> is the probability of encountering the species</a:t>
                </a:r>
              </a:p>
              <a:p>
                <a:pPr marL="457200" lvl="1" indent="0">
                  <a:buNone/>
                </a:pPr>
                <a:r>
                  <a:rPr lang="en-US" sz="2000" dirty="0">
                    <a:ea typeface="Cambria Math" panose="02040503050406030204" pitchFamily="18" charset="0"/>
                  </a:rPr>
                  <a:t>2.   </a:t>
                </a:r>
                <a14:m>
                  <m:oMath xmlns:m="http://schemas.openxmlformats.org/officeDocument/2006/math">
                    <m:r>
                      <a:rPr lang="en-US" sz="2000" i="1">
                        <a:latin typeface="Cambria Math" panose="02040503050406030204" pitchFamily="18" charset="0"/>
                        <a:ea typeface="Cambria Math" panose="02040503050406030204" pitchFamily="18" charset="0"/>
                      </a:rPr>
                      <m:t>𝑟</m:t>
                    </m:r>
                    <m:r>
                      <m:rPr>
                        <m:brk m:alnAt="7"/>
                      </m:rP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m:t>
                    </m:r>
                  </m:oMath>
                </a14:m>
                <a:r>
                  <a:rPr lang="en-US" sz="2000" dirty="0"/>
                  <a:t> is the expected biomass when the species is encountered</a:t>
                </a:r>
              </a:p>
              <a:p>
                <a:pPr lvl="2"/>
                <a14:m>
                  <m:oMath xmlns:m="http://schemas.openxmlformats.org/officeDocument/2006/math">
                    <m:r>
                      <a:rPr lang="en-US" i="1">
                        <a:latin typeface="Cambria Math" panose="02040503050406030204" pitchFamily="18" charset="0"/>
                        <a:ea typeface="Cambria Math" panose="02040503050406030204" pitchFamily="18" charset="0"/>
                      </a:rPr>
                      <m:t>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𝑟</m:t>
                    </m:r>
                    <m:r>
                      <m:rPr>
                        <m:brk m:alnAt="7"/>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oMath>
                </a14:m>
                <a:r>
                  <a:rPr lang="en-US" dirty="0"/>
                  <a:t> is the distribution for positive catches</a:t>
                </a:r>
              </a:p>
              <a:p>
                <a:pPr marL="914400" lvl="2" indent="0">
                  <a:buNone/>
                </a:pPr>
                <a:endParaRPr lang="en-US" dirty="0"/>
              </a:p>
              <a:p>
                <a:pPr lvl="2"/>
                <a:endParaRPr lang="en-US" dirty="0"/>
              </a:p>
              <a:p>
                <a:pPr marL="914400" lvl="2" indent="0">
                  <a:buNone/>
                </a:pPr>
                <a:r>
                  <a:rPr lang="en-US" dirty="0"/>
                  <a:t>										*Thorson and Cunningham 2018</a:t>
                </a:r>
              </a:p>
              <a:p>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6" t="-1308"/>
                </a:stretch>
              </a:blipFill>
            </p:spPr>
            <p:txBody>
              <a:bodyPr/>
              <a:lstStyle/>
              <a:p>
                <a:r>
                  <a:rPr lang="en-US">
                    <a:noFill/>
                  </a:rPr>
                  <a:t> </a:t>
                </a:r>
              </a:p>
            </p:txBody>
          </p:sp>
        </mc:Fallback>
      </mc:AlternateContent>
    </p:spTree>
    <p:extLst>
      <p:ext uri="{BB962C8B-B14F-4D97-AF65-F5344CB8AC3E}">
        <p14:creationId xmlns:p14="http://schemas.microsoft.com/office/powerpoint/2010/main" val="1717182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CDAB6-C64D-4B3C-87CD-536BBD7782FF}"/>
              </a:ext>
            </a:extLst>
          </p:cNvPr>
          <p:cNvSpPr>
            <a:spLocks noGrp="1"/>
          </p:cNvSpPr>
          <p:nvPr>
            <p:ph type="title"/>
          </p:nvPr>
        </p:nvSpPr>
        <p:spPr/>
        <p:txBody>
          <a:bodyPr/>
          <a:lstStyle/>
          <a:p>
            <a:r>
              <a:rPr lang="en-US" dirty="0"/>
              <a:t>Abundance-parameter diagnostics</a:t>
            </a:r>
          </a:p>
        </p:txBody>
      </p:sp>
      <p:pic>
        <p:nvPicPr>
          <p:cNvPr id="7" name="Content Placeholder 6">
            <a:extLst>
              <a:ext uri="{FF2B5EF4-FFF2-40B4-BE49-F238E27FC236}">
                <a16:creationId xmlns:a16="http://schemas.microsoft.com/office/drawing/2014/main" id="{5AE9FA3F-2C30-4D1F-830F-BB0AEE11205C}"/>
              </a:ext>
            </a:extLst>
          </p:cNvPr>
          <p:cNvPicPr>
            <a:picLocks noGrp="1" noChangeAspect="1"/>
          </p:cNvPicPr>
          <p:nvPr>
            <p:ph sz="half" idx="2"/>
          </p:nvPr>
        </p:nvPicPr>
        <p:blipFill>
          <a:blip r:embed="rId2"/>
          <a:stretch>
            <a:fillRect/>
          </a:stretch>
        </p:blipFill>
        <p:spPr>
          <a:xfrm>
            <a:off x="597160" y="1446574"/>
            <a:ext cx="2937504" cy="5120785"/>
          </a:xfrm>
          <a:prstGeom prst="rect">
            <a:avLst/>
          </a:prstGeom>
        </p:spPr>
      </p:pic>
      <p:pic>
        <p:nvPicPr>
          <p:cNvPr id="8" name="Picture 7">
            <a:extLst>
              <a:ext uri="{FF2B5EF4-FFF2-40B4-BE49-F238E27FC236}">
                <a16:creationId xmlns:a16="http://schemas.microsoft.com/office/drawing/2014/main" id="{0AF4317A-F551-404F-9350-118F6E6AF006}"/>
              </a:ext>
            </a:extLst>
          </p:cNvPr>
          <p:cNvPicPr>
            <a:picLocks noChangeAspect="1"/>
          </p:cNvPicPr>
          <p:nvPr/>
        </p:nvPicPr>
        <p:blipFill>
          <a:blip r:embed="rId3"/>
          <a:stretch>
            <a:fillRect/>
          </a:stretch>
        </p:blipFill>
        <p:spPr>
          <a:xfrm>
            <a:off x="3534664" y="1596669"/>
            <a:ext cx="2642732" cy="780594"/>
          </a:xfrm>
          <a:prstGeom prst="rect">
            <a:avLst/>
          </a:prstGeom>
        </p:spPr>
      </p:pic>
      <p:pic>
        <p:nvPicPr>
          <p:cNvPr id="10" name="Picture 9">
            <a:extLst>
              <a:ext uri="{FF2B5EF4-FFF2-40B4-BE49-F238E27FC236}">
                <a16:creationId xmlns:a16="http://schemas.microsoft.com/office/drawing/2014/main" id="{C304C164-1622-4FF3-ACDC-52609E0E1A33}"/>
              </a:ext>
            </a:extLst>
          </p:cNvPr>
          <p:cNvPicPr>
            <a:picLocks noChangeAspect="1"/>
          </p:cNvPicPr>
          <p:nvPr/>
        </p:nvPicPr>
        <p:blipFill>
          <a:blip r:embed="rId4"/>
          <a:stretch>
            <a:fillRect/>
          </a:stretch>
        </p:blipFill>
        <p:spPr>
          <a:xfrm>
            <a:off x="3496674" y="2377262"/>
            <a:ext cx="2642732" cy="4190097"/>
          </a:xfrm>
          <a:prstGeom prst="rect">
            <a:avLst/>
          </a:prstGeom>
        </p:spPr>
      </p:pic>
      <p:pic>
        <p:nvPicPr>
          <p:cNvPr id="12" name="Picture 11">
            <a:extLst>
              <a:ext uri="{FF2B5EF4-FFF2-40B4-BE49-F238E27FC236}">
                <a16:creationId xmlns:a16="http://schemas.microsoft.com/office/drawing/2014/main" id="{54B65CEF-8D05-48F5-8FC9-D450C2F35929}"/>
              </a:ext>
            </a:extLst>
          </p:cNvPr>
          <p:cNvPicPr>
            <a:picLocks noChangeAspect="1"/>
          </p:cNvPicPr>
          <p:nvPr/>
        </p:nvPicPr>
        <p:blipFill>
          <a:blip r:embed="rId5"/>
          <a:stretch>
            <a:fillRect/>
          </a:stretch>
        </p:blipFill>
        <p:spPr>
          <a:xfrm>
            <a:off x="6065021" y="1470105"/>
            <a:ext cx="2804314" cy="144387"/>
          </a:xfrm>
          <a:prstGeom prst="rect">
            <a:avLst/>
          </a:prstGeom>
        </p:spPr>
      </p:pic>
      <p:pic>
        <p:nvPicPr>
          <p:cNvPr id="13" name="Picture 12">
            <a:extLst>
              <a:ext uri="{FF2B5EF4-FFF2-40B4-BE49-F238E27FC236}">
                <a16:creationId xmlns:a16="http://schemas.microsoft.com/office/drawing/2014/main" id="{7FD3D795-0F8A-48BC-899C-F0170A2552CC}"/>
              </a:ext>
            </a:extLst>
          </p:cNvPr>
          <p:cNvPicPr>
            <a:picLocks noChangeAspect="1"/>
          </p:cNvPicPr>
          <p:nvPr/>
        </p:nvPicPr>
        <p:blipFill>
          <a:blip r:embed="rId6"/>
          <a:stretch>
            <a:fillRect/>
          </a:stretch>
        </p:blipFill>
        <p:spPr>
          <a:xfrm>
            <a:off x="6139406" y="1614838"/>
            <a:ext cx="2617553" cy="1769823"/>
          </a:xfrm>
          <a:prstGeom prst="rect">
            <a:avLst/>
          </a:prstGeom>
        </p:spPr>
      </p:pic>
      <p:pic>
        <p:nvPicPr>
          <p:cNvPr id="9" name="Picture 8">
            <a:extLst>
              <a:ext uri="{FF2B5EF4-FFF2-40B4-BE49-F238E27FC236}">
                <a16:creationId xmlns:a16="http://schemas.microsoft.com/office/drawing/2014/main" id="{45B80659-23FC-407F-A699-4BE57C9A3194}"/>
              </a:ext>
            </a:extLst>
          </p:cNvPr>
          <p:cNvPicPr>
            <a:picLocks noChangeAspect="1"/>
          </p:cNvPicPr>
          <p:nvPr/>
        </p:nvPicPr>
        <p:blipFill>
          <a:blip r:embed="rId7"/>
          <a:stretch>
            <a:fillRect/>
          </a:stretch>
        </p:blipFill>
        <p:spPr>
          <a:xfrm>
            <a:off x="3458684" y="1458339"/>
            <a:ext cx="2718712" cy="144388"/>
          </a:xfrm>
          <a:prstGeom prst="rect">
            <a:avLst/>
          </a:prstGeom>
        </p:spPr>
      </p:pic>
      <p:pic>
        <p:nvPicPr>
          <p:cNvPr id="15" name="Picture 14">
            <a:extLst>
              <a:ext uri="{FF2B5EF4-FFF2-40B4-BE49-F238E27FC236}">
                <a16:creationId xmlns:a16="http://schemas.microsoft.com/office/drawing/2014/main" id="{CFDB6652-2FF2-4BE5-BC40-E8BAA7C9374A}"/>
              </a:ext>
            </a:extLst>
          </p:cNvPr>
          <p:cNvPicPr>
            <a:picLocks noChangeAspect="1"/>
          </p:cNvPicPr>
          <p:nvPr/>
        </p:nvPicPr>
        <p:blipFill>
          <a:blip r:embed="rId8"/>
          <a:stretch>
            <a:fillRect/>
          </a:stretch>
        </p:blipFill>
        <p:spPr>
          <a:xfrm>
            <a:off x="6139406" y="3384661"/>
            <a:ext cx="2617553" cy="895961"/>
          </a:xfrm>
          <a:prstGeom prst="rect">
            <a:avLst/>
          </a:prstGeom>
        </p:spPr>
      </p:pic>
    </p:spTree>
    <p:extLst>
      <p:ext uri="{BB962C8B-B14F-4D97-AF65-F5344CB8AC3E}">
        <p14:creationId xmlns:p14="http://schemas.microsoft.com/office/powerpoint/2010/main" val="1647333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1C3989-0D80-4187-81CC-7C5F600EFECF}"/>
              </a:ext>
            </a:extLst>
          </p:cNvPr>
          <p:cNvPicPr>
            <a:picLocks noChangeAspect="1"/>
          </p:cNvPicPr>
          <p:nvPr/>
        </p:nvPicPr>
        <p:blipFill>
          <a:blip r:embed="rId2"/>
          <a:stretch>
            <a:fillRect/>
          </a:stretch>
        </p:blipFill>
        <p:spPr>
          <a:xfrm>
            <a:off x="2497965" y="1308961"/>
            <a:ext cx="1695360" cy="839755"/>
          </a:xfrm>
          <a:prstGeom prst="rect">
            <a:avLst/>
          </a:prstGeom>
        </p:spPr>
      </p:pic>
      <p:sp>
        <p:nvSpPr>
          <p:cNvPr id="2" name="Title 1">
            <a:extLst>
              <a:ext uri="{FF2B5EF4-FFF2-40B4-BE49-F238E27FC236}">
                <a16:creationId xmlns:a16="http://schemas.microsoft.com/office/drawing/2014/main" id="{76DA52BA-437F-479C-BA09-55412EE9CFA5}"/>
              </a:ext>
            </a:extLst>
          </p:cNvPr>
          <p:cNvSpPr>
            <a:spLocks noGrp="1"/>
          </p:cNvSpPr>
          <p:nvPr>
            <p:ph type="title"/>
          </p:nvPr>
        </p:nvSpPr>
        <p:spPr/>
        <p:txBody>
          <a:bodyPr/>
          <a:lstStyle/>
          <a:p>
            <a:r>
              <a:rPr lang="en-US" dirty="0"/>
              <a:t>Abundance – Parameter SD report</a:t>
            </a:r>
          </a:p>
        </p:txBody>
      </p:sp>
      <p:pic>
        <p:nvPicPr>
          <p:cNvPr id="7" name="Content Placeholder 6">
            <a:extLst>
              <a:ext uri="{FF2B5EF4-FFF2-40B4-BE49-F238E27FC236}">
                <a16:creationId xmlns:a16="http://schemas.microsoft.com/office/drawing/2014/main" id="{286EEC26-6477-44D5-9F9B-6F44AEEFF703}"/>
              </a:ext>
            </a:extLst>
          </p:cNvPr>
          <p:cNvPicPr>
            <a:picLocks noGrp="1" noChangeAspect="1"/>
          </p:cNvPicPr>
          <p:nvPr>
            <p:ph sz="half" idx="2"/>
          </p:nvPr>
        </p:nvPicPr>
        <p:blipFill>
          <a:blip r:embed="rId3"/>
          <a:stretch>
            <a:fillRect/>
          </a:stretch>
        </p:blipFill>
        <p:spPr>
          <a:xfrm>
            <a:off x="786740" y="1312506"/>
            <a:ext cx="1602932" cy="5468623"/>
          </a:xfrm>
          <a:prstGeom prst="rect">
            <a:avLst/>
          </a:prstGeom>
        </p:spPr>
      </p:pic>
      <p:pic>
        <p:nvPicPr>
          <p:cNvPr id="12" name="Picture 11">
            <a:extLst>
              <a:ext uri="{FF2B5EF4-FFF2-40B4-BE49-F238E27FC236}">
                <a16:creationId xmlns:a16="http://schemas.microsoft.com/office/drawing/2014/main" id="{B78E5077-A9DB-453E-B626-4906DF67265C}"/>
              </a:ext>
            </a:extLst>
          </p:cNvPr>
          <p:cNvPicPr>
            <a:picLocks noChangeAspect="1"/>
          </p:cNvPicPr>
          <p:nvPr/>
        </p:nvPicPr>
        <p:blipFill>
          <a:blip r:embed="rId4"/>
          <a:stretch>
            <a:fillRect/>
          </a:stretch>
        </p:blipFill>
        <p:spPr>
          <a:xfrm>
            <a:off x="2497965" y="2148716"/>
            <a:ext cx="1695360" cy="4628868"/>
          </a:xfrm>
          <a:prstGeom prst="rect">
            <a:avLst/>
          </a:prstGeom>
        </p:spPr>
      </p:pic>
      <p:pic>
        <p:nvPicPr>
          <p:cNvPr id="13" name="Picture 12">
            <a:extLst>
              <a:ext uri="{FF2B5EF4-FFF2-40B4-BE49-F238E27FC236}">
                <a16:creationId xmlns:a16="http://schemas.microsoft.com/office/drawing/2014/main" id="{BACE69FE-E46D-485B-BBF7-2B45687A0E22}"/>
              </a:ext>
            </a:extLst>
          </p:cNvPr>
          <p:cNvPicPr>
            <a:picLocks noChangeAspect="1"/>
          </p:cNvPicPr>
          <p:nvPr/>
        </p:nvPicPr>
        <p:blipFill>
          <a:blip r:embed="rId5"/>
          <a:stretch>
            <a:fillRect/>
          </a:stretch>
        </p:blipFill>
        <p:spPr>
          <a:xfrm>
            <a:off x="4301618" y="1340497"/>
            <a:ext cx="1829749" cy="1623527"/>
          </a:xfrm>
          <a:prstGeom prst="rect">
            <a:avLst/>
          </a:prstGeom>
        </p:spPr>
      </p:pic>
      <p:pic>
        <p:nvPicPr>
          <p:cNvPr id="14" name="Picture 13">
            <a:extLst>
              <a:ext uri="{FF2B5EF4-FFF2-40B4-BE49-F238E27FC236}">
                <a16:creationId xmlns:a16="http://schemas.microsoft.com/office/drawing/2014/main" id="{267F12AB-4961-4976-B248-1CC3F3ED2093}"/>
              </a:ext>
            </a:extLst>
          </p:cNvPr>
          <p:cNvPicPr>
            <a:picLocks noChangeAspect="1"/>
          </p:cNvPicPr>
          <p:nvPr/>
        </p:nvPicPr>
        <p:blipFill>
          <a:blip r:embed="rId6"/>
          <a:stretch>
            <a:fillRect/>
          </a:stretch>
        </p:blipFill>
        <p:spPr>
          <a:xfrm>
            <a:off x="4301618" y="2940697"/>
            <a:ext cx="2230099" cy="1200537"/>
          </a:xfrm>
          <a:prstGeom prst="rect">
            <a:avLst/>
          </a:prstGeom>
        </p:spPr>
      </p:pic>
    </p:spTree>
    <p:extLst>
      <p:ext uri="{BB962C8B-B14F-4D97-AF65-F5344CB8AC3E}">
        <p14:creationId xmlns:p14="http://schemas.microsoft.com/office/powerpoint/2010/main" val="3518527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1CB078-D8E6-46E7-90DF-DED0D9D0129C}"/>
              </a:ext>
            </a:extLst>
          </p:cNvPr>
          <p:cNvSpPr>
            <a:spLocks noGrp="1"/>
          </p:cNvSpPr>
          <p:nvPr>
            <p:ph type="title"/>
          </p:nvPr>
        </p:nvSpPr>
        <p:spPr/>
        <p:txBody>
          <a:bodyPr/>
          <a:lstStyle/>
          <a:p>
            <a:r>
              <a:rPr lang="en-US" dirty="0"/>
              <a:t>Model parameters - Biomass</a:t>
            </a:r>
          </a:p>
        </p:txBody>
      </p:sp>
      <p:pic>
        <p:nvPicPr>
          <p:cNvPr id="9" name="Content Placeholder 10">
            <a:extLst>
              <a:ext uri="{FF2B5EF4-FFF2-40B4-BE49-F238E27FC236}">
                <a16:creationId xmlns:a16="http://schemas.microsoft.com/office/drawing/2014/main" id="{26D95672-A412-4F47-B276-8C008A644860}"/>
              </a:ext>
            </a:extLst>
          </p:cNvPr>
          <p:cNvPicPr>
            <a:picLocks noGrp="1" noChangeAspect="1"/>
          </p:cNvPicPr>
          <p:nvPr>
            <p:ph idx="1"/>
          </p:nvPr>
        </p:nvPicPr>
        <p:blipFill>
          <a:blip r:embed="rId2"/>
          <a:stretch>
            <a:fillRect/>
          </a:stretch>
        </p:blipFill>
        <p:spPr>
          <a:xfrm>
            <a:off x="2898712" y="1287528"/>
            <a:ext cx="4305124" cy="5377668"/>
          </a:xfrm>
          <a:prstGeom prst="rect">
            <a:avLst/>
          </a:prstGeom>
        </p:spPr>
      </p:pic>
    </p:spTree>
    <p:extLst>
      <p:ext uri="{BB962C8B-B14F-4D97-AF65-F5344CB8AC3E}">
        <p14:creationId xmlns:p14="http://schemas.microsoft.com/office/powerpoint/2010/main" val="1037999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1A27-A852-4A16-8F2A-306CA9E11515}"/>
              </a:ext>
            </a:extLst>
          </p:cNvPr>
          <p:cNvSpPr>
            <a:spLocks noGrp="1"/>
          </p:cNvSpPr>
          <p:nvPr>
            <p:ph type="title"/>
          </p:nvPr>
        </p:nvSpPr>
        <p:spPr>
          <a:xfrm>
            <a:off x="602568" y="55985"/>
            <a:ext cx="9404723" cy="1400530"/>
          </a:xfrm>
        </p:spPr>
        <p:txBody>
          <a:bodyPr/>
          <a:lstStyle/>
          <a:p>
            <a:r>
              <a:rPr lang="en-US" dirty="0"/>
              <a:t>Biomass parameter diagnostics</a:t>
            </a:r>
          </a:p>
        </p:txBody>
      </p:sp>
      <p:pic>
        <p:nvPicPr>
          <p:cNvPr id="7" name="Picture 6">
            <a:extLst>
              <a:ext uri="{FF2B5EF4-FFF2-40B4-BE49-F238E27FC236}">
                <a16:creationId xmlns:a16="http://schemas.microsoft.com/office/drawing/2014/main" id="{7B4EEBF3-8EF9-48A8-9246-79C0CFCF214A}"/>
              </a:ext>
            </a:extLst>
          </p:cNvPr>
          <p:cNvPicPr>
            <a:picLocks noChangeAspect="1"/>
          </p:cNvPicPr>
          <p:nvPr/>
        </p:nvPicPr>
        <p:blipFill>
          <a:blip r:embed="rId2"/>
          <a:stretch>
            <a:fillRect/>
          </a:stretch>
        </p:blipFill>
        <p:spPr>
          <a:xfrm>
            <a:off x="602568" y="953711"/>
            <a:ext cx="2992828" cy="5848304"/>
          </a:xfrm>
          <a:prstGeom prst="rect">
            <a:avLst/>
          </a:prstGeom>
        </p:spPr>
      </p:pic>
      <p:pic>
        <p:nvPicPr>
          <p:cNvPr id="8" name="Picture 7">
            <a:extLst>
              <a:ext uri="{FF2B5EF4-FFF2-40B4-BE49-F238E27FC236}">
                <a16:creationId xmlns:a16="http://schemas.microsoft.com/office/drawing/2014/main" id="{DADF0B2D-7D5C-41EF-8492-68572CB21934}"/>
              </a:ext>
            </a:extLst>
          </p:cNvPr>
          <p:cNvPicPr>
            <a:picLocks noChangeAspect="1"/>
          </p:cNvPicPr>
          <p:nvPr/>
        </p:nvPicPr>
        <p:blipFill>
          <a:blip r:embed="rId3"/>
          <a:stretch>
            <a:fillRect/>
          </a:stretch>
        </p:blipFill>
        <p:spPr>
          <a:xfrm>
            <a:off x="3539412" y="950657"/>
            <a:ext cx="3048812" cy="139560"/>
          </a:xfrm>
          <a:prstGeom prst="rect">
            <a:avLst/>
          </a:prstGeom>
        </p:spPr>
      </p:pic>
      <p:pic>
        <p:nvPicPr>
          <p:cNvPr id="9" name="Picture 8">
            <a:extLst>
              <a:ext uri="{FF2B5EF4-FFF2-40B4-BE49-F238E27FC236}">
                <a16:creationId xmlns:a16="http://schemas.microsoft.com/office/drawing/2014/main" id="{2B8CC88D-BD23-4159-B33A-81625BC75B63}"/>
              </a:ext>
            </a:extLst>
          </p:cNvPr>
          <p:cNvPicPr>
            <a:picLocks noChangeAspect="1"/>
          </p:cNvPicPr>
          <p:nvPr/>
        </p:nvPicPr>
        <p:blipFill>
          <a:blip r:embed="rId4"/>
          <a:stretch>
            <a:fillRect/>
          </a:stretch>
        </p:blipFill>
        <p:spPr>
          <a:xfrm>
            <a:off x="3595396" y="1084600"/>
            <a:ext cx="2992828" cy="704622"/>
          </a:xfrm>
          <a:prstGeom prst="rect">
            <a:avLst/>
          </a:prstGeom>
        </p:spPr>
      </p:pic>
      <p:pic>
        <p:nvPicPr>
          <p:cNvPr id="10" name="Picture 9">
            <a:extLst>
              <a:ext uri="{FF2B5EF4-FFF2-40B4-BE49-F238E27FC236}">
                <a16:creationId xmlns:a16="http://schemas.microsoft.com/office/drawing/2014/main" id="{5EA5FEA2-8893-404F-8F0C-819A06041D56}"/>
              </a:ext>
            </a:extLst>
          </p:cNvPr>
          <p:cNvPicPr>
            <a:picLocks noChangeAspect="1"/>
          </p:cNvPicPr>
          <p:nvPr/>
        </p:nvPicPr>
        <p:blipFill>
          <a:blip r:embed="rId5"/>
          <a:stretch>
            <a:fillRect/>
          </a:stretch>
        </p:blipFill>
        <p:spPr>
          <a:xfrm>
            <a:off x="3589751" y="1789221"/>
            <a:ext cx="2998473" cy="5012793"/>
          </a:xfrm>
          <a:prstGeom prst="rect">
            <a:avLst/>
          </a:prstGeom>
        </p:spPr>
      </p:pic>
      <p:pic>
        <p:nvPicPr>
          <p:cNvPr id="11" name="Picture 10">
            <a:extLst>
              <a:ext uri="{FF2B5EF4-FFF2-40B4-BE49-F238E27FC236}">
                <a16:creationId xmlns:a16="http://schemas.microsoft.com/office/drawing/2014/main" id="{03BD95C5-A278-4FCC-B004-1AC02F7143D8}"/>
              </a:ext>
            </a:extLst>
          </p:cNvPr>
          <p:cNvPicPr>
            <a:picLocks noChangeAspect="1"/>
          </p:cNvPicPr>
          <p:nvPr/>
        </p:nvPicPr>
        <p:blipFill>
          <a:blip r:embed="rId6"/>
          <a:stretch>
            <a:fillRect/>
          </a:stretch>
        </p:blipFill>
        <p:spPr>
          <a:xfrm>
            <a:off x="6588224" y="947850"/>
            <a:ext cx="2979696" cy="136750"/>
          </a:xfrm>
          <a:prstGeom prst="rect">
            <a:avLst/>
          </a:prstGeom>
        </p:spPr>
      </p:pic>
      <p:pic>
        <p:nvPicPr>
          <p:cNvPr id="12" name="Picture 11">
            <a:extLst>
              <a:ext uri="{FF2B5EF4-FFF2-40B4-BE49-F238E27FC236}">
                <a16:creationId xmlns:a16="http://schemas.microsoft.com/office/drawing/2014/main" id="{891A7915-77C1-48D1-93D3-D12FB8FD1D09}"/>
              </a:ext>
            </a:extLst>
          </p:cNvPr>
          <p:cNvPicPr>
            <a:picLocks noChangeAspect="1"/>
          </p:cNvPicPr>
          <p:nvPr/>
        </p:nvPicPr>
        <p:blipFill>
          <a:blip r:embed="rId7"/>
          <a:stretch>
            <a:fillRect/>
          </a:stretch>
        </p:blipFill>
        <p:spPr>
          <a:xfrm>
            <a:off x="6582579" y="1084598"/>
            <a:ext cx="2992828" cy="1666297"/>
          </a:xfrm>
          <a:prstGeom prst="rect">
            <a:avLst/>
          </a:prstGeom>
        </p:spPr>
      </p:pic>
      <p:pic>
        <p:nvPicPr>
          <p:cNvPr id="14" name="Picture 13">
            <a:extLst>
              <a:ext uri="{FF2B5EF4-FFF2-40B4-BE49-F238E27FC236}">
                <a16:creationId xmlns:a16="http://schemas.microsoft.com/office/drawing/2014/main" id="{9B9CAE3D-198B-4EC3-8F05-3D39F8FAD6FB}"/>
              </a:ext>
            </a:extLst>
          </p:cNvPr>
          <p:cNvPicPr>
            <a:picLocks noChangeAspect="1"/>
          </p:cNvPicPr>
          <p:nvPr/>
        </p:nvPicPr>
        <p:blipFill>
          <a:blip r:embed="rId8"/>
          <a:stretch>
            <a:fillRect/>
          </a:stretch>
        </p:blipFill>
        <p:spPr>
          <a:xfrm>
            <a:off x="6582578" y="2750895"/>
            <a:ext cx="3049191" cy="956468"/>
          </a:xfrm>
          <a:prstGeom prst="rect">
            <a:avLst/>
          </a:prstGeom>
        </p:spPr>
      </p:pic>
    </p:spTree>
    <p:extLst>
      <p:ext uri="{BB962C8B-B14F-4D97-AF65-F5344CB8AC3E}">
        <p14:creationId xmlns:p14="http://schemas.microsoft.com/office/powerpoint/2010/main" val="1001860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F7E3-04FE-4B33-9700-0CF31AF7AD10}"/>
              </a:ext>
            </a:extLst>
          </p:cNvPr>
          <p:cNvSpPr>
            <a:spLocks noGrp="1"/>
          </p:cNvSpPr>
          <p:nvPr>
            <p:ph type="title"/>
          </p:nvPr>
        </p:nvSpPr>
        <p:spPr>
          <a:xfrm>
            <a:off x="646111" y="10600"/>
            <a:ext cx="9404723" cy="1400530"/>
          </a:xfrm>
        </p:spPr>
        <p:txBody>
          <a:bodyPr/>
          <a:lstStyle/>
          <a:p>
            <a:r>
              <a:rPr lang="en-US" dirty="0"/>
              <a:t>Biomass - Parameter SD report</a:t>
            </a:r>
          </a:p>
        </p:txBody>
      </p:sp>
      <p:pic>
        <p:nvPicPr>
          <p:cNvPr id="7" name="Picture 6">
            <a:extLst>
              <a:ext uri="{FF2B5EF4-FFF2-40B4-BE49-F238E27FC236}">
                <a16:creationId xmlns:a16="http://schemas.microsoft.com/office/drawing/2014/main" id="{590B2B6D-5C15-4177-826A-FAABBA3D08D8}"/>
              </a:ext>
            </a:extLst>
          </p:cNvPr>
          <p:cNvPicPr>
            <a:picLocks noChangeAspect="1"/>
          </p:cNvPicPr>
          <p:nvPr/>
        </p:nvPicPr>
        <p:blipFill>
          <a:blip r:embed="rId2"/>
          <a:stretch>
            <a:fillRect/>
          </a:stretch>
        </p:blipFill>
        <p:spPr>
          <a:xfrm>
            <a:off x="642415" y="742905"/>
            <a:ext cx="2007288" cy="6026306"/>
          </a:xfrm>
          <a:prstGeom prst="rect">
            <a:avLst/>
          </a:prstGeom>
        </p:spPr>
      </p:pic>
      <p:pic>
        <p:nvPicPr>
          <p:cNvPr id="8" name="Picture 7">
            <a:extLst>
              <a:ext uri="{FF2B5EF4-FFF2-40B4-BE49-F238E27FC236}">
                <a16:creationId xmlns:a16="http://schemas.microsoft.com/office/drawing/2014/main" id="{DD75869D-F541-4A4E-A3F1-2BCDB4AADF79}"/>
              </a:ext>
            </a:extLst>
          </p:cNvPr>
          <p:cNvPicPr>
            <a:picLocks noChangeAspect="1"/>
          </p:cNvPicPr>
          <p:nvPr/>
        </p:nvPicPr>
        <p:blipFill>
          <a:blip r:embed="rId3"/>
          <a:stretch>
            <a:fillRect/>
          </a:stretch>
        </p:blipFill>
        <p:spPr>
          <a:xfrm>
            <a:off x="2730568" y="742905"/>
            <a:ext cx="2014680" cy="2032048"/>
          </a:xfrm>
          <a:prstGeom prst="rect">
            <a:avLst/>
          </a:prstGeom>
        </p:spPr>
      </p:pic>
      <p:pic>
        <p:nvPicPr>
          <p:cNvPr id="11" name="Picture 10">
            <a:extLst>
              <a:ext uri="{FF2B5EF4-FFF2-40B4-BE49-F238E27FC236}">
                <a16:creationId xmlns:a16="http://schemas.microsoft.com/office/drawing/2014/main" id="{6E35D918-7A8A-4403-8B64-573651118A70}"/>
              </a:ext>
            </a:extLst>
          </p:cNvPr>
          <p:cNvPicPr>
            <a:picLocks noChangeAspect="1"/>
          </p:cNvPicPr>
          <p:nvPr/>
        </p:nvPicPr>
        <p:blipFill>
          <a:blip r:embed="rId4"/>
          <a:stretch>
            <a:fillRect/>
          </a:stretch>
        </p:blipFill>
        <p:spPr>
          <a:xfrm>
            <a:off x="2730569" y="2735274"/>
            <a:ext cx="2014679" cy="4033937"/>
          </a:xfrm>
          <a:prstGeom prst="rect">
            <a:avLst/>
          </a:prstGeom>
        </p:spPr>
      </p:pic>
      <p:pic>
        <p:nvPicPr>
          <p:cNvPr id="12" name="Picture 11">
            <a:extLst>
              <a:ext uri="{FF2B5EF4-FFF2-40B4-BE49-F238E27FC236}">
                <a16:creationId xmlns:a16="http://schemas.microsoft.com/office/drawing/2014/main" id="{59548B43-D350-4299-B9E3-6B94DD243D33}"/>
              </a:ext>
            </a:extLst>
          </p:cNvPr>
          <p:cNvPicPr>
            <a:picLocks noChangeAspect="1"/>
          </p:cNvPicPr>
          <p:nvPr/>
        </p:nvPicPr>
        <p:blipFill>
          <a:blip r:embed="rId5"/>
          <a:stretch>
            <a:fillRect/>
          </a:stretch>
        </p:blipFill>
        <p:spPr>
          <a:xfrm>
            <a:off x="4826113" y="742905"/>
            <a:ext cx="2007288" cy="3768067"/>
          </a:xfrm>
          <a:prstGeom prst="rect">
            <a:avLst/>
          </a:prstGeom>
        </p:spPr>
      </p:pic>
      <p:pic>
        <p:nvPicPr>
          <p:cNvPr id="13" name="Picture 12">
            <a:extLst>
              <a:ext uri="{FF2B5EF4-FFF2-40B4-BE49-F238E27FC236}">
                <a16:creationId xmlns:a16="http://schemas.microsoft.com/office/drawing/2014/main" id="{65BB1C0E-9DC8-418B-90DC-ACD00FE4FB0F}"/>
              </a:ext>
            </a:extLst>
          </p:cNvPr>
          <p:cNvPicPr>
            <a:picLocks noChangeAspect="1"/>
          </p:cNvPicPr>
          <p:nvPr/>
        </p:nvPicPr>
        <p:blipFill>
          <a:blip r:embed="rId6"/>
          <a:stretch>
            <a:fillRect/>
          </a:stretch>
        </p:blipFill>
        <p:spPr>
          <a:xfrm>
            <a:off x="4826113" y="4510973"/>
            <a:ext cx="2454039" cy="1553925"/>
          </a:xfrm>
          <a:prstGeom prst="rect">
            <a:avLst/>
          </a:prstGeom>
        </p:spPr>
      </p:pic>
    </p:spTree>
    <p:extLst>
      <p:ext uri="{BB962C8B-B14F-4D97-AF65-F5344CB8AC3E}">
        <p14:creationId xmlns:p14="http://schemas.microsoft.com/office/powerpoint/2010/main" val="3286583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Diagnostics summary</a:t>
            </a:r>
          </a:p>
        </p:txBody>
      </p:sp>
      <p:sp>
        <p:nvSpPr>
          <p:cNvPr id="8" name="Content Placeholder 7"/>
          <p:cNvSpPr>
            <a:spLocks noGrp="1"/>
          </p:cNvSpPr>
          <p:nvPr>
            <p:ph idx="1"/>
          </p:nvPr>
        </p:nvSpPr>
        <p:spPr>
          <a:xfrm>
            <a:off x="1103312" y="2052918"/>
            <a:ext cx="8946541" cy="4347882"/>
          </a:xfrm>
        </p:spPr>
        <p:txBody>
          <a:bodyPr>
            <a:normAutofit lnSpcReduction="10000"/>
          </a:bodyPr>
          <a:lstStyle/>
          <a:p>
            <a:r>
              <a:rPr lang="en-US" dirty="0"/>
              <a:t>All models converged with decent fits</a:t>
            </a:r>
          </a:p>
          <a:p>
            <a:r>
              <a:rPr lang="en-US" dirty="0"/>
              <a:t>However……</a:t>
            </a:r>
          </a:p>
          <a:p>
            <a:pPr lvl="1"/>
            <a:r>
              <a:rPr lang="en-US" dirty="0"/>
              <a:t>Some model difficulty with high/low encounter probabilities </a:t>
            </a:r>
          </a:p>
          <a:p>
            <a:pPr lvl="1"/>
            <a:r>
              <a:rPr lang="en-US" dirty="0"/>
              <a:t>Positive catch rate Q-Q plots “thin tailed”—extremes somewhat underpopulated relative to distribution assumptions, particularly on low ends</a:t>
            </a:r>
          </a:p>
          <a:p>
            <a:pPr lvl="2"/>
            <a:r>
              <a:rPr lang="en-US" dirty="0"/>
              <a:t>Some skew</a:t>
            </a:r>
          </a:p>
          <a:p>
            <a:r>
              <a:rPr lang="en-US" dirty="0"/>
              <a:t>Extrapolation region discrepancy</a:t>
            </a:r>
          </a:p>
          <a:p>
            <a:pPr lvl="1"/>
            <a:r>
              <a:rPr lang="en-US" dirty="0"/>
              <a:t>Design based grid area issue?</a:t>
            </a:r>
          </a:p>
          <a:p>
            <a:pPr lvl="1"/>
            <a:r>
              <a:rPr lang="en-US" dirty="0"/>
              <a:t>Issue with VAST grid? </a:t>
            </a:r>
          </a:p>
          <a:p>
            <a:r>
              <a:rPr lang="en-US" dirty="0"/>
              <a:t>Overall: Diagnostics are not perfect, but data are on the whole useable </a:t>
            </a:r>
          </a:p>
        </p:txBody>
      </p:sp>
      <p:pic>
        <p:nvPicPr>
          <p:cNvPr id="3" name="Picture 2">
            <a:extLst>
              <a:ext uri="{FF2B5EF4-FFF2-40B4-BE49-F238E27FC236}">
                <a16:creationId xmlns:a16="http://schemas.microsoft.com/office/drawing/2014/main" id="{B4B842DF-744B-43AE-BFA3-1C249B058A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9081" y="1"/>
            <a:ext cx="2052918" cy="2052918"/>
          </a:xfrm>
          <a:prstGeom prst="rect">
            <a:avLst/>
          </a:prstGeom>
        </p:spPr>
      </p:pic>
    </p:spTree>
    <p:extLst>
      <p:ext uri="{BB962C8B-B14F-4D97-AF65-F5344CB8AC3E}">
        <p14:creationId xmlns:p14="http://schemas.microsoft.com/office/powerpoint/2010/main" val="1015245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B02D-BC12-4202-BA90-331FE3FF6D9B}"/>
              </a:ext>
            </a:extLst>
          </p:cNvPr>
          <p:cNvSpPr>
            <a:spLocks noGrp="1"/>
          </p:cNvSpPr>
          <p:nvPr>
            <p:ph type="title"/>
          </p:nvPr>
        </p:nvSpPr>
        <p:spPr/>
        <p:txBody>
          <a:bodyPr/>
          <a:lstStyle/>
          <a:p>
            <a:r>
              <a:rPr lang="en-US" dirty="0"/>
              <a:t>Other data</a:t>
            </a:r>
          </a:p>
        </p:txBody>
      </p:sp>
      <p:sp>
        <p:nvSpPr>
          <p:cNvPr id="3" name="Content Placeholder 2">
            <a:extLst>
              <a:ext uri="{FF2B5EF4-FFF2-40B4-BE49-F238E27FC236}">
                <a16:creationId xmlns:a16="http://schemas.microsoft.com/office/drawing/2014/main" id="{0D925F8C-4E6C-433B-A79C-3FB98C189A59}"/>
              </a:ext>
            </a:extLst>
          </p:cNvPr>
          <p:cNvSpPr>
            <a:spLocks noGrp="1"/>
          </p:cNvSpPr>
          <p:nvPr>
            <p:ph idx="1"/>
          </p:nvPr>
        </p:nvSpPr>
        <p:spPr/>
        <p:txBody>
          <a:bodyPr/>
          <a:lstStyle/>
          <a:p>
            <a:r>
              <a:rPr lang="en-US" dirty="0"/>
              <a:t>Male and female GE65 biomass models also run, but not included</a:t>
            </a:r>
          </a:p>
          <a:p>
            <a:r>
              <a:rPr lang="en-US" dirty="0"/>
              <a:t>Results similar to those presented here</a:t>
            </a:r>
          </a:p>
          <a:p>
            <a:pPr lvl="1"/>
            <a:r>
              <a:rPr lang="en-US" dirty="0"/>
              <a:t>For females also had to disable Epsilon2</a:t>
            </a:r>
          </a:p>
          <a:p>
            <a:pPr lvl="1"/>
            <a:r>
              <a:rPr lang="en-US" dirty="0"/>
              <a:t>Not for males</a:t>
            </a:r>
          </a:p>
          <a:p>
            <a:pPr lvl="1"/>
            <a:r>
              <a:rPr lang="en-US" dirty="0"/>
              <a:t>Would be happy to discuss with brave souls who would like to hear more</a:t>
            </a:r>
          </a:p>
        </p:txBody>
      </p:sp>
    </p:spTree>
    <p:extLst>
      <p:ext uri="{BB962C8B-B14F-4D97-AF65-F5344CB8AC3E}">
        <p14:creationId xmlns:p14="http://schemas.microsoft.com/office/powerpoint/2010/main" val="3214774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2CC2-CBB4-46A2-92D4-197D3BE4C12A}"/>
              </a:ext>
            </a:extLst>
          </p:cNvPr>
          <p:cNvSpPr>
            <a:spLocks noGrp="1"/>
          </p:cNvSpPr>
          <p:nvPr>
            <p:ph type="title"/>
          </p:nvPr>
        </p:nvSpPr>
        <p:spPr>
          <a:xfrm>
            <a:off x="646111" y="0"/>
            <a:ext cx="9404723" cy="1400530"/>
          </a:xfrm>
        </p:spPr>
        <p:txBody>
          <a:bodyPr/>
          <a:lstStyle/>
          <a:p>
            <a:r>
              <a:rPr lang="en-US" dirty="0"/>
              <a:t>Male and Female GE65 biomass model parameters</a:t>
            </a:r>
          </a:p>
        </p:txBody>
      </p:sp>
      <p:sp>
        <p:nvSpPr>
          <p:cNvPr id="5" name="Text Placeholder 4">
            <a:extLst>
              <a:ext uri="{FF2B5EF4-FFF2-40B4-BE49-F238E27FC236}">
                <a16:creationId xmlns:a16="http://schemas.microsoft.com/office/drawing/2014/main" id="{2AF4E604-F247-4B9E-B85C-53EA9113C0E6}"/>
              </a:ext>
            </a:extLst>
          </p:cNvPr>
          <p:cNvSpPr>
            <a:spLocks noGrp="1"/>
          </p:cNvSpPr>
          <p:nvPr>
            <p:ph type="body" idx="1"/>
          </p:nvPr>
        </p:nvSpPr>
        <p:spPr>
          <a:xfrm>
            <a:off x="1625089" y="1394309"/>
            <a:ext cx="2250225" cy="399790"/>
          </a:xfrm>
        </p:spPr>
        <p:txBody>
          <a:bodyPr/>
          <a:lstStyle/>
          <a:p>
            <a:r>
              <a:rPr lang="en-US" dirty="0"/>
              <a:t>Female</a:t>
            </a:r>
          </a:p>
        </p:txBody>
      </p:sp>
      <p:sp>
        <p:nvSpPr>
          <p:cNvPr id="7" name="Text Placeholder 6">
            <a:extLst>
              <a:ext uri="{FF2B5EF4-FFF2-40B4-BE49-F238E27FC236}">
                <a16:creationId xmlns:a16="http://schemas.microsoft.com/office/drawing/2014/main" id="{C7689810-3DDC-49AB-961B-A4925CB621A3}"/>
              </a:ext>
            </a:extLst>
          </p:cNvPr>
          <p:cNvSpPr>
            <a:spLocks noGrp="1"/>
          </p:cNvSpPr>
          <p:nvPr>
            <p:ph type="body" sz="quarter" idx="3"/>
          </p:nvPr>
        </p:nvSpPr>
        <p:spPr>
          <a:xfrm>
            <a:off x="6649544" y="1388582"/>
            <a:ext cx="1499191" cy="411243"/>
          </a:xfrm>
        </p:spPr>
        <p:txBody>
          <a:bodyPr/>
          <a:lstStyle/>
          <a:p>
            <a:r>
              <a:rPr lang="en-US" dirty="0"/>
              <a:t>Male</a:t>
            </a:r>
          </a:p>
        </p:txBody>
      </p:sp>
      <p:pic>
        <p:nvPicPr>
          <p:cNvPr id="9" name="Picture 8">
            <a:extLst>
              <a:ext uri="{FF2B5EF4-FFF2-40B4-BE49-F238E27FC236}">
                <a16:creationId xmlns:a16="http://schemas.microsoft.com/office/drawing/2014/main" id="{896C2FB3-3141-445A-8F80-CF904EF8D394}"/>
              </a:ext>
            </a:extLst>
          </p:cNvPr>
          <p:cNvPicPr>
            <a:picLocks noChangeAspect="1"/>
          </p:cNvPicPr>
          <p:nvPr/>
        </p:nvPicPr>
        <p:blipFill>
          <a:blip r:embed="rId2"/>
          <a:stretch>
            <a:fillRect/>
          </a:stretch>
        </p:blipFill>
        <p:spPr>
          <a:xfrm>
            <a:off x="5799794" y="1805552"/>
            <a:ext cx="3321431" cy="4990194"/>
          </a:xfrm>
          <a:prstGeom prst="rect">
            <a:avLst/>
          </a:prstGeom>
        </p:spPr>
      </p:pic>
      <p:pic>
        <p:nvPicPr>
          <p:cNvPr id="10" name="Picture 9">
            <a:extLst>
              <a:ext uri="{FF2B5EF4-FFF2-40B4-BE49-F238E27FC236}">
                <a16:creationId xmlns:a16="http://schemas.microsoft.com/office/drawing/2014/main" id="{83562C9B-0C53-4EA7-BA71-70F6FB032ADC}"/>
              </a:ext>
            </a:extLst>
          </p:cNvPr>
          <p:cNvPicPr>
            <a:picLocks noChangeAspect="1"/>
          </p:cNvPicPr>
          <p:nvPr/>
        </p:nvPicPr>
        <p:blipFill>
          <a:blip r:embed="rId3"/>
          <a:stretch>
            <a:fillRect/>
          </a:stretch>
        </p:blipFill>
        <p:spPr>
          <a:xfrm>
            <a:off x="1056280" y="1805552"/>
            <a:ext cx="3946117" cy="4990194"/>
          </a:xfrm>
          <a:prstGeom prst="rect">
            <a:avLst/>
          </a:prstGeom>
        </p:spPr>
      </p:pic>
    </p:spTree>
    <p:extLst>
      <p:ext uri="{BB962C8B-B14F-4D97-AF65-F5344CB8AC3E}">
        <p14:creationId xmlns:p14="http://schemas.microsoft.com/office/powerpoint/2010/main" val="2452996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0D93-7446-4F6D-99D8-A504D45FA440}"/>
              </a:ext>
            </a:extLst>
          </p:cNvPr>
          <p:cNvSpPr>
            <a:spLocks noGrp="1"/>
          </p:cNvSpPr>
          <p:nvPr>
            <p:ph type="title"/>
          </p:nvPr>
        </p:nvSpPr>
        <p:spPr/>
        <p:txBody>
          <a:bodyPr/>
          <a:lstStyle/>
          <a:p>
            <a:r>
              <a:rPr lang="en-US" dirty="0"/>
              <a:t>Citations</a:t>
            </a:r>
          </a:p>
        </p:txBody>
      </p:sp>
      <p:sp>
        <p:nvSpPr>
          <p:cNvPr id="3" name="Content Placeholder 2">
            <a:extLst>
              <a:ext uri="{FF2B5EF4-FFF2-40B4-BE49-F238E27FC236}">
                <a16:creationId xmlns:a16="http://schemas.microsoft.com/office/drawing/2014/main" id="{D52437AE-9474-4080-B7B2-79EE3A3A1FF3}"/>
              </a:ext>
            </a:extLst>
          </p:cNvPr>
          <p:cNvSpPr>
            <a:spLocks noGrp="1"/>
          </p:cNvSpPr>
          <p:nvPr>
            <p:ph idx="1"/>
          </p:nvPr>
        </p:nvSpPr>
        <p:spPr/>
        <p:txBody>
          <a:bodyPr/>
          <a:lstStyle/>
          <a:p>
            <a:r>
              <a:rPr lang="en-US" dirty="0"/>
              <a:t>Thorson, J and Cunningham C. </a:t>
            </a:r>
            <a:r>
              <a:rPr lang="en-US" i="1" dirty="0" err="1"/>
              <a:t>Spatio</a:t>
            </a:r>
            <a:r>
              <a:rPr lang="en-US" i="1" dirty="0"/>
              <a:t>-temporal index standardization: Overview and basics. </a:t>
            </a:r>
            <a:r>
              <a:rPr lang="en-US" dirty="0"/>
              <a:t>January 2018. NOAA AFSC Seattle WA. Model workshop </a:t>
            </a:r>
            <a:r>
              <a:rPr lang="en-US" dirty="0" err="1"/>
              <a:t>powerpoint</a:t>
            </a:r>
            <a:r>
              <a:rPr lang="en-US" dirty="0"/>
              <a:t>.</a:t>
            </a:r>
          </a:p>
        </p:txBody>
      </p:sp>
    </p:spTree>
    <p:extLst>
      <p:ext uri="{BB962C8B-B14F-4D97-AF65-F5344CB8AC3E}">
        <p14:creationId xmlns:p14="http://schemas.microsoft.com/office/powerpoint/2010/main" val="2308681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337" y="397059"/>
            <a:ext cx="9229408" cy="1400530"/>
          </a:xfrm>
        </p:spPr>
        <p:txBody>
          <a:bodyPr/>
          <a:lstStyle/>
          <a:p>
            <a:r>
              <a:rPr lang="en-US" dirty="0"/>
              <a:t>I’m sorry Dave, I can’t answer that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2196" y="1218092"/>
            <a:ext cx="6147241" cy="4610431"/>
          </a:xfrm>
        </p:spPr>
      </p:pic>
      <p:sp>
        <p:nvSpPr>
          <p:cNvPr id="3" name="TextBox 2"/>
          <p:cNvSpPr txBox="1"/>
          <p:nvPr/>
        </p:nvSpPr>
        <p:spPr>
          <a:xfrm>
            <a:off x="8449437" y="6298163"/>
            <a:ext cx="3742563" cy="461665"/>
          </a:xfrm>
          <a:prstGeom prst="rect">
            <a:avLst/>
          </a:prstGeom>
          <a:noFill/>
        </p:spPr>
        <p:txBody>
          <a:bodyPr wrap="square" rtlCol="0">
            <a:spAutoFit/>
          </a:bodyPr>
          <a:lstStyle/>
          <a:p>
            <a:r>
              <a:rPr lang="en-US" sz="2400" dirty="0"/>
              <a:t>jon.richar@noaa.gov</a:t>
            </a:r>
          </a:p>
        </p:txBody>
      </p:sp>
    </p:spTree>
    <p:extLst>
      <p:ext uri="{BB962C8B-B14F-4D97-AF65-F5344CB8AC3E}">
        <p14:creationId xmlns:p14="http://schemas.microsoft.com/office/powerpoint/2010/main" val="331690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F715E3-9E50-45F3-BB2A-906D23883171}"/>
                  </a:ext>
                </a:extLst>
              </p:cNvPr>
              <p:cNvSpPr>
                <a:spLocks noGrp="1"/>
              </p:cNvSpPr>
              <p:nvPr>
                <p:ph idx="1"/>
              </p:nvPr>
            </p:nvSpPr>
            <p:spPr>
              <a:xfrm>
                <a:off x="404327" y="603380"/>
                <a:ext cx="9564661" cy="5887615"/>
              </a:xfrm>
            </p:spPr>
            <p:txBody>
              <a:bodyPr>
                <a:normAutofit fontScale="92500" lnSpcReduction="10000"/>
              </a:bodyPr>
              <a:lstStyle/>
              <a:p>
                <a:r>
                  <a:rPr lang="en-US" sz="2800" dirty="0"/>
                  <a:t>Linear predictor for encounter probability*</a:t>
                </a:r>
              </a:p>
              <a:p>
                <a:pPr marL="0" indent="0">
                  <a:buNone/>
                </a:pPr>
                <a14:m>
                  <m:oMathPara xmlns:m="http://schemas.openxmlformats.org/officeDocument/2006/math">
                    <m:oMathParaPr>
                      <m:jc m:val="centerGroup"/>
                    </m:oMathParaPr>
                    <m:oMath xmlns:m="http://schemas.openxmlformats.org/officeDocument/2006/math">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logit</m:t>
                          </m:r>
                        </m:fName>
                        <m:e>
                          <m:d>
                            <m:dPr>
                              <m:begChr m:val="["/>
                              <m:endChr m:val=""/>
                              <m:ctrlPr>
                                <a:rPr lang="en-GB" sz="2400" i="1">
                                  <a:latin typeface="Cambria Math" panose="02040503050406030204" pitchFamily="18" charset="0"/>
                                </a:rPr>
                              </m:ctrlPr>
                            </m:dPr>
                            <m:e>
                              <m:d>
                                <m:dPr>
                                  <m:begChr m:val=""/>
                                  <m:endChr m:val="]"/>
                                  <m:ctrlPr>
                                    <a:rPr lang="en-GB" sz="2400" i="1">
                                      <a:latin typeface="Cambria Math" panose="02040503050406030204" pitchFamily="18" charset="0"/>
                                    </a:rPr>
                                  </m:ctrlPr>
                                </m:dPr>
                                <m:e>
                                  <m:r>
                                    <a:rPr lang="en-GB" sz="2400" i="1">
                                      <a:latin typeface="Cambria Math" panose="02040503050406030204" pitchFamily="18" charset="0"/>
                                    </a:rPr>
                                    <m:t>𝑝</m:t>
                                  </m:r>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𝑠</m:t>
                                          </m:r>
                                        </m:e>
                                        <m:sub>
                                          <m:r>
                                            <a:rPr lang="en-GB" sz="2400" i="1">
                                              <a:latin typeface="Cambria Math" panose="02040503050406030204" pitchFamily="18" charset="0"/>
                                            </a:rPr>
                                            <m:t>𝑖</m:t>
                                          </m:r>
                                        </m:sub>
                                      </m:sSub>
                                      <m:r>
                                        <a:rPr lang="en-GB" sz="2400" i="1">
                                          <a:latin typeface="Cambria Math" panose="02040503050406030204" pitchFamily="18" charset="0"/>
                                        </a:rPr>
                                        <m:t>, </m:t>
                                      </m:r>
                                      <m:sSub>
                                        <m:sSubPr>
                                          <m:ctrlPr>
                                            <a:rPr lang="en-GB" sz="2400" i="1">
                                              <a:latin typeface="Cambria Math" panose="02040503050406030204" pitchFamily="18" charset="0"/>
                                            </a:rPr>
                                          </m:ctrlPr>
                                        </m:sSubPr>
                                        <m:e>
                                          <m:r>
                                            <a:rPr lang="en-GB" sz="2400" i="1">
                                              <a:latin typeface="Cambria Math" panose="02040503050406030204" pitchFamily="18" charset="0"/>
                                            </a:rPr>
                                            <m:t>𝑡</m:t>
                                          </m:r>
                                        </m:e>
                                        <m:sub>
                                          <m:r>
                                            <a:rPr lang="en-GB" sz="2400" i="1">
                                              <a:latin typeface="Cambria Math" panose="02040503050406030204" pitchFamily="18" charset="0"/>
                                            </a:rPr>
                                            <m:t>𝑖</m:t>
                                          </m:r>
                                        </m:sub>
                                      </m:sSub>
                                    </m:e>
                                  </m:d>
                                </m:e>
                              </m:d>
                            </m:e>
                          </m:d>
                        </m:e>
                      </m:func>
                      <m:r>
                        <a:rPr lang="en-US"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𝛽</m:t>
                          </m:r>
                        </m:e>
                        <m:sub>
                          <m:r>
                            <a:rPr lang="en-GB" sz="2400" i="1">
                              <a:latin typeface="Cambria Math" panose="02040503050406030204" pitchFamily="18" charset="0"/>
                            </a:rPr>
                            <m:t>𝑝</m:t>
                          </m:r>
                        </m:sub>
                      </m:sSub>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𝑡</m:t>
                              </m:r>
                            </m:e>
                            <m:sub>
                              <m:r>
                                <a:rPr lang="en-GB" sz="2400" i="1">
                                  <a:latin typeface="Cambria Math" panose="02040503050406030204" pitchFamily="18" charset="0"/>
                                </a:rPr>
                                <m:t>𝑖</m:t>
                              </m:r>
                            </m:sub>
                          </m:sSub>
                        </m:e>
                      </m:d>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𝐿</m:t>
                          </m:r>
                        </m:e>
                        <m:sub>
                          <m:r>
                            <a:rPr lang="en-GB" sz="2400" i="1">
                              <a:latin typeface="Cambria Math" panose="02040503050406030204" pitchFamily="18" charset="0"/>
                            </a:rPr>
                            <m:t>𝑝</m:t>
                          </m:r>
                          <m:r>
                            <a:rPr lang="en-GB" sz="2400" i="1">
                              <a:latin typeface="Cambria Math" panose="02040503050406030204" pitchFamily="18" charset="0"/>
                            </a:rPr>
                            <m:t>𝜔</m:t>
                          </m:r>
                        </m:sub>
                      </m:sSub>
                      <m:sSub>
                        <m:sSubPr>
                          <m:ctrlPr>
                            <a:rPr lang="en-GB" sz="2400" i="1">
                              <a:latin typeface="Cambria Math" panose="02040503050406030204" pitchFamily="18" charset="0"/>
                            </a:rPr>
                          </m:ctrlPr>
                        </m:sSubPr>
                        <m:e>
                          <m:r>
                            <a:rPr lang="en-GB" sz="2400" i="1">
                              <a:latin typeface="Cambria Math" panose="02040503050406030204" pitchFamily="18" charset="0"/>
                            </a:rPr>
                            <m:t>𝜔</m:t>
                          </m:r>
                        </m:e>
                        <m:sub>
                          <m:r>
                            <a:rPr lang="en-GB" sz="2400" i="1">
                              <a:latin typeface="Cambria Math" panose="02040503050406030204" pitchFamily="18" charset="0"/>
                            </a:rPr>
                            <m:t>𝑝</m:t>
                          </m:r>
                        </m:sub>
                      </m:sSub>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𝑠</m:t>
                              </m:r>
                            </m:e>
                            <m:sub>
                              <m:r>
                                <a:rPr lang="en-GB" sz="2400" i="1">
                                  <a:latin typeface="Cambria Math" panose="02040503050406030204" pitchFamily="18" charset="0"/>
                                </a:rPr>
                                <m:t>𝑖</m:t>
                              </m:r>
                            </m:sub>
                          </m:sSub>
                          <m:r>
                            <a:rPr lang="en-GB" sz="2400" i="1">
                              <a:latin typeface="Cambria Math" panose="02040503050406030204" pitchFamily="18" charset="0"/>
                            </a:rPr>
                            <m:t> </m:t>
                          </m:r>
                        </m:e>
                      </m:d>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𝐿</m:t>
                          </m:r>
                        </m:e>
                        <m:sub>
                          <m:r>
                            <a:rPr lang="en-GB" sz="2400" i="1">
                              <a:latin typeface="Cambria Math" panose="02040503050406030204" pitchFamily="18" charset="0"/>
                            </a:rPr>
                            <m:t>𝑝</m:t>
                          </m:r>
                          <m:r>
                            <a:rPr lang="en-GB" sz="2400" i="1">
                              <a:latin typeface="Cambria Math" panose="02040503050406030204" pitchFamily="18" charset="0"/>
                            </a:rPr>
                            <m:t>𝜀</m:t>
                          </m:r>
                        </m:sub>
                      </m:sSub>
                      <m:sSub>
                        <m:sSubPr>
                          <m:ctrlPr>
                            <a:rPr lang="en-GB" sz="2400" i="1">
                              <a:latin typeface="Cambria Math" panose="02040503050406030204" pitchFamily="18" charset="0"/>
                            </a:rPr>
                          </m:ctrlPr>
                        </m:sSubPr>
                        <m:e>
                          <m:r>
                            <a:rPr lang="en-GB" sz="2400" i="1">
                              <a:latin typeface="Cambria Math" panose="02040503050406030204" pitchFamily="18" charset="0"/>
                            </a:rPr>
                            <m:t>𝜀</m:t>
                          </m:r>
                        </m:e>
                        <m:sub>
                          <m:r>
                            <a:rPr lang="en-GB" sz="2400" i="1">
                              <a:latin typeface="Cambria Math" panose="02040503050406030204" pitchFamily="18" charset="0"/>
                            </a:rPr>
                            <m:t>𝑝</m:t>
                          </m:r>
                        </m:sub>
                      </m:sSub>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𝑠</m:t>
                              </m:r>
                            </m:e>
                            <m:sub>
                              <m:r>
                                <a:rPr lang="en-GB" sz="2400" i="1">
                                  <a:latin typeface="Cambria Math" panose="02040503050406030204" pitchFamily="18" charset="0"/>
                                </a:rPr>
                                <m:t>𝑖</m:t>
                              </m:r>
                            </m:sub>
                          </m:sSub>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𝑡</m:t>
                              </m:r>
                            </m:e>
                            <m:sub>
                              <m:r>
                                <a:rPr lang="en-GB" sz="2400" i="1">
                                  <a:latin typeface="Cambria Math" panose="02040503050406030204" pitchFamily="18" charset="0"/>
                                </a:rPr>
                                <m:t>𝑖</m:t>
                              </m:r>
                            </m:sub>
                          </m:sSub>
                        </m:e>
                      </m:d>
                    </m:oMath>
                  </m:oMathPara>
                </a14:m>
                <a:endParaRPr lang="en-GB" sz="1600" dirty="0"/>
              </a:p>
              <a:p>
                <a:pPr marL="0" indent="0">
                  <a:buNone/>
                </a:pPr>
                <a:r>
                  <a:rPr lang="en-US" dirty="0"/>
                  <a:t>Where </a:t>
                </a:r>
                <a:endParaRPr lang="en-GB" dirty="0"/>
              </a:p>
              <a:p>
                <a:pPr lvl="1"/>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𝑝</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𝑖</m:t>
                            </m:r>
                          </m:sub>
                        </m:sSub>
                      </m:e>
                    </m:d>
                  </m:oMath>
                </a14:m>
                <a:r>
                  <a:rPr lang="en-US" dirty="0"/>
                  <a:t> is an intercept</a:t>
                </a:r>
              </a:p>
              <a:p>
                <a:pPr lvl="1"/>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𝑝</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𝑠</m:t>
                            </m:r>
                          </m:e>
                          <m:sub>
                            <m:r>
                              <a:rPr lang="en-GB" i="1">
                                <a:latin typeface="Cambria Math" panose="02040503050406030204" pitchFamily="18" charset="0"/>
                              </a:rPr>
                              <m:t>𝑖</m:t>
                            </m:r>
                          </m:sub>
                        </m:sSub>
                      </m:e>
                    </m:d>
                  </m:oMath>
                </a14:m>
                <a:r>
                  <a:rPr lang="en-US" dirty="0"/>
                  <a:t> is spatial variation, </a:t>
                </a:r>
                <a14:m>
                  <m:oMath xmlns:m="http://schemas.openxmlformats.org/officeDocument/2006/math">
                    <m:r>
                      <a:rPr lang="en-US" i="1">
                        <a:latin typeface="Cambria Math" panose="02040503050406030204" pitchFamily="18" charset="0"/>
                      </a:rPr>
                      <m:t>𝑉𝑎</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r>
                          <a:rPr lang="en-US" i="1">
                            <a:latin typeface="Cambria Math" panose="02040503050406030204" pitchFamily="18" charset="0"/>
                            <a:ea typeface="Cambria Math" panose="02040503050406030204" pitchFamily="18" charset="0"/>
                          </a:rPr>
                          <m:t>}</m:t>
                        </m:r>
                      </m:sub>
                    </m:sSub>
                    <m:d>
                      <m:dPr>
                        <m:ctrlPr>
                          <a:rPr lang="en-US"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𝜔</m:t>
                            </m:r>
                          </m:e>
                          <m:sub>
                            <m:r>
                              <a:rPr lang="en-US" i="1">
                                <a:latin typeface="Cambria Math" panose="02040503050406030204" pitchFamily="18" charset="0"/>
                              </a:rPr>
                              <m:t>𝑝</m:t>
                            </m:r>
                          </m:sub>
                        </m:sSub>
                      </m:e>
                    </m:d>
                    <m:r>
                      <a:rPr lang="en-US" i="1">
                        <a:latin typeface="Cambria Math" panose="02040503050406030204" pitchFamily="18" charset="0"/>
                      </a:rPr>
                      <m:t>=1</m:t>
                    </m:r>
                  </m:oMath>
                </a14:m>
                <a:endParaRPr lang="en-US" dirty="0"/>
              </a:p>
              <a:p>
                <a:pPr lvl="1"/>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𝑝</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𝑠</m:t>
                            </m:r>
                          </m:e>
                          <m:sub>
                            <m:r>
                              <a:rPr lang="en-GB" i="1">
                                <a:latin typeface="Cambria Math" panose="02040503050406030204" pitchFamily="18" charset="0"/>
                              </a:rPr>
                              <m:t>𝑖</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𝑖</m:t>
                            </m:r>
                          </m:sub>
                        </m:sSub>
                      </m:e>
                    </m:d>
                  </m:oMath>
                </a14:m>
                <a:r>
                  <a:rPr lang="en-US" dirty="0"/>
                  <a:t> is spatio-temporal variation, </a:t>
                </a:r>
                <a14:m>
                  <m:oMath xmlns:m="http://schemas.openxmlformats.org/officeDocument/2006/math">
                    <m:r>
                      <a:rPr lang="en-US" i="1">
                        <a:latin typeface="Cambria Math" panose="02040503050406030204" pitchFamily="18" charset="0"/>
                      </a:rPr>
                      <m:t>𝑉𝑎</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𝜀</m:t>
                            </m:r>
                          </m:e>
                          <m:sub>
                            <m:r>
                              <a:rPr lang="en-US" i="1">
                                <a:latin typeface="Cambria Math" panose="02040503050406030204" pitchFamily="18" charset="0"/>
                              </a:rPr>
                              <m:t>𝑝</m:t>
                            </m:r>
                          </m:sub>
                        </m:sSub>
                      </m:e>
                    </m:d>
                    <m:r>
                      <a:rPr lang="en-US" i="1">
                        <a:latin typeface="Cambria Math" panose="02040503050406030204" pitchFamily="18" charset="0"/>
                      </a:rPr>
                      <m:t>=1</m:t>
                    </m:r>
                  </m:oMath>
                </a14:m>
                <a:endParaRPr lang="en-US" dirty="0"/>
              </a:p>
              <a:p>
                <a:pPr lvl="1"/>
                <a:endParaRPr lang="en-US" dirty="0"/>
              </a:p>
              <a:p>
                <a:r>
                  <a:rPr lang="en-US" sz="2400" dirty="0"/>
                  <a:t>Linear predictor for catch-rate given encounter*</a:t>
                </a:r>
              </a:p>
              <a:p>
                <a:pPr marL="0" indent="0">
                  <a:buNone/>
                </a:pPr>
                <a14:m>
                  <m:oMathPara xmlns:m="http://schemas.openxmlformats.org/officeDocument/2006/math">
                    <m:oMathParaPr>
                      <m:jc m:val="centerGroup"/>
                    </m:oMathParaPr>
                    <m:oMath xmlns:m="http://schemas.openxmlformats.org/officeDocument/2006/math">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log</m:t>
                          </m:r>
                        </m:fName>
                        <m:e>
                          <m:d>
                            <m:dPr>
                              <m:begChr m:val="["/>
                              <m:endChr m:val=""/>
                              <m:ctrlPr>
                                <a:rPr lang="en-GB" sz="2400" i="1">
                                  <a:latin typeface="Cambria Math" panose="02040503050406030204" pitchFamily="18" charset="0"/>
                                </a:rPr>
                              </m:ctrlPr>
                            </m:dPr>
                            <m:e>
                              <m:d>
                                <m:dPr>
                                  <m:begChr m:val=""/>
                                  <m:endChr m:val="]"/>
                                  <m:ctrlPr>
                                    <a:rPr lang="en-GB" sz="2400" i="1">
                                      <a:latin typeface="Cambria Math" panose="02040503050406030204" pitchFamily="18" charset="0"/>
                                    </a:rPr>
                                  </m:ctrlPr>
                                </m:dPr>
                                <m:e>
                                  <m:r>
                                    <a:rPr lang="en-US" sz="2400" i="1">
                                      <a:latin typeface="Cambria Math" panose="02040503050406030204" pitchFamily="18" charset="0"/>
                                    </a:rPr>
                                    <m:t>𝑟</m:t>
                                  </m:r>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𝑠</m:t>
                                          </m:r>
                                        </m:e>
                                        <m:sub>
                                          <m:r>
                                            <a:rPr lang="en-GB" sz="2400" i="1">
                                              <a:latin typeface="Cambria Math" panose="02040503050406030204" pitchFamily="18" charset="0"/>
                                            </a:rPr>
                                            <m:t>𝑖</m:t>
                                          </m:r>
                                        </m:sub>
                                      </m:sSub>
                                      <m:r>
                                        <a:rPr lang="en-GB" sz="2400" i="1">
                                          <a:latin typeface="Cambria Math" panose="02040503050406030204" pitchFamily="18" charset="0"/>
                                        </a:rPr>
                                        <m:t>, </m:t>
                                      </m:r>
                                      <m:sSub>
                                        <m:sSubPr>
                                          <m:ctrlPr>
                                            <a:rPr lang="en-GB" sz="2400" i="1">
                                              <a:latin typeface="Cambria Math" panose="02040503050406030204" pitchFamily="18" charset="0"/>
                                            </a:rPr>
                                          </m:ctrlPr>
                                        </m:sSubPr>
                                        <m:e>
                                          <m:r>
                                            <a:rPr lang="en-GB" sz="2400" i="1">
                                              <a:latin typeface="Cambria Math" panose="02040503050406030204" pitchFamily="18" charset="0"/>
                                            </a:rPr>
                                            <m:t>𝑡</m:t>
                                          </m:r>
                                        </m:e>
                                        <m:sub>
                                          <m:r>
                                            <a:rPr lang="en-GB" sz="2400" i="1">
                                              <a:latin typeface="Cambria Math" panose="02040503050406030204" pitchFamily="18" charset="0"/>
                                            </a:rPr>
                                            <m:t>𝑖</m:t>
                                          </m:r>
                                        </m:sub>
                                      </m:sSub>
                                    </m:e>
                                  </m:d>
                                </m:e>
                              </m:d>
                            </m:e>
                          </m:d>
                        </m:e>
                      </m:func>
                      <m:r>
                        <a:rPr lang="en-US"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𝛽</m:t>
                          </m:r>
                        </m:e>
                        <m:sub>
                          <m:r>
                            <a:rPr lang="en-GB" sz="2400" i="1">
                              <a:latin typeface="Cambria Math" panose="02040503050406030204" pitchFamily="18" charset="0"/>
                            </a:rPr>
                            <m:t>𝑝</m:t>
                          </m:r>
                        </m:sub>
                      </m:sSub>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𝑡</m:t>
                              </m:r>
                            </m:e>
                            <m:sub>
                              <m:r>
                                <a:rPr lang="en-GB" sz="2400" i="1">
                                  <a:latin typeface="Cambria Math" panose="02040503050406030204" pitchFamily="18" charset="0"/>
                                </a:rPr>
                                <m:t>𝑖</m:t>
                              </m:r>
                            </m:sub>
                          </m:sSub>
                        </m:e>
                      </m:d>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𝐿</m:t>
                          </m:r>
                        </m:e>
                        <m:sub>
                          <m:r>
                            <a:rPr lang="en-US" sz="2400" i="1">
                              <a:latin typeface="Cambria Math" panose="02040503050406030204" pitchFamily="18" charset="0"/>
                            </a:rPr>
                            <m:t>𝑟</m:t>
                          </m:r>
                          <m:r>
                            <a:rPr lang="en-GB" sz="2400" i="1">
                              <a:latin typeface="Cambria Math" panose="02040503050406030204" pitchFamily="18" charset="0"/>
                            </a:rPr>
                            <m:t>𝜔</m:t>
                          </m:r>
                        </m:sub>
                      </m:sSub>
                      <m:sSub>
                        <m:sSubPr>
                          <m:ctrlPr>
                            <a:rPr lang="en-GB" sz="2400" i="1">
                              <a:latin typeface="Cambria Math" panose="02040503050406030204" pitchFamily="18" charset="0"/>
                            </a:rPr>
                          </m:ctrlPr>
                        </m:sSubPr>
                        <m:e>
                          <m:r>
                            <a:rPr lang="en-GB" sz="2400" i="1">
                              <a:latin typeface="Cambria Math" panose="02040503050406030204" pitchFamily="18" charset="0"/>
                            </a:rPr>
                            <m:t>𝜔</m:t>
                          </m:r>
                        </m:e>
                        <m:sub>
                          <m:r>
                            <a:rPr lang="en-GB" sz="2400" i="1">
                              <a:latin typeface="Cambria Math" panose="02040503050406030204" pitchFamily="18" charset="0"/>
                            </a:rPr>
                            <m:t>𝑝</m:t>
                          </m:r>
                        </m:sub>
                      </m:sSub>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𝑠</m:t>
                              </m:r>
                            </m:e>
                            <m:sub>
                              <m:r>
                                <a:rPr lang="en-GB" sz="2400" i="1">
                                  <a:latin typeface="Cambria Math" panose="02040503050406030204" pitchFamily="18" charset="0"/>
                                </a:rPr>
                                <m:t>𝑖</m:t>
                              </m:r>
                            </m:sub>
                          </m:sSub>
                          <m:r>
                            <a:rPr lang="en-GB" sz="2400" i="1">
                              <a:latin typeface="Cambria Math" panose="02040503050406030204" pitchFamily="18" charset="0"/>
                            </a:rPr>
                            <m:t> </m:t>
                          </m:r>
                        </m:e>
                      </m:d>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𝐿</m:t>
                          </m:r>
                        </m:e>
                        <m:sub>
                          <m:r>
                            <a:rPr lang="en-US" sz="2400" i="1">
                              <a:latin typeface="Cambria Math" panose="02040503050406030204" pitchFamily="18" charset="0"/>
                            </a:rPr>
                            <m:t>𝑟</m:t>
                          </m:r>
                          <m:r>
                            <a:rPr lang="en-GB" sz="2400" i="1">
                              <a:latin typeface="Cambria Math" panose="02040503050406030204" pitchFamily="18" charset="0"/>
                            </a:rPr>
                            <m:t>𝜀</m:t>
                          </m:r>
                        </m:sub>
                      </m:sSub>
                      <m:sSub>
                        <m:sSubPr>
                          <m:ctrlPr>
                            <a:rPr lang="en-GB" sz="2400" i="1">
                              <a:latin typeface="Cambria Math" panose="02040503050406030204" pitchFamily="18" charset="0"/>
                            </a:rPr>
                          </m:ctrlPr>
                        </m:sSubPr>
                        <m:e>
                          <m:r>
                            <a:rPr lang="en-GB" sz="2400" i="1">
                              <a:latin typeface="Cambria Math" panose="02040503050406030204" pitchFamily="18" charset="0"/>
                            </a:rPr>
                            <m:t>𝜀</m:t>
                          </m:r>
                        </m:e>
                        <m:sub>
                          <m:r>
                            <a:rPr lang="en-US" sz="2400" i="1">
                              <a:latin typeface="Cambria Math" panose="02040503050406030204" pitchFamily="18" charset="0"/>
                            </a:rPr>
                            <m:t>𝑟</m:t>
                          </m:r>
                        </m:sub>
                      </m:sSub>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𝑠</m:t>
                              </m:r>
                            </m:e>
                            <m:sub>
                              <m:r>
                                <a:rPr lang="en-GB" sz="2400" i="1">
                                  <a:latin typeface="Cambria Math" panose="02040503050406030204" pitchFamily="18" charset="0"/>
                                </a:rPr>
                                <m:t>𝑖</m:t>
                              </m:r>
                            </m:sub>
                          </m:sSub>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𝑡</m:t>
                              </m:r>
                            </m:e>
                            <m:sub>
                              <m:r>
                                <a:rPr lang="en-GB" sz="2400" i="1">
                                  <a:latin typeface="Cambria Math" panose="02040503050406030204" pitchFamily="18" charset="0"/>
                                </a:rPr>
                                <m:t>𝑖</m:t>
                              </m:r>
                            </m:sub>
                          </m:sSub>
                        </m:e>
                      </m:d>
                    </m:oMath>
                  </m:oMathPara>
                </a14:m>
                <a:endParaRPr lang="en-GB" sz="1600" dirty="0"/>
              </a:p>
              <a:p>
                <a:pPr marL="0" indent="0">
                  <a:buNone/>
                </a:pPr>
                <a:r>
                  <a:rPr lang="en-US" dirty="0"/>
                  <a:t>Where </a:t>
                </a:r>
                <a:endParaRPr lang="en-GB" dirty="0"/>
              </a:p>
              <a:p>
                <a:pPr lvl="1"/>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𝛽</m:t>
                        </m:r>
                      </m:e>
                      <m:sub>
                        <m:r>
                          <a:rPr lang="en-US" i="1">
                            <a:latin typeface="Cambria Math" panose="02040503050406030204" pitchFamily="18" charset="0"/>
                          </a:rPr>
                          <m:t>𝑟</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𝑖</m:t>
                            </m:r>
                          </m:sub>
                        </m:sSub>
                      </m:e>
                    </m:d>
                  </m:oMath>
                </a14:m>
                <a:r>
                  <a:rPr lang="en-US" dirty="0"/>
                  <a:t> is an intercept</a:t>
                </a:r>
              </a:p>
              <a:p>
                <a:pPr lvl="1"/>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𝜔</m:t>
                        </m:r>
                      </m:e>
                      <m:sub>
                        <m:r>
                          <a:rPr lang="en-US" i="1">
                            <a:latin typeface="Cambria Math" panose="02040503050406030204" pitchFamily="18" charset="0"/>
                          </a:rPr>
                          <m:t>𝑟</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𝑠</m:t>
                            </m:r>
                          </m:e>
                          <m:sub>
                            <m:r>
                              <a:rPr lang="en-GB" i="1">
                                <a:latin typeface="Cambria Math" panose="02040503050406030204" pitchFamily="18" charset="0"/>
                              </a:rPr>
                              <m:t>𝑖</m:t>
                            </m:r>
                          </m:sub>
                        </m:sSub>
                      </m:e>
                    </m:d>
                  </m:oMath>
                </a14:m>
                <a:r>
                  <a:rPr lang="en-US" dirty="0"/>
                  <a:t> is spatial variation, </a:t>
                </a:r>
                <a14:m>
                  <m:oMath xmlns:m="http://schemas.openxmlformats.org/officeDocument/2006/math">
                    <m:r>
                      <a:rPr lang="en-US" i="1">
                        <a:latin typeface="Cambria Math" panose="02040503050406030204" pitchFamily="18" charset="0"/>
                      </a:rPr>
                      <m:t>𝑉𝑎</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r>
                          <a:rPr lang="en-US" i="1">
                            <a:latin typeface="Cambria Math" panose="02040503050406030204" pitchFamily="18" charset="0"/>
                            <a:ea typeface="Cambria Math" panose="02040503050406030204" pitchFamily="18" charset="0"/>
                          </a:rPr>
                          <m:t>}</m:t>
                        </m:r>
                      </m:sub>
                    </m:sSub>
                    <m:d>
                      <m:dPr>
                        <m:ctrlPr>
                          <a:rPr lang="en-US"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𝜔</m:t>
                            </m:r>
                          </m:e>
                          <m:sub>
                            <m:r>
                              <a:rPr lang="en-US" i="1">
                                <a:latin typeface="Cambria Math" panose="02040503050406030204" pitchFamily="18" charset="0"/>
                              </a:rPr>
                              <m:t>𝑟</m:t>
                            </m:r>
                          </m:sub>
                        </m:sSub>
                      </m:e>
                    </m:d>
                    <m:r>
                      <a:rPr lang="en-US" i="1">
                        <a:latin typeface="Cambria Math" panose="02040503050406030204" pitchFamily="18" charset="0"/>
                      </a:rPr>
                      <m:t>=1</m:t>
                    </m:r>
                  </m:oMath>
                </a14:m>
                <a:endParaRPr lang="en-US" dirty="0"/>
              </a:p>
              <a:p>
                <a:pPr lvl="1"/>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𝜀</m:t>
                        </m:r>
                      </m:e>
                      <m:sub>
                        <m:r>
                          <a:rPr lang="en-US" i="1">
                            <a:latin typeface="Cambria Math" panose="02040503050406030204" pitchFamily="18" charset="0"/>
                          </a:rPr>
                          <m:t>𝑟</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𝑠</m:t>
                            </m:r>
                          </m:e>
                          <m:sub>
                            <m:r>
                              <a:rPr lang="en-GB" i="1">
                                <a:latin typeface="Cambria Math" panose="02040503050406030204" pitchFamily="18" charset="0"/>
                              </a:rPr>
                              <m:t>𝑖</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𝑡</m:t>
                            </m:r>
                          </m:e>
                          <m:sub>
                            <m:r>
                              <a:rPr lang="en-GB" i="1">
                                <a:latin typeface="Cambria Math" panose="02040503050406030204" pitchFamily="18" charset="0"/>
                              </a:rPr>
                              <m:t>𝑖</m:t>
                            </m:r>
                          </m:sub>
                        </m:sSub>
                      </m:e>
                    </m:d>
                  </m:oMath>
                </a14:m>
                <a:r>
                  <a:rPr lang="en-US" dirty="0"/>
                  <a:t> is spatio-temporal variation, </a:t>
                </a:r>
                <a14:m>
                  <m:oMath xmlns:m="http://schemas.openxmlformats.org/officeDocument/2006/math">
                    <m:r>
                      <a:rPr lang="en-US" i="1">
                        <a:latin typeface="Cambria Math" panose="02040503050406030204" pitchFamily="18" charset="0"/>
                      </a:rPr>
                      <m:t>𝑉𝑎</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𝜀</m:t>
                            </m:r>
                          </m:e>
                          <m:sub>
                            <m:r>
                              <a:rPr lang="en-US" i="1">
                                <a:latin typeface="Cambria Math" panose="02040503050406030204" pitchFamily="18" charset="0"/>
                              </a:rPr>
                              <m:t>𝑟</m:t>
                            </m:r>
                          </m:sub>
                        </m:sSub>
                      </m:e>
                    </m:d>
                    <m:r>
                      <a:rPr lang="en-US" i="1">
                        <a:latin typeface="Cambria Math" panose="02040503050406030204" pitchFamily="18" charset="0"/>
                      </a:rPr>
                      <m:t>=1</m:t>
                    </m:r>
                  </m:oMath>
                </a14:m>
                <a:endParaRPr lang="en-US" dirty="0"/>
              </a:p>
              <a:p>
                <a:pPr marL="1371600" lvl="3" indent="0">
                  <a:buNone/>
                </a:pPr>
                <a:endParaRPr lang="en-US" dirty="0"/>
              </a:p>
              <a:p>
                <a:pPr marL="1371600" lvl="3" indent="0">
                  <a:buNone/>
                </a:pPr>
                <a:r>
                  <a:rPr lang="en-US" dirty="0"/>
                  <a:t>								* Thorson and Cunningham 2018</a:t>
                </a:r>
              </a:p>
              <a:p>
                <a:pPr lvl="3"/>
                <a:endParaRPr lang="en-US" dirty="0"/>
              </a:p>
            </p:txBody>
          </p:sp>
        </mc:Choice>
        <mc:Fallback xmlns="">
          <p:sp>
            <p:nvSpPr>
              <p:cNvPr id="3" name="Content Placeholder 2">
                <a:extLst>
                  <a:ext uri="{FF2B5EF4-FFF2-40B4-BE49-F238E27FC236}">
                    <a16:creationId xmlns:a16="http://schemas.microsoft.com/office/drawing/2014/main" id="{F2F715E3-9E50-45F3-BB2A-906D23883171}"/>
                  </a:ext>
                </a:extLst>
              </p:cNvPr>
              <p:cNvSpPr>
                <a:spLocks noGrp="1" noRot="1" noChangeAspect="1" noMove="1" noResize="1" noEditPoints="1" noAdjustHandles="1" noChangeArrowheads="1" noChangeShapeType="1" noTextEdit="1"/>
              </p:cNvSpPr>
              <p:nvPr>
                <p:ph idx="1"/>
              </p:nvPr>
            </p:nvSpPr>
            <p:spPr>
              <a:xfrm>
                <a:off x="404327" y="603380"/>
                <a:ext cx="9564661" cy="5887615"/>
              </a:xfrm>
              <a:blipFill>
                <a:blip r:embed="rId3"/>
                <a:stretch>
                  <a:fillRect l="-637" t="-3416"/>
                </a:stretch>
              </a:blipFill>
            </p:spPr>
            <p:txBody>
              <a:bodyPr/>
              <a:lstStyle/>
              <a:p>
                <a:r>
                  <a:rPr lang="en-US">
                    <a:noFill/>
                  </a:rPr>
                  <a:t> </a:t>
                </a:r>
              </a:p>
            </p:txBody>
          </p:sp>
        </mc:Fallback>
      </mc:AlternateContent>
    </p:spTree>
    <p:extLst>
      <p:ext uri="{BB962C8B-B14F-4D97-AF65-F5344CB8AC3E}">
        <p14:creationId xmlns:p14="http://schemas.microsoft.com/office/powerpoint/2010/main" val="1673138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BA7989F-52A0-4D75-910F-D529189E7EC3}"/>
                  </a:ext>
                </a:extLst>
              </p:cNvPr>
              <p:cNvSpPr>
                <a:spLocks noGrp="1"/>
              </p:cNvSpPr>
              <p:nvPr>
                <p:ph idx="1"/>
              </p:nvPr>
            </p:nvSpPr>
            <p:spPr>
              <a:xfrm>
                <a:off x="1103312" y="1312506"/>
                <a:ext cx="8946541" cy="4935893"/>
              </a:xfrm>
            </p:spPr>
            <p:txBody>
              <a:bodyPr>
                <a:normAutofit fontScale="92500" lnSpcReduction="10000"/>
              </a:bodyPr>
              <a:lstStyle/>
              <a:p>
                <a:pPr lvl="1"/>
                <a:r>
                  <a:rPr lang="en-US" sz="2000" dirty="0">
                    <a:latin typeface="+mn-lt"/>
                  </a:rPr>
                  <a:t>Density is then calculated as a function of encounter and catch rates*</a:t>
                </a:r>
              </a:p>
              <a:p>
                <a:pPr marL="0" indent="0">
                  <a:buNone/>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𝑑</m:t>
                          </m:r>
                        </m:e>
                      </m:acc>
                      <m:d>
                        <m:dPr>
                          <m:ctrlPr>
                            <a:rPr lang="en-US" sz="2800" i="1">
                              <a:latin typeface="Cambria Math" panose="02040503050406030204" pitchFamily="18" charset="0"/>
                            </a:rPr>
                          </m:ctrlPr>
                        </m:dPr>
                        <m:e>
                          <m:r>
                            <a:rPr lang="en-US" sz="2800" i="1">
                              <a:latin typeface="Cambria Math" panose="02040503050406030204" pitchFamily="18" charset="0"/>
                            </a:rPr>
                            <m:t>𝑠</m:t>
                          </m:r>
                          <m:r>
                            <a:rPr lang="en-US" sz="2800" i="1">
                              <a:latin typeface="Cambria Math" panose="02040503050406030204" pitchFamily="18" charset="0"/>
                            </a:rPr>
                            <m:t>, </m:t>
                          </m:r>
                          <m:r>
                            <a:rPr lang="en-US" sz="2800" i="1">
                              <a:latin typeface="Cambria Math" panose="02040503050406030204" pitchFamily="18" charset="0"/>
                            </a:rPr>
                            <m:t>𝑡</m:t>
                          </m:r>
                        </m:e>
                      </m:d>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𝑝</m:t>
                          </m:r>
                        </m:e>
                      </m:acc>
                      <m:d>
                        <m:dPr>
                          <m:ctrlPr>
                            <a:rPr lang="en-US" sz="2800" i="1">
                              <a:latin typeface="Cambria Math" panose="02040503050406030204" pitchFamily="18" charset="0"/>
                            </a:rPr>
                          </m:ctrlPr>
                        </m:dPr>
                        <m:e>
                          <m:r>
                            <a:rPr lang="en-US" sz="2800" i="1">
                              <a:latin typeface="Cambria Math" panose="02040503050406030204" pitchFamily="18" charset="0"/>
                            </a:rPr>
                            <m:t>𝑠</m:t>
                          </m:r>
                          <m:r>
                            <a:rPr lang="en-US" sz="2800" i="1">
                              <a:latin typeface="Cambria Math" panose="02040503050406030204" pitchFamily="18" charset="0"/>
                            </a:rPr>
                            <m:t>, </m:t>
                          </m:r>
                          <m:r>
                            <a:rPr lang="en-US" sz="2800" i="1">
                              <a:latin typeface="Cambria Math" panose="02040503050406030204" pitchFamily="18" charset="0"/>
                            </a:rPr>
                            <m:t>𝑡</m:t>
                          </m:r>
                        </m:e>
                      </m:d>
                      <m:r>
                        <a:rPr lang="en-GB" sz="2800" i="1">
                          <a:latin typeface="Cambria Math" panose="02040503050406030204" pitchFamily="18" charset="0"/>
                          <a:ea typeface="Cambria Math" panose="02040503050406030204" pitchFamily="18" charset="0"/>
                        </a:rPr>
                        <m:t>×</m:t>
                      </m:r>
                      <m:acc>
                        <m:accPr>
                          <m:chr m:val="̂"/>
                          <m:ctrlPr>
                            <a:rPr lang="en-GB"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𝑟</m:t>
                          </m:r>
                        </m:e>
                      </m:acc>
                      <m:d>
                        <m:dPr>
                          <m:ctrlPr>
                            <a:rPr lang="en-GB" sz="2800" i="1">
                              <a:latin typeface="Cambria Math" panose="02040503050406030204" pitchFamily="18" charset="0"/>
                            </a:rPr>
                          </m:ctrlPr>
                        </m:dPr>
                        <m:e>
                          <m:r>
                            <a:rPr lang="en-US" sz="2800" i="1">
                              <a:latin typeface="Cambria Math" panose="02040503050406030204" pitchFamily="18" charset="0"/>
                            </a:rPr>
                            <m:t>𝑠</m:t>
                          </m:r>
                          <m:r>
                            <a:rPr lang="en-US" sz="2800" i="1">
                              <a:latin typeface="Cambria Math" panose="02040503050406030204" pitchFamily="18" charset="0"/>
                            </a:rPr>
                            <m:t>, </m:t>
                          </m:r>
                          <m:r>
                            <a:rPr lang="en-US" sz="2800" i="1">
                              <a:latin typeface="Cambria Math" panose="02040503050406030204" pitchFamily="18" charset="0"/>
                            </a:rPr>
                            <m:t>𝑡</m:t>
                          </m:r>
                        </m:e>
                      </m:d>
                    </m:oMath>
                  </m:oMathPara>
                </a14:m>
                <a:endParaRPr lang="en-US" dirty="0">
                  <a:latin typeface="+mn-lt"/>
                </a:endParaRPr>
              </a:p>
              <a:p>
                <a:pPr lvl="1"/>
                <a:r>
                  <a:rPr lang="en-US" sz="2000" dirty="0"/>
                  <a:t>Density estimates calculated at knots based on adjacent station sample values</a:t>
                </a:r>
              </a:p>
              <a:p>
                <a:pPr lvl="2"/>
                <a:r>
                  <a:rPr lang="en-US" dirty="0"/>
                  <a:t>Knots control resolution</a:t>
                </a:r>
              </a:p>
              <a:p>
                <a:pPr lvl="2"/>
                <a:r>
                  <a:rPr lang="en-US" dirty="0"/>
                  <a:t>VAST places knots automatically, such that average distance from </a:t>
                </a:r>
                <a:r>
                  <a:rPr lang="en-US" dirty="0" err="1"/>
                  <a:t>observatrions</a:t>
                </a:r>
                <a:r>
                  <a:rPr lang="en-US" dirty="0"/>
                  <a:t> is minimized</a:t>
                </a:r>
              </a:p>
              <a:p>
                <a:pPr lvl="2"/>
                <a:r>
                  <a:rPr lang="en-US" dirty="0"/>
                  <a:t>Estimates extrapolated to surface using SPDE mesh/grid approximation within an extrapolation region</a:t>
                </a:r>
              </a:p>
              <a:p>
                <a:pPr lvl="3"/>
                <a:r>
                  <a:rPr lang="en-US" dirty="0"/>
                  <a:t>Predefined extrapolation regions included with VAST package</a:t>
                </a:r>
              </a:p>
              <a:p>
                <a:pPr lvl="3"/>
                <a:r>
                  <a:rPr lang="en-US" dirty="0"/>
                  <a:t>User may also define their own extrapolation region and import it.</a:t>
                </a:r>
              </a:p>
              <a:p>
                <a:pPr lvl="3"/>
                <a:r>
                  <a:rPr lang="en-US" dirty="0"/>
                  <a:t>Custom extrapolation areas may be defined on the fly based on user provided sampling grid.</a:t>
                </a:r>
              </a:p>
              <a:p>
                <a:pPr marL="1828800" lvl="4" indent="0">
                  <a:buNone/>
                </a:pPr>
                <a:endParaRPr lang="en-US" dirty="0"/>
              </a:p>
              <a:p>
                <a:pPr marL="3657600" lvl="8" indent="0">
                  <a:buNone/>
                </a:pPr>
                <a:r>
                  <a:rPr lang="en-US" dirty="0"/>
                  <a:t>					*Thorson and Cunningham 2018</a:t>
                </a:r>
              </a:p>
            </p:txBody>
          </p:sp>
        </mc:Choice>
        <mc:Fallback>
          <p:sp>
            <p:nvSpPr>
              <p:cNvPr id="3" name="Content Placeholder 2">
                <a:extLst>
                  <a:ext uri="{FF2B5EF4-FFF2-40B4-BE49-F238E27FC236}">
                    <a16:creationId xmlns:a16="http://schemas.microsoft.com/office/drawing/2014/main" id="{3BA7989F-52A0-4D75-910F-D529189E7EC3}"/>
                  </a:ext>
                </a:extLst>
              </p:cNvPr>
              <p:cNvSpPr>
                <a:spLocks noGrp="1" noRot="1" noChangeAspect="1" noMove="1" noResize="1" noEditPoints="1" noAdjustHandles="1" noChangeArrowheads="1" noChangeShapeType="1" noTextEdit="1"/>
              </p:cNvSpPr>
              <p:nvPr>
                <p:ph idx="1"/>
              </p:nvPr>
            </p:nvSpPr>
            <p:spPr>
              <a:xfrm>
                <a:off x="1103312" y="1312506"/>
                <a:ext cx="8946541" cy="4935893"/>
              </a:xfrm>
              <a:blipFill>
                <a:blip r:embed="rId2"/>
                <a:stretch>
                  <a:fillRect t="-1235" r="-341"/>
                </a:stretch>
              </a:blipFill>
            </p:spPr>
            <p:txBody>
              <a:bodyPr/>
              <a:lstStyle/>
              <a:p>
                <a:r>
                  <a:rPr lang="en-US">
                    <a:noFill/>
                  </a:rPr>
                  <a:t> </a:t>
                </a:r>
              </a:p>
            </p:txBody>
          </p:sp>
        </mc:Fallback>
      </mc:AlternateContent>
    </p:spTree>
    <p:extLst>
      <p:ext uri="{BB962C8B-B14F-4D97-AF65-F5344CB8AC3E}">
        <p14:creationId xmlns:p14="http://schemas.microsoft.com/office/powerpoint/2010/main" val="1696923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and settings</a:t>
            </a:r>
          </a:p>
        </p:txBody>
      </p:sp>
      <p:sp>
        <p:nvSpPr>
          <p:cNvPr id="3" name="Content Placeholder 2"/>
          <p:cNvSpPr>
            <a:spLocks noGrp="1"/>
          </p:cNvSpPr>
          <p:nvPr>
            <p:ph idx="1"/>
          </p:nvPr>
        </p:nvSpPr>
        <p:spPr/>
        <p:txBody>
          <a:bodyPr>
            <a:normAutofit fontScale="85000" lnSpcReduction="20000"/>
          </a:bodyPr>
          <a:lstStyle/>
          <a:p>
            <a:r>
              <a:rPr lang="en-US" dirty="0"/>
              <a:t>Estimated Bristol Bay red king crab total GE65, as well as male GE65 and female GE65.</a:t>
            </a:r>
          </a:p>
          <a:p>
            <a:r>
              <a:rPr lang="en-US" dirty="0"/>
              <a:t>Data: abundance/biomass at station data produced as an intermediate step in creation of design based estimates.</a:t>
            </a:r>
          </a:p>
          <a:p>
            <a:r>
              <a:rPr lang="en-US" dirty="0"/>
              <a:t>VAST settings</a:t>
            </a:r>
          </a:p>
          <a:p>
            <a:pPr lvl="1"/>
            <a:r>
              <a:rPr lang="en-US" dirty="0"/>
              <a:t>RACE-standard model used with limited modification to make converge</a:t>
            </a:r>
          </a:p>
          <a:p>
            <a:pPr lvl="1"/>
            <a:r>
              <a:rPr lang="en-US" dirty="0"/>
              <a:t>No covariates (depth, NBT, etc.)</a:t>
            </a:r>
          </a:p>
          <a:p>
            <a:pPr lvl="1"/>
            <a:r>
              <a:rPr lang="en-US" dirty="0"/>
              <a:t>Delta-gamma observation model</a:t>
            </a:r>
          </a:p>
          <a:p>
            <a:pPr lvl="1"/>
            <a:r>
              <a:rPr lang="en-US" dirty="0"/>
              <a:t>Knot method = grid </a:t>
            </a:r>
          </a:p>
          <a:p>
            <a:pPr lvl="1"/>
            <a:r>
              <a:rPr lang="en-US" dirty="0"/>
              <a:t>#Knots: 500 </a:t>
            </a:r>
          </a:p>
          <a:p>
            <a:pPr lvl="1"/>
            <a:r>
              <a:rPr lang="en-US" dirty="0"/>
              <a:t>Fine scale = T</a:t>
            </a:r>
          </a:p>
          <a:p>
            <a:pPr lvl="1"/>
            <a:r>
              <a:rPr lang="en-US" dirty="0"/>
              <a:t>Bias correction = T (employs an epsilon bias-correction estimator)</a:t>
            </a:r>
          </a:p>
          <a:p>
            <a:pPr lvl="1"/>
            <a:r>
              <a:rPr lang="en-US" dirty="0"/>
              <a:t>Custom extrapolation regions based on SAP strata used for design based estimates</a:t>
            </a:r>
          </a:p>
          <a:p>
            <a:pPr lvl="2"/>
            <a:r>
              <a:rPr lang="en-US" dirty="0"/>
              <a:t>6.25 km2 (2.5 km x 2.5 km) grid squares</a:t>
            </a:r>
          </a:p>
        </p:txBody>
      </p:sp>
    </p:spTree>
    <p:extLst>
      <p:ext uri="{BB962C8B-B14F-4D97-AF65-F5344CB8AC3E}">
        <p14:creationId xmlns:p14="http://schemas.microsoft.com/office/powerpoint/2010/main" val="14683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6E9FC0-59DD-4036-92EC-52A9A7F64A64}"/>
              </a:ext>
            </a:extLst>
          </p:cNvPr>
          <p:cNvSpPr>
            <a:spLocks noGrp="1"/>
          </p:cNvSpPr>
          <p:nvPr>
            <p:ph type="title"/>
          </p:nvPr>
        </p:nvSpPr>
        <p:spPr/>
        <p:txBody>
          <a:bodyPr/>
          <a:lstStyle/>
          <a:p>
            <a:r>
              <a:rPr lang="en-US" dirty="0"/>
              <a:t>Parameter settings</a:t>
            </a:r>
          </a:p>
        </p:txBody>
      </p:sp>
      <p:sp>
        <p:nvSpPr>
          <p:cNvPr id="5" name="Text Placeholder 4">
            <a:extLst>
              <a:ext uri="{FF2B5EF4-FFF2-40B4-BE49-F238E27FC236}">
                <a16:creationId xmlns:a16="http://schemas.microsoft.com/office/drawing/2014/main" id="{23483C34-0E73-4A77-BC85-A057DD2F83AF}"/>
              </a:ext>
            </a:extLst>
          </p:cNvPr>
          <p:cNvSpPr>
            <a:spLocks noGrp="1"/>
          </p:cNvSpPr>
          <p:nvPr>
            <p:ph type="body" idx="1"/>
          </p:nvPr>
        </p:nvSpPr>
        <p:spPr/>
        <p:txBody>
          <a:bodyPr/>
          <a:lstStyle/>
          <a:p>
            <a:r>
              <a:rPr lang="en-US" dirty="0"/>
              <a:t>Total Abundance</a:t>
            </a:r>
          </a:p>
        </p:txBody>
      </p:sp>
      <p:graphicFrame>
        <p:nvGraphicFramePr>
          <p:cNvPr id="10" name="Content Placeholder 9">
            <a:extLst>
              <a:ext uri="{FF2B5EF4-FFF2-40B4-BE49-F238E27FC236}">
                <a16:creationId xmlns:a16="http://schemas.microsoft.com/office/drawing/2014/main" id="{DEB4CAC9-4FC4-4F41-90BC-6668D06D40FD}"/>
              </a:ext>
            </a:extLst>
          </p:cNvPr>
          <p:cNvGraphicFramePr>
            <a:graphicFrameLocks noGrp="1"/>
          </p:cNvGraphicFramePr>
          <p:nvPr>
            <p:ph sz="half" idx="2"/>
            <p:extLst>
              <p:ext uri="{D42A27DB-BD31-4B8C-83A1-F6EECF244321}">
                <p14:modId xmlns:p14="http://schemas.microsoft.com/office/powerpoint/2010/main" val="1522765021"/>
              </p:ext>
            </p:extLst>
          </p:nvPr>
        </p:nvGraphicFramePr>
        <p:xfrm>
          <a:off x="1103313" y="2514600"/>
          <a:ext cx="4395789" cy="1225422"/>
        </p:xfrm>
        <a:graphic>
          <a:graphicData uri="http://schemas.openxmlformats.org/drawingml/2006/table">
            <a:tbl>
              <a:tblPr>
                <a:tableStyleId>{5C22544A-7EE6-4342-B048-85BDC9FD1C3A}</a:tableStyleId>
              </a:tblPr>
              <a:tblGrid>
                <a:gridCol w="1279637">
                  <a:extLst>
                    <a:ext uri="{9D8B030D-6E8A-4147-A177-3AD203B41FA5}">
                      <a16:colId xmlns:a16="http://schemas.microsoft.com/office/drawing/2014/main" val="2793131145"/>
                    </a:ext>
                  </a:extLst>
                </a:gridCol>
                <a:gridCol w="1516606">
                  <a:extLst>
                    <a:ext uri="{9D8B030D-6E8A-4147-A177-3AD203B41FA5}">
                      <a16:colId xmlns:a16="http://schemas.microsoft.com/office/drawing/2014/main" val="747509053"/>
                    </a:ext>
                  </a:extLst>
                </a:gridCol>
                <a:gridCol w="1599546">
                  <a:extLst>
                    <a:ext uri="{9D8B030D-6E8A-4147-A177-3AD203B41FA5}">
                      <a16:colId xmlns:a16="http://schemas.microsoft.com/office/drawing/2014/main" val="2968787803"/>
                    </a:ext>
                  </a:extLst>
                </a:gridCol>
              </a:tblGrid>
              <a:tr h="210916">
                <a:tc>
                  <a:txBody>
                    <a:bodyPr/>
                    <a:lstStyle/>
                    <a:p>
                      <a:pPr algn="l" fontAlgn="b"/>
                      <a:r>
                        <a:rPr lang="en-US" sz="1100" u="none" strike="noStrike">
                          <a:effectLst/>
                        </a:rPr>
                        <a:t>$FieldConfig</a:t>
                      </a:r>
                      <a:endParaRPr lang="en-US" sz="1100" b="0" i="0" u="none" strike="noStrike">
                        <a:solidFill>
                          <a:srgbClr val="000000"/>
                        </a:solidFill>
                        <a:effectLst/>
                        <a:latin typeface="Calibri" panose="020F0502020204030204" pitchFamily="34" charset="0"/>
                      </a:endParaRPr>
                    </a:p>
                  </a:txBody>
                  <a:tcPr marL="11859" marR="11859"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11859" marR="11859"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11859" marR="11859" marT="9525" marB="0" anchor="b"/>
                </a:tc>
                <a:extLst>
                  <a:ext uri="{0D108BD9-81ED-4DB2-BD59-A6C34878D82A}">
                    <a16:rowId xmlns:a16="http://schemas.microsoft.com/office/drawing/2014/main" val="3053021439"/>
                  </a:ext>
                </a:extLst>
              </a:tr>
              <a:tr h="381758">
                <a:tc>
                  <a:txBody>
                    <a:bodyPr/>
                    <a:lstStyle/>
                    <a:p>
                      <a:pPr algn="l" fontAlgn="b"/>
                      <a:endParaRPr lang="en-US" sz="1100" b="0" i="0" u="none" strike="noStrike">
                        <a:solidFill>
                          <a:srgbClr val="000000"/>
                        </a:solidFill>
                        <a:effectLst/>
                        <a:latin typeface="Calibri" panose="020F0502020204030204" pitchFamily="34" charset="0"/>
                      </a:endParaRPr>
                    </a:p>
                  </a:txBody>
                  <a:tcPr marL="11859" marR="11859" marT="9525" marB="0" anchor="b"/>
                </a:tc>
                <a:tc>
                  <a:txBody>
                    <a:bodyPr/>
                    <a:lstStyle/>
                    <a:p>
                      <a:pPr algn="l" fontAlgn="b"/>
                      <a:r>
                        <a:rPr lang="en-US" sz="1100" u="none" strike="noStrike">
                          <a:effectLst/>
                        </a:rPr>
                        <a:t>        Component_1 </a:t>
                      </a:r>
                      <a:endParaRPr lang="en-US" sz="1100" b="0" i="0" u="none" strike="noStrike">
                        <a:solidFill>
                          <a:srgbClr val="000000"/>
                        </a:solidFill>
                        <a:effectLst/>
                        <a:latin typeface="Calibri" panose="020F0502020204030204" pitchFamily="34" charset="0"/>
                      </a:endParaRPr>
                    </a:p>
                  </a:txBody>
                  <a:tcPr marL="11859" marR="11859" marT="9525" marB="0" anchor="b"/>
                </a:tc>
                <a:tc>
                  <a:txBody>
                    <a:bodyPr/>
                    <a:lstStyle/>
                    <a:p>
                      <a:pPr algn="l" fontAlgn="b"/>
                      <a:r>
                        <a:rPr lang="en-US" sz="1100" u="none" strike="noStrike">
                          <a:effectLst/>
                        </a:rPr>
                        <a:t>Component_2</a:t>
                      </a:r>
                      <a:endParaRPr lang="en-US" sz="1100" b="0" i="0" u="none" strike="noStrike">
                        <a:solidFill>
                          <a:srgbClr val="000000"/>
                        </a:solidFill>
                        <a:effectLst/>
                        <a:latin typeface="Calibri" panose="020F0502020204030204" pitchFamily="34" charset="0"/>
                      </a:endParaRPr>
                    </a:p>
                  </a:txBody>
                  <a:tcPr marL="11859" marR="11859" marT="9525" marB="0" anchor="b"/>
                </a:tc>
                <a:extLst>
                  <a:ext uri="{0D108BD9-81ED-4DB2-BD59-A6C34878D82A}">
                    <a16:rowId xmlns:a16="http://schemas.microsoft.com/office/drawing/2014/main" val="2473540639"/>
                  </a:ext>
                </a:extLst>
              </a:tr>
              <a:tr h="210916">
                <a:tc>
                  <a:txBody>
                    <a:bodyPr/>
                    <a:lstStyle/>
                    <a:p>
                      <a:pPr algn="l" fontAlgn="b"/>
                      <a:r>
                        <a:rPr lang="en-US" sz="1100" u="none" strike="noStrike">
                          <a:effectLst/>
                        </a:rPr>
                        <a:t>Omega        </a:t>
                      </a:r>
                      <a:endParaRPr lang="en-US" sz="1100" b="0" i="0" u="none" strike="noStrike">
                        <a:solidFill>
                          <a:srgbClr val="000000"/>
                        </a:solidFill>
                        <a:effectLst/>
                        <a:latin typeface="Calibri" panose="020F0502020204030204" pitchFamily="34" charset="0"/>
                      </a:endParaRPr>
                    </a:p>
                  </a:txBody>
                  <a:tcPr marL="11859" marR="11859" marT="9525" marB="0" anchor="b"/>
                </a:tc>
                <a:tc>
                  <a:txBody>
                    <a:bodyPr/>
                    <a:lstStyle/>
                    <a:p>
                      <a:pPr algn="l" fontAlgn="b"/>
                      <a:r>
                        <a:rPr lang="en-US" sz="1100" u="none" strike="noStrike" dirty="0">
                          <a:effectLst/>
                        </a:rPr>
                        <a:t>IID    </a:t>
                      </a:r>
                      <a:endParaRPr lang="en-US" sz="1100" b="0" i="0" u="none" strike="noStrike" dirty="0">
                        <a:solidFill>
                          <a:srgbClr val="000000"/>
                        </a:solidFill>
                        <a:effectLst/>
                        <a:latin typeface="Calibri" panose="020F0502020204030204" pitchFamily="34" charset="0"/>
                      </a:endParaRPr>
                    </a:p>
                  </a:txBody>
                  <a:tcPr marL="11859" marR="11859" marT="9525" marB="0" anchor="b"/>
                </a:tc>
                <a:tc>
                  <a:txBody>
                    <a:bodyPr/>
                    <a:lstStyle/>
                    <a:p>
                      <a:pPr algn="l" fontAlgn="b"/>
                      <a:r>
                        <a:rPr lang="en-US" sz="1100" u="none" strike="noStrike">
                          <a:effectLst/>
                        </a:rPr>
                        <a:t>IID</a:t>
                      </a:r>
                      <a:endParaRPr lang="en-US" sz="1100" b="0" i="0" u="none" strike="noStrike">
                        <a:solidFill>
                          <a:srgbClr val="000000"/>
                        </a:solidFill>
                        <a:effectLst/>
                        <a:latin typeface="Calibri" panose="020F0502020204030204" pitchFamily="34" charset="0"/>
                      </a:endParaRPr>
                    </a:p>
                  </a:txBody>
                  <a:tcPr marL="11859" marR="11859" marT="9525" marB="0" anchor="b"/>
                </a:tc>
                <a:extLst>
                  <a:ext uri="{0D108BD9-81ED-4DB2-BD59-A6C34878D82A}">
                    <a16:rowId xmlns:a16="http://schemas.microsoft.com/office/drawing/2014/main" val="55461011"/>
                  </a:ext>
                </a:extLst>
              </a:tr>
              <a:tr h="210916">
                <a:tc>
                  <a:txBody>
                    <a:bodyPr/>
                    <a:lstStyle/>
                    <a:p>
                      <a:pPr algn="l" fontAlgn="b"/>
                      <a:r>
                        <a:rPr lang="en-US" sz="1100" u="none" strike="noStrike" dirty="0">
                          <a:effectLst/>
                        </a:rPr>
                        <a:t>Epsilon           </a:t>
                      </a:r>
                      <a:endParaRPr lang="en-US" sz="1100" b="0" i="0" u="none" strike="noStrike" dirty="0">
                        <a:solidFill>
                          <a:srgbClr val="000000"/>
                        </a:solidFill>
                        <a:effectLst/>
                        <a:latin typeface="Calibri" panose="020F0502020204030204" pitchFamily="34" charset="0"/>
                      </a:endParaRPr>
                    </a:p>
                  </a:txBody>
                  <a:tcPr marL="11859" marR="11859" marT="9525" marB="0" anchor="b"/>
                </a:tc>
                <a:tc>
                  <a:txBody>
                    <a:bodyPr/>
                    <a:lstStyle/>
                    <a:p>
                      <a:pPr algn="l" fontAlgn="b"/>
                      <a:r>
                        <a:rPr lang="en-US" sz="1100" u="none" strike="noStrike">
                          <a:effectLst/>
                        </a:rPr>
                        <a:t>IID    </a:t>
                      </a:r>
                      <a:endParaRPr lang="en-US" sz="1100" b="0" i="0" u="none" strike="noStrike">
                        <a:solidFill>
                          <a:srgbClr val="000000"/>
                        </a:solidFill>
                        <a:effectLst/>
                        <a:latin typeface="Calibri" panose="020F0502020204030204" pitchFamily="34" charset="0"/>
                      </a:endParaRPr>
                    </a:p>
                  </a:txBody>
                  <a:tcPr marL="11859" marR="11859" marT="9525" marB="0" anchor="b"/>
                </a:tc>
                <a:tc>
                  <a:txBody>
                    <a:bodyPr/>
                    <a:lstStyle/>
                    <a:p>
                      <a:pPr algn="l"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11859" marR="11859" marT="9525" marB="0" anchor="b"/>
                </a:tc>
                <a:extLst>
                  <a:ext uri="{0D108BD9-81ED-4DB2-BD59-A6C34878D82A}">
                    <a16:rowId xmlns:a16="http://schemas.microsoft.com/office/drawing/2014/main" val="3696392243"/>
                  </a:ext>
                </a:extLst>
              </a:tr>
              <a:tr h="210916">
                <a:tc>
                  <a:txBody>
                    <a:bodyPr/>
                    <a:lstStyle/>
                    <a:p>
                      <a:pPr algn="l" fontAlgn="b"/>
                      <a:r>
                        <a:rPr lang="en-US" sz="1100" u="none" strike="noStrike">
                          <a:effectLst/>
                        </a:rPr>
                        <a:t>Beta          </a:t>
                      </a:r>
                      <a:endParaRPr lang="en-US" sz="1100" b="0" i="0" u="none" strike="noStrike">
                        <a:solidFill>
                          <a:srgbClr val="000000"/>
                        </a:solidFill>
                        <a:effectLst/>
                        <a:latin typeface="Calibri" panose="020F0502020204030204" pitchFamily="34" charset="0"/>
                      </a:endParaRPr>
                    </a:p>
                  </a:txBody>
                  <a:tcPr marL="11859" marR="11859" marT="9525" marB="0" anchor="b"/>
                </a:tc>
                <a:tc>
                  <a:txBody>
                    <a:bodyPr/>
                    <a:lstStyle/>
                    <a:p>
                      <a:pPr algn="l" fontAlgn="b"/>
                      <a:r>
                        <a:rPr lang="en-US" sz="1100" u="none" strike="noStrike" dirty="0">
                          <a:effectLst/>
                        </a:rPr>
                        <a:t>IID </a:t>
                      </a:r>
                      <a:endParaRPr lang="en-US" sz="1100" b="0" i="0" u="none" strike="noStrike" dirty="0">
                        <a:solidFill>
                          <a:srgbClr val="000000"/>
                        </a:solidFill>
                        <a:effectLst/>
                        <a:latin typeface="Calibri" panose="020F0502020204030204" pitchFamily="34" charset="0"/>
                      </a:endParaRPr>
                    </a:p>
                  </a:txBody>
                  <a:tcPr marL="11859" marR="11859" marT="9525" marB="0" anchor="b"/>
                </a:tc>
                <a:tc>
                  <a:txBody>
                    <a:bodyPr/>
                    <a:lstStyle/>
                    <a:p>
                      <a:pPr algn="l" fontAlgn="b"/>
                      <a:r>
                        <a:rPr lang="en-US" sz="1100" u="none" strike="noStrike" dirty="0">
                          <a:effectLst/>
                        </a:rPr>
                        <a:t>IID      </a:t>
                      </a:r>
                      <a:endParaRPr lang="en-US" sz="1100" b="0" i="0" u="none" strike="noStrike" dirty="0">
                        <a:solidFill>
                          <a:srgbClr val="000000"/>
                        </a:solidFill>
                        <a:effectLst/>
                        <a:latin typeface="Calibri" panose="020F0502020204030204" pitchFamily="34" charset="0"/>
                      </a:endParaRPr>
                    </a:p>
                  </a:txBody>
                  <a:tcPr marL="11859" marR="11859" marT="9525" marB="0" anchor="b"/>
                </a:tc>
                <a:extLst>
                  <a:ext uri="{0D108BD9-81ED-4DB2-BD59-A6C34878D82A}">
                    <a16:rowId xmlns:a16="http://schemas.microsoft.com/office/drawing/2014/main" val="1784854101"/>
                  </a:ext>
                </a:extLst>
              </a:tr>
            </a:tbl>
          </a:graphicData>
        </a:graphic>
      </p:graphicFrame>
      <p:sp>
        <p:nvSpPr>
          <p:cNvPr id="7" name="Text Placeholder 6">
            <a:extLst>
              <a:ext uri="{FF2B5EF4-FFF2-40B4-BE49-F238E27FC236}">
                <a16:creationId xmlns:a16="http://schemas.microsoft.com/office/drawing/2014/main" id="{7B157D52-436B-4EFB-801A-A6C044A84111}"/>
              </a:ext>
            </a:extLst>
          </p:cNvPr>
          <p:cNvSpPr>
            <a:spLocks noGrp="1"/>
          </p:cNvSpPr>
          <p:nvPr>
            <p:ph type="body" sz="quarter" idx="3"/>
          </p:nvPr>
        </p:nvSpPr>
        <p:spPr/>
        <p:txBody>
          <a:bodyPr/>
          <a:lstStyle/>
          <a:p>
            <a:r>
              <a:rPr lang="en-US" dirty="0"/>
              <a:t>Total Biomass</a:t>
            </a:r>
          </a:p>
        </p:txBody>
      </p:sp>
      <p:sp>
        <p:nvSpPr>
          <p:cNvPr id="9" name="TextBox 8">
            <a:extLst>
              <a:ext uri="{FF2B5EF4-FFF2-40B4-BE49-F238E27FC236}">
                <a16:creationId xmlns:a16="http://schemas.microsoft.com/office/drawing/2014/main" id="{3B403DC3-C26D-4BAF-988E-8B3559508DDB}"/>
              </a:ext>
            </a:extLst>
          </p:cNvPr>
          <p:cNvSpPr txBox="1"/>
          <p:nvPr/>
        </p:nvSpPr>
        <p:spPr>
          <a:xfrm>
            <a:off x="765110" y="2867608"/>
            <a:ext cx="184731" cy="369332"/>
          </a:xfrm>
          <a:prstGeom prst="rect">
            <a:avLst/>
          </a:prstGeom>
          <a:noFill/>
        </p:spPr>
        <p:txBody>
          <a:bodyPr wrap="none" rtlCol="0">
            <a:spAutoFit/>
          </a:bodyPr>
          <a:lstStyle/>
          <a:p>
            <a:endParaRPr lang="en-US" dirty="0"/>
          </a:p>
        </p:txBody>
      </p:sp>
      <p:graphicFrame>
        <p:nvGraphicFramePr>
          <p:cNvPr id="13" name="Table 12">
            <a:extLst>
              <a:ext uri="{FF2B5EF4-FFF2-40B4-BE49-F238E27FC236}">
                <a16:creationId xmlns:a16="http://schemas.microsoft.com/office/drawing/2014/main" id="{42EBEFBD-A0B2-4839-80C7-A331D70FD0BA}"/>
              </a:ext>
            </a:extLst>
          </p:cNvPr>
          <p:cNvGraphicFramePr>
            <a:graphicFrameLocks noGrp="1"/>
          </p:cNvGraphicFramePr>
          <p:nvPr>
            <p:extLst>
              <p:ext uri="{D42A27DB-BD31-4B8C-83A1-F6EECF244321}">
                <p14:modId xmlns:p14="http://schemas.microsoft.com/office/powerpoint/2010/main" val="81556183"/>
              </p:ext>
            </p:extLst>
          </p:nvPr>
        </p:nvGraphicFramePr>
        <p:xfrm>
          <a:off x="4270195" y="4433252"/>
          <a:ext cx="2768600" cy="630159"/>
        </p:xfrm>
        <a:graphic>
          <a:graphicData uri="http://schemas.openxmlformats.org/drawingml/2006/table">
            <a:tbl>
              <a:tblPr>
                <a:tableStyleId>{5C22544A-7EE6-4342-B048-85BDC9FD1C3A}</a:tableStyleId>
              </a:tblPr>
              <a:tblGrid>
                <a:gridCol w="2768600">
                  <a:extLst>
                    <a:ext uri="{9D8B030D-6E8A-4147-A177-3AD203B41FA5}">
                      <a16:colId xmlns:a16="http://schemas.microsoft.com/office/drawing/2014/main" val="3861504808"/>
                    </a:ext>
                  </a:extLst>
                </a:gridCol>
              </a:tblGrid>
              <a:tr h="210053">
                <a:tc>
                  <a:txBody>
                    <a:bodyPr/>
                    <a:lstStyle/>
                    <a:p>
                      <a:pPr algn="l" fontAlgn="b"/>
                      <a:r>
                        <a:rPr lang="en-US" sz="1100" u="none" strike="noStrike" dirty="0">
                          <a:effectLst/>
                        </a:rPr>
                        <a:t>$</a:t>
                      </a:r>
                      <a:r>
                        <a:rPr lang="en-US" sz="1100" u="none" strike="noStrike" dirty="0" err="1">
                          <a:effectLst/>
                        </a:rPr>
                        <a:t>RhoConfig</a:t>
                      </a:r>
                      <a:r>
                        <a:rPr lang="en-US" sz="1100" u="none" strike="noStrike" dirty="0">
                          <a:effectLst/>
                        </a:rPr>
                        <a:t> (years as fixed effects)</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538477"/>
                  </a:ext>
                </a:extLst>
              </a:tr>
              <a:tr h="210053">
                <a:tc>
                  <a:txBody>
                    <a:bodyPr/>
                    <a:lstStyle/>
                    <a:p>
                      <a:pPr algn="l" fontAlgn="b"/>
                      <a:r>
                        <a:rPr lang="en-US" sz="1100" u="none" strike="noStrike" dirty="0">
                          <a:effectLst/>
                        </a:rPr>
                        <a:t>   Beta1    Beta2  Epsilon 1 Epsilon2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3522249"/>
                  </a:ext>
                </a:extLst>
              </a:tr>
              <a:tr h="210053">
                <a:tc>
                  <a:txBody>
                    <a:bodyPr/>
                    <a:lstStyle/>
                    <a:p>
                      <a:pPr algn="l" fontAlgn="b"/>
                      <a:r>
                        <a:rPr lang="en-US" sz="1100" u="none" strike="noStrike" dirty="0">
                          <a:effectLst/>
                        </a:rPr>
                        <a:t>       0            0              0             0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456220"/>
                  </a:ext>
                </a:extLst>
              </a:tr>
            </a:tbl>
          </a:graphicData>
        </a:graphic>
      </p:graphicFrame>
      <p:graphicFrame>
        <p:nvGraphicFramePr>
          <p:cNvPr id="16" name="Content Placeholder 15">
            <a:extLst>
              <a:ext uri="{FF2B5EF4-FFF2-40B4-BE49-F238E27FC236}">
                <a16:creationId xmlns:a16="http://schemas.microsoft.com/office/drawing/2014/main" id="{D81AFC19-E957-4510-AEA0-9C5D1A983829}"/>
              </a:ext>
            </a:extLst>
          </p:cNvPr>
          <p:cNvGraphicFramePr>
            <a:graphicFrameLocks noGrp="1"/>
          </p:cNvGraphicFramePr>
          <p:nvPr>
            <p:ph sz="quarter" idx="4"/>
            <p:extLst>
              <p:ext uri="{D42A27DB-BD31-4B8C-83A1-F6EECF244321}">
                <p14:modId xmlns:p14="http://schemas.microsoft.com/office/powerpoint/2010/main" val="3955421370"/>
              </p:ext>
            </p:extLst>
          </p:nvPr>
        </p:nvGraphicFramePr>
        <p:xfrm>
          <a:off x="5660844" y="2498871"/>
          <a:ext cx="3638666" cy="1241150"/>
        </p:xfrm>
        <a:graphic>
          <a:graphicData uri="http://schemas.openxmlformats.org/drawingml/2006/table">
            <a:tbl>
              <a:tblPr>
                <a:tableStyleId>{5C22544A-7EE6-4342-B048-85BDC9FD1C3A}</a:tableStyleId>
              </a:tblPr>
              <a:tblGrid>
                <a:gridCol w="1191977">
                  <a:extLst>
                    <a:ext uri="{9D8B030D-6E8A-4147-A177-3AD203B41FA5}">
                      <a16:colId xmlns:a16="http://schemas.microsoft.com/office/drawing/2014/main" val="1505957795"/>
                    </a:ext>
                  </a:extLst>
                </a:gridCol>
                <a:gridCol w="1342543">
                  <a:extLst>
                    <a:ext uri="{9D8B030D-6E8A-4147-A177-3AD203B41FA5}">
                      <a16:colId xmlns:a16="http://schemas.microsoft.com/office/drawing/2014/main" val="2075503575"/>
                    </a:ext>
                  </a:extLst>
                </a:gridCol>
                <a:gridCol w="1104146">
                  <a:extLst>
                    <a:ext uri="{9D8B030D-6E8A-4147-A177-3AD203B41FA5}">
                      <a16:colId xmlns:a16="http://schemas.microsoft.com/office/drawing/2014/main" val="1913665591"/>
                    </a:ext>
                  </a:extLst>
                </a:gridCol>
              </a:tblGrid>
              <a:tr h="213623">
                <a:tc>
                  <a:txBody>
                    <a:bodyPr/>
                    <a:lstStyle/>
                    <a:p>
                      <a:pPr algn="l" fontAlgn="b"/>
                      <a:r>
                        <a:rPr lang="en-US" sz="1100" u="none" strike="noStrike">
                          <a:effectLst/>
                        </a:rPr>
                        <a:t>$FieldConfig</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3709154"/>
                  </a:ext>
                </a:extLst>
              </a:tr>
              <a:tr h="386658">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Component_1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Component_2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3154690"/>
                  </a:ext>
                </a:extLst>
              </a:tr>
              <a:tr h="213623">
                <a:tc>
                  <a:txBody>
                    <a:bodyPr/>
                    <a:lstStyle/>
                    <a:p>
                      <a:pPr algn="l" fontAlgn="b"/>
                      <a:r>
                        <a:rPr lang="en-US" sz="1100" u="none" strike="noStrike">
                          <a:effectLst/>
                        </a:rPr>
                        <a:t>Omega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IID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IID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4435732"/>
                  </a:ext>
                </a:extLst>
              </a:tr>
              <a:tr h="213623">
                <a:tc>
                  <a:txBody>
                    <a:bodyPr/>
                    <a:lstStyle/>
                    <a:p>
                      <a:pPr algn="l" fontAlgn="b"/>
                      <a:r>
                        <a:rPr lang="en-US" sz="1100" u="none" strike="noStrike">
                          <a:effectLst/>
                        </a:rPr>
                        <a:t>Epsilon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IID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IID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2692002"/>
                  </a:ext>
                </a:extLst>
              </a:tr>
              <a:tr h="213623">
                <a:tc>
                  <a:txBody>
                    <a:bodyPr/>
                    <a:lstStyle/>
                    <a:p>
                      <a:pPr algn="l" fontAlgn="b"/>
                      <a:r>
                        <a:rPr lang="en-US" sz="1100" u="none" strike="noStrike">
                          <a:effectLst/>
                        </a:rPr>
                        <a:t>Beta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IID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IID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9573946"/>
                  </a:ext>
                </a:extLst>
              </a:tr>
            </a:tbl>
          </a:graphicData>
        </a:graphic>
      </p:graphicFrame>
    </p:spTree>
    <p:extLst>
      <p:ext uri="{BB962C8B-B14F-4D97-AF65-F5344CB8AC3E}">
        <p14:creationId xmlns:p14="http://schemas.microsoft.com/office/powerpoint/2010/main" val="321183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Model diagnostics presented</a:t>
            </a:r>
          </a:p>
        </p:txBody>
      </p:sp>
      <p:sp>
        <p:nvSpPr>
          <p:cNvPr id="5" name="Content Placeholder 4"/>
          <p:cNvSpPr>
            <a:spLocks noGrp="1"/>
          </p:cNvSpPr>
          <p:nvPr>
            <p:ph idx="1"/>
          </p:nvPr>
        </p:nvSpPr>
        <p:spPr>
          <a:xfrm>
            <a:off x="1103312" y="2052918"/>
            <a:ext cx="8946541" cy="4616106"/>
          </a:xfrm>
        </p:spPr>
        <p:txBody>
          <a:bodyPr>
            <a:normAutofit fontScale="85000" lnSpcReduction="20000"/>
          </a:bodyPr>
          <a:lstStyle/>
          <a:p>
            <a:r>
              <a:rPr lang="en-US" dirty="0"/>
              <a:t>Comparisons of design-based and VAST estimates</a:t>
            </a:r>
          </a:p>
          <a:p>
            <a:r>
              <a:rPr lang="en-US" dirty="0"/>
              <a:t>Catch rate Pearson residuals</a:t>
            </a:r>
          </a:p>
          <a:p>
            <a:pPr lvl="1"/>
            <a:r>
              <a:rPr lang="en-US" dirty="0"/>
              <a:t>Spatially extrapolated residuals for catch rate model component</a:t>
            </a:r>
          </a:p>
          <a:p>
            <a:pPr lvl="1"/>
            <a:r>
              <a:rPr lang="en-US" dirty="0"/>
              <a:t>Scale and regional trends </a:t>
            </a:r>
          </a:p>
          <a:p>
            <a:r>
              <a:rPr lang="en-US" dirty="0"/>
              <a:t>Encounter rate Pearson residuals</a:t>
            </a:r>
          </a:p>
          <a:p>
            <a:pPr lvl="1"/>
            <a:r>
              <a:rPr lang="en-US" dirty="0"/>
              <a:t>Spatially extrapolated residuals for encounter rate model component</a:t>
            </a:r>
          </a:p>
          <a:p>
            <a:pPr lvl="1"/>
            <a:r>
              <a:rPr lang="en-US" dirty="0"/>
              <a:t>Again, scale and regional trends </a:t>
            </a:r>
          </a:p>
          <a:p>
            <a:r>
              <a:rPr lang="en-US" dirty="0"/>
              <a:t>Modeled encounter probability vs. actual</a:t>
            </a:r>
          </a:p>
          <a:p>
            <a:pPr lvl="1"/>
            <a:r>
              <a:rPr lang="en-US" dirty="0"/>
              <a:t>1:1?</a:t>
            </a:r>
          </a:p>
          <a:p>
            <a:pPr lvl="1"/>
            <a:r>
              <a:rPr lang="en-US" dirty="0"/>
              <a:t>Does prediction interval encompass observations, esp. at extremes?</a:t>
            </a:r>
          </a:p>
          <a:p>
            <a:r>
              <a:rPr lang="en-US" dirty="0"/>
              <a:t>Positive catch rate Q-Q plots</a:t>
            </a:r>
          </a:p>
          <a:p>
            <a:pPr lvl="1"/>
            <a:r>
              <a:rPr lang="en-US" dirty="0"/>
              <a:t>Signs of skew/ distribution inadequacies?</a:t>
            </a:r>
          </a:p>
          <a:p>
            <a:r>
              <a:rPr lang="en-US" dirty="0"/>
              <a:t>Parameter estimates, gradients and standard errors</a:t>
            </a:r>
          </a:p>
          <a:p>
            <a:pPr lvl="1"/>
            <a:r>
              <a:rPr lang="en-US" dirty="0"/>
              <a:t>Gradients small (&lt;1e-6)? Parameter standard errors reasonable?</a:t>
            </a:r>
          </a:p>
          <a:p>
            <a:pPr marL="457200" lvl="1" indent="0">
              <a:buNone/>
            </a:pPr>
            <a:endParaRPr lang="en-US" dirty="0"/>
          </a:p>
        </p:txBody>
      </p:sp>
    </p:spTree>
    <p:extLst>
      <p:ext uri="{BB962C8B-B14F-4D97-AF65-F5344CB8AC3E}">
        <p14:creationId xmlns:p14="http://schemas.microsoft.com/office/powerpoint/2010/main" val="82474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625" y="259883"/>
            <a:ext cx="9404723" cy="1198730"/>
          </a:xfrm>
        </p:spPr>
        <p:txBody>
          <a:bodyPr/>
          <a:lstStyle/>
          <a:p>
            <a:r>
              <a:rPr lang="en-US" sz="4800" dirty="0"/>
              <a:t>BBRKC – Total GE65</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9509" y="1666764"/>
            <a:ext cx="6319737" cy="4822693"/>
          </a:xfrm>
          <a:prstGeom prst="rect">
            <a:avLst/>
          </a:prstGeom>
        </p:spPr>
      </p:pic>
    </p:spTree>
    <p:extLst>
      <p:ext uri="{BB962C8B-B14F-4D97-AF65-F5344CB8AC3E}">
        <p14:creationId xmlns:p14="http://schemas.microsoft.com/office/powerpoint/2010/main" val="232437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120509-6E9A-49AC-BA2B-67554845E59A}"/>
              </a:ext>
            </a:extLst>
          </p:cNvPr>
          <p:cNvSpPr>
            <a:spLocks noGrp="1"/>
          </p:cNvSpPr>
          <p:nvPr>
            <p:ph type="title"/>
          </p:nvPr>
        </p:nvSpPr>
        <p:spPr>
          <a:xfrm>
            <a:off x="3806890" y="172799"/>
            <a:ext cx="6243944" cy="965536"/>
          </a:xfrm>
        </p:spPr>
        <p:txBody>
          <a:bodyPr/>
          <a:lstStyle/>
          <a:p>
            <a:r>
              <a:rPr lang="en-US" dirty="0"/>
              <a:t>Estimates</a:t>
            </a:r>
          </a:p>
        </p:txBody>
      </p:sp>
      <p:sp>
        <p:nvSpPr>
          <p:cNvPr id="9" name="Text Placeholder 8">
            <a:extLst>
              <a:ext uri="{FF2B5EF4-FFF2-40B4-BE49-F238E27FC236}">
                <a16:creationId xmlns:a16="http://schemas.microsoft.com/office/drawing/2014/main" id="{3BBD6BFD-976A-4B37-920B-33F410E10333}"/>
              </a:ext>
            </a:extLst>
          </p:cNvPr>
          <p:cNvSpPr>
            <a:spLocks noGrp="1"/>
          </p:cNvSpPr>
          <p:nvPr>
            <p:ph type="body" idx="1"/>
          </p:nvPr>
        </p:nvSpPr>
        <p:spPr>
          <a:xfrm>
            <a:off x="879378" y="1083129"/>
            <a:ext cx="4396338" cy="576262"/>
          </a:xfrm>
        </p:spPr>
        <p:txBody>
          <a:bodyPr/>
          <a:lstStyle/>
          <a:p>
            <a:r>
              <a:rPr lang="en-US" dirty="0"/>
              <a:t>Abundance</a:t>
            </a:r>
          </a:p>
        </p:txBody>
      </p:sp>
      <p:sp>
        <p:nvSpPr>
          <p:cNvPr id="10" name="Text Placeholder 9">
            <a:extLst>
              <a:ext uri="{FF2B5EF4-FFF2-40B4-BE49-F238E27FC236}">
                <a16:creationId xmlns:a16="http://schemas.microsoft.com/office/drawing/2014/main" id="{89CFEFC1-5D14-4D62-B368-36CB0F17822E}"/>
              </a:ext>
            </a:extLst>
          </p:cNvPr>
          <p:cNvSpPr>
            <a:spLocks noGrp="1"/>
          </p:cNvSpPr>
          <p:nvPr>
            <p:ph type="body" sz="quarter" idx="3"/>
          </p:nvPr>
        </p:nvSpPr>
        <p:spPr>
          <a:xfrm>
            <a:off x="5654495" y="1027923"/>
            <a:ext cx="4396339" cy="576262"/>
          </a:xfrm>
        </p:spPr>
        <p:txBody>
          <a:bodyPr/>
          <a:lstStyle/>
          <a:p>
            <a:r>
              <a:rPr lang="en-US" dirty="0"/>
              <a:t>Biomass</a:t>
            </a:r>
          </a:p>
        </p:txBody>
      </p:sp>
      <p:sp>
        <p:nvSpPr>
          <p:cNvPr id="13" name="Content Placeholder 12">
            <a:extLst>
              <a:ext uri="{FF2B5EF4-FFF2-40B4-BE49-F238E27FC236}">
                <a16:creationId xmlns:a16="http://schemas.microsoft.com/office/drawing/2014/main" id="{DE67633F-687E-4DF4-8FD1-02E3E2BC8C51}"/>
              </a:ext>
            </a:extLst>
          </p:cNvPr>
          <p:cNvSpPr>
            <a:spLocks noGrp="1"/>
          </p:cNvSpPr>
          <p:nvPr>
            <p:ph sz="half" idx="2"/>
          </p:nvPr>
        </p:nvSpPr>
        <p:spPr/>
        <p:txBody>
          <a:bodyPr/>
          <a:lstStyle/>
          <a:p>
            <a:endParaRPr lang="en-US" dirty="0"/>
          </a:p>
        </p:txBody>
      </p:sp>
      <p:pic>
        <p:nvPicPr>
          <p:cNvPr id="14" name="Picture 13">
            <a:extLst>
              <a:ext uri="{FF2B5EF4-FFF2-40B4-BE49-F238E27FC236}">
                <a16:creationId xmlns:a16="http://schemas.microsoft.com/office/drawing/2014/main" id="{71C56176-E7A9-4349-BA2B-FD9A1D08EA6F}"/>
              </a:ext>
            </a:extLst>
          </p:cNvPr>
          <p:cNvPicPr>
            <a:picLocks noChangeAspect="1"/>
          </p:cNvPicPr>
          <p:nvPr/>
        </p:nvPicPr>
        <p:blipFill>
          <a:blip r:embed="rId3"/>
          <a:stretch>
            <a:fillRect/>
          </a:stretch>
        </p:blipFill>
        <p:spPr>
          <a:xfrm>
            <a:off x="6050321" y="1781285"/>
            <a:ext cx="5981345" cy="4680140"/>
          </a:xfrm>
          <a:prstGeom prst="rect">
            <a:avLst/>
          </a:prstGeom>
        </p:spPr>
      </p:pic>
      <p:pic>
        <p:nvPicPr>
          <p:cNvPr id="17" name="Picture 16">
            <a:extLst>
              <a:ext uri="{FF2B5EF4-FFF2-40B4-BE49-F238E27FC236}">
                <a16:creationId xmlns:a16="http://schemas.microsoft.com/office/drawing/2014/main" id="{BAD5222A-8BB3-4ED4-B326-A57F8F872BC1}"/>
              </a:ext>
            </a:extLst>
          </p:cNvPr>
          <p:cNvPicPr>
            <a:picLocks noChangeAspect="1"/>
          </p:cNvPicPr>
          <p:nvPr/>
        </p:nvPicPr>
        <p:blipFill>
          <a:blip r:embed="rId4"/>
          <a:stretch>
            <a:fillRect/>
          </a:stretch>
        </p:blipFill>
        <p:spPr>
          <a:xfrm>
            <a:off x="77678" y="1781285"/>
            <a:ext cx="5981345" cy="4680140"/>
          </a:xfrm>
          <a:prstGeom prst="rect">
            <a:avLst/>
          </a:prstGeom>
        </p:spPr>
      </p:pic>
    </p:spTree>
    <p:extLst>
      <p:ext uri="{BB962C8B-B14F-4D97-AF65-F5344CB8AC3E}">
        <p14:creationId xmlns:p14="http://schemas.microsoft.com/office/powerpoint/2010/main" val="37416441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3051</TotalTime>
  <Words>1394</Words>
  <Application>Microsoft Office PowerPoint</Application>
  <PresentationFormat>Widescreen</PresentationFormat>
  <Paragraphs>199</Paragraphs>
  <Slides>29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 Math</vt:lpstr>
      <vt:lpstr>Century Gothic</vt:lpstr>
      <vt:lpstr>Wingdings 3</vt:lpstr>
      <vt:lpstr>Ion</vt:lpstr>
      <vt:lpstr>VAST 2020 Bristol Red King Crab results and diagnostics</vt:lpstr>
      <vt:lpstr>VAST</vt:lpstr>
      <vt:lpstr>PowerPoint Presentation</vt:lpstr>
      <vt:lpstr>PowerPoint Presentation</vt:lpstr>
      <vt:lpstr>Data and settings</vt:lpstr>
      <vt:lpstr>Parameter settings</vt:lpstr>
      <vt:lpstr>Model diagnostics presented</vt:lpstr>
      <vt:lpstr>BBRKC – Total GE65</vt:lpstr>
      <vt:lpstr>Estimates</vt:lpstr>
      <vt:lpstr>PowerPoint Presentation</vt:lpstr>
      <vt:lpstr>PowerPoint Presentation</vt:lpstr>
      <vt:lpstr>PowerPoint Presentation</vt:lpstr>
      <vt:lpstr>Density</vt:lpstr>
      <vt:lpstr>Encounter Pearson residuals</vt:lpstr>
      <vt:lpstr>Catch rate Pearson residuals</vt:lpstr>
      <vt:lpstr>Modeled encounter probability vs. actual</vt:lpstr>
      <vt:lpstr>Positive catch rate Q-Q plots </vt:lpstr>
      <vt:lpstr>Positive catch rate quantile Histograms</vt:lpstr>
      <vt:lpstr>Model parameters- Abundance</vt:lpstr>
      <vt:lpstr>Abundance-parameter diagnostics</vt:lpstr>
      <vt:lpstr>Abundance – Parameter SD report</vt:lpstr>
      <vt:lpstr>Model parameters - Biomass</vt:lpstr>
      <vt:lpstr>Biomass parameter diagnostics</vt:lpstr>
      <vt:lpstr>Biomass - Parameter SD report</vt:lpstr>
      <vt:lpstr>Diagnostics summary</vt:lpstr>
      <vt:lpstr>Other data</vt:lpstr>
      <vt:lpstr>Male and Female GE65 biomass model parameters</vt:lpstr>
      <vt:lpstr>Citations</vt:lpstr>
      <vt:lpstr>I’m sorry Dave, I can’t answer that</vt:lpstr>
    </vt:vector>
  </TitlesOfParts>
  <Company>NOAA Fisheries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VAST or not to VAST: A comparison of a spatio-temporal approach and a design based approach for deriving crab population estimates.</dc:title>
  <dc:creator>Jon.Richar</dc:creator>
  <cp:lastModifiedBy>Jonathan Richar</cp:lastModifiedBy>
  <cp:revision>163</cp:revision>
  <cp:lastPrinted>2019-05-01T02:27:28Z</cp:lastPrinted>
  <dcterms:created xsi:type="dcterms:W3CDTF">2019-04-17T21:39:14Z</dcterms:created>
  <dcterms:modified xsi:type="dcterms:W3CDTF">2020-05-05T19:44:59Z</dcterms:modified>
</cp:coreProperties>
</file>