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7" r:id="rId3"/>
  </p:sldMasterIdLst>
  <p:notesMasterIdLst>
    <p:notesMasterId r:id="rId21"/>
  </p:notesMasterIdLst>
  <p:handoutMasterIdLst>
    <p:handoutMasterId r:id="rId22"/>
  </p:handoutMasterIdLst>
  <p:sldIdLst>
    <p:sldId id="648" r:id="rId4"/>
    <p:sldId id="647" r:id="rId5"/>
    <p:sldId id="485" r:id="rId6"/>
    <p:sldId id="575" r:id="rId7"/>
    <p:sldId id="644" r:id="rId8"/>
    <p:sldId id="645" r:id="rId9"/>
    <p:sldId id="646" r:id="rId10"/>
    <p:sldId id="650" r:id="rId11"/>
    <p:sldId id="651" r:id="rId12"/>
    <p:sldId id="652" r:id="rId13"/>
    <p:sldId id="653" r:id="rId14"/>
    <p:sldId id="654" r:id="rId15"/>
    <p:sldId id="658" r:id="rId16"/>
    <p:sldId id="655" r:id="rId17"/>
    <p:sldId id="656" r:id="rId18"/>
    <p:sldId id="657" r:id="rId19"/>
    <p:sldId id="6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8B40F5-E023-4ED8-B11B-4C57272C4A21}">
          <p14:sldIdLst>
            <p14:sldId id="648"/>
            <p14:sldId id="647"/>
            <p14:sldId id="485"/>
            <p14:sldId id="575"/>
            <p14:sldId id="644"/>
            <p14:sldId id="645"/>
            <p14:sldId id="646"/>
            <p14:sldId id="650"/>
            <p14:sldId id="651"/>
            <p14:sldId id="652"/>
            <p14:sldId id="653"/>
            <p14:sldId id="654"/>
            <p14:sldId id="658"/>
            <p14:sldId id="655"/>
            <p14:sldId id="656"/>
            <p14:sldId id="657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on, James" initials="TJ" lastIdx="3" clrIdx="0"/>
  <p:cmAuthor id="1" name="Hamel,Owen" initials="H" lastIdx="7" clrIdx="1">
    <p:extLst>
      <p:ext uri="{19B8F6BF-5375-455C-9EA6-DF929625EA0E}">
        <p15:presenceInfo xmlns:p15="http://schemas.microsoft.com/office/powerpoint/2012/main" userId="Hamel,Ow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509" autoAdjust="0"/>
  </p:normalViewPr>
  <p:slideViewPr>
    <p:cSldViewPr>
      <p:cViewPr varScale="1">
        <p:scale>
          <a:sx n="133" d="100"/>
          <a:sy n="133" d="100"/>
        </p:scale>
        <p:origin x="9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1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01995-9815-44C2-BC31-4ED6C63B8B81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419EA-7277-4C2D-AA62-54704560D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67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0184A-DA9D-4374-8E21-D521B0F11FAB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C1E2D-6915-48DE-882D-0DD49F798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9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ing_yellow_adj"/>
          <p:cNvPicPr>
            <a:picLocks noChangeAspect="1" noChangeArrowheads="1"/>
          </p:cNvPicPr>
          <p:nvPr userDrawn="1"/>
        </p:nvPicPr>
        <p:blipFill>
          <a:blip r:embed="rId2" cstate="print"/>
          <a:srcRect l="3348" r="10045" b="13393"/>
          <a:stretch>
            <a:fillRect/>
          </a:stretch>
        </p:blipFill>
        <p:spPr bwMode="auto">
          <a:xfrm>
            <a:off x="0" y="0"/>
            <a:ext cx="9144000" cy="6859550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724400"/>
            <a:ext cx="6400800" cy="1371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fld id="{E0FF4530-C0A9-489F-AD78-78B1E4B1E7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James.Thorson\Desktop\UW Hideaway\Meetings and Presentations\2014-05-30 -- Quant Sem on spatial-Gompertz model\A2005101221500.L2_LAC.GulfOfAlaska.chl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7" t="15627" r="4613" b="10265"/>
          <a:stretch/>
        </p:blipFill>
        <p:spPr bwMode="auto">
          <a:xfrm>
            <a:off x="0" y="0"/>
            <a:ext cx="91707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52400" y="152400"/>
            <a:ext cx="8869680" cy="658368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4530-C0A9-489F-AD78-78B1E4B1E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5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4530-C0A9-489F-AD78-78B1E4B1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4530-C0A9-489F-AD78-78B1E4B1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4530-C0A9-489F-AD78-78B1E4B1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4530-C0A9-489F-AD78-78B1E4B1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4530-C0A9-489F-AD78-78B1E4B1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James.Thorson\Desktop\UW Hideaway\Meetings and Presentations\2014-04-04 -- UBC visit\66848main_iss_sthelen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152400" y="152400"/>
            <a:ext cx="8869680" cy="658368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>
            <a:lvl1pPr algn="r">
              <a:defRPr b="0" i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400" baseline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400" b="1" i="0" baseline="0"/>
            </a:lvl1pPr>
          </a:lstStyle>
          <a:p>
            <a:fld id="{E0FF4530-C0A9-489F-AD78-78B1E4B1E7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1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EFC8-36CB-4CE9-8BB6-DE0D5707FCD2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0A5F-9E4F-46E8-BC0B-50CB40C8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EFC8-36CB-4CE9-8BB6-DE0D5707FCD2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0A5F-9E4F-46E8-BC0B-50CB40C8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EFC8-36CB-4CE9-8BB6-DE0D5707FCD2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0A5F-9E4F-46E8-BC0B-50CB40C8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James.Thorson\Desktop\UW Hideaway\Meetings and Presentations\2014-04-04 -- UBC visit\66848main_iss_sthelen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400" baseline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400" b="1" i="0" baseline="0"/>
            </a:lvl1pPr>
          </a:lstStyle>
          <a:p>
            <a:fld id="{E0FF4530-C0A9-489F-AD78-78B1E4B1E7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EFC8-36CB-4CE9-8BB6-DE0D5707FCD2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0A5F-9E4F-46E8-BC0B-50CB40C8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EFC8-36CB-4CE9-8BB6-DE0D5707FCD2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0A5F-9E4F-46E8-BC0B-50CB40C8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EFC8-36CB-4CE9-8BB6-DE0D5707FCD2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0A5F-9E4F-46E8-BC0B-50CB40C8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EFC8-36CB-4CE9-8BB6-DE0D5707FCD2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0A5F-9E4F-46E8-BC0B-50CB40C8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EFC8-36CB-4CE9-8BB6-DE0D5707FCD2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0A5F-9E4F-46E8-BC0B-50CB40C8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EFC8-36CB-4CE9-8BB6-DE0D5707FCD2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0A5F-9E4F-46E8-BC0B-50CB40C8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EFC8-36CB-4CE9-8BB6-DE0D5707FCD2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0A5F-9E4F-46E8-BC0B-50CB40C8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EFC8-36CB-4CE9-8BB6-DE0D5707FCD2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0A5F-9E4F-46E8-BC0B-50CB40C8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1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3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Rhovel\Desktop\print\Kulik.silverhorn (1 of 1)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7" r="922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400" baseline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400" b="1" i="0" baseline="0"/>
            </a:lvl1pPr>
          </a:lstStyle>
          <a:p>
            <a:fld id="{E0FF4530-C0A9-489F-AD78-78B1E4B1E7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7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09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20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65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4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James.Thorson\Desktop\UW Hideaway\Meetings and Presentations\2014-05-30 -- Quant Sem on spatial-Gompertz model\A2005101221500.L2_LAC.GulfOfAlaska.chl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7" t="15627" r="4613" b="10265"/>
          <a:stretch/>
        </p:blipFill>
        <p:spPr bwMode="auto">
          <a:xfrm>
            <a:off x="0" y="0"/>
            <a:ext cx="91707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70764" cy="68580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400" baseline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400" b="1" i="0" baseline="0"/>
            </a:lvl1pPr>
          </a:lstStyle>
          <a:p>
            <a:fld id="{E0FF4530-C0A9-489F-AD78-78B1E4B1E7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1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James.Thorson\Desktop\UW Hideaway\Course plan 2014\Advertisement\Images\9526628934_84959710e8_b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534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400" baseline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400" b="1" i="0" baseline="0"/>
            </a:lvl1pPr>
          </a:lstStyle>
          <a:p>
            <a:fld id="{E0FF4530-C0A9-489F-AD78-78B1E4B1E7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0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4530-C0A9-489F-AD78-78B1E4B1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ling_yellow_adj"/>
          <p:cNvPicPr>
            <a:picLocks noChangeAspect="1" noChangeArrowheads="1"/>
          </p:cNvPicPr>
          <p:nvPr userDrawn="1"/>
        </p:nvPicPr>
        <p:blipFill>
          <a:blip r:embed="rId2" cstate="print"/>
          <a:srcRect l="3348" r="10045" b="13393"/>
          <a:stretch>
            <a:fillRect/>
          </a:stretch>
        </p:blipFill>
        <p:spPr bwMode="auto">
          <a:xfrm>
            <a:off x="0" y="0"/>
            <a:ext cx="9144000" cy="685955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152400" y="152400"/>
            <a:ext cx="8869680" cy="658368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>
            <a:lvl1pPr algn="r">
              <a:defRPr b="0" i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aseline="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 i="0" baseline="0"/>
            </a:lvl1pPr>
          </a:lstStyle>
          <a:p>
            <a:fld id="{E0FF4530-C0A9-489F-AD78-78B1E4B1E71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267200" y="990600"/>
            <a:ext cx="46482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 algn="r">
              <a:defRPr b="0" i="1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1143000"/>
            <a:ext cx="4419600" cy="955675"/>
          </a:xfrm>
          <a:ln w="6350">
            <a:solidFill>
              <a:schemeClr val="tx1"/>
            </a:solidFill>
          </a:ln>
        </p:spPr>
        <p:txBody>
          <a:bodyPr anchor="b"/>
          <a:lstStyle>
            <a:lvl1pPr marL="0" indent="0">
              <a:spcAft>
                <a:spcPts val="120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8229600" cy="3962399"/>
          </a:xfrm>
        </p:spPr>
        <p:txBody>
          <a:bodyPr/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 baseline="0"/>
            </a:lvl2pPr>
            <a:lvl3pPr>
              <a:spcAft>
                <a:spcPts val="1200"/>
              </a:spcAft>
              <a:defRPr sz="18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 i="0" baseline="0"/>
            </a:lvl1pPr>
          </a:lstStyle>
          <a:p>
            <a:fld id="{E0FF4530-C0A9-489F-AD78-78B1E4B1E71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267200" y="990600"/>
            <a:ext cx="4419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ing_yellow_adj"/>
          <p:cNvPicPr>
            <a:picLocks noChangeAspect="1" noChangeArrowheads="1"/>
          </p:cNvPicPr>
          <p:nvPr userDrawn="1"/>
        </p:nvPicPr>
        <p:blipFill>
          <a:blip r:embed="rId2" cstate="print"/>
          <a:srcRect l="3348" r="10045" b="13393"/>
          <a:stretch>
            <a:fillRect/>
          </a:stretch>
        </p:blipFill>
        <p:spPr bwMode="auto">
          <a:xfrm>
            <a:off x="0" y="0"/>
            <a:ext cx="9144000" cy="68595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152400" y="152400"/>
            <a:ext cx="8869680" cy="658368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4530-C0A9-489F-AD78-78B1E4B1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4530-C0A9-489F-AD78-78B1E4B1E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72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76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0EFC8-36CB-4CE9-8BB6-DE0D5707FCD2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A0A5F-9E4F-46E8-BC0B-50CB40C8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9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VAST modelling:  </a:t>
            </a:r>
            <a:r>
              <a:rPr lang="en-US" dirty="0"/>
              <a:t>Discuss applicability to crab assessments</a:t>
            </a:r>
            <a:br>
              <a:rPr lang="en-US" dirty="0"/>
            </a:br>
            <a:r>
              <a:rPr lang="en-US" sz="3600" dirty="0"/>
              <a:t>May 3, 9-10am, Anchorage AK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63550" y="3118590"/>
            <a:ext cx="1506874" cy="752475"/>
          </a:xfrm>
        </p:spPr>
        <p:txBody>
          <a:bodyPr>
            <a:normAutofit/>
          </a:bodyPr>
          <a:lstStyle/>
          <a:p>
            <a:pPr>
              <a:lnSpc>
                <a:spcPts val="1960"/>
              </a:lnSpc>
              <a:spcBef>
                <a:spcPts val="0"/>
              </a:spcBef>
            </a:pPr>
            <a:r>
              <a:rPr lang="en-US"/>
              <a:t>Alaska Fisheries Science Center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James Thorson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Diagnostics</a:t>
            </a:r>
            <a:endParaRPr lang="en-US" sz="28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3821" y="1066800"/>
            <a:ext cx="4013387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mtClean="0"/>
              <a:t>Encounter probability vs. frequency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2" y="2590791"/>
            <a:ext cx="4013387" cy="403860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87716" y="1066800"/>
            <a:ext cx="4013388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Quantile-quantile plot for positive catch rates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17" y="2590790"/>
            <a:ext cx="4013387" cy="403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3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4530-C0A9-489F-AD78-78B1E4B1E71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 rot="16200000">
            <a:off x="-1828800" y="3355299"/>
            <a:ext cx="5562601" cy="99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mtClean="0"/>
              <a:t>Pearson residuals for encounter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2199101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 rot="16200000">
            <a:off x="1627607" y="3352801"/>
            <a:ext cx="5562601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Pearson residuals for positive catch rates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90" y="23734"/>
            <a:ext cx="2199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Advice – Look at bounds and gradients</a:t>
            </a:r>
            <a:endParaRPr lang="en-US" sz="2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838200"/>
            <a:ext cx="862354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52400" y="1196658"/>
          <a:ext cx="4356339" cy="5723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9623">
                  <a:extLst>
                    <a:ext uri="{9D8B030D-6E8A-4147-A177-3AD203B41FA5}">
                      <a16:colId xmlns:a16="http://schemas.microsoft.com/office/drawing/2014/main" val="3352343984"/>
                    </a:ext>
                  </a:extLst>
                </a:gridCol>
                <a:gridCol w="677870">
                  <a:extLst>
                    <a:ext uri="{9D8B030D-6E8A-4147-A177-3AD203B41FA5}">
                      <a16:colId xmlns:a16="http://schemas.microsoft.com/office/drawing/2014/main" val="3312121158"/>
                    </a:ext>
                  </a:extLst>
                </a:gridCol>
                <a:gridCol w="747145">
                  <a:extLst>
                    <a:ext uri="{9D8B030D-6E8A-4147-A177-3AD203B41FA5}">
                      <a16:colId xmlns:a16="http://schemas.microsoft.com/office/drawing/2014/main" val="1970328299"/>
                    </a:ext>
                  </a:extLst>
                </a:gridCol>
                <a:gridCol w="549623">
                  <a:extLst>
                    <a:ext uri="{9D8B030D-6E8A-4147-A177-3AD203B41FA5}">
                      <a16:colId xmlns:a16="http://schemas.microsoft.com/office/drawing/2014/main" val="3942034570"/>
                    </a:ext>
                  </a:extLst>
                </a:gridCol>
                <a:gridCol w="549623">
                  <a:extLst>
                    <a:ext uri="{9D8B030D-6E8A-4147-A177-3AD203B41FA5}">
                      <a16:colId xmlns:a16="http://schemas.microsoft.com/office/drawing/2014/main" val="2746326924"/>
                    </a:ext>
                  </a:extLst>
                </a:gridCol>
                <a:gridCol w="549623">
                  <a:extLst>
                    <a:ext uri="{9D8B030D-6E8A-4147-A177-3AD203B41FA5}">
                      <a16:colId xmlns:a16="http://schemas.microsoft.com/office/drawing/2014/main" val="1704927374"/>
                    </a:ext>
                  </a:extLst>
                </a:gridCol>
                <a:gridCol w="732832">
                  <a:extLst>
                    <a:ext uri="{9D8B030D-6E8A-4147-A177-3AD203B41FA5}">
                      <a16:colId xmlns:a16="http://schemas.microsoft.com/office/drawing/2014/main" val="2835865557"/>
                    </a:ext>
                  </a:extLst>
                </a:gridCol>
              </a:tblGrid>
              <a:tr h="120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Param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starting_value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Lower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MLE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Upper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final_gradient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277004624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ln_H_input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0.231528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-6.19E-08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3872821121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ln_H_input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-0.96568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-8.88E-08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463888664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4.120475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2.44E-09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3618857198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4.228782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1.90E-09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1185215780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beta1_ct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4.322799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-5.30E-10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2906869394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5.093036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4.60E-09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489743244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beta1_ct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5.428053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-5.17E-08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301319439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4.105238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-2.95E-09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3721999891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5.056347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4.29E-09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4039973609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4.168261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-5.53E-09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1626155877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4.333523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7.79E-09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2678429213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5.989274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-1.02E-08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919339380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4.524008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3.45E-09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1830222652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5.265399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3.09E-09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2747143866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5.646847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-9.95E-11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3118183939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4.886118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3.52E-09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2966252164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5.073619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4.40E-09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1881381597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4.753279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5.61E-09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807112239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4.996536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4.81E-09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1303536341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6.218751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1.38E-09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1158198791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5.124685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-3.66E-09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3793490138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5.706784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-8.00E-09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429667826"/>
                  </a:ext>
                </a:extLst>
              </a:tr>
              <a:tr h="639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4.80919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4.36E-09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2259336805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4.534566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6.15E-09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2506746163"/>
                  </a:ext>
                </a:extLst>
              </a:tr>
              <a:tr h="639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5.45406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-1.36E-09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838603959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4.746618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4.78E-09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426931985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4.572286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8.21E-09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1054454876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4.198098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1.19E-08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1328291472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2.877037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1.34E-08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256202199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3.426151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8.29E-09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3112055209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2.986486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5.37E-09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3442051994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4.659832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4.15E-09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2369907577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4.656848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7.09E-09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3201621630"/>
                  </a:ext>
                </a:extLst>
              </a:tr>
              <a:tr h="639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5.18952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4.60E-09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2951385186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beta1_ct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-4.64096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6.231048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1.60E-09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4114540319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L_omega1_z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-0.83795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-1.94641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1.61E-07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551370291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L_epsilon1_z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1.037078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0.975252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-3.53E-07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594752532"/>
                  </a:ext>
                </a:extLst>
              </a:tr>
              <a:tr h="1203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logkappa1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-0.10536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-6.01012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-4.12041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-2.57395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4.33E-07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3" marR="23013" marT="0" marB="0" anchor="b"/>
                </a:tc>
                <a:extLst>
                  <a:ext uri="{0D108BD9-81ED-4DB2-BD59-A6C34878D82A}">
                    <a16:rowId xmlns:a16="http://schemas.microsoft.com/office/drawing/2014/main" val="63982132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4508739" y="934849"/>
          <a:ext cx="4340942" cy="5915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517">
                  <a:extLst>
                    <a:ext uri="{9D8B030D-6E8A-4147-A177-3AD203B41FA5}">
                      <a16:colId xmlns:a16="http://schemas.microsoft.com/office/drawing/2014/main" val="1767472807"/>
                    </a:ext>
                  </a:extLst>
                </a:gridCol>
                <a:gridCol w="719986">
                  <a:extLst>
                    <a:ext uri="{9D8B030D-6E8A-4147-A177-3AD203B41FA5}">
                      <a16:colId xmlns:a16="http://schemas.microsoft.com/office/drawing/2014/main" val="2815811990"/>
                    </a:ext>
                  </a:extLst>
                </a:gridCol>
                <a:gridCol w="783577">
                  <a:extLst>
                    <a:ext uri="{9D8B030D-6E8A-4147-A177-3AD203B41FA5}">
                      <a16:colId xmlns:a16="http://schemas.microsoft.com/office/drawing/2014/main" val="1478147416"/>
                    </a:ext>
                  </a:extLst>
                </a:gridCol>
                <a:gridCol w="504517">
                  <a:extLst>
                    <a:ext uri="{9D8B030D-6E8A-4147-A177-3AD203B41FA5}">
                      <a16:colId xmlns:a16="http://schemas.microsoft.com/office/drawing/2014/main" val="885561912"/>
                    </a:ext>
                  </a:extLst>
                </a:gridCol>
                <a:gridCol w="553391">
                  <a:extLst>
                    <a:ext uri="{9D8B030D-6E8A-4147-A177-3AD203B41FA5}">
                      <a16:colId xmlns:a16="http://schemas.microsoft.com/office/drawing/2014/main" val="1178301745"/>
                    </a:ext>
                  </a:extLst>
                </a:gridCol>
                <a:gridCol w="504517">
                  <a:extLst>
                    <a:ext uri="{9D8B030D-6E8A-4147-A177-3AD203B41FA5}">
                      <a16:colId xmlns:a16="http://schemas.microsoft.com/office/drawing/2014/main" val="567789989"/>
                    </a:ext>
                  </a:extLst>
                </a:gridCol>
                <a:gridCol w="770437">
                  <a:extLst>
                    <a:ext uri="{9D8B030D-6E8A-4147-A177-3AD203B41FA5}">
                      <a16:colId xmlns:a16="http://schemas.microsoft.com/office/drawing/2014/main" val="1882384631"/>
                    </a:ext>
                  </a:extLst>
                </a:gridCol>
              </a:tblGrid>
              <a:tr h="156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Param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starting_value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Lower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MLE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Upper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final_gradient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3718281366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39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7.516834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2.20E-10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3483000921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8.739776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-1.49E-10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1651062661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7.843733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1.06E-09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3471831200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8.534672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1.02E-09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1825680299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beta2_ct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8.097048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1.03E-09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2205304673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beta2_ct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8.458756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3.47E-10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2210420034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8.286936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-1.06E-10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3683410791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8.242662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2.49E-11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485014870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8.045717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9.28E-10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416543795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8.170187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3.41E-11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342219163"/>
                  </a:ext>
                </a:extLst>
              </a:tr>
              <a:tr h="8265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8.06304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9.76E-10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2350376354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8.212494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-5.63E-10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428895182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8.008228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-1.80E-10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4113434000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7.516414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-7.77E-10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169466068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-50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7.730084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-2.10E-10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4227417810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9.21962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7.886746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2.17E-10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912908344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7.662614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-5.12E-10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227102659"/>
                  </a:ext>
                </a:extLst>
              </a:tr>
              <a:tr h="8265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7.40508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7.91E-10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2856418845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8.197652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-7.12E-10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1746608695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8.165989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-2.23E-10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3246901594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7.847344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-2.63E-09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2421606094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8.542195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1.28E-10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43734433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7.982901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50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-1.07E-09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1129718236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7.832611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-4.09E-10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3065683469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7.129841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50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-1.78E-10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3213560061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6.996498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50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4.58E-10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1877330204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6.544465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50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-1.44E-09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3420841230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6.056259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50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8.04E-10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253514788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7.290846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50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1.02E-09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1641813566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7.545933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50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5.06E-10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2528996150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7.247531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50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-1.24E-09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3498496157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7.513136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50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1.12E-09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1910218932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beta2_ct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9.21962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8.565377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-9.49E-10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2853433565"/>
                  </a:ext>
                </a:extLst>
              </a:tr>
              <a:tr h="8265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L_omega2_z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-0.58178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-1.10638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-9.35E-09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2193592037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L_epsilon2_z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-0.45241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-1.12348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1.43E-07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4070871396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logkappa2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-0.10536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-6.01012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-4.53498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-2.57395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3.22E-08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2602316321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logSigmaM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1.609438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-50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0.168158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-2.42E-07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64" marR="24264" marT="0" marB="0" anchor="b"/>
                </a:tc>
                <a:extLst>
                  <a:ext uri="{0D108BD9-81ED-4DB2-BD59-A6C34878D82A}">
                    <a16:rowId xmlns:a16="http://schemas.microsoft.com/office/drawing/2014/main" val="4190108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-8400"/>
            <a:ext cx="8686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VAST estimates abundance indices precisely</a:t>
            </a:r>
            <a:endParaRPr lang="en-US" dirty="0"/>
          </a:p>
        </p:txBody>
      </p:sp>
      <p:pic>
        <p:nvPicPr>
          <p:cNvPr id="4" name="Picture 3" descr="C:\Users\James.Thorson\Desktop\UW Hideaway\Collaborations\2014 -- Geostatistical index standardization\2014-08-06_gamma_500_sim\All_Erro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3100"/>
            <a:ext cx="6553200" cy="26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3238500"/>
            <a:ext cx="8839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Neither model has badly calibrated intervals</a:t>
            </a:r>
            <a:endParaRPr lang="en-US" dirty="0"/>
          </a:p>
        </p:txBody>
      </p:sp>
      <p:pic>
        <p:nvPicPr>
          <p:cNvPr id="6" name="Picture 5" descr="C:\Users\James.Thorson\Desktop\UW Hideaway\Collaborations\2014 -- Geostatistical index standardization\2014-08-06_gamma_500_sim\All_QQ-plo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6553200" cy="307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4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838200"/>
            <a:ext cx="862354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-28997"/>
            <a:ext cx="8062912" cy="69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2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838200"/>
            <a:ext cx="862354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8148" r="-204"/>
          <a:stretch/>
        </p:blipFill>
        <p:spPr>
          <a:xfrm>
            <a:off x="307200" y="652199"/>
            <a:ext cx="4123200" cy="2405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5250" r="243"/>
          <a:stretch/>
        </p:blipFill>
        <p:spPr>
          <a:xfrm>
            <a:off x="4741710" y="609600"/>
            <a:ext cx="4222630" cy="2490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400" y="3619500"/>
            <a:ext cx="1647825" cy="2466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733800"/>
            <a:ext cx="4123200" cy="2367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-55687"/>
            <a:ext cx="412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Mean absolute error </a:t>
            </a:r>
          </a:p>
          <a:p>
            <a:pPr algn="ctr"/>
            <a:r>
              <a:rPr lang="en-US" sz="2000" b="1" dirty="0" smtClean="0"/>
              <a:t>(low is good)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41710" y="-31086"/>
            <a:ext cx="412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Confidence interval coverage </a:t>
            </a:r>
          </a:p>
          <a:p>
            <a:pPr algn="ctr"/>
            <a:r>
              <a:rPr lang="en-US" sz="2000" b="1" dirty="0" smtClean="0"/>
              <a:t>(50% is good)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8800" y="3025914"/>
            <a:ext cx="412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Slope between log(true) and log(estimated) index (1.0 is good)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6101578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Grüss</a:t>
            </a:r>
            <a:r>
              <a:rPr lang="en-US" sz="1600" dirty="0"/>
              <a:t>, </a:t>
            </a:r>
            <a:r>
              <a:rPr lang="en-US" sz="1600" dirty="0" smtClean="0"/>
              <a:t>Walter</a:t>
            </a:r>
            <a:r>
              <a:rPr lang="en-US" sz="1600" dirty="0"/>
              <a:t>, </a:t>
            </a:r>
            <a:r>
              <a:rPr lang="en-US" sz="1600" dirty="0" smtClean="0"/>
              <a:t>Babcock</a:t>
            </a:r>
            <a:r>
              <a:rPr lang="en-US" sz="1600" dirty="0"/>
              <a:t>, </a:t>
            </a:r>
            <a:r>
              <a:rPr lang="en-US" sz="1600" dirty="0" smtClean="0"/>
              <a:t>Forrestal</a:t>
            </a:r>
            <a:r>
              <a:rPr lang="en-US" sz="1600" dirty="0"/>
              <a:t>, </a:t>
            </a:r>
            <a:r>
              <a:rPr lang="en-US" sz="1600" dirty="0" smtClean="0"/>
              <a:t>Thorson</a:t>
            </a:r>
            <a:r>
              <a:rPr lang="en-US" sz="1600" dirty="0"/>
              <a:t>, </a:t>
            </a:r>
            <a:r>
              <a:rPr lang="en-US" sz="1600" dirty="0" err="1" smtClean="0"/>
              <a:t>Lauretta</a:t>
            </a:r>
            <a:r>
              <a:rPr lang="en-US" sz="1600" dirty="0"/>
              <a:t>, </a:t>
            </a:r>
            <a:r>
              <a:rPr lang="en-US" sz="1600" dirty="0" smtClean="0"/>
              <a:t>&amp; </a:t>
            </a:r>
            <a:r>
              <a:rPr lang="en-US" sz="1600" dirty="0" err="1" smtClean="0"/>
              <a:t>Schirripa</a:t>
            </a:r>
            <a:r>
              <a:rPr lang="en-US" sz="1600" dirty="0" smtClean="0"/>
              <a:t>. </a:t>
            </a:r>
            <a:r>
              <a:rPr lang="en-US" sz="1600" dirty="0"/>
              <a:t>(2019). Evaluation of the impacts of different treatments of </a:t>
            </a:r>
            <a:r>
              <a:rPr lang="en-US" sz="1600" dirty="0" err="1"/>
              <a:t>spatio</a:t>
            </a:r>
            <a:r>
              <a:rPr lang="en-US" sz="1600" dirty="0"/>
              <a:t>-temporal variation in catch-per-unit-effort standardization models. </a:t>
            </a:r>
            <a:r>
              <a:rPr lang="en-US" sz="1600" i="1" dirty="0"/>
              <a:t>Fisheries Research</a:t>
            </a:r>
            <a:r>
              <a:rPr lang="en-US" sz="1600" dirty="0"/>
              <a:t>, </a:t>
            </a:r>
            <a:r>
              <a:rPr lang="en-US" sz="1600" i="1" dirty="0"/>
              <a:t>213</a:t>
            </a:r>
            <a:r>
              <a:rPr lang="en-US" sz="1600" dirty="0"/>
              <a:t>, 75–93. https://doi.org/10.1016/j.fishres.2019.01.008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582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838200"/>
            <a:ext cx="862354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939135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Brodie, </a:t>
            </a:r>
            <a:r>
              <a:rPr lang="en-US" dirty="0" smtClean="0"/>
              <a:t>Thorson</a:t>
            </a:r>
            <a:r>
              <a:rPr lang="en-US" dirty="0"/>
              <a:t>, </a:t>
            </a:r>
            <a:r>
              <a:rPr lang="en-US" dirty="0" smtClean="0"/>
              <a:t>Carroll</a:t>
            </a:r>
            <a:r>
              <a:rPr lang="en-US" dirty="0"/>
              <a:t>, </a:t>
            </a:r>
            <a:r>
              <a:rPr lang="en-US" dirty="0" smtClean="0"/>
              <a:t>Hazen</a:t>
            </a:r>
            <a:r>
              <a:rPr lang="en-US" dirty="0"/>
              <a:t>, </a:t>
            </a:r>
            <a:r>
              <a:rPr lang="en-US" dirty="0" err="1" smtClean="0"/>
              <a:t>Bograd</a:t>
            </a:r>
            <a:r>
              <a:rPr lang="en-US" dirty="0"/>
              <a:t>, </a:t>
            </a:r>
            <a:r>
              <a:rPr lang="en-US" dirty="0" err="1" smtClean="0"/>
              <a:t>Haltuch</a:t>
            </a:r>
            <a:r>
              <a:rPr lang="en-US" dirty="0" smtClean="0"/>
              <a:t>, </a:t>
            </a:r>
            <a:r>
              <a:rPr lang="en-US" dirty="0"/>
              <a:t>… </a:t>
            </a:r>
            <a:r>
              <a:rPr lang="en-US" dirty="0" smtClean="0"/>
              <a:t>Selden. </a:t>
            </a:r>
            <a:r>
              <a:rPr lang="en-US" dirty="0"/>
              <a:t>(In revision). Pattern or Process: considering space, time, and the environment in species distribution models. </a:t>
            </a:r>
            <a:r>
              <a:rPr lang="en-US" i="1" dirty="0" err="1"/>
              <a:t>Ecography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70226"/>
            <a:ext cx="5630263" cy="2647518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88870" y="2155161"/>
            <a:ext cx="3200400" cy="44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9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6781800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3600" b="1" dirty="0" smtClean="0"/>
              <a:t>Acknowledgements</a:t>
            </a:r>
            <a:endParaRPr lang="en-US" sz="3600" b="1" dirty="0" smtClean="0"/>
          </a:p>
          <a:p>
            <a:pPr marL="0" indent="0">
              <a:spcAft>
                <a:spcPts val="0"/>
              </a:spcAft>
              <a:buNone/>
            </a:pPr>
            <a:endParaRPr lang="en-US" sz="28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 smtClean="0"/>
              <a:t>Assistance</a:t>
            </a:r>
            <a:endParaRPr lang="en-US" sz="2800" dirty="0" smtClean="0"/>
          </a:p>
          <a:p>
            <a:pPr>
              <a:spcAft>
                <a:spcPts val="0"/>
              </a:spcAft>
            </a:pPr>
            <a:r>
              <a:rPr lang="en-US" sz="2800" dirty="0" smtClean="0"/>
              <a:t>Jason Conner</a:t>
            </a:r>
          </a:p>
          <a:p>
            <a:pPr>
              <a:spcAft>
                <a:spcPts val="0"/>
              </a:spcAft>
            </a:pPr>
            <a:r>
              <a:rPr lang="en-US" sz="2800" dirty="0" smtClean="0"/>
              <a:t>Stan </a:t>
            </a:r>
            <a:r>
              <a:rPr lang="en-US" sz="2800" dirty="0" err="1" smtClean="0"/>
              <a:t>Kotwicki</a:t>
            </a:r>
            <a:endParaRPr lang="en-US" sz="2800" dirty="0" smtClean="0"/>
          </a:p>
          <a:p>
            <a:pPr>
              <a:spcAft>
                <a:spcPts val="0"/>
              </a:spcAft>
            </a:pPr>
            <a:r>
              <a:rPr lang="en-US" sz="2800" dirty="0" smtClean="0"/>
              <a:t>Jon </a:t>
            </a:r>
            <a:r>
              <a:rPr lang="en-US" sz="2800" dirty="0" err="1" smtClean="0"/>
              <a:t>Richar</a:t>
            </a:r>
            <a:endParaRPr lang="en-US" sz="2800" dirty="0" smtClean="0"/>
          </a:p>
          <a:p>
            <a:pPr marL="0" indent="0">
              <a:spcAft>
                <a:spcPts val="0"/>
              </a:spcAft>
              <a:buNone/>
            </a:pPr>
            <a:endParaRPr lang="en-US" sz="2800" dirty="0"/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 smtClean="0"/>
              <a:t>Code:</a:t>
            </a:r>
          </a:p>
          <a:p>
            <a:pPr>
              <a:spcAft>
                <a:spcPts val="0"/>
              </a:spcAft>
            </a:pPr>
            <a:r>
              <a:rPr lang="en-US" sz="2800" dirty="0" smtClean="0"/>
              <a:t>Kasper </a:t>
            </a:r>
            <a:r>
              <a:rPr lang="en-US" sz="2800" dirty="0" err="1" smtClean="0"/>
              <a:t>Kristensen</a:t>
            </a:r>
            <a:endParaRPr lang="en-US" sz="2800" dirty="0" smtClean="0"/>
          </a:p>
          <a:p>
            <a:pPr>
              <a:spcAft>
                <a:spcPts val="0"/>
              </a:spcAft>
            </a:pPr>
            <a:r>
              <a:rPr lang="en-US" sz="2800" dirty="0" smtClean="0"/>
              <a:t>Hans </a:t>
            </a:r>
            <a:r>
              <a:rPr lang="en-US" sz="2800" dirty="0" err="1" smtClean="0"/>
              <a:t>Skaug</a:t>
            </a:r>
            <a:endParaRPr lang="en-US" sz="2800" dirty="0" smtClean="0"/>
          </a:p>
          <a:p>
            <a:pPr>
              <a:spcAft>
                <a:spcPts val="0"/>
              </a:spcAft>
            </a:pPr>
            <a:r>
              <a:rPr lang="en-US" sz="2800" dirty="0" smtClean="0"/>
              <a:t>TMB development team</a:t>
            </a:r>
          </a:p>
          <a:p>
            <a:pPr marL="0" indent="0">
              <a:spcAft>
                <a:spcPts val="0"/>
              </a:spcAft>
              <a:buNone/>
            </a:pPr>
            <a:endParaRPr lang="en-US" sz="28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 smtClean="0"/>
              <a:t>Funding: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2014.  Habitat </a:t>
            </a:r>
            <a:r>
              <a:rPr lang="en-US" dirty="0"/>
              <a:t>Assessment Improvement Plan </a:t>
            </a:r>
            <a:r>
              <a:rPr lang="en-US" dirty="0" smtClean="0"/>
              <a:t>RFP</a:t>
            </a:r>
            <a:r>
              <a:rPr lang="en-US" dirty="0"/>
              <a:t>. </a:t>
            </a: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sz="2800" dirty="0" smtClean="0"/>
              <a:t>In-kind support:  NWFSC, AFSC</a:t>
            </a:r>
            <a:endParaRPr lang="en-US" sz="2800" dirty="0" smtClean="0"/>
          </a:p>
          <a:p>
            <a:pPr marL="0" indent="0">
              <a:spcAft>
                <a:spcPts val="0"/>
              </a:spcAft>
              <a:buNone/>
            </a:pP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8334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14400"/>
                <a:ext cx="8686800" cy="5715000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/>
                  <a:t>Distribution for biomass-sampling data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9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9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GB" sz="2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9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29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GB" sz="29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9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9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sz="29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GB" sz="29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9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29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GB" sz="290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GB" sz="29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9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GB" sz="29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9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9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9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900" i="1">
                                        <a:latin typeface="Cambria Math" panose="02040503050406030204" pitchFamily="18" charset="0"/>
                                      </a:rPr>
                                      <m:t>),</m:t>
                                    </m:r>
                                    <m:sSup>
                                      <m:sSupPr>
                                        <m:ctrlPr>
                                          <a:rPr lang="en-US" sz="2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9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29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2900" i="1"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sz="290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GB" sz="29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9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2900" i="1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Where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encounter probability for tow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expected </a:t>
                </a:r>
                <a:r>
                  <a:rPr lang="en-US" dirty="0" err="1"/>
                  <a:t>biomas</a:t>
                </a:r>
                <a:r>
                  <a:rPr lang="en-US" dirty="0"/>
                  <a:t>-density for tow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{}</m:t>
                    </m:r>
                  </m:oMath>
                </a14:m>
                <a:r>
                  <a:rPr lang="en-US" dirty="0"/>
                  <a:t> is a PDF for positive catches with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b="1" dirty="0" smtClean="0"/>
              </a:p>
              <a:p>
                <a:pPr marL="5715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 smtClean="0"/>
              </a:p>
              <a:p>
                <a:pPr marL="5715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 smtClean="0"/>
                  <a:t>Linear predictor for encounter probability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900" b="0" i="0" smtClean="0">
                          <a:latin typeface="Cambria Math" panose="02040503050406030204" pitchFamily="18" charset="0"/>
                        </a:rPr>
                        <m:t>logit</m:t>
                      </m:r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9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9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9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9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9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sz="29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𝐼𝑛𝑡𝑒𝑟𝑐𝑒𝑝𝑡</m:t>
                          </m:r>
                        </m:lim>
                      </m:limLow>
                      <m:r>
                        <a:rPr lang="en-GB" sz="2900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9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9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9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sz="29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sz="29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𝑆𝑝𝑎𝑡𝑖𝑎𝑙</m:t>
                          </m:r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𝑣𝑎𝑟𝑖𝑎𝑡𝑖𝑜𝑛</m:t>
                          </m:r>
                        </m:lim>
                      </m:limLow>
                      <m:r>
                        <a:rPr lang="en-GB" sz="2900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9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9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9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sz="29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sz="29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9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sz="29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𝑆𝑝𝑎𝑡𝑖𝑜</m:t>
                          </m:r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𝑡𝑒𝑚𝑝𝑜𝑟𝑎𝑙</m:t>
                          </m:r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𝑣𝑎𝑟𝑖𝑎𝑡𝑖𝑜𝑛</m:t>
                          </m:r>
                        </m:lim>
                      </m:limLow>
                    </m:oMath>
                  </m:oMathPara>
                </a14:m>
                <a:endParaRPr lang="en-GB" sz="29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900" dirty="0" smtClean="0"/>
                  <a:t>Where </a:t>
                </a:r>
                <a:endParaRPr lang="en-GB" sz="2900" dirty="0"/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9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900" dirty="0" smtClean="0"/>
                  <a:t>is an intercept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9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9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900" dirty="0" smtClean="0"/>
                  <a:t> is spatial variation</a:t>
                </a:r>
                <a:endParaRPr lang="en-US" sz="2900" i="1" dirty="0" smtClean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9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GB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9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9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9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900" dirty="0" smtClean="0"/>
                  <a:t> is </a:t>
                </a:r>
                <a:r>
                  <a:rPr lang="en-US" sz="2900" dirty="0" err="1" smtClean="0"/>
                  <a:t>spatio</a:t>
                </a:r>
                <a:r>
                  <a:rPr lang="en-US" sz="2900" dirty="0" smtClean="0"/>
                  <a:t>-temporal variation</a:t>
                </a:r>
                <a:endParaRPr lang="en-US" sz="29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b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 smtClean="0"/>
                  <a:t>Linear </a:t>
                </a:r>
                <a:r>
                  <a:rPr lang="en-US" b="1" dirty="0"/>
                  <a:t>predictor for </a:t>
                </a:r>
                <a:r>
                  <a:rPr lang="en-US" b="1" dirty="0" smtClean="0"/>
                  <a:t>positive catch rates</a:t>
                </a:r>
                <a:endParaRPr lang="en-US" b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90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9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US" sz="29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9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9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9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9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sz="29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𝐼𝑛𝑡𝑒𝑟𝑐𝑒𝑝𝑡</m:t>
                          </m:r>
                        </m:lim>
                      </m:limLow>
                      <m:r>
                        <a:rPr lang="en-GB" sz="2900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9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9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9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sz="29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sz="29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𝑆𝑝𝑎𝑡𝑖𝑎𝑙</m:t>
                          </m:r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𝑣𝑎𝑟𝑖𝑎𝑡𝑖𝑜𝑛</m:t>
                          </m:r>
                        </m:lim>
                      </m:limLow>
                      <m:r>
                        <a:rPr lang="en-GB" sz="2900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29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9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9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9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9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sz="29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sz="29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9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sz="29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𝑆𝑝𝑎𝑡𝑖𝑜</m:t>
                          </m:r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𝑡𝑒𝑚𝑝𝑜𝑟𝑎𝑙</m:t>
                          </m:r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𝑣𝑎𝑟𝑖𝑎𝑡𝑖𝑜𝑛</m:t>
                          </m:r>
                        </m:lim>
                      </m:limLow>
                    </m:oMath>
                  </m:oMathPara>
                </a14:m>
                <a:endParaRPr lang="en-GB" sz="29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700" dirty="0"/>
                  <a:t>Where </a:t>
                </a:r>
                <a:r>
                  <a:rPr lang="en-US" sz="2700" dirty="0" smtClean="0"/>
                  <a:t>things are defined similar to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7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14400"/>
                <a:ext cx="8686800" cy="5715000"/>
              </a:xfrm>
              <a:blipFill>
                <a:blip r:embed="rId2"/>
                <a:stretch>
                  <a:fillRect l="-632"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Vector autoregressive </a:t>
            </a:r>
            <a:r>
              <a:rPr lang="en-US" sz="3600" dirty="0" err="1" smtClean="0"/>
              <a:t>spatio</a:t>
            </a:r>
            <a:r>
              <a:rPr lang="en-US" sz="3600" dirty="0" smtClean="0"/>
              <a:t>-temporal model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82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b="3614"/>
          <a:stretch/>
        </p:blipFill>
        <p:spPr>
          <a:xfrm>
            <a:off x="-5948" y="0"/>
            <a:ext cx="8598602" cy="68579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4530-C0A9-489F-AD78-78B1E4B1E71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97"/>
          <a:stretch/>
        </p:blipFill>
        <p:spPr>
          <a:xfrm>
            <a:off x="8609907" y="0"/>
            <a:ext cx="53409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5626894"/>
            <a:ext cx="4038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Walleye pollock density in Eastern Bering Sea</a:t>
            </a:r>
            <a:endParaRPr lang="en-US" sz="2400" b="1" dirty="0" smtClean="0"/>
          </a:p>
          <a:p>
            <a:pPr algn="ctr"/>
            <a:r>
              <a:rPr lang="en-US" dirty="0" smtClean="0"/>
              <a:t>(ln kg. per square km.)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6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14" y="228600"/>
            <a:ext cx="4461016" cy="3104023"/>
          </a:xfrm>
        </p:spPr>
        <p:txBody>
          <a:bodyPr>
            <a:normAutofit/>
          </a:bodyPr>
          <a:lstStyle/>
          <a:p>
            <a:pPr marL="57150" indent="0">
              <a:spcAft>
                <a:spcPts val="0"/>
              </a:spcAft>
              <a:buNone/>
            </a:pPr>
            <a:r>
              <a:rPr lang="en-US" sz="2800" b="1" dirty="0" err="1" smtClean="0"/>
              <a:t>arrowtooth</a:t>
            </a:r>
            <a:r>
              <a:rPr lang="en-US" sz="2800" b="1" dirty="0" smtClean="0"/>
              <a:t> in EBS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Single-species index model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/>
              <a:t>Index of abundance (A)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/>
              <a:t>Area occupied (B)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/>
              <a:t>Center of gravity (C)</a:t>
            </a:r>
          </a:p>
        </p:txBody>
      </p:sp>
      <p:pic>
        <p:nvPicPr>
          <p:cNvPr id="5" name="Picture 4" descr="C:\Users\James.Thorson\Desktop\UW Hideaway\Collaborations\2018 -- VAST decision tree\2018-06-18_B\Index_Atheresthes stomias\Index_summar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44"/>
          <a:stretch/>
        </p:blipFill>
        <p:spPr bwMode="auto">
          <a:xfrm>
            <a:off x="260229" y="3440515"/>
            <a:ext cx="4389128" cy="2682285"/>
          </a:xfrm>
          <a:prstGeom prst="rect">
            <a:avLst/>
          </a:prstGeom>
        </p:spPr>
      </p:pic>
      <p:pic>
        <p:nvPicPr>
          <p:cNvPr id="6" name="Picture 5" descr="C:\Users\James.Thorson\Desktop\UW Hideaway\Collaborations\2018 -- VAST decision tree\2018-06-18_B\Index_Atheresthes stomias\Index_summar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91264"/>
          <a:stretch/>
        </p:blipFill>
        <p:spPr bwMode="auto">
          <a:xfrm>
            <a:off x="991757" y="6034115"/>
            <a:ext cx="3657600" cy="766869"/>
          </a:xfrm>
          <a:prstGeom prst="rect">
            <a:avLst/>
          </a:prstGeom>
        </p:spPr>
      </p:pic>
      <p:pic>
        <p:nvPicPr>
          <p:cNvPr id="7" name="Picture 6" descr="C:\Users\James.Thorson\Desktop\UW Hideaway\Collaborations\2018 -- VAST decision tree\2018-06-18_B\Index_Atheresthes stomias\Index_summar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6"/>
          <a:stretch/>
        </p:blipFill>
        <p:spPr bwMode="auto">
          <a:xfrm>
            <a:off x="4639573" y="739023"/>
            <a:ext cx="4389128" cy="609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67818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3600" b="1" dirty="0" smtClean="0"/>
              <a:t>Decisions needed when using VAST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/>
              <a:t>Spatial domain for model</a:t>
            </a:r>
          </a:p>
          <a:p>
            <a:pPr lvl="1" indent="-342900">
              <a:spcAft>
                <a:spcPts val="0"/>
              </a:spcAft>
            </a:pPr>
            <a:r>
              <a:rPr lang="en-US" sz="2400" i="1" dirty="0" smtClean="0"/>
              <a:t>Try to model entire area for management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/>
              <a:t>Which categories to include</a:t>
            </a:r>
          </a:p>
          <a:p>
            <a:pPr lvl="1" indent="-342900">
              <a:spcAft>
                <a:spcPts val="0"/>
              </a:spcAft>
            </a:pPr>
            <a:r>
              <a:rPr lang="en-US" sz="2400" i="1" dirty="0" smtClean="0"/>
              <a:t>As few as necessary for purpose of study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/>
              <a:t>What data to analyze: biomass, counts, or encounter?</a:t>
            </a:r>
          </a:p>
          <a:p>
            <a:pPr lvl="1" indent="-342900">
              <a:spcAft>
                <a:spcPts val="0"/>
              </a:spcAft>
            </a:pPr>
            <a:r>
              <a:rPr lang="en-US" sz="2400" i="1" dirty="0" smtClean="0"/>
              <a:t>Depends upon availability;  often useful to combine data types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/>
              <a:t>Including spatial and spatio-temporal components</a:t>
            </a:r>
          </a:p>
          <a:p>
            <a:pPr lvl="1" indent="-342900">
              <a:spcAft>
                <a:spcPts val="0"/>
              </a:spcAft>
            </a:pPr>
            <a:r>
              <a:rPr lang="en-US" sz="2400" i="1" dirty="0" smtClean="0"/>
              <a:t>Include spatial (average distribution) and spatio-temporal (annual distribution shifts) if possible</a:t>
            </a:r>
            <a:endParaRPr lang="en-US" sz="2400" dirty="0" smtClean="0"/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/>
              <a:t>Choosing spatial smoother and resolution</a:t>
            </a:r>
          </a:p>
          <a:p>
            <a:pPr lvl="1" indent="-342900">
              <a:spcAft>
                <a:spcPts val="0"/>
              </a:spcAft>
            </a:pPr>
            <a:r>
              <a:rPr lang="en-US" sz="2400" i="1" dirty="0" smtClean="0"/>
              <a:t>Develop regional terms-of-reference for applications</a:t>
            </a:r>
          </a:p>
        </p:txBody>
      </p:sp>
    </p:spTree>
    <p:extLst>
      <p:ext uri="{BB962C8B-B14F-4D97-AF65-F5344CB8AC3E}">
        <p14:creationId xmlns:p14="http://schemas.microsoft.com/office/powerpoint/2010/main" val="35794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67818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3600" b="1" dirty="0" smtClean="0"/>
              <a:t>Decisions needed when using VAST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 startAt="6"/>
            </a:pPr>
            <a:endParaRPr lang="en-US" sz="2800" dirty="0" smtClean="0"/>
          </a:p>
          <a:p>
            <a:pPr marL="514350" indent="-514350">
              <a:spcAft>
                <a:spcPts val="0"/>
              </a:spcAft>
              <a:buFont typeface="+mj-lt"/>
              <a:buAutoNum type="arabicPeriod" startAt="6"/>
            </a:pPr>
            <a:r>
              <a:rPr lang="en-US" sz="2800" dirty="0" smtClean="0"/>
              <a:t>Number of spatial / spatio-temporal factors</a:t>
            </a:r>
          </a:p>
          <a:p>
            <a:pPr lvl="1" indent="-342900">
              <a:spcAft>
                <a:spcPts val="0"/>
              </a:spcAft>
            </a:pPr>
            <a:r>
              <a:rPr lang="en-US" sz="2400" i="1" dirty="0" smtClean="0"/>
              <a:t>In multivariate model, select based on “scree plot”</a:t>
            </a:r>
          </a:p>
          <a:p>
            <a:pPr marL="514350" indent="-514350">
              <a:spcAft>
                <a:spcPts val="0"/>
              </a:spcAft>
              <a:buAutoNum type="arabicPeriod" startAt="7"/>
            </a:pPr>
            <a:r>
              <a:rPr lang="en-US" sz="2800" dirty="0" smtClean="0"/>
              <a:t>Temporal correlations</a:t>
            </a:r>
          </a:p>
          <a:p>
            <a:pPr lvl="1" indent="-342900">
              <a:spcAft>
                <a:spcPts val="0"/>
              </a:spcAft>
            </a:pPr>
            <a:r>
              <a:rPr lang="en-US" sz="2400" i="1" dirty="0" smtClean="0"/>
              <a:t>Include except when output should be independent among years (e.g., index standardization)</a:t>
            </a:r>
          </a:p>
          <a:p>
            <a:pPr marL="514350" indent="-514350">
              <a:spcAft>
                <a:spcPts val="0"/>
              </a:spcAft>
              <a:buAutoNum type="arabicPeriod" startAt="7"/>
            </a:pPr>
            <a:r>
              <a:rPr lang="en-US" sz="2800" dirty="0" smtClean="0"/>
              <a:t>Including density/habitat covariates</a:t>
            </a:r>
            <a:endParaRPr lang="en-US" sz="2800" dirty="0"/>
          </a:p>
          <a:p>
            <a:pPr lvl="1" indent="-342900">
              <a:spcAft>
                <a:spcPts val="0"/>
              </a:spcAft>
            </a:pPr>
            <a:r>
              <a:rPr lang="en-US" sz="2400" i="1" dirty="0" smtClean="0"/>
              <a:t>Include if it explains a large portion of variability</a:t>
            </a:r>
          </a:p>
          <a:p>
            <a:pPr marL="514350" indent="-514350">
              <a:spcAft>
                <a:spcPts val="0"/>
              </a:spcAft>
              <a:buAutoNum type="arabicPeriod" startAt="9"/>
            </a:pPr>
            <a:r>
              <a:rPr lang="en-US" sz="2800" dirty="0" smtClean="0"/>
              <a:t>Including catchability covariates</a:t>
            </a:r>
          </a:p>
          <a:p>
            <a:pPr lvl="1" indent="-342900">
              <a:spcAft>
                <a:spcPts val="0"/>
              </a:spcAft>
            </a:pPr>
            <a:r>
              <a:rPr lang="en-US" sz="2400" i="1" dirty="0" smtClean="0"/>
              <a:t>Important for non-standardized data (e.g., fishery CPUE)</a:t>
            </a:r>
            <a:endParaRPr lang="en-US" sz="2400" i="1" dirty="0"/>
          </a:p>
          <a:p>
            <a:pPr marL="514350" indent="-514350">
              <a:spcAft>
                <a:spcPts val="0"/>
              </a:spcAft>
              <a:buAutoNum type="arabicPeriod" startAt="9"/>
            </a:pPr>
            <a:r>
              <a:rPr lang="en-US" sz="2800" dirty="0" smtClean="0"/>
              <a:t>Treating area swept as effort offset</a:t>
            </a:r>
          </a:p>
          <a:p>
            <a:pPr lvl="1" indent="-342900">
              <a:spcAft>
                <a:spcPts val="0"/>
              </a:spcAft>
            </a:pPr>
            <a:r>
              <a:rPr lang="en-US" sz="2400" i="1" dirty="0" smtClean="0"/>
              <a:t>Often preferable to analyzing survey catch divided by effort</a:t>
            </a:r>
            <a:endParaRPr lang="en-US" sz="2400" i="1" dirty="0"/>
          </a:p>
          <a:p>
            <a:pPr marL="0" indent="0">
              <a:spcAft>
                <a:spcPts val="0"/>
              </a:spcAft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697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67818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3600" b="1" dirty="0" smtClean="0"/>
              <a:t>Decisions needed when using VAST</a:t>
            </a:r>
          </a:p>
          <a:p>
            <a:pPr marL="0" indent="0">
              <a:spcAft>
                <a:spcPts val="0"/>
              </a:spcAft>
              <a:buNone/>
            </a:pPr>
            <a:endParaRPr lang="en-US" sz="28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 smtClean="0"/>
              <a:t>11. Including vessel effects</a:t>
            </a:r>
          </a:p>
          <a:p>
            <a:pPr lvl="1" indent="-342900">
              <a:spcAft>
                <a:spcPts val="0"/>
              </a:spcAft>
            </a:pPr>
            <a:r>
              <a:rPr lang="en-US" sz="2400" i="1" dirty="0" smtClean="0"/>
              <a:t>In multivariate model, select based on “scree plot”</a:t>
            </a:r>
          </a:p>
          <a:p>
            <a:pPr marL="514350" indent="-514350">
              <a:spcAft>
                <a:spcPts val="0"/>
              </a:spcAft>
              <a:buAutoNum type="arabicPeriod" startAt="12"/>
            </a:pPr>
            <a:r>
              <a:rPr lang="en-US" sz="2800" dirty="0" smtClean="0"/>
              <a:t>Choosing link functions and distributions</a:t>
            </a:r>
          </a:p>
          <a:p>
            <a:pPr lvl="1" indent="-342900">
              <a:spcAft>
                <a:spcPts val="0"/>
              </a:spcAft>
            </a:pPr>
            <a:r>
              <a:rPr lang="en-US" sz="2400" i="1" dirty="0"/>
              <a:t>Recommend Poisson-link delta model for biomass</a:t>
            </a:r>
          </a:p>
          <a:p>
            <a:pPr lvl="1" indent="-342900">
              <a:spcAft>
                <a:spcPts val="0"/>
              </a:spcAft>
            </a:pPr>
            <a:r>
              <a:rPr lang="en-US" sz="2400" i="1" dirty="0"/>
              <a:t>Recommend zero-inflated lognormal Poisson for </a:t>
            </a:r>
            <a:r>
              <a:rPr lang="en-US" sz="2400" i="1" dirty="0" smtClean="0"/>
              <a:t>counts</a:t>
            </a:r>
            <a:endParaRPr lang="en-US" sz="2400" dirty="0"/>
          </a:p>
          <a:p>
            <a:pPr marL="514350" indent="-514350">
              <a:spcAft>
                <a:spcPts val="0"/>
              </a:spcAft>
              <a:buAutoNum type="arabicPeriod" startAt="12"/>
            </a:pPr>
            <a:r>
              <a:rPr lang="en-US" sz="2800" dirty="0" smtClean="0"/>
              <a:t>Calculating derived quantities</a:t>
            </a:r>
          </a:p>
          <a:p>
            <a:pPr lvl="1" indent="-342900">
              <a:spcAft>
                <a:spcPts val="0"/>
              </a:spcAft>
            </a:pPr>
            <a:r>
              <a:rPr lang="en-US" sz="2400" i="1" dirty="0" smtClean="0"/>
              <a:t>Calculate biomass, area, and center-of-gravity indices for inspection</a:t>
            </a:r>
          </a:p>
          <a:p>
            <a:pPr marL="514350" indent="-514350">
              <a:spcAft>
                <a:spcPts val="0"/>
              </a:spcAft>
              <a:buAutoNum type="arabicPeriod" startAt="12"/>
            </a:pPr>
            <a:r>
              <a:rPr lang="en-US" sz="2800" dirty="0" smtClean="0"/>
              <a:t>Bias correction</a:t>
            </a:r>
          </a:p>
          <a:p>
            <a:pPr lvl="1" indent="-342900">
              <a:spcAft>
                <a:spcPts val="0"/>
              </a:spcAft>
            </a:pPr>
            <a:r>
              <a:rPr lang="en-US" sz="2400" i="1" dirty="0"/>
              <a:t>Only calculate what’s necessary (because its slower</a:t>
            </a:r>
            <a:r>
              <a:rPr lang="en-US" sz="2400" i="1" dirty="0" smtClean="0"/>
              <a:t>)</a:t>
            </a:r>
            <a:endParaRPr lang="en-US" sz="2400" i="1" dirty="0"/>
          </a:p>
          <a:p>
            <a:pPr marL="514350" indent="-514350">
              <a:spcAft>
                <a:spcPts val="0"/>
              </a:spcAft>
              <a:buAutoNum type="arabicPeriod" startAt="12"/>
            </a:pPr>
            <a:r>
              <a:rPr lang="en-US" sz="2800" dirty="0" smtClean="0"/>
              <a:t>Model selection</a:t>
            </a:r>
          </a:p>
          <a:p>
            <a:pPr lvl="1" indent="-342900">
              <a:spcAft>
                <a:spcPts val="0"/>
              </a:spcAft>
            </a:pPr>
            <a:r>
              <a:rPr lang="en-US" sz="2400" i="1" dirty="0" smtClean="0"/>
              <a:t>Recommend using AIC (but verdict is still out)</a:t>
            </a:r>
          </a:p>
        </p:txBody>
      </p:sp>
    </p:spTree>
    <p:extLst>
      <p:ext uri="{BB962C8B-B14F-4D97-AF65-F5344CB8AC3E}">
        <p14:creationId xmlns:p14="http://schemas.microsoft.com/office/powerpoint/2010/main" val="3807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67818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3600" b="1" dirty="0" smtClean="0"/>
              <a:t>Benefits and drawbacks of VAST</a:t>
            </a:r>
          </a:p>
          <a:p>
            <a:pPr marL="0" indent="0">
              <a:spcAft>
                <a:spcPts val="0"/>
              </a:spcAft>
              <a:buNone/>
            </a:pPr>
            <a:endParaRPr lang="en-US" sz="2800" dirty="0" smtClean="0"/>
          </a:p>
          <a:p>
            <a:pPr marL="0" indent="0">
              <a:spcAft>
                <a:spcPts val="0"/>
              </a:spcAft>
              <a:buNone/>
            </a:pPr>
            <a:endParaRPr lang="en-US" sz="28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841432"/>
              </p:ext>
            </p:extLst>
          </p:nvPr>
        </p:nvGraphicFramePr>
        <p:xfrm>
          <a:off x="0" y="1371600"/>
          <a:ext cx="38100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3265642200"/>
                    </a:ext>
                  </a:extLst>
                </a:gridCol>
              </a:tblGrid>
              <a:tr h="6720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Benefit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(ranked large to small)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71086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en-US" dirty="0" smtClean="0"/>
                        <a:t>Combine multiple data streams (to avoid bias arising from differences in area-sampled)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592622"/>
                  </a:ext>
                </a:extLst>
              </a:tr>
              <a:tr h="1248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Disciplined</a:t>
                      </a:r>
                      <a:r>
                        <a:rPr lang="en-US" baseline="0" dirty="0" smtClean="0"/>
                        <a:t> approach to spatially unbalanced data (propagates variance without “ignoring” missing data)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452375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Account for portion of variance associated with randomized sample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709162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Improve “statistical efficiency” (decrease standard errors) for limited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34416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322927"/>
              </p:ext>
            </p:extLst>
          </p:nvPr>
        </p:nvGraphicFramePr>
        <p:xfrm>
          <a:off x="4190999" y="1371600"/>
          <a:ext cx="4916348" cy="3736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174">
                  <a:extLst>
                    <a:ext uri="{9D8B030D-6E8A-4147-A177-3AD203B41FA5}">
                      <a16:colId xmlns:a16="http://schemas.microsoft.com/office/drawing/2014/main" val="576617289"/>
                    </a:ext>
                  </a:extLst>
                </a:gridCol>
                <a:gridCol w="2458174">
                  <a:extLst>
                    <a:ext uri="{9D8B030D-6E8A-4147-A177-3AD203B41FA5}">
                      <a16:colId xmlns:a16="http://schemas.microsoft.com/office/drawing/2014/main" val="1193550950"/>
                    </a:ext>
                  </a:extLst>
                </a:gridCol>
              </a:tblGrid>
              <a:tr h="6339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Drawback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Response to drawback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730569"/>
                  </a:ext>
                </a:extLst>
              </a:tr>
              <a:tr h="633973"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</a:t>
                      </a:r>
                      <a:r>
                        <a:rPr lang="en-US" baseline="0" dirty="0" smtClean="0"/>
                        <a:t> to introduce bias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Simulation suggests that bias in trend and scale are small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785855"/>
                  </a:ext>
                </a:extLst>
              </a:tr>
              <a:tr h="633973">
                <a:tc>
                  <a:txBody>
                    <a:bodyPr/>
                    <a:lstStyle/>
                    <a:p>
                      <a:r>
                        <a:rPr lang="en-US" dirty="0" smtClean="0"/>
                        <a:t>Results are model-based (so affected by user decisions)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Pre-define</a:t>
                      </a:r>
                      <a:r>
                        <a:rPr lang="en-US" baseline="0" dirty="0" smtClean="0"/>
                        <a:t> terms of reference (TOR)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413497"/>
                  </a:ext>
                </a:extLst>
              </a:tr>
              <a:tr h="633973">
                <a:tc>
                  <a:txBody>
                    <a:bodyPr/>
                    <a:lstStyle/>
                    <a:p>
                      <a:r>
                        <a:rPr lang="en-US" dirty="0" smtClean="0"/>
                        <a:t>Complicated to use and explain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Simplified user-interface in progress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440693"/>
                  </a:ext>
                </a:extLst>
              </a:tr>
              <a:tr h="633973">
                <a:tc>
                  <a:txBody>
                    <a:bodyPr/>
                    <a:lstStyle/>
                    <a:p>
                      <a:r>
                        <a:rPr lang="en-US" dirty="0" smtClean="0"/>
                        <a:t>Many decisions to make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Decision guidance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431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1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Diagnostics</a:t>
            </a:r>
            <a:endParaRPr lang="en-US" sz="28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838200"/>
            <a:ext cx="862354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Advice:  Inspect spatial distribution of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30" y="1511060"/>
            <a:ext cx="5118340" cy="511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9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4988</TotalTime>
  <Words>1290</Words>
  <Application>Microsoft Office PowerPoint</Application>
  <PresentationFormat>On-screen Show (4:3)</PresentationFormat>
  <Paragraphs>653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Arial Narrow Bold</vt:lpstr>
      <vt:lpstr>Calibri</vt:lpstr>
      <vt:lpstr>Cambria Math</vt:lpstr>
      <vt:lpstr>Times New Roman</vt:lpstr>
      <vt:lpstr>Office Theme</vt:lpstr>
      <vt:lpstr>Custom Design</vt:lpstr>
      <vt:lpstr>NOAA Title Options</vt:lpstr>
      <vt:lpstr>VAST modelling:  Discuss applicability to crab assessments May 3, 9-10am, Anchorage AK</vt:lpstr>
      <vt:lpstr>Vector autoregressive spatio-temporal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Thorson</dc:creator>
  <cp:lastModifiedBy>James.Thorson</cp:lastModifiedBy>
  <cp:revision>353</cp:revision>
  <dcterms:created xsi:type="dcterms:W3CDTF">2010-02-28T21:11:55Z</dcterms:created>
  <dcterms:modified xsi:type="dcterms:W3CDTF">2019-05-03T02:35:30Z</dcterms:modified>
</cp:coreProperties>
</file>