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3662" r:id="rId3"/>
  </p:sldMasterIdLst>
  <p:notesMasterIdLst>
    <p:notesMasterId r:id="rId13"/>
  </p:notesMasterIdLst>
  <p:handoutMasterIdLst>
    <p:handoutMasterId r:id="rId14"/>
  </p:handoutMasterIdLst>
  <p:sldIdLst>
    <p:sldId id="324" r:id="rId4"/>
    <p:sldId id="309" r:id="rId5"/>
    <p:sldId id="318" r:id="rId6"/>
    <p:sldId id="618" r:id="rId7"/>
    <p:sldId id="620" r:id="rId8"/>
    <p:sldId id="621" r:id="rId9"/>
    <p:sldId id="321" r:id="rId10"/>
    <p:sldId id="323" r:id="rId11"/>
    <p:sldId id="322" r:id="rId12"/>
  </p:sldIdLst>
  <p:sldSz cx="9144000" cy="6858000" type="screen4x3"/>
  <p:notesSz cx="6954838"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616FBA-D784-490A-AC3C-5E1CE4016E1D}">
          <p14:sldIdLst>
            <p14:sldId id="324"/>
            <p14:sldId id="309"/>
            <p14:sldId id="318"/>
            <p14:sldId id="618"/>
            <p14:sldId id="620"/>
            <p14:sldId id="621"/>
            <p14:sldId id="321"/>
            <p14:sldId id="323"/>
            <p14:sldId id="322"/>
          </p14:sldIdLst>
        </p14:section>
      </p14:sectionLst>
    </p:ext>
    <p:ext uri="{EFAFB233-063F-42B5-8137-9DF3F51BA10A}">
      <p15:sldGuideLst xmlns:p15="http://schemas.microsoft.com/office/powerpoint/2012/main">
        <p15:guide id="1" orient="horz" pos="1885">
          <p15:clr>
            <a:srgbClr val="A4A3A4"/>
          </p15:clr>
        </p15:guide>
        <p15:guide id="2" orient="horz" pos="758">
          <p15:clr>
            <a:srgbClr val="A4A3A4"/>
          </p15:clr>
        </p15:guide>
        <p15:guide id="3" pos="28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C90"/>
    <a:srgbClr val="00CC99"/>
    <a:srgbClr val="CC3399"/>
    <a:srgbClr val="994182"/>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61" autoAdjust="0"/>
    <p:restoredTop sz="89558" autoAdjust="0"/>
  </p:normalViewPr>
  <p:slideViewPr>
    <p:cSldViewPr snapToGrid="0" snapToObjects="1">
      <p:cViewPr varScale="1">
        <p:scale>
          <a:sx n="142" d="100"/>
          <a:sy n="142" d="100"/>
        </p:scale>
        <p:origin x="2232" y="126"/>
      </p:cViewPr>
      <p:guideLst>
        <p:guide orient="horz" pos="1885"/>
        <p:guide orient="horz" pos="758"/>
        <p:guide pos="286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1804"/>
          </a:xfrm>
          <a:prstGeom prst="rect">
            <a:avLst/>
          </a:prstGeom>
        </p:spPr>
        <p:txBody>
          <a:bodyPr vert="horz" lIns="92519" tIns="46259" rIns="92519" bIns="46259" rtlCol="0"/>
          <a:lstStyle>
            <a:lvl1pPr algn="r">
              <a:defRPr sz="1200"/>
            </a:lvl1pPr>
          </a:lstStyle>
          <a:p>
            <a:fld id="{0775BF4A-9CB1-5747-B319-707DA98CEC20}" type="datetime1">
              <a:rPr lang="en-US" smtClean="0"/>
              <a:pPr/>
              <a:t>9/11/2020</a:t>
            </a:fld>
            <a:endParaRPr lang="en-US"/>
          </a:p>
        </p:txBody>
      </p:sp>
      <p:sp>
        <p:nvSpPr>
          <p:cNvPr id="4" name="Footer Placeholder 3"/>
          <p:cNvSpPr>
            <a:spLocks noGrp="1"/>
          </p:cNvSpPr>
          <p:nvPr>
            <p:ph type="ftr" sz="quarter" idx="2"/>
          </p:nvPr>
        </p:nvSpPr>
        <p:spPr>
          <a:xfrm>
            <a:off x="0" y="8772668"/>
            <a:ext cx="3013763" cy="461804"/>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772668"/>
            <a:ext cx="3013763" cy="461804"/>
          </a:xfrm>
          <a:prstGeom prst="rect">
            <a:avLst/>
          </a:prstGeom>
        </p:spPr>
        <p:txBody>
          <a:bodyPr vert="horz" lIns="92519" tIns="46259" rIns="92519" bIns="46259" rtlCol="0" anchor="b"/>
          <a:lstStyle>
            <a:lvl1pPr algn="r">
              <a:defRPr sz="1200"/>
            </a:lvl1pPr>
          </a:lstStyle>
          <a:p>
            <a:fld id="{E0A22459-1A81-CA4B-89BB-FCE38A3AE18F}" type="slidenum">
              <a:rPr lang="en-US" smtClean="0"/>
              <a:pPr/>
              <a:t>‹#›</a:t>
            </a:fld>
            <a:endParaRPr lang="en-US"/>
          </a:p>
        </p:txBody>
      </p:sp>
    </p:spTree>
    <p:extLst>
      <p:ext uri="{BB962C8B-B14F-4D97-AF65-F5344CB8AC3E}">
        <p14:creationId xmlns:p14="http://schemas.microsoft.com/office/powerpoint/2010/main" val="269203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idx="1"/>
          </p:nvPr>
        </p:nvSpPr>
        <p:spPr>
          <a:xfrm>
            <a:off x="3939466" y="0"/>
            <a:ext cx="3013763" cy="461804"/>
          </a:xfrm>
          <a:prstGeom prst="rect">
            <a:avLst/>
          </a:prstGeom>
        </p:spPr>
        <p:txBody>
          <a:bodyPr vert="horz" lIns="92519" tIns="46259" rIns="92519" bIns="46259" rtlCol="0"/>
          <a:lstStyle>
            <a:lvl1pPr algn="r">
              <a:defRPr sz="1200"/>
            </a:lvl1pPr>
          </a:lstStyle>
          <a:p>
            <a:fld id="{62BC7567-D5EA-874F-8815-73DC5E77631E}" type="datetime1">
              <a:rPr lang="en-US" smtClean="0"/>
              <a:pPr/>
              <a:t>9/11/2020</a:t>
            </a:fld>
            <a:endParaRPr lang="en-US"/>
          </a:p>
        </p:txBody>
      </p:sp>
      <p:sp>
        <p:nvSpPr>
          <p:cNvPr id="4" name="Slide Image Placeholder 3"/>
          <p:cNvSpPr>
            <a:spLocks noGrp="1" noRot="1" noChangeAspect="1"/>
          </p:cNvSpPr>
          <p:nvPr>
            <p:ph type="sldImg" idx="2"/>
          </p:nvPr>
        </p:nvSpPr>
        <p:spPr>
          <a:xfrm>
            <a:off x="1168400" y="692150"/>
            <a:ext cx="4618038" cy="3463925"/>
          </a:xfrm>
          <a:prstGeom prst="rect">
            <a:avLst/>
          </a:prstGeom>
          <a:noFill/>
          <a:ln w="12700">
            <a:solidFill>
              <a:prstClr val="black"/>
            </a:solidFill>
          </a:ln>
        </p:spPr>
        <p:txBody>
          <a:bodyPr vert="horz" lIns="92519" tIns="46259" rIns="92519" bIns="46259" rtlCol="0" anchor="ctr"/>
          <a:lstStyle/>
          <a:p>
            <a:endParaRPr lang="en-US"/>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2519" tIns="46259" rIns="92519" bIns="462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3763" cy="461804"/>
          </a:xfrm>
          <a:prstGeom prst="rect">
            <a:avLst/>
          </a:prstGeom>
        </p:spPr>
        <p:txBody>
          <a:bodyPr vert="horz" lIns="92519" tIns="46259" rIns="92519" bIns="4625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2519" tIns="46259" rIns="92519" bIns="46259" rtlCol="0" anchor="b"/>
          <a:lstStyle>
            <a:lvl1pPr algn="r">
              <a:defRPr sz="1200"/>
            </a:lvl1pPr>
          </a:lstStyle>
          <a:p>
            <a:fld id="{BB8DCC0E-7DBF-7C4A-B104-25FE08E3BB8F}" type="slidenum">
              <a:rPr lang="en-US" smtClean="0"/>
              <a:pPr/>
              <a:t>‹#›</a:t>
            </a:fld>
            <a:endParaRPr lang="en-US"/>
          </a:p>
        </p:txBody>
      </p:sp>
    </p:spTree>
    <p:extLst>
      <p:ext uri="{BB962C8B-B14F-4D97-AF65-F5344CB8AC3E}">
        <p14:creationId xmlns:p14="http://schemas.microsoft.com/office/powerpoint/2010/main" val="42603234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2</a:t>
            </a:fld>
            <a:endParaRPr lang="en-US"/>
          </a:p>
        </p:txBody>
      </p:sp>
    </p:spTree>
    <p:extLst>
      <p:ext uri="{BB962C8B-B14F-4D97-AF65-F5344CB8AC3E}">
        <p14:creationId xmlns:p14="http://schemas.microsoft.com/office/powerpoint/2010/main" val="303445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3</a:t>
            </a:fld>
            <a:endParaRPr lang="en-US"/>
          </a:p>
        </p:txBody>
      </p:sp>
    </p:spTree>
    <p:extLst>
      <p:ext uri="{BB962C8B-B14F-4D97-AF65-F5344CB8AC3E}">
        <p14:creationId xmlns:p14="http://schemas.microsoft.com/office/powerpoint/2010/main" val="87758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4</a:t>
            </a:fld>
            <a:endParaRPr lang="en-US"/>
          </a:p>
        </p:txBody>
      </p:sp>
    </p:spTree>
    <p:extLst>
      <p:ext uri="{BB962C8B-B14F-4D97-AF65-F5344CB8AC3E}">
        <p14:creationId xmlns:p14="http://schemas.microsoft.com/office/powerpoint/2010/main" val="3587951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8DCC0E-7DBF-7C4A-B104-25FE08E3BB8F}" type="slidenum">
              <a:rPr lang="en-US" smtClean="0"/>
              <a:pPr/>
              <a:t>6</a:t>
            </a:fld>
            <a:endParaRPr lang="en-US"/>
          </a:p>
        </p:txBody>
      </p:sp>
    </p:spTree>
    <p:extLst>
      <p:ext uri="{BB962C8B-B14F-4D97-AF65-F5344CB8AC3E}">
        <p14:creationId xmlns:p14="http://schemas.microsoft.com/office/powerpoint/2010/main" val="638441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7</a:t>
            </a:fld>
            <a:endParaRPr lang="en-US"/>
          </a:p>
        </p:txBody>
      </p:sp>
    </p:spTree>
    <p:extLst>
      <p:ext uri="{BB962C8B-B14F-4D97-AF65-F5344CB8AC3E}">
        <p14:creationId xmlns:p14="http://schemas.microsoft.com/office/powerpoint/2010/main" val="218484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9</a:t>
            </a:fld>
            <a:endParaRPr lang="en-US"/>
          </a:p>
        </p:txBody>
      </p:sp>
    </p:spTree>
    <p:extLst>
      <p:ext uri="{BB962C8B-B14F-4D97-AF65-F5344CB8AC3E}">
        <p14:creationId xmlns:p14="http://schemas.microsoft.com/office/powerpoint/2010/main" val="1403047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r>
              <a:rPr lang="en-US"/>
              <a:t>U.S. Department of Commerce | National Oceanic and Atmospheric Administration | NOAA Fisheries | Page </a:t>
            </a:r>
            <a:fld id="{632D3AEB-7CBE-3049-91AC-335C6B4F5BF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a:t>July 19, 2012</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10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C69E8-AED0-4A50-8D31-5BDC62E350F8}" type="slidenum">
              <a:rPr lang="en-US" smtClean="0"/>
              <a:pPr/>
              <a:t>‹#›</a:t>
            </a:fld>
            <a:endParaRPr lang="en-US"/>
          </a:p>
        </p:txBody>
      </p:sp>
    </p:spTree>
    <p:extLst>
      <p:ext uri="{BB962C8B-B14F-4D97-AF65-F5344CB8AC3E}">
        <p14:creationId xmlns:p14="http://schemas.microsoft.com/office/powerpoint/2010/main" val="416863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1E5C90"/>
        </a:solidFill>
        <a:effectLst/>
      </p:bgPr>
    </p:bg>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74604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2109136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2186107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Boa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415532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ur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204455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eafoo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281763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Fi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4105196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r>
              <a:rPr lang="en-US" dirty="0"/>
              <a:t>U.S. Department of Commerce | National Oceanic and Atmospheric Administration | NOAA Fisheries | Page </a:t>
            </a:r>
            <a:fld id="{632D3AEB-7CBE-3049-91AC-335C6B4F5BF6}" type="slidenum">
              <a:rPr lang="en-US" smtClean="0"/>
              <a:pPr/>
              <a:t>‹#›</a:t>
            </a:fld>
            <a:endParaRPr lang="en-US" dirty="0"/>
          </a:p>
        </p:txBody>
      </p:sp>
      <p:sp>
        <p:nvSpPr>
          <p:cNvPr id="7" name="Rectangle 6"/>
          <p:cNvSpPr/>
          <p:nvPr userDrawn="1"/>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OAA-Fisheries-horizonta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4504" y="6419088"/>
            <a:ext cx="1643940" cy="388747"/>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86" r:id="rId2"/>
  </p:sldLayoutIdLst>
  <p:hf hdr="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a:t>U.S. Department of Commerce | National Oceanic and Atmospheric Administration | NOAA Fisheries | Page </a:t>
            </a:r>
            <a:fld id="{632D3AEB-7CBE-3049-91AC-335C6B4F5BF6}" type="slidenum">
              <a:rPr lang="en-US" smtClean="0"/>
              <a:pPr/>
              <a:t>‹#›</a:t>
            </a:fld>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3033586885"/>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a:t>Click to edit Master text styles</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4623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8" r:id="rId6"/>
  </p:sldLayoutIdLst>
  <p:hf hdr="0"/>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090637" y="2620440"/>
            <a:ext cx="5485118" cy="1398472"/>
          </a:xfrm>
        </p:spPr>
        <p:txBody>
          <a:bodyPr/>
          <a:lstStyle/>
          <a:p>
            <a:r>
              <a:rPr lang="en-US" dirty="0"/>
              <a:t>Stock Boundaries</a:t>
            </a:r>
            <a:br>
              <a:rPr lang="en-US" dirty="0"/>
            </a:br>
            <a:endParaRPr lang="en-US" dirty="0"/>
          </a:p>
        </p:txBody>
      </p:sp>
      <p:sp>
        <p:nvSpPr>
          <p:cNvPr id="10" name="Text Placeholder 9"/>
          <p:cNvSpPr>
            <a:spLocks noGrp="1"/>
          </p:cNvSpPr>
          <p:nvPr>
            <p:ph type="body" sz="quarter" idx="10"/>
          </p:nvPr>
        </p:nvSpPr>
        <p:spPr>
          <a:xfrm flipH="1">
            <a:off x="8686799" y="2707457"/>
            <a:ext cx="45719" cy="271717"/>
          </a:xfrm>
        </p:spPr>
        <p:txBody>
          <a:bodyPr>
            <a:normAutofit fontScale="55000" lnSpcReduction="20000"/>
          </a:bodyPr>
          <a:lstStyle/>
          <a:p>
            <a:endParaRPr lang="en-US" dirty="0"/>
          </a:p>
        </p:txBody>
      </p:sp>
      <p:sp>
        <p:nvSpPr>
          <p:cNvPr id="11" name="Text Placeholder 10"/>
          <p:cNvSpPr>
            <a:spLocks noGrp="1"/>
          </p:cNvSpPr>
          <p:nvPr>
            <p:ph type="body" sz="quarter" idx="11"/>
          </p:nvPr>
        </p:nvSpPr>
        <p:spPr/>
        <p:txBody>
          <a:bodyPr/>
          <a:lstStyle/>
          <a:p>
            <a:r>
              <a:rPr lang="en-US" dirty="0"/>
              <a:t>Alaska Region</a:t>
            </a:r>
          </a:p>
        </p:txBody>
      </p:sp>
      <p:sp>
        <p:nvSpPr>
          <p:cNvPr id="12" name="Text Placeholder 11"/>
          <p:cNvSpPr>
            <a:spLocks noGrp="1"/>
          </p:cNvSpPr>
          <p:nvPr>
            <p:ph type="body" sz="quarter" idx="12"/>
          </p:nvPr>
        </p:nvSpPr>
        <p:spPr>
          <a:xfrm>
            <a:off x="3546117" y="5776913"/>
            <a:ext cx="5484812" cy="577850"/>
          </a:xfrm>
        </p:spPr>
        <p:txBody>
          <a:bodyPr/>
          <a:lstStyle/>
          <a:p>
            <a:r>
              <a:rPr lang="en-US" dirty="0"/>
              <a:t>September 2020</a:t>
            </a:r>
          </a:p>
        </p:txBody>
      </p:sp>
      <p:sp>
        <p:nvSpPr>
          <p:cNvPr id="4" name="Slide Number Placeholder 3"/>
          <p:cNvSpPr>
            <a:spLocks noGrp="1"/>
          </p:cNvSpPr>
          <p:nvPr>
            <p:ph type="sldNum" sz="quarter" idx="4294967295"/>
          </p:nvPr>
        </p:nvSpPr>
        <p:spPr>
          <a:xfrm>
            <a:off x="2743200" y="6354763"/>
            <a:ext cx="6400800" cy="503237"/>
          </a:xfrm>
          <a:prstGeom prst="rect">
            <a:avLst/>
          </a:prstGeom>
        </p:spPr>
        <p:txBody>
          <a:bodyPr/>
          <a:lstStyle/>
          <a:p>
            <a:r>
              <a:rPr lang="en-US"/>
              <a:t>U.S. Department of Commerce | National Oceanic and Atmospheric Administration | NOAA Fisheries | Page </a:t>
            </a:r>
            <a:fld id="{632D3AEB-7CBE-3049-91AC-335C6B4F5BF6}" type="slidenum">
              <a:rPr lang="en-US" smtClean="0"/>
              <a:pPr/>
              <a:t>1</a:t>
            </a:fld>
            <a:endParaRPr lang="en-US" dirty="0"/>
          </a:p>
        </p:txBody>
      </p:sp>
    </p:spTree>
    <p:extLst>
      <p:ext uri="{BB962C8B-B14F-4D97-AF65-F5344CB8AC3E}">
        <p14:creationId xmlns:p14="http://schemas.microsoft.com/office/powerpoint/2010/main" val="205224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4581"/>
            <a:ext cx="8229600" cy="676014"/>
          </a:xfrm>
        </p:spPr>
        <p:txBody>
          <a:bodyPr>
            <a:normAutofit fontScale="90000"/>
          </a:bodyPr>
          <a:lstStyle/>
          <a:p>
            <a:pPr algn="ctr"/>
            <a:r>
              <a:rPr lang="en-US" dirty="0"/>
              <a:t>Norton Sound Red King Crab Incidental Catch in </a:t>
            </a:r>
            <a:r>
              <a:rPr lang="en-US" dirty="0" err="1"/>
              <a:t>Groundfish</a:t>
            </a:r>
            <a:r>
              <a:rPr lang="en-US" dirty="0"/>
              <a:t> Fisheries</a:t>
            </a:r>
          </a:p>
        </p:txBody>
      </p:sp>
      <p:sp>
        <p:nvSpPr>
          <p:cNvPr id="3" name="Content Placeholder 2"/>
          <p:cNvSpPr>
            <a:spLocks noGrp="1"/>
          </p:cNvSpPr>
          <p:nvPr>
            <p:ph idx="1"/>
          </p:nvPr>
        </p:nvSpPr>
        <p:spPr>
          <a:xfrm>
            <a:off x="96981" y="1662862"/>
            <a:ext cx="8229600" cy="4525963"/>
          </a:xfrm>
        </p:spPr>
        <p:txBody>
          <a:bodyPr/>
          <a:lstStyle/>
          <a:p>
            <a:r>
              <a:rPr lang="en-US" dirty="0">
                <a:solidFill>
                  <a:srgbClr val="1E5C90"/>
                </a:solidFill>
              </a:rPr>
              <a:t>2009 – 2017: no RKC bycatch in NSRKC stock area</a:t>
            </a:r>
          </a:p>
          <a:p>
            <a:r>
              <a:rPr lang="en-US" dirty="0">
                <a:solidFill>
                  <a:srgbClr val="1E5C90"/>
                </a:solidFill>
              </a:rPr>
              <a:t>In 2018: 8 kg of RKC bycatch (mortality applied)</a:t>
            </a:r>
          </a:p>
          <a:p>
            <a:r>
              <a:rPr lang="en-US" dirty="0">
                <a:solidFill>
                  <a:srgbClr val="1E5C90"/>
                </a:solidFill>
              </a:rPr>
              <a:t>In 2019: 13 kg of RKC bycatch (mortality applied) </a:t>
            </a:r>
          </a:p>
        </p:txBody>
      </p:sp>
      <p:sp>
        <p:nvSpPr>
          <p:cNvPr id="4" name="Slide Number Placeholder 3"/>
          <p:cNvSpPr>
            <a:spLocks noGrp="1"/>
          </p:cNvSpPr>
          <p:nvPr>
            <p:ph type="sldNum" sz="quarter" idx="10"/>
          </p:nvPr>
        </p:nvSpPr>
        <p:spPr/>
        <p:txBody>
          <a:bodyPr/>
          <a:lstStyle/>
          <a:p>
            <a:r>
              <a:rPr lang="en-US"/>
              <a:t>U.S. Department of Commerce | National Oceanic and Atmospheric Administration | NOAA Fisheries | Page </a:t>
            </a:r>
            <a:fld id="{632D3AEB-7CBE-3049-91AC-335C6B4F5BF6}" type="slidenum">
              <a:rPr lang="en-US" smtClean="0"/>
              <a:pPr/>
              <a:t>2</a:t>
            </a:fld>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6566" y="3464097"/>
            <a:ext cx="4211782" cy="2807855"/>
          </a:xfrm>
          <a:prstGeom prst="rect">
            <a:avLst/>
          </a:prstGeom>
          <a:ln>
            <a:solidFill>
              <a:schemeClr val="tx1"/>
            </a:solidFill>
          </a:ln>
        </p:spPr>
      </p:pic>
    </p:spTree>
    <p:extLst>
      <p:ext uri="{BB962C8B-B14F-4D97-AF65-F5344CB8AC3E}">
        <p14:creationId xmlns:p14="http://schemas.microsoft.com/office/powerpoint/2010/main" val="248388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r>
              <a:rPr lang="en-US"/>
              <a:t>U.S. Department of Commerce | National Oceanic and Atmospheric Administration | NOAA Fisheries | Page </a:t>
            </a:r>
            <a:fld id="{632D3AEB-7CBE-3049-91AC-335C6B4F5BF6}" type="slidenum">
              <a:rPr lang="en-US" smtClean="0"/>
              <a:pPr/>
              <a:t>3</a:t>
            </a:fld>
            <a:endParaRPr lang="en-US"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5333" t="6328" r="11465" b="44720"/>
          <a:stretch/>
        </p:blipFill>
        <p:spPr bwMode="auto">
          <a:xfrm>
            <a:off x="436904" y="305339"/>
            <a:ext cx="3698189" cy="284047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p:cNvPicPr/>
          <p:nvPr/>
        </p:nvPicPr>
        <p:blipFill rotWithShape="1">
          <a:blip r:embed="rId4"/>
          <a:srcRect l="24487" t="31315" r="43589" b="27978"/>
          <a:stretch/>
        </p:blipFill>
        <p:spPr bwMode="auto">
          <a:xfrm>
            <a:off x="395647" y="3356418"/>
            <a:ext cx="3780704" cy="2788059"/>
          </a:xfrm>
          <a:prstGeom prst="rect">
            <a:avLst/>
          </a:prstGeom>
          <a:ln w="19050">
            <a:solidFill>
              <a:schemeClr val="tx1"/>
            </a:solidFill>
          </a:ln>
          <a:extLst>
            <a:ext uri="{53640926-AAD7-44D8-BBD7-CCE9431645EC}">
              <a14:shadowObscured xmlns:a14="http://schemas.microsoft.com/office/drawing/2010/main"/>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6281" y="3356418"/>
            <a:ext cx="4124528" cy="2788058"/>
          </a:xfrm>
          <a:prstGeom prst="rect">
            <a:avLst/>
          </a:prstGeom>
          <a:ln w="19050">
            <a:solidFill>
              <a:schemeClr val="tx1"/>
            </a:solidFill>
          </a:ln>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5695" y="305339"/>
            <a:ext cx="4365114" cy="2865368"/>
          </a:xfrm>
          <a:prstGeom prst="rect">
            <a:avLst/>
          </a:prstGeom>
        </p:spPr>
      </p:pic>
      <p:sp>
        <p:nvSpPr>
          <p:cNvPr id="5" name="TextBox 4"/>
          <p:cNvSpPr txBox="1"/>
          <p:nvPr/>
        </p:nvSpPr>
        <p:spPr>
          <a:xfrm>
            <a:off x="4568012" y="376153"/>
            <a:ext cx="2314569" cy="73866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Statistical Areas Where RKC Bycatch was Observed in 2018 and 2019</a:t>
            </a:r>
          </a:p>
        </p:txBody>
      </p:sp>
    </p:spTree>
    <p:extLst>
      <p:ext uri="{BB962C8B-B14F-4D97-AF65-F5344CB8AC3E}">
        <p14:creationId xmlns:p14="http://schemas.microsoft.com/office/powerpoint/2010/main" val="26919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DA2555-F073-4FC3-9F8C-1077B1627FF1}"/>
              </a:ext>
            </a:extLst>
          </p:cNvPr>
          <p:cNvPicPr>
            <a:picLocks noChangeAspect="1"/>
          </p:cNvPicPr>
          <p:nvPr/>
        </p:nvPicPr>
        <p:blipFill>
          <a:blip r:embed="rId3"/>
          <a:stretch>
            <a:fillRect/>
          </a:stretch>
        </p:blipFill>
        <p:spPr>
          <a:xfrm>
            <a:off x="123378" y="1017984"/>
            <a:ext cx="8847237" cy="5143500"/>
          </a:xfrm>
          <a:prstGeom prst="rect">
            <a:avLst/>
          </a:prstGeom>
        </p:spPr>
      </p:pic>
      <p:sp>
        <p:nvSpPr>
          <p:cNvPr id="5" name="Rectangle 4">
            <a:extLst>
              <a:ext uri="{FF2B5EF4-FFF2-40B4-BE49-F238E27FC236}">
                <a16:creationId xmlns:a16="http://schemas.microsoft.com/office/drawing/2014/main" id="{77C4EF68-8AA6-4150-8FBD-E4EF1FCA8D61}"/>
              </a:ext>
            </a:extLst>
          </p:cNvPr>
          <p:cNvSpPr/>
          <p:nvPr/>
        </p:nvSpPr>
        <p:spPr>
          <a:xfrm>
            <a:off x="4514850" y="1860947"/>
            <a:ext cx="514350" cy="600075"/>
          </a:xfrm>
          <a:prstGeom prst="rect">
            <a:avLst/>
          </a:prstGeom>
          <a:solidFill>
            <a:srgbClr val="FFFF00">
              <a:alpha val="2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AFD5EAE-442E-44F3-919F-7B6EFD68FFDE}"/>
              </a:ext>
            </a:extLst>
          </p:cNvPr>
          <p:cNvSpPr/>
          <p:nvPr/>
        </p:nvSpPr>
        <p:spPr>
          <a:xfrm>
            <a:off x="4514850" y="1218009"/>
            <a:ext cx="514350" cy="642938"/>
          </a:xfrm>
          <a:prstGeom prst="rect">
            <a:avLst/>
          </a:prstGeom>
          <a:solidFill>
            <a:srgbClr val="FFFF00">
              <a:alpha val="2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3169905-D4C9-4349-B671-BD71C4D1DCCD}"/>
              </a:ext>
            </a:extLst>
          </p:cNvPr>
          <p:cNvSpPr/>
          <p:nvPr/>
        </p:nvSpPr>
        <p:spPr>
          <a:xfrm>
            <a:off x="3461146" y="5357813"/>
            <a:ext cx="539354" cy="546497"/>
          </a:xfrm>
          <a:prstGeom prst="rect">
            <a:avLst/>
          </a:prstGeom>
          <a:solidFill>
            <a:srgbClr val="FFFF00">
              <a:alpha val="2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FE0EF7-B4EF-4FA0-BEF4-68E19AB9253F}"/>
              </a:ext>
            </a:extLst>
          </p:cNvPr>
          <p:cNvSpPr/>
          <p:nvPr/>
        </p:nvSpPr>
        <p:spPr>
          <a:xfrm>
            <a:off x="3461147" y="2461022"/>
            <a:ext cx="514350" cy="600075"/>
          </a:xfrm>
          <a:prstGeom prst="rect">
            <a:avLst/>
          </a:prstGeom>
          <a:solidFill>
            <a:srgbClr val="FFFF00">
              <a:alpha val="2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E195710-31C8-48C6-A9E9-3528B034F6C3}"/>
              </a:ext>
            </a:extLst>
          </p:cNvPr>
          <p:cNvSpPr/>
          <p:nvPr/>
        </p:nvSpPr>
        <p:spPr>
          <a:xfrm>
            <a:off x="2946797" y="5357813"/>
            <a:ext cx="514350" cy="546497"/>
          </a:xfrm>
          <a:prstGeom prst="rect">
            <a:avLst/>
          </a:prstGeom>
          <a:solidFill>
            <a:srgbClr val="FFFF00">
              <a:alpha val="2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DBEC7F-F486-437B-A698-D377EAEC4CE4}"/>
              </a:ext>
            </a:extLst>
          </p:cNvPr>
          <p:cNvSpPr/>
          <p:nvPr/>
        </p:nvSpPr>
        <p:spPr>
          <a:xfrm>
            <a:off x="5867400" y="2641111"/>
            <a:ext cx="2524573" cy="940289"/>
          </a:xfrm>
          <a:prstGeom prst="rect">
            <a:avLst/>
          </a:prstGeom>
          <a:solidFill>
            <a:srgbClr val="FF0000">
              <a:alpha val="2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859346D-F51E-4222-B1AE-1A6904541AF8}"/>
              </a:ext>
            </a:extLst>
          </p:cNvPr>
          <p:cNvSpPr txBox="1"/>
          <p:nvPr/>
        </p:nvSpPr>
        <p:spPr>
          <a:xfrm>
            <a:off x="2456677" y="250835"/>
            <a:ext cx="4230645" cy="707886"/>
          </a:xfrm>
          <a:prstGeom prst="rect">
            <a:avLst/>
          </a:prstGeom>
          <a:noFill/>
        </p:spPr>
        <p:txBody>
          <a:bodyPr wrap="none" rtlCol="0">
            <a:spAutoFit/>
          </a:bodyPr>
          <a:lstStyle/>
          <a:p>
            <a:r>
              <a:rPr lang="en-US" sz="4000" dirty="0"/>
              <a:t>NSRKC Bycatch?</a:t>
            </a:r>
          </a:p>
        </p:txBody>
      </p:sp>
      <p:sp>
        <p:nvSpPr>
          <p:cNvPr id="12" name="Rectangle 11">
            <a:extLst>
              <a:ext uri="{FF2B5EF4-FFF2-40B4-BE49-F238E27FC236}">
                <a16:creationId xmlns:a16="http://schemas.microsoft.com/office/drawing/2014/main" id="{F5DB3E1E-F182-4966-B52D-9221128D54B5}"/>
              </a:ext>
            </a:extLst>
          </p:cNvPr>
          <p:cNvSpPr/>
          <p:nvPr/>
        </p:nvSpPr>
        <p:spPr>
          <a:xfrm>
            <a:off x="3461145" y="3061097"/>
            <a:ext cx="526853" cy="600075"/>
          </a:xfrm>
          <a:prstGeom prst="rect">
            <a:avLst/>
          </a:prstGeom>
          <a:solidFill>
            <a:srgbClr val="FFFF00">
              <a:alpha val="2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0730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FMP</a:t>
            </a:r>
          </a:p>
        </p:txBody>
      </p:sp>
      <p:sp>
        <p:nvSpPr>
          <p:cNvPr id="3" name="Content Placeholder 2"/>
          <p:cNvSpPr>
            <a:spLocks noGrp="1"/>
          </p:cNvSpPr>
          <p:nvPr>
            <p:ph idx="1"/>
          </p:nvPr>
        </p:nvSpPr>
        <p:spPr>
          <a:xfrm>
            <a:off x="457200" y="1571086"/>
            <a:ext cx="8229600" cy="4525963"/>
          </a:xfrm>
        </p:spPr>
        <p:txBody>
          <a:bodyPr>
            <a:normAutofit fontScale="92500" lnSpcReduction="10000"/>
          </a:bodyPr>
          <a:lstStyle/>
          <a:p>
            <a:pPr marL="0" lvl="0" indent="0">
              <a:buNone/>
            </a:pPr>
            <a:r>
              <a:rPr lang="en-US" b="1" dirty="0">
                <a:solidFill>
                  <a:srgbClr val="1E5C90"/>
                </a:solidFill>
              </a:rPr>
              <a:t>5	Description of Fishery Management Unit</a:t>
            </a:r>
          </a:p>
          <a:p>
            <a:pPr marL="0" indent="0">
              <a:buNone/>
            </a:pPr>
            <a:r>
              <a:rPr lang="en-US" sz="3000" dirty="0">
                <a:solidFill>
                  <a:srgbClr val="1E5C90"/>
                </a:solidFill>
              </a:rPr>
              <a:t>“This FMP applies to commercial fisheries for red king crab </a:t>
            </a:r>
            <a:r>
              <a:rPr lang="en-US" sz="3000" i="1" dirty="0">
                <a:solidFill>
                  <a:srgbClr val="1E5C90"/>
                </a:solidFill>
              </a:rPr>
              <a:t>Paralithodes camtschaticus</a:t>
            </a:r>
            <a:r>
              <a:rPr lang="en-US" sz="3000" dirty="0">
                <a:solidFill>
                  <a:srgbClr val="1E5C90"/>
                </a:solidFill>
              </a:rPr>
              <a:t>, blue king crab </a:t>
            </a:r>
            <a:r>
              <a:rPr lang="en-US" sz="3000" i="1" dirty="0">
                <a:solidFill>
                  <a:srgbClr val="1E5C90"/>
                </a:solidFill>
              </a:rPr>
              <a:t>P. platypus</a:t>
            </a:r>
            <a:r>
              <a:rPr lang="en-US" sz="3000" dirty="0">
                <a:solidFill>
                  <a:srgbClr val="1E5C90"/>
                </a:solidFill>
              </a:rPr>
              <a:t>, golden (or brown) king crab </a:t>
            </a:r>
            <a:r>
              <a:rPr lang="en-US" sz="3000" i="1" dirty="0">
                <a:solidFill>
                  <a:srgbClr val="1E5C90"/>
                </a:solidFill>
              </a:rPr>
              <a:t>Lithodes aequispinus</a:t>
            </a:r>
            <a:r>
              <a:rPr lang="en-US" sz="3000" dirty="0">
                <a:solidFill>
                  <a:srgbClr val="1E5C90"/>
                </a:solidFill>
              </a:rPr>
              <a:t>, Tanner crab </a:t>
            </a:r>
            <a:r>
              <a:rPr lang="en-US" sz="3000" i="1" dirty="0">
                <a:solidFill>
                  <a:srgbClr val="1E5C90"/>
                </a:solidFill>
              </a:rPr>
              <a:t>Chionoecetes bairdi</a:t>
            </a:r>
            <a:r>
              <a:rPr lang="en-US" sz="3000" dirty="0">
                <a:solidFill>
                  <a:srgbClr val="1E5C90"/>
                </a:solidFill>
              </a:rPr>
              <a:t>, and snow crab </a:t>
            </a:r>
            <a:r>
              <a:rPr lang="en-US" sz="3000" i="1" dirty="0">
                <a:solidFill>
                  <a:srgbClr val="1E5C90"/>
                </a:solidFill>
              </a:rPr>
              <a:t>C. opilio</a:t>
            </a:r>
            <a:r>
              <a:rPr lang="en-US" sz="3000" dirty="0">
                <a:solidFill>
                  <a:srgbClr val="1E5C90"/>
                </a:solidFill>
              </a:rPr>
              <a:t> in the BS/AI area, except for ...”</a:t>
            </a:r>
          </a:p>
          <a:p>
            <a:pPr marL="0" indent="0">
              <a:buNone/>
            </a:pPr>
            <a:endParaRPr lang="en-US" sz="3000" dirty="0">
              <a:solidFill>
                <a:srgbClr val="1E5C90"/>
              </a:solidFill>
            </a:endParaRPr>
          </a:p>
          <a:p>
            <a:pPr marL="0" indent="0">
              <a:buNone/>
            </a:pPr>
            <a:r>
              <a:rPr lang="en-US" sz="3000" dirty="0">
                <a:solidFill>
                  <a:srgbClr val="1E5C90"/>
                </a:solidFill>
              </a:rPr>
              <a:t>“The BS/AI area contains several stocks of king and Tanner crabs (see Appendix F) that are discrete from stocks in the Gulf of Alaska.”</a:t>
            </a:r>
          </a:p>
        </p:txBody>
      </p:sp>
      <p:sp>
        <p:nvSpPr>
          <p:cNvPr id="4" name="Slide Number Placeholder 3"/>
          <p:cNvSpPr>
            <a:spLocks noGrp="1"/>
          </p:cNvSpPr>
          <p:nvPr>
            <p:ph type="sldNum" sz="quarter" idx="10"/>
          </p:nvPr>
        </p:nvSpPr>
        <p:spPr/>
        <p:txBody>
          <a:bodyPr/>
          <a:lstStyle/>
          <a:p>
            <a:r>
              <a:rPr lang="en-US"/>
              <a:t>U.S. Department of Commerce | National Oceanic and Atmospheric Administration | NOAA Fisheries | Page </a:t>
            </a:r>
            <a:fld id="{632D3AEB-7CBE-3049-91AC-335C6B4F5BF6}" type="slidenum">
              <a:rPr lang="en-US" smtClean="0"/>
              <a:pPr/>
              <a:t>5</a:t>
            </a:fld>
            <a:endParaRPr lang="en-US" dirty="0"/>
          </a:p>
        </p:txBody>
      </p:sp>
    </p:spTree>
    <p:extLst>
      <p:ext uri="{BB962C8B-B14F-4D97-AF65-F5344CB8AC3E}">
        <p14:creationId xmlns:p14="http://schemas.microsoft.com/office/powerpoint/2010/main" val="3691990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FMP</a:t>
            </a:r>
          </a:p>
        </p:txBody>
      </p:sp>
      <p:sp>
        <p:nvSpPr>
          <p:cNvPr id="3" name="Content Placeholder 2"/>
          <p:cNvSpPr>
            <a:spLocks noGrp="1"/>
          </p:cNvSpPr>
          <p:nvPr>
            <p:ph idx="1"/>
          </p:nvPr>
        </p:nvSpPr>
        <p:spPr>
          <a:xfrm>
            <a:off x="457200" y="1133214"/>
            <a:ext cx="8229600" cy="4963835"/>
          </a:xfrm>
        </p:spPr>
        <p:txBody>
          <a:bodyPr>
            <a:normAutofit fontScale="40000" lnSpcReduction="20000"/>
          </a:bodyPr>
          <a:lstStyle/>
          <a:p>
            <a:pPr marL="0" lvl="0" indent="0">
              <a:lnSpc>
                <a:spcPct val="120000"/>
              </a:lnSpc>
              <a:buNone/>
            </a:pPr>
            <a:r>
              <a:rPr lang="en-US" b="1" dirty="0">
                <a:solidFill>
                  <a:srgbClr val="1E5C90"/>
                </a:solidFill>
              </a:rPr>
              <a:t>Appendix F.	Current and Historic Boundaries for Registration Areas and Fishing Districts, Sub-districts, and Sections within the BSAI Management Unit</a:t>
            </a:r>
          </a:p>
          <a:p>
            <a:pPr marL="457200" lvl="1" indent="0">
              <a:lnSpc>
                <a:spcPct val="120000"/>
              </a:lnSpc>
              <a:buNone/>
            </a:pPr>
            <a:r>
              <a:rPr lang="en-US" dirty="0">
                <a:solidFill>
                  <a:srgbClr val="1E5C90"/>
                </a:solidFill>
              </a:rPr>
              <a:t>Current Registration Areas</a:t>
            </a:r>
          </a:p>
          <a:p>
            <a:pPr marL="0" lvl="0" indent="0">
              <a:lnSpc>
                <a:spcPct val="120000"/>
              </a:lnSpc>
              <a:buNone/>
            </a:pPr>
            <a:r>
              <a:rPr lang="en-US" dirty="0">
                <a:solidFill>
                  <a:srgbClr val="1E5C90"/>
                </a:solidFill>
              </a:rPr>
              <a:t>		King Crab</a:t>
            </a:r>
          </a:p>
          <a:p>
            <a:pPr marL="0" lvl="0" indent="0">
              <a:lnSpc>
                <a:spcPct val="120000"/>
              </a:lnSpc>
              <a:buNone/>
            </a:pPr>
            <a:r>
              <a:rPr lang="en-US" dirty="0">
                <a:solidFill>
                  <a:srgbClr val="1E5C90"/>
                </a:solidFill>
              </a:rPr>
              <a:t>			Bering Sea Registration Area (Statistical Area Q)</a:t>
            </a:r>
          </a:p>
          <a:p>
            <a:pPr marL="0" lvl="0" indent="0">
              <a:lnSpc>
                <a:spcPct val="120000"/>
              </a:lnSpc>
              <a:buNone/>
            </a:pPr>
            <a:r>
              <a:rPr lang="en-US" i="1" dirty="0">
                <a:solidFill>
                  <a:srgbClr val="1E5C90"/>
                </a:solidFill>
              </a:rPr>
              <a:t>		</a:t>
            </a:r>
            <a:r>
              <a:rPr lang="en-US" b="1" i="1" dirty="0">
                <a:solidFill>
                  <a:srgbClr val="1E5C90"/>
                </a:solidFill>
              </a:rPr>
              <a:t>Outdated language: </a:t>
            </a:r>
            <a:r>
              <a:rPr lang="en-US" i="1" dirty="0">
                <a:solidFill>
                  <a:srgbClr val="1E5C90"/>
                </a:solidFill>
              </a:rPr>
              <a:t> Norton Sound Section Q3: waters east of 168</a:t>
            </a:r>
            <a:r>
              <a:rPr lang="en-US" i="1" dirty="0">
                <a:solidFill>
                  <a:srgbClr val="1E5C90"/>
                </a:solidFill>
                <a:latin typeface="Times New Roman" panose="02020603050405020304" pitchFamily="18" charset="0"/>
                <a:cs typeface="Times New Roman" panose="02020603050405020304" pitchFamily="18" charset="0"/>
              </a:rPr>
              <a:t>°</a:t>
            </a:r>
            <a:r>
              <a:rPr lang="en-US" i="1" dirty="0">
                <a:solidFill>
                  <a:srgbClr val="1E5C90"/>
                </a:solidFill>
              </a:rPr>
              <a:t> W. long., and north of latitude of Cape 						Romanzof (61</a:t>
            </a:r>
            <a:r>
              <a:rPr lang="en-US" i="1" dirty="0">
                <a:solidFill>
                  <a:srgbClr val="1E5C90"/>
                </a:solidFill>
                <a:latin typeface="Times New Roman" panose="02020603050405020304" pitchFamily="18" charset="0"/>
                <a:cs typeface="Times New Roman" panose="02020603050405020304" pitchFamily="18" charset="0"/>
              </a:rPr>
              <a:t>°</a:t>
            </a:r>
            <a:r>
              <a:rPr lang="en-US" i="1" dirty="0">
                <a:solidFill>
                  <a:srgbClr val="1E5C90"/>
                </a:solidFill>
              </a:rPr>
              <a:t>49' N. lat.) and south of the latitude of Cape Prince of Wales (65</a:t>
            </a:r>
            <a:r>
              <a:rPr lang="en-US" i="1" dirty="0">
                <a:solidFill>
                  <a:srgbClr val="1E5C90"/>
                </a:solidFill>
                <a:latin typeface="Times New Roman" panose="02020603050405020304" pitchFamily="18" charset="0"/>
                <a:cs typeface="Times New Roman" panose="02020603050405020304" pitchFamily="18" charset="0"/>
              </a:rPr>
              <a:t>°</a:t>
            </a:r>
            <a:r>
              <a:rPr lang="en-US" i="1" dirty="0">
                <a:solidFill>
                  <a:srgbClr val="1E5C90"/>
                </a:solidFill>
              </a:rPr>
              <a:t>36' N. lat.);</a:t>
            </a:r>
          </a:p>
          <a:p>
            <a:pPr marL="0" lvl="0" indent="0">
              <a:buNone/>
            </a:pPr>
            <a:endParaRPr lang="en-US" dirty="0">
              <a:solidFill>
                <a:srgbClr val="1E5C90"/>
              </a:solidFill>
            </a:endParaRPr>
          </a:p>
          <a:p>
            <a:pPr marL="0" indent="0" algn="ctr">
              <a:buNone/>
            </a:pPr>
            <a:r>
              <a:rPr lang="en-US" sz="7000" b="1" dirty="0">
                <a:solidFill>
                  <a:schemeClr val="accent1"/>
                </a:solidFill>
                <a:latin typeface="+mj-lt"/>
                <a:ea typeface="+mj-ea"/>
              </a:rPr>
              <a:t>Alaska Admin Code</a:t>
            </a:r>
            <a:endParaRPr lang="en-US" sz="7000" b="1" dirty="0">
              <a:solidFill>
                <a:srgbClr val="1E5C90"/>
              </a:solidFill>
            </a:endParaRPr>
          </a:p>
          <a:p>
            <a:pPr marL="0" lvl="0" indent="0">
              <a:buNone/>
            </a:pPr>
            <a:r>
              <a:rPr lang="en-US" b="1" dirty="0">
                <a:solidFill>
                  <a:srgbClr val="1E5C90"/>
                </a:solidFill>
              </a:rPr>
              <a:t>5 AAC 34.905. Description of Registration Area Q districts </a:t>
            </a:r>
          </a:p>
          <a:p>
            <a:pPr marL="0" lvl="0" indent="0">
              <a:lnSpc>
                <a:spcPct val="134000"/>
              </a:lnSpc>
              <a:buNone/>
            </a:pPr>
            <a:r>
              <a:rPr lang="en-US" b="1" dirty="0">
                <a:solidFill>
                  <a:srgbClr val="1E5C90"/>
                </a:solidFill>
              </a:rPr>
              <a:t>	</a:t>
            </a:r>
            <a:r>
              <a:rPr lang="en-US" dirty="0">
                <a:solidFill>
                  <a:srgbClr val="1E5C90"/>
                </a:solidFill>
              </a:rPr>
              <a:t>(a) Repealed 6/14/80. </a:t>
            </a:r>
          </a:p>
          <a:p>
            <a:pPr marL="0" lvl="0" indent="0">
              <a:lnSpc>
                <a:spcPct val="134000"/>
              </a:lnSpc>
              <a:buNone/>
            </a:pPr>
            <a:r>
              <a:rPr lang="en-US" dirty="0">
                <a:solidFill>
                  <a:srgbClr val="1E5C90"/>
                </a:solidFill>
              </a:rPr>
              <a:t>	(b) Pribilof District: waters of Registration Area Q south of the latitude of Cape Newenham (58</a:t>
            </a:r>
            <a:r>
              <a:rPr lang="en-US" dirty="0">
                <a:solidFill>
                  <a:srgbClr val="1E5C90"/>
                </a:solidFill>
                <a:latin typeface="Times New Roman" panose="02020603050405020304" pitchFamily="18" charset="0"/>
                <a:cs typeface="Times New Roman" panose="02020603050405020304" pitchFamily="18" charset="0"/>
              </a:rPr>
              <a:t>°</a:t>
            </a:r>
            <a:r>
              <a:rPr lang="en-US" dirty="0">
                <a:solidFill>
                  <a:srgbClr val="1E5C90"/>
                </a:solidFill>
              </a:rPr>
              <a:t>39' N. lat.). </a:t>
            </a:r>
          </a:p>
          <a:p>
            <a:pPr marL="0" lvl="0" indent="0">
              <a:lnSpc>
                <a:spcPct val="134000"/>
              </a:lnSpc>
              <a:buNone/>
            </a:pPr>
            <a:r>
              <a:rPr lang="en-US" dirty="0">
                <a:solidFill>
                  <a:srgbClr val="1E5C90"/>
                </a:solidFill>
              </a:rPr>
              <a:t>	(c) Northern District: waters of Registration Area Q north of the latitude of Cape Newenham (58</a:t>
            </a:r>
            <a:r>
              <a:rPr lang="en-US" dirty="0">
                <a:solidFill>
                  <a:srgbClr val="1E5C90"/>
                </a:solidFill>
                <a:latin typeface="Times New Roman" panose="02020603050405020304" pitchFamily="18" charset="0"/>
                <a:cs typeface="Times New Roman" panose="02020603050405020304" pitchFamily="18" charset="0"/>
              </a:rPr>
              <a:t>°</a:t>
            </a:r>
            <a:r>
              <a:rPr lang="en-US" dirty="0">
                <a:solidFill>
                  <a:srgbClr val="1E5C90"/>
                </a:solidFill>
              </a:rPr>
              <a:t> 39' N. lat.). </a:t>
            </a:r>
          </a:p>
          <a:p>
            <a:pPr marL="0" lvl="0" indent="0">
              <a:lnSpc>
                <a:spcPct val="134000"/>
              </a:lnSpc>
              <a:buNone/>
            </a:pPr>
            <a:r>
              <a:rPr lang="en-US" b="1" dirty="0">
                <a:solidFill>
                  <a:srgbClr val="FF0000"/>
                </a:solidFill>
              </a:rPr>
              <a:t>		(1) Norton Sound Section: waters, north of the latitude of Cape Romanzof (61</a:t>
            </a:r>
            <a:r>
              <a:rPr lang="en-US" b="1" dirty="0">
                <a:solidFill>
                  <a:srgbClr val="FF0000"/>
                </a:solidFill>
                <a:latin typeface="Times New Roman" panose="02020603050405020304" pitchFamily="18" charset="0"/>
                <a:cs typeface="Times New Roman" panose="02020603050405020304" pitchFamily="18" charset="0"/>
              </a:rPr>
              <a:t>°</a:t>
            </a:r>
            <a:r>
              <a:rPr lang="en-US" b="1" dirty="0">
                <a:solidFill>
                  <a:srgbClr val="FF0000"/>
                </a:solidFill>
              </a:rPr>
              <a:t> 49’N. lat.) and 				south of 66</a:t>
            </a:r>
            <a:r>
              <a:rPr lang="en-US" b="1" dirty="0">
                <a:solidFill>
                  <a:srgbClr val="FF0000"/>
                </a:solidFill>
                <a:latin typeface="Times New Roman" panose="02020603050405020304" pitchFamily="18" charset="0"/>
                <a:cs typeface="Times New Roman" panose="02020603050405020304" pitchFamily="18" charset="0"/>
              </a:rPr>
              <a:t>°</a:t>
            </a:r>
            <a:r>
              <a:rPr lang="en-US" b="1" dirty="0">
                <a:solidFill>
                  <a:srgbClr val="FF0000"/>
                </a:solidFill>
              </a:rPr>
              <a:t> N. lat.); </a:t>
            </a:r>
          </a:p>
          <a:p>
            <a:pPr marL="0" lvl="0" indent="0">
              <a:lnSpc>
                <a:spcPct val="134000"/>
              </a:lnSpc>
              <a:buNone/>
            </a:pPr>
            <a:r>
              <a:rPr lang="en-US" dirty="0">
                <a:solidFill>
                  <a:srgbClr val="1E5C90"/>
                </a:solidFill>
              </a:rPr>
              <a:t>		(2) Saint Matthew Island Section: waters north of the latitude of Cape Newenham (58</a:t>
            </a:r>
            <a:r>
              <a:rPr lang="en-US" dirty="0">
                <a:solidFill>
                  <a:srgbClr val="1E5C90"/>
                </a:solidFill>
                <a:latin typeface="Times New Roman" panose="02020603050405020304" pitchFamily="18" charset="0"/>
                <a:cs typeface="Times New Roman" panose="02020603050405020304" pitchFamily="18" charset="0"/>
              </a:rPr>
              <a:t>°</a:t>
            </a:r>
            <a:r>
              <a:rPr lang="en-US" dirty="0">
                <a:solidFill>
                  <a:srgbClr val="1E5C90"/>
                </a:solidFill>
              </a:rPr>
              <a:t> 39’ 				N. 		lat.) and south of the latitude of Cape Romanzof (61</a:t>
            </a:r>
            <a:r>
              <a:rPr lang="en-US" dirty="0">
                <a:solidFill>
                  <a:srgbClr val="1E5C90"/>
                </a:solidFill>
                <a:latin typeface="Times New Roman" panose="02020603050405020304" pitchFamily="18" charset="0"/>
                <a:cs typeface="Times New Roman" panose="02020603050405020304" pitchFamily="18" charset="0"/>
              </a:rPr>
              <a:t>°</a:t>
            </a:r>
            <a:r>
              <a:rPr lang="en-US" dirty="0">
                <a:solidFill>
                  <a:srgbClr val="1E5C90"/>
                </a:solidFill>
              </a:rPr>
              <a:t> 49' N. lat.); </a:t>
            </a:r>
          </a:p>
          <a:p>
            <a:pPr marL="0" lvl="0" indent="0">
              <a:lnSpc>
                <a:spcPct val="134000"/>
              </a:lnSpc>
              <a:buNone/>
            </a:pPr>
            <a:r>
              <a:rPr lang="en-US" dirty="0">
                <a:solidFill>
                  <a:srgbClr val="1E5C90"/>
                </a:solidFill>
              </a:rPr>
              <a:t>		(3) Kotzebue Sound Section: all remaining waters of the district. </a:t>
            </a:r>
            <a:endParaRPr lang="en-US" b="1" dirty="0">
              <a:solidFill>
                <a:srgbClr val="1E5C90"/>
              </a:solidFill>
            </a:endParaRPr>
          </a:p>
        </p:txBody>
      </p:sp>
      <p:sp>
        <p:nvSpPr>
          <p:cNvPr id="4" name="Slide Number Placeholder 3"/>
          <p:cNvSpPr>
            <a:spLocks noGrp="1"/>
          </p:cNvSpPr>
          <p:nvPr>
            <p:ph type="sldNum" sz="quarter" idx="10"/>
          </p:nvPr>
        </p:nvSpPr>
        <p:spPr/>
        <p:txBody>
          <a:bodyPr/>
          <a:lstStyle/>
          <a:p>
            <a:r>
              <a:rPr lang="en-US"/>
              <a:t>U.S. Department of Commerce | National Oceanic and Atmospheric Administration | NOAA Fisheries | Page </a:t>
            </a:r>
            <a:fld id="{632D3AEB-7CBE-3049-91AC-335C6B4F5BF6}" type="slidenum">
              <a:rPr lang="en-US" smtClean="0"/>
              <a:pPr/>
              <a:t>6</a:t>
            </a:fld>
            <a:endParaRPr lang="en-US" dirty="0"/>
          </a:p>
        </p:txBody>
      </p:sp>
    </p:spTree>
    <p:extLst>
      <p:ext uri="{BB962C8B-B14F-4D97-AF65-F5344CB8AC3E}">
        <p14:creationId xmlns:p14="http://schemas.microsoft.com/office/powerpoint/2010/main" val="2690081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193"/>
            <a:ext cx="8229600" cy="676014"/>
          </a:xfrm>
        </p:spPr>
        <p:txBody>
          <a:bodyPr/>
          <a:lstStyle/>
          <a:p>
            <a:pPr algn="ctr"/>
            <a:r>
              <a:rPr lang="en-US" dirty="0"/>
              <a:t>From the NSRKC SAFE: </a:t>
            </a:r>
          </a:p>
        </p:txBody>
      </p:sp>
      <p:sp>
        <p:nvSpPr>
          <p:cNvPr id="3" name="Content Placeholder 2"/>
          <p:cNvSpPr>
            <a:spLocks noGrp="1"/>
          </p:cNvSpPr>
          <p:nvPr>
            <p:ph idx="1"/>
          </p:nvPr>
        </p:nvSpPr>
        <p:spPr>
          <a:xfrm>
            <a:off x="175098" y="795207"/>
            <a:ext cx="8968902" cy="4525963"/>
          </a:xfrm>
        </p:spPr>
        <p:txBody>
          <a:bodyPr>
            <a:noAutofit/>
          </a:bodyPr>
          <a:lstStyle/>
          <a:p>
            <a:pPr marL="0" indent="0">
              <a:buNone/>
            </a:pPr>
            <a:r>
              <a:rPr lang="en-US" sz="2300" b="1" dirty="0"/>
              <a:t>2. General Distribution: </a:t>
            </a:r>
            <a:r>
              <a:rPr lang="en-US" sz="2300" dirty="0"/>
              <a:t>Norton Sound red king crab is one of the northernmost red king crab populations that can support a commercial fishery (Powell et al. 1983). It is distributed throughout Norton Sound with a westward limit of 167-168° W. longitude, depths less than 30 m, and summer bottom temperatures above 4° C. The Norton Sound red king crab  management area consists of two units: Norton Sound Section (Q3) and Kotzebue Section (Q4) (Menard et al. 2011). The Norton Sound Section (Q3) consists of all waters in Registration Area Q north of the latitude of Cape </a:t>
            </a:r>
            <a:r>
              <a:rPr lang="en-US" sz="2300" dirty="0" err="1"/>
              <a:t>Romanzof</a:t>
            </a:r>
            <a:r>
              <a:rPr lang="en-US" sz="2300" dirty="0"/>
              <a:t>, east of the International Dateline, and south of 66°N latitude (Figure 1). The Kotzebue Section (Q4) lies immediately north of the Norton Sound Section and includes Kotzebue Sound. Commercial fisheries have not occurred regularly in the Kotzebue Section. This report deals with the Norton Sound Section of the Norton Sound red king crab management area.</a:t>
            </a:r>
          </a:p>
          <a:p>
            <a:pPr marL="0" indent="0">
              <a:buNone/>
            </a:pPr>
            <a:endParaRPr lang="en-US" sz="2300" dirty="0"/>
          </a:p>
          <a:p>
            <a:pPr marL="0" indent="0">
              <a:buNone/>
            </a:pPr>
            <a:r>
              <a:rPr lang="en-US" sz="2300" b="1" dirty="0"/>
              <a:t>3. Evidence of stock structure: </a:t>
            </a:r>
            <a:r>
              <a:rPr lang="en-US" sz="2300" dirty="0"/>
              <a:t>Thus far, no studies have investigated possible stock separation within the putative Norton Sound red king crab stock.</a:t>
            </a:r>
          </a:p>
        </p:txBody>
      </p:sp>
      <p:sp>
        <p:nvSpPr>
          <p:cNvPr id="4" name="Slide Number Placeholder 3"/>
          <p:cNvSpPr>
            <a:spLocks noGrp="1"/>
          </p:cNvSpPr>
          <p:nvPr>
            <p:ph type="sldNum" sz="quarter" idx="10"/>
          </p:nvPr>
        </p:nvSpPr>
        <p:spPr/>
        <p:txBody>
          <a:bodyPr/>
          <a:lstStyle/>
          <a:p>
            <a:r>
              <a:rPr lang="en-US"/>
              <a:t>U.S. Department of Commerce | National Oceanic and Atmospheric Administration | NOAA Fisheries | Page </a:t>
            </a:r>
            <a:fld id="{632D3AEB-7CBE-3049-91AC-335C6B4F5BF6}" type="slidenum">
              <a:rPr lang="en-US" smtClean="0"/>
              <a:pPr/>
              <a:t>7</a:t>
            </a:fld>
            <a:endParaRPr lang="en-US" dirty="0"/>
          </a:p>
        </p:txBody>
      </p:sp>
    </p:spTree>
    <p:extLst>
      <p:ext uri="{BB962C8B-B14F-4D97-AF65-F5344CB8AC3E}">
        <p14:creationId xmlns:p14="http://schemas.microsoft.com/office/powerpoint/2010/main" val="131819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MSA on Stocks</a:t>
            </a:r>
          </a:p>
        </p:txBody>
      </p:sp>
      <p:sp>
        <p:nvSpPr>
          <p:cNvPr id="3" name="Content Placeholder 2"/>
          <p:cNvSpPr>
            <a:spLocks noGrp="1"/>
          </p:cNvSpPr>
          <p:nvPr>
            <p:ph idx="1"/>
          </p:nvPr>
        </p:nvSpPr>
        <p:spPr>
          <a:xfrm>
            <a:off x="457200" y="1571086"/>
            <a:ext cx="8229600" cy="4525963"/>
          </a:xfrm>
        </p:spPr>
        <p:txBody>
          <a:bodyPr/>
          <a:lstStyle/>
          <a:p>
            <a:r>
              <a:rPr lang="en-US" b="1" dirty="0"/>
              <a:t>National Standards of the Magnuson-Stevens Fishery Conservation and Management Act: </a:t>
            </a:r>
            <a:r>
              <a:rPr lang="en-US" dirty="0"/>
              <a:t>3. To the extent practicable, an individual stock of fish shall be managed as a unit throughout its range, and interrelated stocks of fish shall be managed as a unit or in close coordination.</a:t>
            </a:r>
          </a:p>
          <a:p>
            <a:endParaRPr lang="en-US" dirty="0"/>
          </a:p>
        </p:txBody>
      </p:sp>
      <p:sp>
        <p:nvSpPr>
          <p:cNvPr id="4" name="Slide Number Placeholder 3"/>
          <p:cNvSpPr>
            <a:spLocks noGrp="1"/>
          </p:cNvSpPr>
          <p:nvPr>
            <p:ph type="sldNum" sz="quarter" idx="10"/>
          </p:nvPr>
        </p:nvSpPr>
        <p:spPr/>
        <p:txBody>
          <a:bodyPr/>
          <a:lstStyle/>
          <a:p>
            <a:r>
              <a:rPr lang="en-US"/>
              <a:t>U.S. Department of Commerce | National Oceanic and Atmospheric Administration | NOAA Fisheries | Page </a:t>
            </a:r>
            <a:fld id="{632D3AEB-7CBE-3049-91AC-335C6B4F5BF6}" type="slidenum">
              <a:rPr lang="en-US" smtClean="0"/>
              <a:pPr/>
              <a:t>8</a:t>
            </a:fld>
            <a:endParaRPr lang="en-US" dirty="0"/>
          </a:p>
        </p:txBody>
      </p:sp>
    </p:spTree>
    <p:extLst>
      <p:ext uri="{BB962C8B-B14F-4D97-AF65-F5344CB8AC3E}">
        <p14:creationId xmlns:p14="http://schemas.microsoft.com/office/powerpoint/2010/main" val="3867069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193"/>
            <a:ext cx="8229600" cy="676014"/>
          </a:xfrm>
        </p:spPr>
        <p:txBody>
          <a:bodyPr/>
          <a:lstStyle/>
          <a:p>
            <a:pPr algn="ctr"/>
            <a:r>
              <a:rPr lang="en-US" dirty="0"/>
              <a:t>FMP Category 2 (</a:t>
            </a:r>
            <a:r>
              <a:rPr lang="en-US" dirty="0" err="1"/>
              <a:t>frameworked</a:t>
            </a:r>
            <a:r>
              <a:rPr lang="en-US" dirty="0"/>
              <a:t> in FMP):</a:t>
            </a:r>
          </a:p>
        </p:txBody>
      </p:sp>
      <p:sp>
        <p:nvSpPr>
          <p:cNvPr id="3" name="Content Placeholder 2"/>
          <p:cNvSpPr>
            <a:spLocks noGrp="1"/>
          </p:cNvSpPr>
          <p:nvPr>
            <p:ph idx="1"/>
          </p:nvPr>
        </p:nvSpPr>
        <p:spPr>
          <a:xfrm>
            <a:off x="0" y="720910"/>
            <a:ext cx="9144000" cy="4525963"/>
          </a:xfrm>
        </p:spPr>
        <p:txBody>
          <a:bodyPr>
            <a:noAutofit/>
          </a:bodyPr>
          <a:lstStyle/>
          <a:p>
            <a:pPr marL="0" indent="0" algn="ctr">
              <a:buNone/>
            </a:pPr>
            <a:r>
              <a:rPr lang="en-US" sz="2500" dirty="0"/>
              <a:t>The FMP authorizes the State to adjust district, </a:t>
            </a:r>
            <a:r>
              <a:rPr lang="en-US" sz="2500" dirty="0" err="1"/>
              <a:t>subdistrict</a:t>
            </a:r>
            <a:r>
              <a:rPr lang="en-US" sz="2500" dirty="0"/>
              <a:t>, and section boundaries on the basis of any of the following criteria: </a:t>
            </a:r>
          </a:p>
          <a:p>
            <a:r>
              <a:rPr lang="en-US" sz="2500" dirty="0"/>
              <a:t>(1) if the area contains a reasonably distinct stock of crab that requires a separate GHL estimate to avoid possible overharvest, </a:t>
            </a:r>
          </a:p>
          <a:p>
            <a:r>
              <a:rPr lang="en-US" sz="2500" dirty="0"/>
              <a:t>(2) if the stock requires a different size limit from other stocks in the registration area, </a:t>
            </a:r>
          </a:p>
          <a:p>
            <a:r>
              <a:rPr lang="en-US" sz="2500" dirty="0"/>
              <a:t>(3) if different timing of molting and breeding requires a different fishing season, </a:t>
            </a:r>
          </a:p>
          <a:p>
            <a:r>
              <a:rPr lang="en-US" sz="2500" dirty="0"/>
              <a:t>(4) if estimates of fishing effort are needed preseason so that overharvest can be prevented, or </a:t>
            </a:r>
          </a:p>
          <a:p>
            <a:r>
              <a:rPr lang="en-US" sz="2500" dirty="0"/>
              <a:t>(5) if part of an area is relatively unutilized and unexplored, and if creation of a new district, </a:t>
            </a:r>
            <a:r>
              <a:rPr lang="en-US" sz="2500" dirty="0" err="1"/>
              <a:t>subdistrict</a:t>
            </a:r>
            <a:r>
              <a:rPr lang="en-US" sz="2500" dirty="0"/>
              <a:t>, or section will encourage exploration and utilization. </a:t>
            </a:r>
          </a:p>
          <a:p>
            <a:endParaRPr lang="en-US" sz="2400" dirty="0"/>
          </a:p>
        </p:txBody>
      </p:sp>
      <p:sp>
        <p:nvSpPr>
          <p:cNvPr id="4" name="Slide Number Placeholder 3"/>
          <p:cNvSpPr>
            <a:spLocks noGrp="1"/>
          </p:cNvSpPr>
          <p:nvPr>
            <p:ph type="sldNum" sz="quarter" idx="10"/>
          </p:nvPr>
        </p:nvSpPr>
        <p:spPr/>
        <p:txBody>
          <a:bodyPr/>
          <a:lstStyle/>
          <a:p>
            <a:r>
              <a:rPr lang="en-US"/>
              <a:t>U.S. Department of Commerce | National Oceanic and Atmospheric Administration | NOAA Fisheries | Page </a:t>
            </a:r>
            <a:fld id="{632D3AEB-7CBE-3049-91AC-335C6B4F5BF6}" type="slidenum">
              <a:rPr lang="en-US" smtClean="0"/>
              <a:pPr/>
              <a:t>9</a:t>
            </a:fld>
            <a:endParaRPr lang="en-US" dirty="0"/>
          </a:p>
        </p:txBody>
      </p:sp>
    </p:spTree>
    <p:extLst>
      <p:ext uri="{BB962C8B-B14F-4D97-AF65-F5344CB8AC3E}">
        <p14:creationId xmlns:p14="http://schemas.microsoft.com/office/powerpoint/2010/main" val="487399588"/>
      </p:ext>
    </p:extLst>
  </p:cSld>
  <p:clrMapOvr>
    <a:masterClrMapping/>
  </p:clrMapOvr>
</p:sld>
</file>

<file path=ppt/theme/theme1.xml><?xml version="1.0" encoding="utf-8"?>
<a:theme xmlns:a="http://schemas.openxmlformats.org/drawingml/2006/main" name="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8603</TotalTime>
  <Words>1003</Words>
  <Application>Microsoft Office PowerPoint</Application>
  <PresentationFormat>On-screen Show (4:3)</PresentationFormat>
  <Paragraphs>57</Paragraphs>
  <Slides>9</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Arial Narrow</vt:lpstr>
      <vt:lpstr>Calibri</vt:lpstr>
      <vt:lpstr>Times New Roman</vt:lpstr>
      <vt:lpstr>NOAA Fisheries Content Slides</vt:lpstr>
      <vt:lpstr>NOAA Divider Slides</vt:lpstr>
      <vt:lpstr>NOAA Title Options</vt:lpstr>
      <vt:lpstr>Stock Boundaries </vt:lpstr>
      <vt:lpstr>Norton Sound Red King Crab Incidental Catch in Groundfish Fisheries</vt:lpstr>
      <vt:lpstr>PowerPoint Presentation</vt:lpstr>
      <vt:lpstr>PowerPoint Presentation</vt:lpstr>
      <vt:lpstr>FMP</vt:lpstr>
      <vt:lpstr>FMP</vt:lpstr>
      <vt:lpstr>From the NSRKC SAFE: </vt:lpstr>
      <vt:lpstr>MSA on Stocks</vt:lpstr>
      <vt:lpstr>FMP Category 2 (frameworked in FMP):</vt:lpstr>
    </vt:vector>
  </TitlesOfParts>
  <Company>Janin/Cliff Design,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Durham</dc:creator>
  <cp:lastModifiedBy>Jim Armstrong</cp:lastModifiedBy>
  <cp:revision>460</cp:revision>
  <cp:lastPrinted>2019-09-06T19:10:36Z</cp:lastPrinted>
  <dcterms:created xsi:type="dcterms:W3CDTF">2012-07-23T20:47:30Z</dcterms:created>
  <dcterms:modified xsi:type="dcterms:W3CDTF">2020-09-11T19:41:06Z</dcterms:modified>
</cp:coreProperties>
</file>