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63" r:id="rId3"/>
    <p:sldId id="265" r:id="rId4"/>
    <p:sldId id="264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62B450-7550-4ECC-9DE8-1F36C62B3662}">
          <p14:sldIdLst>
            <p14:sldId id="262"/>
            <p14:sldId id="263"/>
            <p14:sldId id="265"/>
            <p14:sldId id="264"/>
            <p14:sldId id="259"/>
            <p14:sldId id="260"/>
          </p14:sldIdLst>
        </p14:section>
        <p14:section name="Untitled Section" id="{80607F9C-3CC2-4C0E-B279-0889656FF3B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956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E52575D-64D8-460C-B5A0-7382EA61473E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1972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690FB8B-B714-410D-8970-84BB8B6F3DA7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63720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56B3B49-83F8-4AFF-B63D-6CBB11310D0A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97766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3473F17-2985-4488-A204-D995C9E5DDA3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57895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5475E9DC-8298-4C43-821F-207EA02CF82C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0131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69EFCD7-2F9E-4880-89C2-D2D4C65B8759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42914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8C153C36-45CA-43CC-B38C-91E5DFDF6007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86120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7C29A3-38CD-4261-A957-345FBD113B15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1792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5C02781-6681-4DE8-8CE5-8E266FEF076F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94071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24CA5F-D928-461D-8E88-C882DBBFFC5E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57591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4552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58B137D-92E6-4E62-8479-5106AAA1C21D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9815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86E4327-4B03-47D1-BE8E-8AEC66BFC30F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66767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4E1DE8-1FB6-4E55-81D4-0DD098DE696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401367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82DD5-B925-42F3-AD1E-4E9B955FDA6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973090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FD2D0E5-DB7B-4995-9437-AF9945F7C9C9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642555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0306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241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3636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1038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28728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2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511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402" y="658931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58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367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21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367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22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899F40FD-03E5-4F86-95F3-71758BBBF9B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5196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B127E-AB96-49E0-8307-05174D7A6231}"/>
              </a:ext>
            </a:extLst>
          </p:cNvPr>
          <p:cNvSpPr txBox="1"/>
          <p:nvPr userDrawn="1"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ZA" sz="2400" b="1" spc="-150" baseline="0" dirty="0">
                <a:solidFill>
                  <a:schemeClr val="accent1"/>
                </a:solidFill>
              </a:rPr>
              <a:t>Contoso</a:t>
            </a:r>
            <a:br>
              <a:rPr lang="en-ZA" sz="2400" b="1" spc="-15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0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26374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pfmc.admin@noaa.g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7A771E9-6BC6-4FB5-A871-0E7E79B0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tangle 8" title="Overlay Graphic">
            <a:extLst>
              <a:ext uri="{FF2B5EF4-FFF2-40B4-BE49-F238E27FC236}">
                <a16:creationId xmlns:a16="http://schemas.microsoft.com/office/drawing/2014/main" id="{68E36B23-F937-4438-B3DE-393F66407C15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Welcome to the Adobe Connect platform!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D0C4C-F772-49D2-B9C0-A0DE52F9D866}"/>
              </a:ext>
            </a:extLst>
          </p:cNvPr>
          <p:cNvSpPr txBox="1"/>
          <p:nvPr/>
        </p:nvSpPr>
        <p:spPr>
          <a:xfrm>
            <a:off x="920262" y="1643823"/>
            <a:ext cx="10410091" cy="457048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training is geared to the Adobe Connect app that you use on your computer.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On an iPad, the layout looks a little different.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Terminology: we call each window on the screen a </a:t>
            </a:r>
            <a:r>
              <a:rPr lang="en-US" sz="3200" b="1" dirty="0">
                <a:solidFill>
                  <a:srgbClr val="C00000"/>
                </a:solidFill>
              </a:rPr>
              <a:t>pod.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For individual tech support, email </a:t>
            </a:r>
            <a:r>
              <a:rPr lang="en-US" sz="32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npfmc.admin@noaa.gov</a:t>
            </a:r>
            <a:endParaRPr lang="en-US" sz="3200" b="1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347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Overlay Graphic">
            <a:extLst>
              <a:ext uri="{FF2B5EF4-FFF2-40B4-BE49-F238E27FC236}">
                <a16:creationId xmlns:a16="http://schemas.microsoft.com/office/drawing/2014/main" id="{10E86783-EF20-4BAC-A90D-E5BC86FE4B70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Committee member webcam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54014"/>
            <a:ext cx="5664000" cy="5071985"/>
          </a:xfrm>
        </p:spPr>
        <p:txBody>
          <a:bodyPr/>
          <a:lstStyle/>
          <a:p>
            <a:r>
              <a:rPr lang="en-US" sz="2800" dirty="0"/>
              <a:t>Only Committee members, NPFMC staff, or agency staff giving presentations should turn on their webcam. This is optional, but preferred.</a:t>
            </a:r>
          </a:p>
          <a:p>
            <a:r>
              <a:rPr lang="en-US" sz="2800" dirty="0"/>
              <a:t>Members of the public are asked to participate via telephone only. </a:t>
            </a:r>
            <a:endParaRPr lang="en-US" sz="2600" dirty="0"/>
          </a:p>
          <a:p>
            <a:r>
              <a:rPr lang="en-US" sz="2800" dirty="0"/>
              <a:t>Join the meeting and click on the </a:t>
            </a:r>
            <a:r>
              <a:rPr lang="en-US" sz="2800" b="1" dirty="0"/>
              <a:t>webcam button.</a:t>
            </a:r>
          </a:p>
          <a:p>
            <a:r>
              <a:rPr lang="en-US" sz="2800" dirty="0"/>
              <a:t>In the video pod, you will see a video preview.  Line up and focus your camera, then click </a:t>
            </a:r>
            <a:r>
              <a:rPr lang="en-US" sz="2800" b="1" dirty="0"/>
              <a:t>Start Sharing</a:t>
            </a:r>
            <a:r>
              <a:rPr lang="en-US" sz="2800" dirty="0"/>
              <a:t>.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FF653-4D13-40E9-BB14-E8DD4FA3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2780456"/>
            <a:ext cx="4472940" cy="1718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C784A-0846-4F17-8B0E-08C6EDB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44" y="4596278"/>
            <a:ext cx="270286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Overlay Graphic">
            <a:extLst>
              <a:ext uri="{FF2B5EF4-FFF2-40B4-BE49-F238E27FC236}">
                <a16:creationId xmlns:a16="http://schemas.microsoft.com/office/drawing/2014/main" id="{10E86783-EF20-4BAC-A90D-E5BC86FE4B70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5E602-231A-450B-9E18-DD6B1B700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77004" y="1573988"/>
            <a:ext cx="5158946" cy="390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Attendee pod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54014"/>
            <a:ext cx="5664000" cy="5071985"/>
          </a:xfrm>
        </p:spPr>
        <p:txBody>
          <a:bodyPr/>
          <a:lstStyle/>
          <a:p>
            <a:r>
              <a:rPr lang="en-US" sz="2800" dirty="0"/>
              <a:t>All attendees are listed in the pod on the right-hand side of the screen.</a:t>
            </a:r>
          </a:p>
          <a:p>
            <a:r>
              <a:rPr lang="en-US" sz="2800" dirty="0"/>
              <a:t>Hosts are NPFMC staff. You can free up space by clicking on the arrow to hide them. </a:t>
            </a:r>
          </a:p>
          <a:p>
            <a:r>
              <a:rPr lang="en-US" sz="2800" dirty="0"/>
              <a:t>Committee members will be listed first under participants. </a:t>
            </a:r>
          </a:p>
          <a:p>
            <a:pPr lvl="1"/>
            <a:r>
              <a:rPr lang="en-US" sz="2600" dirty="0"/>
              <a:t>Each Committee member should place “01” before their name when logging in. (A host can also add “01.”)</a:t>
            </a:r>
            <a:endParaRPr lang="en-US" sz="2800" dirty="0"/>
          </a:p>
          <a:p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90F6A-0E81-4E23-9F71-609F73B09643}"/>
              </a:ext>
            </a:extLst>
          </p:cNvPr>
          <p:cNvCxnSpPr>
            <a:cxnSpLocks/>
          </p:cNvCxnSpPr>
          <p:nvPr/>
        </p:nvCxnSpPr>
        <p:spPr>
          <a:xfrm>
            <a:off x="4056617" y="3064476"/>
            <a:ext cx="2720387" cy="522825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90BD199-63B9-4800-B265-9E5E4E0648A6}"/>
              </a:ext>
            </a:extLst>
          </p:cNvPr>
          <p:cNvSpPr/>
          <p:nvPr/>
        </p:nvSpPr>
        <p:spPr>
          <a:xfrm>
            <a:off x="6822830" y="3416960"/>
            <a:ext cx="323452" cy="34068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D55A0-E5FC-459F-86C1-4296AC41E78D}"/>
              </a:ext>
            </a:extLst>
          </p:cNvPr>
          <p:cNvCxnSpPr>
            <a:cxnSpLocks/>
          </p:cNvCxnSpPr>
          <p:nvPr/>
        </p:nvCxnSpPr>
        <p:spPr>
          <a:xfrm>
            <a:off x="5669280" y="4623471"/>
            <a:ext cx="1018567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title="Overlay Graphic">
            <a:extLst>
              <a:ext uri="{FF2B5EF4-FFF2-40B4-BE49-F238E27FC236}">
                <a16:creationId xmlns:a16="http://schemas.microsoft.com/office/drawing/2014/main" id="{EB93B689-AE4C-4FB8-BC22-31EFD67C93A7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Raising your hand to be acknowledged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00783"/>
            <a:ext cx="10143235" cy="1682740"/>
          </a:xfrm>
        </p:spPr>
        <p:txBody>
          <a:bodyPr/>
          <a:lstStyle/>
          <a:p>
            <a:r>
              <a:rPr lang="en-US" sz="2800" dirty="0"/>
              <a:t>The Committee will use the ‘raise hand’ feature in the app for discussion. </a:t>
            </a:r>
          </a:p>
          <a:p>
            <a:r>
              <a:rPr lang="en-US" sz="2800" dirty="0"/>
              <a:t>Click on the ‘raise hand’ icon to raise or lower your hand (or use the drop-down menu).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B20F9-F085-4636-B38C-D367ACE7DF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0" y="2595653"/>
            <a:ext cx="4847826" cy="7436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2A4D90-58D6-4D1E-A897-45410343F555}"/>
              </a:ext>
            </a:extLst>
          </p:cNvPr>
          <p:cNvSpPr/>
          <p:nvPr/>
        </p:nvSpPr>
        <p:spPr>
          <a:xfrm>
            <a:off x="7622376" y="2669632"/>
            <a:ext cx="940856" cy="7581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5FC18-AA03-44E3-96EF-29E6043A10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16846" y="3646678"/>
            <a:ext cx="3419109" cy="27793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BD05491-A2FE-406A-953B-185514C8BE36}"/>
              </a:ext>
            </a:extLst>
          </p:cNvPr>
          <p:cNvSpPr/>
          <p:nvPr/>
        </p:nvSpPr>
        <p:spPr>
          <a:xfrm>
            <a:off x="4844007" y="5706000"/>
            <a:ext cx="940856" cy="7581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D11EF7-A3EA-4247-A7A2-3E922C5ED21B}"/>
              </a:ext>
            </a:extLst>
          </p:cNvPr>
          <p:cNvSpPr txBox="1">
            <a:spLocks/>
          </p:cNvSpPr>
          <p:nvPr/>
        </p:nvSpPr>
        <p:spPr>
          <a:xfrm>
            <a:off x="432000" y="3564600"/>
            <a:ext cx="1783662" cy="2007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see your hand is raised in the attendee pod:</a:t>
            </a:r>
          </a:p>
          <a:p>
            <a:endParaRPr lang="en-US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D7B9D-41E0-4FBE-B7FF-771C8EEA5D5D}"/>
              </a:ext>
            </a:extLst>
          </p:cNvPr>
          <p:cNvSpPr txBox="1">
            <a:spLocks/>
          </p:cNvSpPr>
          <p:nvPr/>
        </p:nvSpPr>
        <p:spPr>
          <a:xfrm>
            <a:off x="6054870" y="3583220"/>
            <a:ext cx="2141579" cy="2007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Or </a:t>
            </a:r>
            <a:r>
              <a:rPr lang="en-US" sz="2800" b="1" dirty="0"/>
              <a:t>toggle </a:t>
            </a:r>
            <a:r>
              <a:rPr lang="en-US" sz="2800" dirty="0"/>
              <a:t>to ‘attendee status view’ and see only the raised hands (listed in order):</a:t>
            </a:r>
          </a:p>
          <a:p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A7E59E-C148-4FE3-8BBC-D2D2CC4296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66456" y="3582435"/>
            <a:ext cx="3362129" cy="291824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2402E3-0DE8-476C-A603-86AD7706DB08}"/>
              </a:ext>
            </a:extLst>
          </p:cNvPr>
          <p:cNvSpPr/>
          <p:nvPr/>
        </p:nvSpPr>
        <p:spPr>
          <a:xfrm>
            <a:off x="11077694" y="5036339"/>
            <a:ext cx="940856" cy="7581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7C7A76-503B-48A8-9D91-C60E9695CF87}"/>
              </a:ext>
            </a:extLst>
          </p:cNvPr>
          <p:cNvCxnSpPr>
            <a:cxnSpLocks/>
          </p:cNvCxnSpPr>
          <p:nvPr/>
        </p:nvCxnSpPr>
        <p:spPr>
          <a:xfrm>
            <a:off x="7678615" y="3938954"/>
            <a:ext cx="832339" cy="656492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0C90FBA-2A9A-4D09-BFF6-C458A330D34C}"/>
              </a:ext>
            </a:extLst>
          </p:cNvPr>
          <p:cNvSpPr/>
          <p:nvPr/>
        </p:nvSpPr>
        <p:spPr>
          <a:xfrm>
            <a:off x="8417548" y="4375737"/>
            <a:ext cx="832339" cy="43941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Overlay Graphic">
            <a:extLst>
              <a:ext uri="{FF2B5EF4-FFF2-40B4-BE49-F238E27FC236}">
                <a16:creationId xmlns:a16="http://schemas.microsoft.com/office/drawing/2014/main" id="{20A8393E-7398-4F3B-8E4C-14027E7EA8D7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3809E7-2D3C-4D53-8C05-D40D7AAD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Reconnecting audio after a break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EF4686-E8FB-4591-BA61-23C663A4C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5988"/>
            <a:ext cx="10405985" cy="4905262"/>
          </a:xfrm>
        </p:spPr>
        <p:txBody>
          <a:bodyPr/>
          <a:lstStyle/>
          <a:p>
            <a:r>
              <a:rPr lang="en-US" sz="2800" dirty="0"/>
              <a:t>Go ahead and hang up your phone on the breaks, so you can use it for other things.</a:t>
            </a:r>
          </a:p>
          <a:p>
            <a:r>
              <a:rPr lang="en-US" sz="2800" dirty="0"/>
              <a:t>When you are ready to reconnect, click on the phone icon at the top:</a:t>
            </a:r>
          </a:p>
          <a:p>
            <a:endParaRPr lang="en-US" sz="2800" dirty="0"/>
          </a:p>
          <a:p>
            <a:pPr marL="3200400" lvl="7" indent="0">
              <a:buNone/>
            </a:pPr>
            <a:endParaRPr lang="en-US" sz="2800" dirty="0"/>
          </a:p>
          <a:p>
            <a:pPr marL="3200400" lvl="7" indent="0">
              <a:buNone/>
            </a:pPr>
            <a:endParaRPr lang="en-US" sz="2800" dirty="0"/>
          </a:p>
          <a:p>
            <a:pPr marL="3200400" lvl="7" indent="0">
              <a:buNone/>
            </a:pPr>
            <a:r>
              <a:rPr lang="en-US" sz="1200" dirty="0"/>
              <a:t> </a:t>
            </a:r>
          </a:p>
          <a:p>
            <a:r>
              <a:rPr lang="en-US" sz="2800" dirty="0"/>
              <a:t>You will get the same “dial out” option as when you joined.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60B89-4B71-4765-84C5-385DCA03D8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29975" y="6456363"/>
            <a:ext cx="962025" cy="265112"/>
          </a:xfrm>
        </p:spPr>
        <p:txBody>
          <a:bodyPr/>
          <a:lstStyle/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5</a:t>
            </a:fld>
            <a:endParaRPr lang="en-ZA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47D1C-DF5D-458B-952A-CFD63C49A3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54" y="2628685"/>
            <a:ext cx="9158099" cy="13864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C1C458-D825-4BA1-A2DC-F554DB7D30A2}"/>
              </a:ext>
            </a:extLst>
          </p:cNvPr>
          <p:cNvSpPr/>
          <p:nvPr/>
        </p:nvSpPr>
        <p:spPr>
          <a:xfrm>
            <a:off x="6570785" y="3007132"/>
            <a:ext cx="1366688" cy="9142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C1D998-7430-4E56-9A1F-2E973F2B9EAF}"/>
              </a:ext>
            </a:extLst>
          </p:cNvPr>
          <p:cNvPicPr/>
          <p:nvPr/>
        </p:nvPicPr>
        <p:blipFill rotWithShape="1">
          <a:blip r:embed="rId3"/>
          <a:srcRect l="9725" t="24500" r="16665" b="28296"/>
          <a:stretch/>
        </p:blipFill>
        <p:spPr bwMode="auto">
          <a:xfrm>
            <a:off x="3018860" y="4785494"/>
            <a:ext cx="4302369" cy="1893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917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Overlay Graphic">
            <a:extLst>
              <a:ext uri="{FF2B5EF4-FFF2-40B4-BE49-F238E27FC236}">
                <a16:creationId xmlns:a16="http://schemas.microsoft.com/office/drawing/2014/main" id="{8179284A-65A5-4F50-9AC5-46CB46E148B5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Tips to make everything work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5988"/>
            <a:ext cx="10143235" cy="5039250"/>
          </a:xfrm>
        </p:spPr>
        <p:txBody>
          <a:bodyPr/>
          <a:lstStyle/>
          <a:p>
            <a:r>
              <a:rPr lang="en-US" sz="2800" dirty="0"/>
              <a:t>Keep yourself on mute unless you need to talk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Pro tip: it’s easier to press the mute button on your phone that to mute yourself from the computer, though both work</a:t>
            </a:r>
          </a:p>
          <a:p>
            <a:r>
              <a:rPr lang="en-US" sz="2800" dirty="0"/>
              <a:t>Make sure you can only hear the meeting through your phone</a:t>
            </a:r>
          </a:p>
          <a:p>
            <a:pPr lvl="2"/>
            <a:r>
              <a:rPr lang="en-US" sz="2400" dirty="0"/>
              <a:t>You want to see a     sign by your speaker on the top left</a:t>
            </a:r>
          </a:p>
          <a:p>
            <a:pPr lvl="2"/>
            <a:r>
              <a:rPr lang="en-US" sz="2400" dirty="0"/>
              <a:t>For extra security, mute your computer too</a:t>
            </a:r>
          </a:p>
          <a:p>
            <a:r>
              <a:rPr lang="en-US" sz="2800" dirty="0"/>
              <a:t>Expect a lag time with presentation visuals</a:t>
            </a:r>
          </a:p>
          <a:p>
            <a:pPr lvl="2"/>
            <a:r>
              <a:rPr lang="en-US" sz="2400" dirty="0"/>
              <a:t>There can be a delay between the presenter talking about a new slide and you seeing it</a:t>
            </a:r>
          </a:p>
          <a:p>
            <a:pPr lvl="2"/>
            <a:endParaRPr lang="en-US" sz="2400" dirty="0"/>
          </a:p>
          <a:p>
            <a:r>
              <a:rPr lang="en-US" sz="2800" dirty="0"/>
              <a:t>You can make some pods full screen by clicking this 		 button in the pod’s top right corner: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B20F9-F085-4636-B38C-D367ACE7DFB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3"/>
          <a:stretch/>
        </p:blipFill>
        <p:spPr>
          <a:xfrm>
            <a:off x="8295742" y="2869464"/>
            <a:ext cx="3047821" cy="4766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2A4D90-58D6-4D1E-A897-45410343F555}"/>
              </a:ext>
            </a:extLst>
          </p:cNvPr>
          <p:cNvSpPr/>
          <p:nvPr/>
        </p:nvSpPr>
        <p:spPr>
          <a:xfrm>
            <a:off x="9468137" y="2810619"/>
            <a:ext cx="733898" cy="59438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5B0C6-FD4F-4918-BAF1-4A8D6183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327" y="5184072"/>
            <a:ext cx="1184314" cy="1291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301A3B-AF5C-40B3-8B60-31B539A4A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7027" t="52114" r="11019" b="-13610"/>
          <a:stretch/>
        </p:blipFill>
        <p:spPr>
          <a:xfrm>
            <a:off x="5945540" y="3312299"/>
            <a:ext cx="3047821" cy="6188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BC8E32B-044A-4D01-BE74-D4D91DDE5EB3}"/>
              </a:ext>
            </a:extLst>
          </p:cNvPr>
          <p:cNvSpPr/>
          <p:nvPr/>
        </p:nvSpPr>
        <p:spPr>
          <a:xfrm>
            <a:off x="7495129" y="3255200"/>
            <a:ext cx="733898" cy="59438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B4C74D-000C-4732-A9EA-9BA1F15F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80" y="3008416"/>
            <a:ext cx="246784" cy="2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31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althcare Pitch Deck_SB - v8.potx" id="{09150694-2D10-47FB-9499-835637889593}" vid="{C9B4AEDE-1B81-453E-91DD-2B942C10F4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452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1_Office Theme</vt:lpstr>
      <vt:lpstr>Welcome to the Adobe Connect platform!</vt:lpstr>
      <vt:lpstr>Committee member webcam use </vt:lpstr>
      <vt:lpstr>Attendee pod</vt:lpstr>
      <vt:lpstr>Raising your hand to be acknowledged</vt:lpstr>
      <vt:lpstr>Reconnecting audio after a break</vt:lpstr>
      <vt:lpstr>Tips to make everything work better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249th Special Meeting</dc:title>
  <dc:creator>Nicole Schmidt</dc:creator>
  <cp:lastModifiedBy>Kate Haapala</cp:lastModifiedBy>
  <cp:revision>38</cp:revision>
  <dcterms:created xsi:type="dcterms:W3CDTF">2020-04-30T18:00:25Z</dcterms:created>
  <dcterms:modified xsi:type="dcterms:W3CDTF">2020-08-28T17:57:07Z</dcterms:modified>
</cp:coreProperties>
</file>