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6858000" cx="12192000"/>
  <p:notesSz cx="6858000" cy="9144000"/>
  <p:embeddedFontLst>
    <p:embeddedFont>
      <p:font typeface="Courgette"/>
      <p:regular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36">
          <p15:clr>
            <a:srgbClr val="A4A3A4"/>
          </p15:clr>
        </p15:guide>
        <p15:guide id="2" pos="3864">
          <p15:clr>
            <a:srgbClr val="A4A3A4"/>
          </p15:clr>
        </p15:guide>
      </p15:sldGuideLst>
    </p:ext>
    <p:ext uri="GoogleSlidesCustomDataVersion2">
      <go:slidesCustomData xmlns:go="http://customooxmlschemas.google.com/" r:id="rId26" roundtripDataSignature="AMtx7mgzGkvt+tnVvr1g/PQl9OpDyL1Ga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36" orient="horz"/>
        <p:guide pos="3864"/>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customschemas.google.com/relationships/presentationmetadata" Target="metadata"/><Relationship Id="rId25" Type="http://schemas.openxmlformats.org/officeDocument/2006/relationships/font" Target="fonts/Courgette-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94" name="Google Shape;9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 name="Google Shape;24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7" name="Google Shape;26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 name="Google Shape;27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1" name="Google Shape;30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2" name="Google Shape;31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5" name="Google Shape;32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6" name="Google Shape;34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2" name="Google Shape;36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0" name="Google Shape;38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All info and reports available on line</a:t>
            </a:r>
            <a:endParaRPr/>
          </a:p>
        </p:txBody>
      </p:sp>
      <p:sp>
        <p:nvSpPr>
          <p:cNvPr id="407" name="Google Shape;407;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 name="Google Shape;13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 name="Google Shape;18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8" name="Google Shape;198;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 name="Google Shape;20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 name="Google Shape;22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 name="Google Shape;23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solidFill>
          <a:srgbClr val="003155"/>
        </a:solidFill>
      </p:bgPr>
    </p:bg>
    <p:spTree>
      <p:nvGrpSpPr>
        <p:cNvPr id="15" name="Shape 15"/>
        <p:cNvGrpSpPr/>
        <p:nvPr/>
      </p:nvGrpSpPr>
      <p:grpSpPr>
        <a:xfrm>
          <a:off x="0" y="0"/>
          <a:ext cx="0" cy="0"/>
          <a:chOff x="0" y="0"/>
          <a:chExt cx="0" cy="0"/>
        </a:xfrm>
      </p:grpSpPr>
      <p:sp>
        <p:nvSpPr>
          <p:cNvPr id="16" name="Google Shape;16;p23"/>
          <p:cNvSpPr txBox="1"/>
          <p:nvPr>
            <p:ph type="ctrTitle"/>
          </p:nvPr>
        </p:nvSpPr>
        <p:spPr>
          <a:xfrm>
            <a:off x="0" y="2853306"/>
            <a:ext cx="12192000" cy="784831"/>
          </a:xfrm>
          <a:prstGeom prst="rect">
            <a:avLst/>
          </a:prstGeom>
          <a:noFill/>
          <a:ln>
            <a:noFill/>
          </a:ln>
        </p:spPr>
        <p:txBody>
          <a:bodyPr anchorCtr="0" anchor="t" bIns="0" lIns="0" spcFirstLastPara="1" rIns="0" wrap="square" tIns="0">
            <a:spAutoFit/>
          </a:bodyPr>
          <a:lstStyle>
            <a:lvl1pPr lvl="0" algn="ctr">
              <a:lnSpc>
                <a:spcPct val="85000"/>
              </a:lnSpc>
              <a:spcBef>
                <a:spcPts val="0"/>
              </a:spcBef>
              <a:spcAft>
                <a:spcPts val="0"/>
              </a:spcAft>
              <a:buClr>
                <a:schemeClr val="lt1"/>
              </a:buClr>
              <a:buSzPts val="2800"/>
              <a:buFont typeface="Cambria"/>
              <a:buNone/>
              <a:defRPr b="0" i="0" sz="6000">
                <a:solidFill>
                  <a:schemeClr val="lt1"/>
                </a:solidFill>
                <a:latin typeface="Cambria"/>
                <a:ea typeface="Cambria"/>
                <a:cs typeface="Cambria"/>
                <a:sym typeface="Cambria"/>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 name="Google Shape;17;p23"/>
          <p:cNvSpPr/>
          <p:nvPr/>
        </p:nvSpPr>
        <p:spPr>
          <a:xfrm flipH="1" rot="-5400000">
            <a:off x="8649666" y="3333641"/>
            <a:ext cx="1980743" cy="5106417"/>
          </a:xfrm>
          <a:custGeom>
            <a:rect b="b" l="l" r="r" t="t"/>
            <a:pathLst>
              <a:path extrusionOk="0" h="6849789" w="2196089">
                <a:moveTo>
                  <a:pt x="2196089" y="0"/>
                </a:moveTo>
                <a:lnTo>
                  <a:pt x="2196089" y="6849789"/>
                </a:lnTo>
                <a:lnTo>
                  <a:pt x="0" y="6849789"/>
                </a:lnTo>
                <a:lnTo>
                  <a:pt x="169765" y="6755526"/>
                </a:lnTo>
                <a:cubicBezTo>
                  <a:pt x="1099958" y="6063006"/>
                  <a:pt x="1854601" y="3617105"/>
                  <a:pt x="2161421" y="408410"/>
                </a:cubicBezTo>
                <a:lnTo>
                  <a:pt x="2196089" y="0"/>
                </a:lnTo>
                <a:close/>
              </a:path>
            </a:pathLst>
          </a:custGeom>
          <a:gradFill>
            <a:gsLst>
              <a:gs pos="0">
                <a:schemeClr val="accent5"/>
              </a:gs>
              <a:gs pos="99000">
                <a:srgbClr val="424242">
                  <a:alpha val="7843"/>
                </a:srgbClr>
              </a:gs>
              <a:gs pos="100000">
                <a:srgbClr val="424242">
                  <a:alpha val="7843"/>
                </a:srgbClr>
              </a:gs>
            </a:gsLst>
            <a:lin ang="0" scaled="0"/>
          </a:gra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1351"/>
              <a:buFont typeface="Calibri"/>
              <a:buNone/>
            </a:pPr>
            <a:r>
              <a:t/>
            </a:r>
            <a:endParaRPr b="0" i="0" sz="1351" u="none" cap="none" strike="noStrike">
              <a:solidFill>
                <a:schemeClr val="lt1"/>
              </a:solidFill>
              <a:latin typeface="Arial"/>
              <a:ea typeface="Arial"/>
              <a:cs typeface="Arial"/>
              <a:sym typeface="Arial"/>
            </a:endParaRPr>
          </a:p>
        </p:txBody>
      </p:sp>
      <p:sp>
        <p:nvSpPr>
          <p:cNvPr id="18" name="Google Shape;18;p23"/>
          <p:cNvSpPr/>
          <p:nvPr/>
        </p:nvSpPr>
        <p:spPr>
          <a:xfrm flipH="1" rot="-5400000">
            <a:off x="9943738" y="4625268"/>
            <a:ext cx="1453703" cy="3045315"/>
          </a:xfrm>
          <a:custGeom>
            <a:rect b="b" l="l" r="r" t="t"/>
            <a:pathLst>
              <a:path extrusionOk="0" h="6849789" w="2196089">
                <a:moveTo>
                  <a:pt x="2196089" y="0"/>
                </a:moveTo>
                <a:lnTo>
                  <a:pt x="2196089" y="6849789"/>
                </a:lnTo>
                <a:lnTo>
                  <a:pt x="0" y="6849789"/>
                </a:lnTo>
                <a:lnTo>
                  <a:pt x="169765" y="6755526"/>
                </a:lnTo>
                <a:cubicBezTo>
                  <a:pt x="1099958" y="6063006"/>
                  <a:pt x="1854601" y="3617105"/>
                  <a:pt x="2161421" y="408410"/>
                </a:cubicBezTo>
                <a:lnTo>
                  <a:pt x="2196089" y="0"/>
                </a:lnTo>
                <a:close/>
              </a:path>
            </a:pathLst>
          </a:custGeom>
          <a:solidFill>
            <a:schemeClr val="lt1"/>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chemeClr val="lt1"/>
              </a:solidFill>
              <a:latin typeface="Arial"/>
              <a:ea typeface="Arial"/>
              <a:cs typeface="Arial"/>
              <a:sym typeface="Arial"/>
            </a:endParaRPr>
          </a:p>
        </p:txBody>
      </p:sp>
      <p:pic>
        <p:nvPicPr>
          <p:cNvPr id="19" name="Google Shape;19;p23"/>
          <p:cNvPicPr preferRelativeResize="0"/>
          <p:nvPr/>
        </p:nvPicPr>
        <p:blipFill rotWithShape="1">
          <a:blip r:embed="rId2">
            <a:alphaModFix/>
          </a:blip>
          <a:srcRect b="0" l="0" r="0" t="0"/>
          <a:stretch/>
        </p:blipFill>
        <p:spPr>
          <a:xfrm>
            <a:off x="10662422" y="6171982"/>
            <a:ext cx="1404945" cy="608529"/>
          </a:xfrm>
          <a:prstGeom prst="rect">
            <a:avLst/>
          </a:prstGeom>
          <a:noFill/>
          <a:ln>
            <a:noFill/>
          </a:ln>
        </p:spPr>
      </p:pic>
    </p:spTree>
  </p:cSld>
  <p:clrMapOvr>
    <a:masterClrMapping/>
  </p:clrMapOvr>
  <mc:AlternateContent>
    <mc:Choice Requires="p14">
      <p:transition spd="slow" p14:dur="1500">
        <p:push/>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6" name="Shape 66"/>
        <p:cNvGrpSpPr/>
        <p:nvPr/>
      </p:nvGrpSpPr>
      <p:grpSpPr>
        <a:xfrm>
          <a:off x="0" y="0"/>
          <a:ext cx="0" cy="0"/>
          <a:chOff x="0" y="0"/>
          <a:chExt cx="0" cy="0"/>
        </a:xfrm>
      </p:grpSpPr>
      <p:sp>
        <p:nvSpPr>
          <p:cNvPr id="67" name="Google Shape;67;p3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3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9" name="Google Shape;69;p3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3" name="Shape 73"/>
        <p:cNvGrpSpPr/>
        <p:nvPr/>
      </p:nvGrpSpPr>
      <p:grpSpPr>
        <a:xfrm>
          <a:off x="0" y="0"/>
          <a:ext cx="0" cy="0"/>
          <a:chOff x="0" y="0"/>
          <a:chExt cx="0" cy="0"/>
        </a:xfrm>
      </p:grpSpPr>
      <p:sp>
        <p:nvSpPr>
          <p:cNvPr id="74" name="Google Shape;74;p3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32"/>
          <p:cNvSpPr/>
          <p:nvPr>
            <p:ph idx="2" type="pic"/>
          </p:nvPr>
        </p:nvSpPr>
        <p:spPr>
          <a:xfrm>
            <a:off x="5183188" y="987425"/>
            <a:ext cx="6172200" cy="4873625"/>
          </a:xfrm>
          <a:prstGeom prst="rect">
            <a:avLst/>
          </a:prstGeom>
          <a:noFill/>
          <a:ln>
            <a:noFill/>
          </a:ln>
        </p:spPr>
      </p:sp>
      <p:sp>
        <p:nvSpPr>
          <p:cNvPr id="76" name="Google Shape;76;p3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7" name="Google Shape;77;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0" name="Shape 80"/>
        <p:cNvGrpSpPr/>
        <p:nvPr/>
      </p:nvGrpSpPr>
      <p:grpSpPr>
        <a:xfrm>
          <a:off x="0" y="0"/>
          <a:ext cx="0" cy="0"/>
          <a:chOff x="0" y="0"/>
          <a:chExt cx="0" cy="0"/>
        </a:xfrm>
      </p:grpSpPr>
      <p:sp>
        <p:nvSpPr>
          <p:cNvPr id="81" name="Google Shape;81;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6" name="Shape 86"/>
        <p:cNvGrpSpPr/>
        <p:nvPr/>
      </p:nvGrpSpPr>
      <p:grpSpPr>
        <a:xfrm>
          <a:off x="0" y="0"/>
          <a:ext cx="0" cy="0"/>
          <a:chOff x="0" y="0"/>
          <a:chExt cx="0" cy="0"/>
        </a:xfrm>
      </p:grpSpPr>
      <p:sp>
        <p:nvSpPr>
          <p:cNvPr id="87" name="Google Shape;87;p3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3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sp>
        <p:nvSpPr>
          <p:cNvPr id="21" name="Google Shape;21;p39"/>
          <p:cNvSpPr txBox="1"/>
          <p:nvPr>
            <p:ph type="title"/>
          </p:nvPr>
        </p:nvSpPr>
        <p:spPr>
          <a:xfrm>
            <a:off x="415600" y="2867800"/>
            <a:ext cx="11360800" cy="1122400"/>
          </a:xfrm>
          <a:prstGeom prst="rect">
            <a:avLst/>
          </a:prstGeom>
          <a:noFill/>
          <a:ln>
            <a:noFill/>
          </a:ln>
        </p:spPr>
        <p:txBody>
          <a:bodyPr anchorCtr="0" anchor="ctr" bIns="91425" lIns="91425" spcFirstLastPara="1" rIns="91425" wrap="square" tIns="91425">
            <a:normAutofit/>
          </a:bodyPr>
          <a:lstStyle>
            <a:lvl1pPr lvl="0" algn="ctr">
              <a:lnSpc>
                <a:spcPct val="9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22" name="Google Shape;22;p39"/>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200"/>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 name="Shape 23"/>
        <p:cNvGrpSpPr/>
        <p:nvPr/>
      </p:nvGrpSpPr>
      <p:grpSpPr>
        <a:xfrm>
          <a:off x="0" y="0"/>
          <a:ext cx="0" cy="0"/>
          <a:chOff x="0" y="0"/>
          <a:chExt cx="0" cy="0"/>
        </a:xfrm>
      </p:grpSpPr>
      <p:sp>
        <p:nvSpPr>
          <p:cNvPr id="24" name="Google Shape;24;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 name="Shape 27"/>
        <p:cNvGrpSpPr/>
        <p:nvPr/>
      </p:nvGrpSpPr>
      <p:grpSpPr>
        <a:xfrm>
          <a:off x="0" y="0"/>
          <a:ext cx="0" cy="0"/>
          <a:chOff x="0" y="0"/>
          <a:chExt cx="0" cy="0"/>
        </a:xfrm>
      </p:grpSpPr>
      <p:sp>
        <p:nvSpPr>
          <p:cNvPr id="28" name="Google Shape;28;p2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0" name="Google Shape;30;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 name="Shape 33"/>
        <p:cNvGrpSpPr/>
        <p:nvPr/>
      </p:nvGrpSpPr>
      <p:grpSpPr>
        <a:xfrm>
          <a:off x="0" y="0"/>
          <a:ext cx="0" cy="0"/>
          <a:chOff x="0" y="0"/>
          <a:chExt cx="0" cy="0"/>
        </a:xfrm>
      </p:grpSpPr>
      <p:sp>
        <p:nvSpPr>
          <p:cNvPr id="34" name="Google Shape;34;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 2">
    <p:spTree>
      <p:nvGrpSpPr>
        <p:cNvPr id="39" name="Shape 39"/>
        <p:cNvGrpSpPr/>
        <p:nvPr/>
      </p:nvGrpSpPr>
      <p:grpSpPr>
        <a:xfrm>
          <a:off x="0" y="0"/>
          <a:ext cx="0" cy="0"/>
          <a:chOff x="0" y="0"/>
          <a:chExt cx="0" cy="0"/>
        </a:xfrm>
      </p:grpSpPr>
      <p:sp>
        <p:nvSpPr>
          <p:cNvPr id="40" name="Google Shape;40;p2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2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2" name="Google Shape;42;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5" name="Shape 45"/>
        <p:cNvGrpSpPr/>
        <p:nvPr/>
      </p:nvGrpSpPr>
      <p:grpSpPr>
        <a:xfrm>
          <a:off x="0" y="0"/>
          <a:ext cx="0" cy="0"/>
          <a:chOff x="0" y="0"/>
          <a:chExt cx="0" cy="0"/>
        </a:xfrm>
      </p:grpSpPr>
      <p:sp>
        <p:nvSpPr>
          <p:cNvPr id="46" name="Google Shape;46;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2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2" name="Shape 52"/>
        <p:cNvGrpSpPr/>
        <p:nvPr/>
      </p:nvGrpSpPr>
      <p:grpSpPr>
        <a:xfrm>
          <a:off x="0" y="0"/>
          <a:ext cx="0" cy="0"/>
          <a:chOff x="0" y="0"/>
          <a:chExt cx="0" cy="0"/>
        </a:xfrm>
      </p:grpSpPr>
      <p:sp>
        <p:nvSpPr>
          <p:cNvPr id="53" name="Google Shape;53;p2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2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2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2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 name="Shape 61"/>
        <p:cNvGrpSpPr/>
        <p:nvPr/>
      </p:nvGrpSpPr>
      <p:grpSpPr>
        <a:xfrm>
          <a:off x="0" y="0"/>
          <a:ext cx="0" cy="0"/>
          <a:chOff x="0" y="0"/>
          <a:chExt cx="0" cy="0"/>
        </a:xfrm>
      </p:grpSpPr>
      <p:sp>
        <p:nvSpPr>
          <p:cNvPr id="62" name="Google Shape;62;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2.png"/><Relationship Id="rId13" Type="http://schemas.openxmlformats.org/officeDocument/2006/relationships/image" Target="../media/image17.png"/><Relationship Id="rId12"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1.png"/><Relationship Id="rId15" Type="http://schemas.openxmlformats.org/officeDocument/2006/relationships/image" Target="../media/image22.png"/><Relationship Id="rId14" Type="http://schemas.openxmlformats.org/officeDocument/2006/relationships/image" Target="../media/image6.png"/><Relationship Id="rId17" Type="http://schemas.openxmlformats.org/officeDocument/2006/relationships/image" Target="../media/image12.png"/><Relationship Id="rId16" Type="http://schemas.openxmlformats.org/officeDocument/2006/relationships/image" Target="../media/image28.png"/><Relationship Id="rId5" Type="http://schemas.openxmlformats.org/officeDocument/2006/relationships/image" Target="../media/image21.png"/><Relationship Id="rId6" Type="http://schemas.openxmlformats.org/officeDocument/2006/relationships/image" Target="../media/image8.png"/><Relationship Id="rId7" Type="http://schemas.openxmlformats.org/officeDocument/2006/relationships/image" Target="../media/image23.png"/><Relationship Id="rId8"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0.jpg"/><Relationship Id="rId4" Type="http://schemas.openxmlformats.org/officeDocument/2006/relationships/image" Target="../media/image6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43.png"/><Relationship Id="rId5" Type="http://schemas.openxmlformats.org/officeDocument/2006/relationships/image" Target="../media/image36.png"/><Relationship Id="rId6" Type="http://schemas.openxmlformats.org/officeDocument/2006/relationships/image" Target="../media/image40.png"/><Relationship Id="rId7" Type="http://schemas.openxmlformats.org/officeDocument/2006/relationships/image" Target="../media/image42.png"/><Relationship Id="rId8"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9.png"/><Relationship Id="rId4" Type="http://schemas.openxmlformats.org/officeDocument/2006/relationships/image" Target="../media/image48.png"/><Relationship Id="rId5"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www.cpc.ncep.noaa.gov/products/analysis_monitoring/enso_advisory/ensodisc.shtml" TargetMode="External"/><Relationship Id="rId4" Type="http://schemas.openxmlformats.org/officeDocument/2006/relationships/image" Target="../media/image45.png"/><Relationship Id="rId5"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72.png"/><Relationship Id="rId5" Type="http://schemas.openxmlformats.org/officeDocument/2006/relationships/image" Target="../media/image69.jpg"/><Relationship Id="rId6" Type="http://schemas.openxmlformats.org/officeDocument/2006/relationships/image" Target="../media/image50.png"/><Relationship Id="rId7"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2.png"/><Relationship Id="rId4" Type="http://schemas.openxmlformats.org/officeDocument/2006/relationships/image" Target="../media/image57.png"/><Relationship Id="rId5" Type="http://schemas.openxmlformats.org/officeDocument/2006/relationships/image" Target="../media/image69.jpg"/><Relationship Id="rId6" Type="http://schemas.openxmlformats.org/officeDocument/2006/relationships/image" Target="../media/image55.png"/><Relationship Id="rId7" Type="http://schemas.openxmlformats.org/officeDocument/2006/relationships/image" Target="../media/image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3.png"/><Relationship Id="rId4" Type="http://schemas.openxmlformats.org/officeDocument/2006/relationships/image" Target="../media/image65.png"/><Relationship Id="rId5" Type="http://schemas.openxmlformats.org/officeDocument/2006/relationships/image" Target="../media/image27.png"/><Relationship Id="rId6" Type="http://schemas.openxmlformats.org/officeDocument/2006/relationships/image" Target="../media/image6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59.png"/><Relationship Id="rId5" Type="http://schemas.openxmlformats.org/officeDocument/2006/relationships/image" Target="../media/image66.png"/><Relationship Id="rId6" Type="http://schemas.openxmlformats.org/officeDocument/2006/relationships/image" Target="../media/image5.png"/><Relationship Id="rId7"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www.fisheries.noaa.gov/alaska/ecosystems/ecosystem-status-reports-gulf-alaska-bering-sea-and-aleutian-islands" TargetMode="Externa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8.png"/><Relationship Id="rId6" Type="http://schemas.openxmlformats.org/officeDocument/2006/relationships/image" Target="../media/image31.png"/><Relationship Id="rId7" Type="http://schemas.openxmlformats.org/officeDocument/2006/relationships/image" Target="../media/image19.png"/><Relationship Id="rId8"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34.png"/><Relationship Id="rId5"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8.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27.png"/><Relationship Id="rId5"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2.jpg"/><Relationship Id="rId4" Type="http://schemas.openxmlformats.org/officeDocument/2006/relationships/image" Target="../media/image6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1.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 name="Shape 95"/>
        <p:cNvGrpSpPr/>
        <p:nvPr/>
      </p:nvGrpSpPr>
      <p:grpSpPr>
        <a:xfrm>
          <a:off x="0" y="0"/>
          <a:ext cx="0" cy="0"/>
          <a:chOff x="0" y="0"/>
          <a:chExt cx="0" cy="0"/>
        </a:xfrm>
      </p:grpSpPr>
      <p:sp>
        <p:nvSpPr>
          <p:cNvPr id="96" name="Google Shape;96;p1"/>
          <p:cNvSpPr txBox="1"/>
          <p:nvPr/>
        </p:nvSpPr>
        <p:spPr>
          <a:xfrm>
            <a:off x="1805558" y="2000527"/>
            <a:ext cx="8719500" cy="3408019"/>
          </a:xfrm>
          <a:prstGeom prst="rect">
            <a:avLst/>
          </a:prstGeom>
          <a:noFill/>
          <a:ln>
            <a:noFill/>
          </a:ln>
        </p:spPr>
        <p:txBody>
          <a:bodyPr anchorCtr="0" anchor="t" bIns="34275" lIns="68550" spcFirstLastPara="1" rIns="68550" wrap="square" tIns="34275">
            <a:spAutoFit/>
          </a:bodyPr>
          <a:lstStyle/>
          <a:p>
            <a:pPr indent="0" lvl="0" marL="127000" marR="137795" rtl="0" algn="ctr">
              <a:lnSpc>
                <a:spcPct val="107000"/>
              </a:lnSpc>
              <a:spcBef>
                <a:spcPts val="935"/>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a:p>
            <a:pPr indent="0" lvl="0" marL="127000" marR="137795" rtl="0" algn="ctr">
              <a:lnSpc>
                <a:spcPct val="107000"/>
              </a:lnSpc>
              <a:spcBef>
                <a:spcPts val="935"/>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With contributions from: </a:t>
            </a:r>
            <a:br>
              <a:rPr b="1" i="0" lang="en-US" sz="1900" u="none" cap="none" strike="noStrike">
                <a:solidFill>
                  <a:srgbClr val="000000"/>
                </a:solidFill>
                <a:latin typeface="Arial"/>
                <a:ea typeface="Arial"/>
                <a:cs typeface="Arial"/>
                <a:sym typeface="Arial"/>
              </a:rPr>
            </a:br>
            <a:r>
              <a:rPr b="0" i="0" lang="en-US" sz="1900" u="none" cap="none" strike="noStrike">
                <a:solidFill>
                  <a:srgbClr val="000000"/>
                </a:solidFill>
                <a:latin typeface="Arial"/>
                <a:ea typeface="Arial"/>
                <a:cs typeface="Arial"/>
                <a:sym typeface="Arial"/>
              </a:rPr>
              <a:t>Anna Abelman, Kerim Aydin, Sonia Batten, Nick Bond, Mathew W. Callahan, Louisa Castrodale, Wei Cheng, Kathleen Easley, Thomas Farrugia, Sarah Gaichas, Timothy Jones, Robb Kaler, Kathy Kuletz, Ben Laurel, Emily Lemagie, Jackie Lindsey, Ivonne Ortiz, Clare Ostle, Noel Pelland, Heather Renner, Lauren Rogers, Nora Rojek, Natalie Rouse, Greg Ruggerone, Kevin Siwicke, Phyllis Stabeno, Rob Suryan, Rick Thoman, Muyin Wang, George Whitehouse, Bruce Wright, Stephani Zador</a:t>
            </a:r>
            <a:endParaRPr b="0" i="0" sz="1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Arial"/>
                <a:ea typeface="Arial"/>
                <a:cs typeface="Arial"/>
                <a:sym typeface="Arial"/>
              </a:rPr>
              <a:t>     photos: photolib.noaa.gov</a:t>
            </a:r>
            <a:endParaRPr b="0" i="0" sz="1900" u="none" cap="none" strike="noStrike">
              <a:solidFill>
                <a:schemeClr val="dk1"/>
              </a:solidFill>
              <a:latin typeface="Arial"/>
              <a:ea typeface="Arial"/>
              <a:cs typeface="Arial"/>
              <a:sym typeface="Arial"/>
            </a:endParaRPr>
          </a:p>
        </p:txBody>
      </p:sp>
      <p:sp>
        <p:nvSpPr>
          <p:cNvPr id="97" name="Google Shape;97;p1"/>
          <p:cNvSpPr txBox="1"/>
          <p:nvPr/>
        </p:nvSpPr>
        <p:spPr>
          <a:xfrm>
            <a:off x="0" y="157218"/>
            <a:ext cx="12192000" cy="584735"/>
          </a:xfrm>
          <a:prstGeom prst="rect">
            <a:avLst/>
          </a:prstGeom>
          <a:noFill/>
          <a:ln>
            <a:noFill/>
          </a:ln>
        </p:spPr>
        <p:txBody>
          <a:bodyPr anchorCtr="0" anchor="t" bIns="45700" lIns="91400" spcFirstLastPara="1" rIns="91400"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00467F"/>
                </a:solidFill>
                <a:latin typeface="Calibri"/>
                <a:ea typeface="Calibri"/>
                <a:cs typeface="Calibri"/>
                <a:sym typeface="Calibri"/>
              </a:rPr>
              <a:t>Ecosystem Status Report Aleutian Islands</a:t>
            </a:r>
            <a:r>
              <a:rPr b="0" i="0" lang="en-US" sz="3200" u="none" cap="none" strike="noStrike">
                <a:solidFill>
                  <a:srgbClr val="00467F"/>
                </a:solidFill>
                <a:latin typeface="Calibri"/>
                <a:ea typeface="Calibri"/>
                <a:cs typeface="Calibri"/>
                <a:sym typeface="Calibri"/>
              </a:rPr>
              <a:t> </a:t>
            </a:r>
            <a:r>
              <a:rPr b="1" i="0" lang="en-US" sz="3200" u="none" cap="none" strike="noStrike">
                <a:solidFill>
                  <a:srgbClr val="00467F"/>
                </a:solidFill>
                <a:latin typeface="Calibri"/>
                <a:ea typeface="Calibri"/>
                <a:cs typeface="Calibri"/>
                <a:sym typeface="Calibri"/>
              </a:rPr>
              <a:t>2023 – </a:t>
            </a:r>
            <a:r>
              <a:rPr b="0" i="0" lang="en-US" sz="3200" u="none" cap="none" strike="noStrike">
                <a:solidFill>
                  <a:srgbClr val="00467F"/>
                </a:solidFill>
                <a:latin typeface="Calibri"/>
                <a:ea typeface="Calibri"/>
                <a:cs typeface="Calibri"/>
                <a:sym typeface="Calibri"/>
              </a:rPr>
              <a:t>NPFMC SSC Dec 2023</a:t>
            </a:r>
            <a:endParaRPr/>
          </a:p>
        </p:txBody>
      </p:sp>
      <p:sp>
        <p:nvSpPr>
          <p:cNvPr id="98" name="Google Shape;98;p1"/>
          <p:cNvSpPr txBox="1"/>
          <p:nvPr/>
        </p:nvSpPr>
        <p:spPr>
          <a:xfrm>
            <a:off x="0" y="1603870"/>
            <a:ext cx="12192000" cy="492600"/>
          </a:xfrm>
          <a:prstGeom prst="rect">
            <a:avLst/>
          </a:prstGeom>
          <a:noFill/>
          <a:ln>
            <a:noFill/>
          </a:ln>
        </p:spPr>
        <p:txBody>
          <a:bodyPr anchorCtr="0" anchor="t" bIns="45700" lIns="91400" spcFirstLastPara="1" rIns="91400" wrap="square" tIns="45700">
            <a:spAutoFit/>
          </a:bodyPr>
          <a:lstStyle/>
          <a:p>
            <a:pPr indent="0" lvl="0" marL="0" marR="0" rtl="0" algn="ctr">
              <a:lnSpc>
                <a:spcPct val="100000"/>
              </a:lnSpc>
              <a:spcBef>
                <a:spcPts val="0"/>
              </a:spcBef>
              <a:spcAft>
                <a:spcPts val="0"/>
              </a:spcAft>
              <a:buClr>
                <a:srgbClr val="000000"/>
              </a:buClr>
              <a:buSzPts val="2600"/>
              <a:buFont typeface="Arial"/>
              <a:buNone/>
            </a:pPr>
            <a:r>
              <a:rPr b="0" i="0" lang="en-US" sz="2600" u="none" cap="none" strike="noStrike">
                <a:solidFill>
                  <a:srgbClr val="00467F"/>
                </a:solidFill>
                <a:latin typeface="Arial"/>
                <a:ea typeface="Arial"/>
                <a:cs typeface="Arial"/>
                <a:sym typeface="Arial"/>
              </a:rPr>
              <a:t>Ivonne Ortiz &amp; Stephani Zador</a:t>
            </a:r>
            <a:endParaRPr b="0" i="0" sz="2600" u="none" cap="none" strike="noStrike">
              <a:solidFill>
                <a:srgbClr val="00467F"/>
              </a:solidFill>
              <a:latin typeface="Arial"/>
              <a:ea typeface="Arial"/>
              <a:cs typeface="Arial"/>
              <a:sym typeface="Arial"/>
            </a:endParaRPr>
          </a:p>
        </p:txBody>
      </p:sp>
      <p:sp>
        <p:nvSpPr>
          <p:cNvPr id="99" name="Google Shape;99;p1"/>
          <p:cNvSpPr txBox="1"/>
          <p:nvPr/>
        </p:nvSpPr>
        <p:spPr>
          <a:xfrm rot="-1432883">
            <a:off x="1355866" y="1438030"/>
            <a:ext cx="2323856" cy="546279"/>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3100"/>
              <a:buFont typeface="Arial"/>
              <a:buNone/>
            </a:pPr>
            <a:r>
              <a:rPr b="0" i="0" lang="en-US" sz="3100" u="none" cap="none" strike="noStrike">
                <a:solidFill>
                  <a:srgbClr val="C00000"/>
                </a:solidFill>
                <a:latin typeface="Courgette"/>
                <a:ea typeface="Courgette"/>
                <a:cs typeface="Courgette"/>
                <a:sym typeface="Courgette"/>
              </a:rPr>
              <a:t>Thank you !</a:t>
            </a:r>
            <a:endParaRPr b="0" i="0" sz="3100" u="none" cap="none" strike="noStrike">
              <a:solidFill>
                <a:srgbClr val="000000"/>
              </a:solidFill>
              <a:latin typeface="Courgette"/>
              <a:ea typeface="Courgette"/>
              <a:cs typeface="Courgette"/>
              <a:sym typeface="Courgette"/>
            </a:endParaRPr>
          </a:p>
        </p:txBody>
      </p:sp>
      <p:pic>
        <p:nvPicPr>
          <p:cNvPr id="100" name="Google Shape;100;p1"/>
          <p:cNvPicPr preferRelativeResize="0"/>
          <p:nvPr/>
        </p:nvPicPr>
        <p:blipFill rotWithShape="1">
          <a:blip r:embed="rId3">
            <a:alphaModFix/>
          </a:blip>
          <a:srcRect b="0" l="0" r="0" t="0"/>
          <a:stretch/>
        </p:blipFill>
        <p:spPr>
          <a:xfrm>
            <a:off x="230040" y="2231988"/>
            <a:ext cx="1143999" cy="448223"/>
          </a:xfrm>
          <a:prstGeom prst="rect">
            <a:avLst/>
          </a:prstGeom>
          <a:noFill/>
          <a:ln>
            <a:noFill/>
          </a:ln>
        </p:spPr>
      </p:pic>
      <p:pic>
        <p:nvPicPr>
          <p:cNvPr id="101" name="Google Shape;101;p1"/>
          <p:cNvPicPr preferRelativeResize="0"/>
          <p:nvPr/>
        </p:nvPicPr>
        <p:blipFill rotWithShape="1">
          <a:blip r:embed="rId4">
            <a:alphaModFix/>
          </a:blip>
          <a:srcRect b="0" l="0" r="0" t="0"/>
          <a:stretch/>
        </p:blipFill>
        <p:spPr>
          <a:xfrm>
            <a:off x="296599" y="4261676"/>
            <a:ext cx="873361" cy="877145"/>
          </a:xfrm>
          <a:prstGeom prst="rect">
            <a:avLst/>
          </a:prstGeom>
          <a:noFill/>
          <a:ln>
            <a:noFill/>
          </a:ln>
        </p:spPr>
      </p:pic>
      <p:pic>
        <p:nvPicPr>
          <p:cNvPr id="102" name="Google Shape;102;p1"/>
          <p:cNvPicPr preferRelativeResize="0"/>
          <p:nvPr/>
        </p:nvPicPr>
        <p:blipFill rotWithShape="1">
          <a:blip r:embed="rId5">
            <a:alphaModFix/>
          </a:blip>
          <a:srcRect b="0" l="0" r="0" t="0"/>
          <a:stretch/>
        </p:blipFill>
        <p:spPr>
          <a:xfrm>
            <a:off x="351331" y="3053481"/>
            <a:ext cx="858756" cy="749077"/>
          </a:xfrm>
          <a:prstGeom prst="rect">
            <a:avLst/>
          </a:prstGeom>
          <a:noFill/>
          <a:ln>
            <a:noFill/>
          </a:ln>
        </p:spPr>
      </p:pic>
      <p:pic>
        <p:nvPicPr>
          <p:cNvPr id="103" name="Google Shape;103;p1"/>
          <p:cNvPicPr preferRelativeResize="0"/>
          <p:nvPr/>
        </p:nvPicPr>
        <p:blipFill rotWithShape="1">
          <a:blip r:embed="rId6">
            <a:alphaModFix/>
          </a:blip>
          <a:srcRect b="0" l="0" r="0" t="0"/>
          <a:stretch/>
        </p:blipFill>
        <p:spPr>
          <a:xfrm>
            <a:off x="5077520" y="5734822"/>
            <a:ext cx="1097300" cy="997825"/>
          </a:xfrm>
          <a:prstGeom prst="rect">
            <a:avLst/>
          </a:prstGeom>
          <a:noFill/>
          <a:ln>
            <a:noFill/>
          </a:ln>
        </p:spPr>
      </p:pic>
      <p:pic>
        <p:nvPicPr>
          <p:cNvPr descr="Icon&#10;&#10;Description automatically generated" id="104" name="Google Shape;104;p1"/>
          <p:cNvPicPr preferRelativeResize="0"/>
          <p:nvPr/>
        </p:nvPicPr>
        <p:blipFill rotWithShape="1">
          <a:blip r:embed="rId7">
            <a:alphaModFix/>
          </a:blip>
          <a:srcRect b="0" l="0" r="0" t="0"/>
          <a:stretch/>
        </p:blipFill>
        <p:spPr>
          <a:xfrm>
            <a:off x="313712" y="5608985"/>
            <a:ext cx="856248" cy="857376"/>
          </a:xfrm>
          <a:prstGeom prst="rect">
            <a:avLst/>
          </a:prstGeom>
          <a:noFill/>
          <a:ln>
            <a:noFill/>
          </a:ln>
        </p:spPr>
      </p:pic>
      <p:pic>
        <p:nvPicPr>
          <p:cNvPr id="105" name="Google Shape;105;p1"/>
          <p:cNvPicPr preferRelativeResize="0"/>
          <p:nvPr/>
        </p:nvPicPr>
        <p:blipFill rotWithShape="1">
          <a:blip r:embed="rId8">
            <a:alphaModFix/>
          </a:blip>
          <a:srcRect b="0" l="0" r="0" t="0"/>
          <a:stretch/>
        </p:blipFill>
        <p:spPr>
          <a:xfrm>
            <a:off x="10812291" y="1958802"/>
            <a:ext cx="856248" cy="786725"/>
          </a:xfrm>
          <a:prstGeom prst="rect">
            <a:avLst/>
          </a:prstGeom>
          <a:noFill/>
          <a:ln>
            <a:noFill/>
          </a:ln>
        </p:spPr>
      </p:pic>
      <p:pic>
        <p:nvPicPr>
          <p:cNvPr id="106" name="Google Shape;106;p1"/>
          <p:cNvPicPr preferRelativeResize="0"/>
          <p:nvPr/>
        </p:nvPicPr>
        <p:blipFill rotWithShape="1">
          <a:blip r:embed="rId9">
            <a:alphaModFix/>
          </a:blip>
          <a:srcRect b="0" l="0" r="0" t="0"/>
          <a:stretch/>
        </p:blipFill>
        <p:spPr>
          <a:xfrm>
            <a:off x="10812291" y="3003070"/>
            <a:ext cx="997817" cy="997817"/>
          </a:xfrm>
          <a:prstGeom prst="rect">
            <a:avLst/>
          </a:prstGeom>
          <a:noFill/>
          <a:ln>
            <a:noFill/>
          </a:ln>
        </p:spPr>
      </p:pic>
      <p:pic>
        <p:nvPicPr>
          <p:cNvPr id="107" name="Google Shape;107;p1"/>
          <p:cNvPicPr preferRelativeResize="0"/>
          <p:nvPr/>
        </p:nvPicPr>
        <p:blipFill rotWithShape="1">
          <a:blip r:embed="rId10">
            <a:alphaModFix/>
          </a:blip>
          <a:srcRect b="0" l="0" r="0" t="0"/>
          <a:stretch/>
        </p:blipFill>
        <p:spPr>
          <a:xfrm>
            <a:off x="10956543" y="4256410"/>
            <a:ext cx="780249" cy="740337"/>
          </a:xfrm>
          <a:prstGeom prst="rect">
            <a:avLst/>
          </a:prstGeom>
          <a:noFill/>
          <a:ln>
            <a:noFill/>
          </a:ln>
        </p:spPr>
      </p:pic>
      <p:pic>
        <p:nvPicPr>
          <p:cNvPr id="108" name="Google Shape;108;p1"/>
          <p:cNvPicPr preferRelativeResize="0"/>
          <p:nvPr/>
        </p:nvPicPr>
        <p:blipFill rotWithShape="1">
          <a:blip r:embed="rId11">
            <a:alphaModFix/>
          </a:blip>
          <a:srcRect b="0" l="0" r="0" t="0"/>
          <a:stretch/>
        </p:blipFill>
        <p:spPr>
          <a:xfrm>
            <a:off x="9739106" y="5284928"/>
            <a:ext cx="1141664" cy="426182"/>
          </a:xfrm>
          <a:prstGeom prst="rect">
            <a:avLst/>
          </a:prstGeom>
          <a:noFill/>
          <a:ln>
            <a:noFill/>
          </a:ln>
        </p:spPr>
      </p:pic>
      <p:pic>
        <p:nvPicPr>
          <p:cNvPr id="109" name="Google Shape;109;p1"/>
          <p:cNvPicPr preferRelativeResize="0"/>
          <p:nvPr/>
        </p:nvPicPr>
        <p:blipFill rotWithShape="1">
          <a:blip r:embed="rId12">
            <a:alphaModFix/>
          </a:blip>
          <a:srcRect b="0" l="0" r="0" t="0"/>
          <a:stretch/>
        </p:blipFill>
        <p:spPr>
          <a:xfrm>
            <a:off x="8268005" y="5572409"/>
            <a:ext cx="1070310" cy="695683"/>
          </a:xfrm>
          <a:prstGeom prst="rect">
            <a:avLst/>
          </a:prstGeom>
          <a:noFill/>
          <a:ln>
            <a:noFill/>
          </a:ln>
        </p:spPr>
      </p:pic>
      <p:pic>
        <p:nvPicPr>
          <p:cNvPr id="110" name="Google Shape;110;p1"/>
          <p:cNvPicPr preferRelativeResize="0"/>
          <p:nvPr/>
        </p:nvPicPr>
        <p:blipFill rotWithShape="1">
          <a:blip r:embed="rId13">
            <a:alphaModFix/>
          </a:blip>
          <a:srcRect b="0" l="0" r="0" t="0"/>
          <a:stretch/>
        </p:blipFill>
        <p:spPr>
          <a:xfrm>
            <a:off x="3652733" y="6074055"/>
            <a:ext cx="949022" cy="349239"/>
          </a:xfrm>
          <a:prstGeom prst="rect">
            <a:avLst/>
          </a:prstGeom>
          <a:noFill/>
          <a:ln>
            <a:noFill/>
          </a:ln>
        </p:spPr>
      </p:pic>
      <p:pic>
        <p:nvPicPr>
          <p:cNvPr id="111" name="Google Shape;111;p1"/>
          <p:cNvPicPr preferRelativeResize="0"/>
          <p:nvPr/>
        </p:nvPicPr>
        <p:blipFill rotWithShape="1">
          <a:blip r:embed="rId14">
            <a:alphaModFix/>
          </a:blip>
          <a:srcRect b="0" l="0" r="0" t="0"/>
          <a:stretch/>
        </p:blipFill>
        <p:spPr>
          <a:xfrm>
            <a:off x="6860130" y="5750786"/>
            <a:ext cx="856248" cy="856248"/>
          </a:xfrm>
          <a:prstGeom prst="rect">
            <a:avLst/>
          </a:prstGeom>
          <a:noFill/>
          <a:ln>
            <a:noFill/>
          </a:ln>
        </p:spPr>
      </p:pic>
      <p:pic>
        <p:nvPicPr>
          <p:cNvPr id="112" name="Google Shape;112;p1"/>
          <p:cNvPicPr preferRelativeResize="0"/>
          <p:nvPr/>
        </p:nvPicPr>
        <p:blipFill rotWithShape="1">
          <a:blip r:embed="rId15">
            <a:alphaModFix/>
          </a:blip>
          <a:srcRect b="0" l="0" r="0" t="0"/>
          <a:stretch/>
        </p:blipFill>
        <p:spPr>
          <a:xfrm>
            <a:off x="1585548" y="5903980"/>
            <a:ext cx="1606306" cy="659510"/>
          </a:xfrm>
          <a:prstGeom prst="rect">
            <a:avLst/>
          </a:prstGeom>
          <a:noFill/>
          <a:ln>
            <a:noFill/>
          </a:ln>
        </p:spPr>
      </p:pic>
      <p:pic>
        <p:nvPicPr>
          <p:cNvPr descr="A close up of a person in a forest&#10;&#10;Description automatically generated" id="113" name="Google Shape;113;p1"/>
          <p:cNvPicPr preferRelativeResize="0"/>
          <p:nvPr/>
        </p:nvPicPr>
        <p:blipFill rotWithShape="1">
          <a:blip r:embed="rId16">
            <a:alphaModFix/>
          </a:blip>
          <a:srcRect b="-5100" l="0" r="0" t="5100"/>
          <a:stretch/>
        </p:blipFill>
        <p:spPr>
          <a:xfrm>
            <a:off x="8712491" y="1395815"/>
            <a:ext cx="1251647" cy="1349712"/>
          </a:xfrm>
          <a:prstGeom prst="rect">
            <a:avLst/>
          </a:prstGeom>
          <a:noFill/>
          <a:ln>
            <a:noFill/>
          </a:ln>
        </p:spPr>
      </p:pic>
      <p:pic>
        <p:nvPicPr>
          <p:cNvPr id="114" name="Google Shape;114;p1"/>
          <p:cNvPicPr preferRelativeResize="0"/>
          <p:nvPr/>
        </p:nvPicPr>
        <p:blipFill rotWithShape="1">
          <a:blip r:embed="rId17">
            <a:alphaModFix/>
          </a:blip>
          <a:srcRect b="0" l="0" r="0" t="0"/>
          <a:stretch/>
        </p:blipFill>
        <p:spPr>
          <a:xfrm>
            <a:off x="1354004" y="5220575"/>
            <a:ext cx="998957" cy="390323"/>
          </a:xfrm>
          <a:prstGeom prst="rect">
            <a:avLst/>
          </a:prstGeom>
          <a:noFill/>
          <a:ln>
            <a:noFill/>
          </a:ln>
        </p:spPr>
      </p:pic>
      <p:cxnSp>
        <p:nvCxnSpPr>
          <p:cNvPr id="115" name="Google Shape;115;p1"/>
          <p:cNvCxnSpPr/>
          <p:nvPr/>
        </p:nvCxnSpPr>
        <p:spPr>
          <a:xfrm>
            <a:off x="0" y="946147"/>
            <a:ext cx="12192000" cy="0"/>
          </a:xfrm>
          <a:prstGeom prst="straightConnector1">
            <a:avLst/>
          </a:prstGeom>
          <a:noFill/>
          <a:ln cap="flat" cmpd="sng" w="28575">
            <a:solidFill>
              <a:srgbClr val="37A3C9"/>
            </a:solidFill>
            <a:prstDash val="solid"/>
            <a:round/>
            <a:headEnd len="sm" w="sm" type="none"/>
            <a:tailEnd len="sm" w="sm" type="none"/>
          </a:ln>
        </p:spPr>
      </p:cxnSp>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cxnSp>
        <p:nvCxnSpPr>
          <p:cNvPr id="250" name="Google Shape;250;p38"/>
          <p:cNvCxnSpPr/>
          <p:nvPr/>
        </p:nvCxnSpPr>
        <p:spPr>
          <a:xfrm>
            <a:off x="0" y="684890"/>
            <a:ext cx="12192000" cy="0"/>
          </a:xfrm>
          <a:prstGeom prst="straightConnector1">
            <a:avLst/>
          </a:prstGeom>
          <a:noFill/>
          <a:ln cap="flat" cmpd="sng" w="28575">
            <a:solidFill>
              <a:srgbClr val="37A3C9"/>
            </a:solidFill>
            <a:prstDash val="solid"/>
            <a:round/>
            <a:headEnd len="sm" w="sm" type="none"/>
            <a:tailEnd len="sm" w="sm" type="none"/>
          </a:ln>
        </p:spPr>
      </p:cxnSp>
      <p:sp>
        <p:nvSpPr>
          <p:cNvPr id="251" name="Google Shape;251;p38"/>
          <p:cNvSpPr txBox="1"/>
          <p:nvPr/>
        </p:nvSpPr>
        <p:spPr>
          <a:xfrm>
            <a:off x="243174" y="110240"/>
            <a:ext cx="11781852" cy="574650"/>
          </a:xfrm>
          <a:prstGeom prst="rect">
            <a:avLst/>
          </a:prstGeom>
          <a:noFill/>
          <a:ln>
            <a:noFill/>
          </a:ln>
        </p:spPr>
        <p:txBody>
          <a:bodyPr anchorCtr="0" anchor="ctr" bIns="34275" lIns="68550" spcFirstLastPara="1" rIns="68550" wrap="square" tIns="34275">
            <a:noAutofit/>
          </a:bodyPr>
          <a:lstStyle/>
          <a:p>
            <a:pPr indent="0" lvl="0" marL="0" marR="0" rtl="0" algn="l">
              <a:lnSpc>
                <a:spcPct val="90000"/>
              </a:lnSpc>
              <a:spcBef>
                <a:spcPts val="0"/>
              </a:spcBef>
              <a:spcAft>
                <a:spcPts val="0"/>
              </a:spcAft>
              <a:buClr>
                <a:srgbClr val="000000"/>
              </a:buClr>
              <a:buSzPts val="2200"/>
              <a:buFont typeface="Arial"/>
              <a:buNone/>
            </a:pPr>
            <a:r>
              <a:rPr b="0" i="0" lang="en-US" sz="2200" u="none" cap="none" strike="noStrike">
                <a:solidFill>
                  <a:schemeClr val="dk1"/>
                </a:solidFill>
                <a:latin typeface="Arial"/>
                <a:ea typeface="Arial"/>
                <a:cs typeface="Arial"/>
                <a:sym typeface="Arial"/>
              </a:rPr>
              <a:t>Cheng, Pelland			                                                                 Oceanography</a:t>
            </a:r>
            <a:endParaRPr b="0" i="0" sz="2200" u="none" cap="none" strike="noStrike">
              <a:solidFill>
                <a:srgbClr val="000000"/>
              </a:solidFill>
              <a:latin typeface="Arial"/>
              <a:ea typeface="Arial"/>
              <a:cs typeface="Arial"/>
              <a:sym typeface="Arial"/>
            </a:endParaRPr>
          </a:p>
        </p:txBody>
      </p:sp>
      <p:sp>
        <p:nvSpPr>
          <p:cNvPr id="252" name="Google Shape;252;p38"/>
          <p:cNvSpPr txBox="1"/>
          <p:nvPr/>
        </p:nvSpPr>
        <p:spPr>
          <a:xfrm>
            <a:off x="6644640" y="1118111"/>
            <a:ext cx="5295054" cy="37548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0000"/>
                </a:solidFill>
                <a:latin typeface="Arial"/>
                <a:ea typeface="Arial"/>
                <a:cs typeface="Arial"/>
                <a:sym typeface="Arial"/>
              </a:rPr>
              <a:t>Satellite chl-a</a:t>
            </a:r>
            <a:endParaRPr b="0" i="0" sz="16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Satellite chl-a, spring (Apr-Jun) phytoplankton biomass lower than 1998-2022 spring average</a:t>
            </a:r>
            <a:endParaRPr/>
          </a:p>
          <a:p>
            <a:pPr indent="-184150" lvl="0" marL="28575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E</a:t>
            </a:r>
            <a:r>
              <a:rPr b="0" i="0" lang="en-US" sz="1600" u="none" cap="none" strike="noStrike">
                <a:solidFill>
                  <a:srgbClr val="000000"/>
                </a:solidFill>
                <a:latin typeface="Arial"/>
                <a:ea typeface="Arial"/>
                <a:cs typeface="Arial"/>
                <a:sym typeface="Arial"/>
              </a:rPr>
              <a:t>vidence for a negative trend in spring AI chl-a across the GlobColour time series</a:t>
            </a:r>
            <a:endParaRPr/>
          </a:p>
          <a:p>
            <a:pPr indent="-184150" lvl="0" marL="28575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rgbClr val="000000"/>
                </a:solidFill>
                <a:latin typeface="Arial"/>
                <a:ea typeface="Arial"/>
                <a:cs typeface="Arial"/>
                <a:sym typeface="Arial"/>
              </a:rPr>
              <a:t>Low chl-a also in the adjacent off-shelf areas of EBS, shelf areas of GOA in recent years</a:t>
            </a:r>
            <a:endParaRPr/>
          </a:p>
          <a:p>
            <a:pPr indent="-184150" lvl="0" marL="285750" marR="0" rtl="0" algn="l">
              <a:lnSpc>
                <a:spcPct val="100000"/>
              </a:lnSpc>
              <a:spcBef>
                <a:spcPts val="0"/>
              </a:spcBef>
              <a:spcAft>
                <a:spcPts val="0"/>
              </a:spcAft>
              <a:buClr>
                <a:schemeClr val="dk1"/>
              </a:buClr>
              <a:buSzPts val="1600"/>
              <a:buFont typeface="Arial"/>
              <a:buNone/>
            </a:pPr>
            <a:r>
              <a:t/>
            </a:r>
            <a:endParaRPr b="0" i="0" sz="16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Note ratio of small to large phytoplankton fluctuates (next slide)</a:t>
            </a:r>
            <a:endParaRPr b="0" i="0" sz="1600" u="none" cap="none" strike="noStrike">
              <a:solidFill>
                <a:schemeClr val="dk1"/>
              </a:solidFill>
              <a:latin typeface="Arial"/>
              <a:ea typeface="Arial"/>
              <a:cs typeface="Arial"/>
              <a:sym typeface="Arial"/>
            </a:endParaRPr>
          </a:p>
          <a:p>
            <a:pPr indent="-184150" lvl="0" marL="285750" marR="0" rtl="0" algn="l">
              <a:lnSpc>
                <a:spcPct val="100000"/>
              </a:lnSpc>
              <a:spcBef>
                <a:spcPts val="0"/>
              </a:spcBef>
              <a:spcAft>
                <a:spcPts val="0"/>
              </a:spcAft>
              <a:buClr>
                <a:schemeClr val="dk1"/>
              </a:buClr>
              <a:buSzPts val="1600"/>
              <a:buFont typeface="Arial"/>
              <a:buNone/>
            </a:pPr>
            <a:r>
              <a:t/>
            </a:r>
            <a:endParaRPr b="0" i="0" sz="1400" u="none" cap="none" strike="noStrike">
              <a:solidFill>
                <a:srgbClr val="000000"/>
              </a:solidFill>
              <a:latin typeface="Arial"/>
              <a:ea typeface="Arial"/>
              <a:cs typeface="Arial"/>
              <a:sym typeface="Arial"/>
            </a:endParaRPr>
          </a:p>
          <a:p>
            <a:pPr indent="-184150" lvl="0" marL="28575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253" name="Google Shape;253;p38"/>
          <p:cNvSpPr/>
          <p:nvPr/>
        </p:nvSpPr>
        <p:spPr>
          <a:xfrm>
            <a:off x="6350000" y="1118111"/>
            <a:ext cx="142240" cy="304289"/>
          </a:xfrm>
          <a:prstGeom prst="downArrow">
            <a:avLst>
              <a:gd fmla="val 50000" name="adj1"/>
              <a:gd fmla="val 50000" name="adj2"/>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4" name="Google Shape;254;p38"/>
          <p:cNvSpPr/>
          <p:nvPr/>
        </p:nvSpPr>
        <p:spPr>
          <a:xfrm>
            <a:off x="6350000" y="2550671"/>
            <a:ext cx="142240" cy="304289"/>
          </a:xfrm>
          <a:prstGeom prst="downArrow">
            <a:avLst>
              <a:gd fmla="val 50000" name="adj1"/>
              <a:gd fmla="val 50000" name="adj2"/>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nvGrpSpPr>
          <p:cNvPr id="255" name="Google Shape;255;p38"/>
          <p:cNvGrpSpPr/>
          <p:nvPr/>
        </p:nvGrpSpPr>
        <p:grpSpPr>
          <a:xfrm>
            <a:off x="1092069" y="4191000"/>
            <a:ext cx="3948017" cy="2638039"/>
            <a:chOff x="1092070" y="3749904"/>
            <a:chExt cx="3789810" cy="3079136"/>
          </a:xfrm>
        </p:grpSpPr>
        <p:pic>
          <p:nvPicPr>
            <p:cNvPr descr="A graph of the number of plants&#10;&#10;Description automatically generated with medium confidence" id="256" name="Google Shape;256;p38"/>
            <p:cNvPicPr preferRelativeResize="0"/>
            <p:nvPr/>
          </p:nvPicPr>
          <p:blipFill rotWithShape="1">
            <a:blip r:embed="rId3">
              <a:alphaModFix/>
            </a:blip>
            <a:srcRect b="3489" l="0" r="0" t="0"/>
            <a:stretch/>
          </p:blipFill>
          <p:spPr>
            <a:xfrm>
              <a:off x="1092070" y="3781105"/>
              <a:ext cx="3789810" cy="3047935"/>
            </a:xfrm>
            <a:prstGeom prst="rect">
              <a:avLst/>
            </a:prstGeom>
            <a:noFill/>
            <a:ln>
              <a:noFill/>
            </a:ln>
          </p:spPr>
        </p:pic>
        <p:sp>
          <p:nvSpPr>
            <p:cNvPr id="257" name="Google Shape;257;p38"/>
            <p:cNvSpPr txBox="1"/>
            <p:nvPr/>
          </p:nvSpPr>
          <p:spPr>
            <a:xfrm>
              <a:off x="1539240" y="3749904"/>
              <a:ext cx="3230880" cy="2616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Spring Ecosystem- Average Chla, GlobColour</a:t>
              </a:r>
              <a:endParaRPr b="0" i="0" sz="1100" u="none" cap="none" strike="noStrike">
                <a:solidFill>
                  <a:srgbClr val="000000"/>
                </a:solidFill>
                <a:latin typeface="Arial"/>
                <a:ea typeface="Arial"/>
                <a:cs typeface="Arial"/>
                <a:sym typeface="Arial"/>
              </a:endParaRPr>
            </a:p>
          </p:txBody>
        </p:sp>
        <p:sp>
          <p:nvSpPr>
            <p:cNvPr id="258" name="Google Shape;258;p38"/>
            <p:cNvSpPr txBox="1"/>
            <p:nvPr/>
          </p:nvSpPr>
          <p:spPr>
            <a:xfrm>
              <a:off x="2986976" y="4376383"/>
              <a:ext cx="1249680" cy="169277"/>
            </a:xfrm>
            <a:prstGeom prst="rect">
              <a:avLst/>
            </a:prstGeom>
            <a:solidFill>
              <a:schemeClr val="lt1"/>
            </a:solid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r</a:t>
              </a:r>
              <a:r>
                <a:rPr b="0" baseline="30000" i="0" lang="en-US" sz="1100" u="none" cap="none" strike="noStrike">
                  <a:solidFill>
                    <a:srgbClr val="000000"/>
                  </a:solidFill>
                  <a:latin typeface="Arial"/>
                  <a:ea typeface="Arial"/>
                  <a:cs typeface="Arial"/>
                  <a:sym typeface="Arial"/>
                </a:rPr>
                <a:t>2</a:t>
              </a:r>
              <a:r>
                <a:rPr b="0" i="0" lang="en-US" sz="1100" u="none" cap="none" strike="noStrike">
                  <a:solidFill>
                    <a:srgbClr val="000000"/>
                  </a:solidFill>
                  <a:latin typeface="Arial"/>
                  <a:ea typeface="Arial"/>
                  <a:cs typeface="Arial"/>
                  <a:sym typeface="Arial"/>
                </a:rPr>
                <a:t>=0.22; p=0.0176</a:t>
              </a:r>
              <a:endParaRPr/>
            </a:p>
          </p:txBody>
        </p:sp>
        <p:sp>
          <p:nvSpPr>
            <p:cNvPr id="259" name="Google Shape;259;p38"/>
            <p:cNvSpPr txBox="1"/>
            <p:nvPr/>
          </p:nvSpPr>
          <p:spPr>
            <a:xfrm>
              <a:off x="2865121" y="6203591"/>
              <a:ext cx="1249680" cy="169277"/>
            </a:xfrm>
            <a:prstGeom prst="rect">
              <a:avLst/>
            </a:prstGeom>
            <a:solidFill>
              <a:schemeClr val="lt1"/>
            </a:solid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r</a:t>
              </a:r>
              <a:r>
                <a:rPr b="0" baseline="30000" i="0" lang="en-US" sz="1100" u="none" cap="none" strike="noStrike">
                  <a:solidFill>
                    <a:srgbClr val="000000"/>
                  </a:solidFill>
                  <a:latin typeface="Arial"/>
                  <a:ea typeface="Arial"/>
                  <a:cs typeface="Arial"/>
                  <a:sym typeface="Arial"/>
                </a:rPr>
                <a:t>2</a:t>
              </a:r>
              <a:r>
                <a:rPr b="0" i="0" lang="en-US" sz="1100" u="none" cap="none" strike="noStrike">
                  <a:solidFill>
                    <a:srgbClr val="000000"/>
                  </a:solidFill>
                  <a:latin typeface="Arial"/>
                  <a:ea typeface="Arial"/>
                  <a:cs typeface="Arial"/>
                  <a:sym typeface="Arial"/>
                </a:rPr>
                <a:t>=0.38; p</a:t>
              </a:r>
              <a:r>
                <a:rPr b="0" baseline="30000" i="0" lang="en-US" sz="1100" u="none" cap="none" strike="noStrike">
                  <a:solidFill>
                    <a:srgbClr val="000000"/>
                  </a:solidFill>
                  <a:latin typeface="Arial"/>
                  <a:ea typeface="Arial"/>
                  <a:cs typeface="Arial"/>
                  <a:sym typeface="Arial"/>
                </a:rPr>
                <a:t>*</a:t>
              </a:r>
              <a:r>
                <a:rPr b="0" i="0" lang="en-US" sz="1100" u="none" cap="none" strike="noStrike">
                  <a:solidFill>
                    <a:srgbClr val="000000"/>
                  </a:solidFill>
                  <a:latin typeface="Arial"/>
                  <a:ea typeface="Arial"/>
                  <a:cs typeface="Arial"/>
                  <a:sym typeface="Arial"/>
                </a:rPr>
                <a:t>=0.0013</a:t>
              </a:r>
              <a:endParaRPr/>
            </a:p>
          </p:txBody>
        </p:sp>
      </p:grpSp>
      <p:grpSp>
        <p:nvGrpSpPr>
          <p:cNvPr id="260" name="Google Shape;260;p38"/>
          <p:cNvGrpSpPr/>
          <p:nvPr/>
        </p:nvGrpSpPr>
        <p:grpSpPr>
          <a:xfrm>
            <a:off x="0" y="851889"/>
            <a:ext cx="6573520" cy="3125841"/>
            <a:chOff x="0" y="851889"/>
            <a:chExt cx="6573520" cy="3125841"/>
          </a:xfrm>
        </p:grpSpPr>
        <p:pic>
          <p:nvPicPr>
            <p:cNvPr descr="A group of graphs showing different types of data&#10;&#10;Description automatically generated with medium confidence" id="261" name="Google Shape;261;p38"/>
            <p:cNvPicPr preferRelativeResize="0"/>
            <p:nvPr/>
          </p:nvPicPr>
          <p:blipFill rotWithShape="1">
            <a:blip r:embed="rId4">
              <a:alphaModFix/>
            </a:blip>
            <a:srcRect b="48868" l="0" r="0" t="0"/>
            <a:stretch/>
          </p:blipFill>
          <p:spPr>
            <a:xfrm>
              <a:off x="0" y="885922"/>
              <a:ext cx="6573520" cy="2944535"/>
            </a:xfrm>
            <a:prstGeom prst="rect">
              <a:avLst/>
            </a:prstGeom>
            <a:noFill/>
            <a:ln>
              <a:noFill/>
            </a:ln>
          </p:spPr>
        </p:pic>
        <p:sp>
          <p:nvSpPr>
            <p:cNvPr id="262" name="Google Shape;262;p38"/>
            <p:cNvSpPr txBox="1"/>
            <p:nvPr/>
          </p:nvSpPr>
          <p:spPr>
            <a:xfrm>
              <a:off x="852639" y="851889"/>
              <a:ext cx="5529943" cy="184666"/>
            </a:xfrm>
            <a:prstGeom prst="rect">
              <a:avLst/>
            </a:prstGeom>
            <a:solidFill>
              <a:schemeClr val="lt1"/>
            </a:solid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Spring - Average Aleutian Islands Globcoulor chla a by year (Spring Apr-Jun)</a:t>
              </a:r>
              <a:endParaRPr/>
            </a:p>
          </p:txBody>
        </p:sp>
        <p:sp>
          <p:nvSpPr>
            <p:cNvPr id="263" name="Google Shape;263;p38"/>
            <p:cNvSpPr txBox="1"/>
            <p:nvPr/>
          </p:nvSpPr>
          <p:spPr>
            <a:xfrm>
              <a:off x="2659743" y="2312945"/>
              <a:ext cx="2380343" cy="184666"/>
            </a:xfrm>
            <a:prstGeom prst="rect">
              <a:avLst/>
            </a:prstGeom>
            <a:solidFill>
              <a:schemeClr val="lt1"/>
            </a:solid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Spring Anomaly </a:t>
              </a:r>
              <a:endParaRPr/>
            </a:p>
          </p:txBody>
        </p:sp>
        <p:sp>
          <p:nvSpPr>
            <p:cNvPr id="264" name="Google Shape;264;p38"/>
            <p:cNvSpPr txBox="1"/>
            <p:nvPr/>
          </p:nvSpPr>
          <p:spPr>
            <a:xfrm>
              <a:off x="3066079" y="3793064"/>
              <a:ext cx="539248" cy="184666"/>
            </a:xfrm>
            <a:prstGeom prst="rect">
              <a:avLst/>
            </a:prstGeom>
            <a:solidFill>
              <a:schemeClr val="lt1"/>
            </a:solid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Year</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cxnSp>
        <p:nvCxnSpPr>
          <p:cNvPr id="269" name="Google Shape;269;p9"/>
          <p:cNvCxnSpPr/>
          <p:nvPr/>
        </p:nvCxnSpPr>
        <p:spPr>
          <a:xfrm>
            <a:off x="0" y="684890"/>
            <a:ext cx="12192000" cy="0"/>
          </a:xfrm>
          <a:prstGeom prst="straightConnector1">
            <a:avLst/>
          </a:prstGeom>
          <a:noFill/>
          <a:ln cap="flat" cmpd="sng" w="28575">
            <a:solidFill>
              <a:srgbClr val="37A3C9"/>
            </a:solidFill>
            <a:prstDash val="solid"/>
            <a:round/>
            <a:headEnd len="sm" w="sm" type="none"/>
            <a:tailEnd len="sm" w="sm" type="none"/>
          </a:ln>
        </p:spPr>
      </p:cxnSp>
      <p:sp>
        <p:nvSpPr>
          <p:cNvPr id="270" name="Google Shape;270;p9"/>
          <p:cNvSpPr txBox="1"/>
          <p:nvPr/>
        </p:nvSpPr>
        <p:spPr>
          <a:xfrm>
            <a:off x="202534" y="110240"/>
            <a:ext cx="11684666" cy="574650"/>
          </a:xfrm>
          <a:prstGeom prst="rect">
            <a:avLst/>
          </a:prstGeom>
          <a:noFill/>
          <a:ln>
            <a:noFill/>
          </a:ln>
        </p:spPr>
        <p:txBody>
          <a:bodyPr anchorCtr="0" anchor="ctr" bIns="34275" lIns="68550" spcFirstLastPara="1" rIns="68550" wrap="square" tIns="34275">
            <a:noAutofit/>
          </a:bodyPr>
          <a:lstStyle/>
          <a:p>
            <a:pPr indent="0" lvl="0" marL="0" marR="0" rtl="0" algn="l">
              <a:lnSpc>
                <a:spcPct val="90000"/>
              </a:lnSpc>
              <a:spcBef>
                <a:spcPts val="0"/>
              </a:spcBef>
              <a:spcAft>
                <a:spcPts val="0"/>
              </a:spcAft>
              <a:buClr>
                <a:srgbClr val="000000"/>
              </a:buClr>
              <a:buSzPts val="2200"/>
              <a:buFont typeface="Arial"/>
              <a:buNone/>
            </a:pPr>
            <a:r>
              <a:rPr b="0" i="0" lang="en-US" sz="2200" u="none" cap="none" strike="noStrike">
                <a:solidFill>
                  <a:schemeClr val="dk1"/>
                </a:solidFill>
                <a:latin typeface="Arial"/>
                <a:ea typeface="Arial"/>
                <a:cs typeface="Arial"/>
                <a:sym typeface="Arial"/>
              </a:rPr>
              <a:t>Bond and Ostle &amp; Batten                                                 	                                 Zooplankton</a:t>
            </a:r>
            <a:endParaRPr b="0" i="0" sz="2200" u="none" cap="none" strike="noStrike">
              <a:solidFill>
                <a:srgbClr val="000000"/>
              </a:solidFill>
              <a:latin typeface="Arial"/>
              <a:ea typeface="Arial"/>
              <a:cs typeface="Arial"/>
              <a:sym typeface="Arial"/>
            </a:endParaRPr>
          </a:p>
        </p:txBody>
      </p:sp>
      <p:sp>
        <p:nvSpPr>
          <p:cNvPr id="271" name="Google Shape;271;p9"/>
          <p:cNvSpPr txBox="1"/>
          <p:nvPr/>
        </p:nvSpPr>
        <p:spPr>
          <a:xfrm>
            <a:off x="6024214" y="1259540"/>
            <a:ext cx="6167786"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33CCCC"/>
                </a:solidFill>
                <a:latin typeface="Arial"/>
                <a:ea typeface="Arial"/>
                <a:cs typeface="Arial"/>
                <a:sym typeface="Arial"/>
              </a:rPr>
              <a:t>Continuous plankton recorder </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Arial"/>
              <a:buChar char="•"/>
            </a:pPr>
            <a:r>
              <a:rPr b="0" i="0" lang="en-US" sz="1400" u="none" cap="none" strike="noStrike">
                <a:solidFill>
                  <a:schemeClr val="dk1"/>
                </a:solidFill>
                <a:latin typeface="Arial"/>
                <a:ea typeface="Arial"/>
                <a:cs typeface="Arial"/>
                <a:sym typeface="Arial"/>
              </a:rPr>
              <a:t>Large diatom biomass in 2022: higher than 2000-2021 average</a:t>
            </a:r>
            <a:endParaRPr/>
          </a:p>
          <a:p>
            <a:pPr indent="-184150" lvl="0" marL="285750" marR="0" rtl="0" algn="l">
              <a:lnSpc>
                <a:spcPct val="100000"/>
              </a:lnSpc>
              <a:spcBef>
                <a:spcPts val="0"/>
              </a:spcBef>
              <a:spcAft>
                <a:spcPts val="0"/>
              </a:spcAft>
              <a:buClr>
                <a:schemeClr val="dk1"/>
              </a:buClr>
              <a:buSzPts val="16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Arial"/>
              <a:buChar char="•"/>
            </a:pPr>
            <a:r>
              <a:rPr b="0" i="0" lang="en-US" sz="1400" u="none" cap="none" strike="noStrike">
                <a:solidFill>
                  <a:schemeClr val="dk1"/>
                </a:solidFill>
                <a:latin typeface="Arial"/>
                <a:ea typeface="Arial"/>
                <a:cs typeface="Arial"/>
                <a:sym typeface="Arial"/>
              </a:rPr>
              <a:t>Smaller size and lower meso-zooplankton biomass than 2000-2021 average in 2022</a:t>
            </a:r>
            <a:endParaRPr b="0" i="0" sz="1400" u="none" cap="none" strike="noStrike">
              <a:solidFill>
                <a:srgbClr val="000000"/>
              </a:solidFill>
              <a:latin typeface="Arial"/>
              <a:ea typeface="Arial"/>
              <a:cs typeface="Arial"/>
              <a:sym typeface="Arial"/>
            </a:endParaRPr>
          </a:p>
        </p:txBody>
      </p:sp>
      <p:grpSp>
        <p:nvGrpSpPr>
          <p:cNvPr id="272" name="Google Shape;272;p9"/>
          <p:cNvGrpSpPr/>
          <p:nvPr/>
        </p:nvGrpSpPr>
        <p:grpSpPr>
          <a:xfrm>
            <a:off x="502685" y="1420798"/>
            <a:ext cx="5045401" cy="4752312"/>
            <a:chOff x="6587799" y="1782349"/>
            <a:chExt cx="5045401" cy="4752312"/>
          </a:xfrm>
        </p:grpSpPr>
        <p:pic>
          <p:nvPicPr>
            <p:cNvPr descr="A graph of different colored squares&#10;&#10;Description automatically generated" id="273" name="Google Shape;273;p9"/>
            <p:cNvPicPr preferRelativeResize="0"/>
            <p:nvPr/>
          </p:nvPicPr>
          <p:blipFill rotWithShape="1">
            <a:blip r:embed="rId3">
              <a:alphaModFix/>
            </a:blip>
            <a:srcRect b="0" l="0" r="0" t="0"/>
            <a:stretch/>
          </p:blipFill>
          <p:spPr>
            <a:xfrm>
              <a:off x="6587799" y="1782349"/>
              <a:ext cx="4994601" cy="4752312"/>
            </a:xfrm>
            <a:prstGeom prst="rect">
              <a:avLst/>
            </a:prstGeom>
            <a:noFill/>
            <a:ln>
              <a:noFill/>
            </a:ln>
          </p:spPr>
        </p:pic>
        <p:sp>
          <p:nvSpPr>
            <p:cNvPr id="274" name="Google Shape;274;p9"/>
            <p:cNvSpPr txBox="1"/>
            <p:nvPr/>
          </p:nvSpPr>
          <p:spPr>
            <a:xfrm>
              <a:off x="10223770" y="2720199"/>
              <a:ext cx="131799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Large diatoms</a:t>
              </a:r>
              <a:endParaRPr/>
            </a:p>
          </p:txBody>
        </p:sp>
        <p:sp>
          <p:nvSpPr>
            <p:cNvPr id="275" name="Google Shape;275;p9"/>
            <p:cNvSpPr txBox="1"/>
            <p:nvPr/>
          </p:nvSpPr>
          <p:spPr>
            <a:xfrm>
              <a:off x="9357360" y="4368831"/>
              <a:ext cx="227584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Copepod community size</a:t>
              </a:r>
              <a:endParaRPr/>
            </a:p>
          </p:txBody>
        </p:sp>
        <p:sp>
          <p:nvSpPr>
            <p:cNvPr id="276" name="Google Shape;276;p9"/>
            <p:cNvSpPr txBox="1"/>
            <p:nvPr/>
          </p:nvSpPr>
          <p:spPr>
            <a:xfrm>
              <a:off x="9235440" y="6035071"/>
              <a:ext cx="239776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Meso-zooplankton biomass</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3"/>
          <p:cNvSpPr txBox="1"/>
          <p:nvPr/>
        </p:nvSpPr>
        <p:spPr>
          <a:xfrm>
            <a:off x="5635488" y="791870"/>
            <a:ext cx="6556500" cy="116951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3850D"/>
                </a:solidFill>
                <a:latin typeface="Arial"/>
                <a:ea typeface="Arial"/>
                <a:cs typeface="Arial"/>
                <a:sym typeface="Arial"/>
              </a:rPr>
              <a:t>Seabird Reproductive Success</a:t>
            </a:r>
            <a:endParaRPr b="0" i="0" sz="1400" u="none" cap="none" strike="noStrike">
              <a:solidFill>
                <a:srgbClr val="F3850D"/>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Average or above for EAI seabirds: </a:t>
            </a:r>
            <a:r>
              <a:rPr b="1" i="0" lang="en-US" sz="1400" u="none" cap="none" strike="noStrike">
                <a:solidFill>
                  <a:schemeClr val="dk1"/>
                </a:solidFill>
                <a:latin typeface="Arial"/>
                <a:ea typeface="Arial"/>
                <a:cs typeface="Arial"/>
                <a:sym typeface="Arial"/>
              </a:rPr>
              <a:t>good foraging conditions </a:t>
            </a:r>
            <a:r>
              <a:rPr b="1" i="0" lang="en-US" sz="1400" u="none" cap="none" strike="noStrike">
                <a:solidFill>
                  <a:srgbClr val="F3850D"/>
                </a:solidFill>
                <a:latin typeface="Arial"/>
                <a:ea typeface="Arial"/>
                <a:cs typeface="Arial"/>
                <a:sym typeface="Arial"/>
              </a:rPr>
              <a:t>in summer</a:t>
            </a:r>
            <a:r>
              <a:rPr b="1" i="0" lang="en-US" sz="1400" u="none" cap="none" strike="noStrike">
                <a:solidFill>
                  <a:schemeClr val="dk1"/>
                </a:solidFill>
                <a:latin typeface="Arial"/>
                <a:ea typeface="Arial"/>
                <a:cs typeface="Arial"/>
                <a:sym typeface="Arial"/>
              </a:rPr>
              <a:t> for plankton and fish foragers in EAI; mixed in WAI</a:t>
            </a:r>
            <a:endParaRPr b="1" i="0" sz="1400" u="none" cap="none" strike="sngStrike">
              <a:solidFill>
                <a:schemeClr val="dk1"/>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cxnSp>
        <p:nvCxnSpPr>
          <p:cNvPr id="282" name="Google Shape;282;p13"/>
          <p:cNvCxnSpPr/>
          <p:nvPr/>
        </p:nvCxnSpPr>
        <p:spPr>
          <a:xfrm>
            <a:off x="0" y="684890"/>
            <a:ext cx="12192000" cy="0"/>
          </a:xfrm>
          <a:prstGeom prst="straightConnector1">
            <a:avLst/>
          </a:prstGeom>
          <a:noFill/>
          <a:ln cap="flat" cmpd="sng" w="28575">
            <a:solidFill>
              <a:srgbClr val="37A3C9"/>
            </a:solidFill>
            <a:prstDash val="solid"/>
            <a:round/>
            <a:headEnd len="sm" w="sm" type="none"/>
            <a:tailEnd len="sm" w="sm" type="none"/>
          </a:ln>
        </p:spPr>
      </p:cxnSp>
      <p:sp>
        <p:nvSpPr>
          <p:cNvPr id="283" name="Google Shape;283;p13"/>
          <p:cNvSpPr txBox="1"/>
          <p:nvPr/>
        </p:nvSpPr>
        <p:spPr>
          <a:xfrm>
            <a:off x="202534" y="110240"/>
            <a:ext cx="11684666" cy="574650"/>
          </a:xfrm>
          <a:prstGeom prst="rect">
            <a:avLst/>
          </a:prstGeom>
          <a:noFill/>
          <a:ln>
            <a:noFill/>
          </a:ln>
        </p:spPr>
        <p:txBody>
          <a:bodyPr anchorCtr="0" anchor="ctr" bIns="34275" lIns="68550" spcFirstLastPara="1" rIns="68550" wrap="square" tIns="34275">
            <a:noAutofit/>
          </a:bodyPr>
          <a:lstStyle/>
          <a:p>
            <a:pPr indent="0" lvl="0" marL="0" marR="0" rtl="0" algn="r">
              <a:lnSpc>
                <a:spcPct val="90000"/>
              </a:lnSpc>
              <a:spcBef>
                <a:spcPts val="0"/>
              </a:spcBef>
              <a:spcAft>
                <a:spcPts val="0"/>
              </a:spcAft>
              <a:buClr>
                <a:srgbClr val="000000"/>
              </a:buClr>
              <a:buSzPts val="2200"/>
              <a:buFont typeface="Arial"/>
              <a:buNone/>
            </a:pPr>
            <a:r>
              <a:rPr b="0" i="0" lang="en-US" sz="2200" u="none" cap="none" strike="noStrike">
                <a:solidFill>
                  <a:schemeClr val="dk1"/>
                </a:solidFill>
                <a:latin typeface="Arial"/>
                <a:ea typeface="Arial"/>
                <a:cs typeface="Arial"/>
                <a:sym typeface="Arial"/>
              </a:rPr>
              <a:t>Rojek et al.                   		                                     	                           Seabirds</a:t>
            </a:r>
            <a:endParaRPr b="0" i="0" sz="2200" u="none" cap="none" strike="noStrike">
              <a:solidFill>
                <a:srgbClr val="000000"/>
              </a:solidFill>
              <a:latin typeface="Arial"/>
              <a:ea typeface="Arial"/>
              <a:cs typeface="Arial"/>
              <a:sym typeface="Arial"/>
            </a:endParaRPr>
          </a:p>
        </p:txBody>
      </p:sp>
      <p:pic>
        <p:nvPicPr>
          <p:cNvPr descr="A screenshot of a graph&#10;&#10;Description automatically generated" id="284" name="Google Shape;284;p13"/>
          <p:cNvPicPr preferRelativeResize="0"/>
          <p:nvPr/>
        </p:nvPicPr>
        <p:blipFill rotWithShape="1">
          <a:blip r:embed="rId3">
            <a:alphaModFix/>
          </a:blip>
          <a:srcRect b="5323" l="0" r="0" t="2677"/>
          <a:stretch/>
        </p:blipFill>
        <p:spPr>
          <a:xfrm>
            <a:off x="446180" y="701946"/>
            <a:ext cx="4842176" cy="6062286"/>
          </a:xfrm>
          <a:prstGeom prst="rect">
            <a:avLst/>
          </a:prstGeom>
          <a:noFill/>
          <a:ln>
            <a:noFill/>
          </a:ln>
        </p:spPr>
      </p:pic>
      <p:cxnSp>
        <p:nvCxnSpPr>
          <p:cNvPr id="285" name="Google Shape;285;p13"/>
          <p:cNvCxnSpPr/>
          <p:nvPr/>
        </p:nvCxnSpPr>
        <p:spPr>
          <a:xfrm>
            <a:off x="0" y="3769360"/>
            <a:ext cx="5374640" cy="0"/>
          </a:xfrm>
          <a:prstGeom prst="straightConnector1">
            <a:avLst/>
          </a:prstGeom>
          <a:noFill/>
          <a:ln cap="flat" cmpd="sng" w="38100">
            <a:solidFill>
              <a:srgbClr val="BFBFBF"/>
            </a:solidFill>
            <a:prstDash val="solid"/>
            <a:round/>
            <a:headEnd len="sm" w="sm" type="none"/>
            <a:tailEnd len="sm" w="sm" type="none"/>
          </a:ln>
        </p:spPr>
      </p:cxnSp>
      <p:sp>
        <p:nvSpPr>
          <p:cNvPr id="286" name="Google Shape;286;p13"/>
          <p:cNvSpPr txBox="1"/>
          <p:nvPr/>
        </p:nvSpPr>
        <p:spPr>
          <a:xfrm rot="-5400000">
            <a:off x="-695163" y="1835889"/>
            <a:ext cx="202184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7F7F7F"/>
                </a:solidFill>
                <a:latin typeface="Arial"/>
                <a:ea typeface="Arial"/>
                <a:cs typeface="Arial"/>
                <a:sym typeface="Arial"/>
              </a:rPr>
              <a:t>Western Aleutians</a:t>
            </a:r>
            <a:endParaRPr/>
          </a:p>
        </p:txBody>
      </p:sp>
      <p:sp>
        <p:nvSpPr>
          <p:cNvPr id="287" name="Google Shape;287;p13"/>
          <p:cNvSpPr txBox="1"/>
          <p:nvPr/>
        </p:nvSpPr>
        <p:spPr>
          <a:xfrm rot="-5400000">
            <a:off x="-715464" y="4468587"/>
            <a:ext cx="202184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7F7F7F"/>
                </a:solidFill>
                <a:latin typeface="Arial"/>
                <a:ea typeface="Arial"/>
                <a:cs typeface="Arial"/>
                <a:sym typeface="Arial"/>
              </a:rPr>
              <a:t>Eastern Aleutians</a:t>
            </a:r>
            <a:endParaRPr/>
          </a:p>
        </p:txBody>
      </p:sp>
      <p:pic>
        <p:nvPicPr>
          <p:cNvPr descr="Icon&#10;&#10;Description automatically generated" id="288" name="Google Shape;288;p13"/>
          <p:cNvPicPr preferRelativeResize="0"/>
          <p:nvPr/>
        </p:nvPicPr>
        <p:blipFill rotWithShape="1">
          <a:blip r:embed="rId4">
            <a:alphaModFix/>
          </a:blip>
          <a:srcRect b="0" l="0" r="0" t="0"/>
          <a:stretch/>
        </p:blipFill>
        <p:spPr>
          <a:xfrm>
            <a:off x="6654125" y="3490818"/>
            <a:ext cx="203173" cy="257874"/>
          </a:xfrm>
          <a:prstGeom prst="rect">
            <a:avLst/>
          </a:prstGeom>
          <a:noFill/>
          <a:ln>
            <a:noFill/>
          </a:ln>
        </p:spPr>
      </p:pic>
      <p:pic>
        <p:nvPicPr>
          <p:cNvPr descr="A close-up of a steering wheel&#10;&#10;Description automatically generated with low confidence" id="289" name="Google Shape;289;p13"/>
          <p:cNvPicPr preferRelativeResize="0"/>
          <p:nvPr/>
        </p:nvPicPr>
        <p:blipFill rotWithShape="1">
          <a:blip r:embed="rId5">
            <a:alphaModFix/>
          </a:blip>
          <a:srcRect b="0" l="0" r="0" t="0"/>
          <a:stretch/>
        </p:blipFill>
        <p:spPr>
          <a:xfrm>
            <a:off x="6650891" y="3187746"/>
            <a:ext cx="230647" cy="260409"/>
          </a:xfrm>
          <a:prstGeom prst="rect">
            <a:avLst/>
          </a:prstGeom>
          <a:noFill/>
          <a:ln>
            <a:noFill/>
          </a:ln>
        </p:spPr>
      </p:pic>
      <p:sp>
        <p:nvSpPr>
          <p:cNvPr id="290" name="Google Shape;290;p13"/>
          <p:cNvSpPr txBox="1"/>
          <p:nvPr/>
        </p:nvSpPr>
        <p:spPr>
          <a:xfrm>
            <a:off x="5816628" y="3247233"/>
            <a:ext cx="797700" cy="446400"/>
          </a:xfrm>
          <a:prstGeom prst="rect">
            <a:avLst/>
          </a:prstGeom>
          <a:solidFill>
            <a:schemeClr val="lt1"/>
          </a:solid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above</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500"/>
              <a:buFont typeface="Arial"/>
              <a:buNone/>
            </a:pPr>
            <a:r>
              <a:t/>
            </a:r>
            <a:endParaRPr b="0" i="0" sz="500" u="none" cap="none" strike="noStrike">
              <a:solidFill>
                <a:schemeClr val="dk1"/>
              </a:solidFill>
              <a:latin typeface="Calibri"/>
              <a:ea typeface="Calibri"/>
              <a:cs typeface="Calibri"/>
              <a:sym typeface="Calibri"/>
            </a:endParaRPr>
          </a:p>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average</a:t>
            </a:r>
            <a:endParaRPr b="0" i="0" sz="1400" u="none" cap="none" strike="noStrike">
              <a:solidFill>
                <a:srgbClr val="000000"/>
              </a:solidFill>
              <a:latin typeface="Arial"/>
              <a:ea typeface="Arial"/>
              <a:cs typeface="Arial"/>
              <a:sym typeface="Arial"/>
            </a:endParaRPr>
          </a:p>
        </p:txBody>
      </p:sp>
      <p:grpSp>
        <p:nvGrpSpPr>
          <p:cNvPr id="291" name="Google Shape;291;p13"/>
          <p:cNvGrpSpPr/>
          <p:nvPr/>
        </p:nvGrpSpPr>
        <p:grpSpPr>
          <a:xfrm>
            <a:off x="11476349" y="3200107"/>
            <a:ext cx="534498" cy="543696"/>
            <a:chOff x="11354771" y="3110188"/>
            <a:chExt cx="534498" cy="543696"/>
          </a:xfrm>
        </p:grpSpPr>
        <p:sp>
          <p:nvSpPr>
            <p:cNvPr id="292" name="Google Shape;292;p13"/>
            <p:cNvSpPr txBox="1"/>
            <p:nvPr/>
          </p:nvSpPr>
          <p:spPr>
            <a:xfrm>
              <a:off x="11354771" y="3110188"/>
              <a:ext cx="52940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7F7F7F"/>
                  </a:solidFill>
                  <a:latin typeface="Arial"/>
                  <a:ea typeface="Arial"/>
                  <a:cs typeface="Arial"/>
                  <a:sym typeface="Arial"/>
                </a:rPr>
                <a:t>EAI</a:t>
              </a:r>
              <a:endParaRPr/>
            </a:p>
          </p:txBody>
        </p:sp>
        <p:sp>
          <p:nvSpPr>
            <p:cNvPr id="293" name="Google Shape;293;p13"/>
            <p:cNvSpPr txBox="1"/>
            <p:nvPr/>
          </p:nvSpPr>
          <p:spPr>
            <a:xfrm>
              <a:off x="11359865" y="3346107"/>
              <a:ext cx="52940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7F7F7F"/>
                  </a:solidFill>
                  <a:latin typeface="Arial"/>
                  <a:ea typeface="Arial"/>
                  <a:cs typeface="Arial"/>
                  <a:sym typeface="Arial"/>
                </a:rPr>
                <a:t>WAI</a:t>
              </a:r>
              <a:endParaRPr/>
            </a:p>
          </p:txBody>
        </p:sp>
      </p:grpSp>
      <p:pic>
        <p:nvPicPr>
          <p:cNvPr descr="A chart with different types of eggs&#10;&#10;Description automatically generated" id="294" name="Google Shape;294;p13"/>
          <p:cNvPicPr preferRelativeResize="0"/>
          <p:nvPr/>
        </p:nvPicPr>
        <p:blipFill rotWithShape="1">
          <a:blip r:embed="rId6">
            <a:alphaModFix/>
          </a:blip>
          <a:srcRect b="0" l="0" r="0" t="0"/>
          <a:stretch/>
        </p:blipFill>
        <p:spPr>
          <a:xfrm>
            <a:off x="6990089" y="1538529"/>
            <a:ext cx="4483713" cy="2194560"/>
          </a:xfrm>
          <a:prstGeom prst="rect">
            <a:avLst/>
          </a:prstGeom>
          <a:noFill/>
          <a:ln>
            <a:noFill/>
          </a:ln>
        </p:spPr>
      </p:pic>
      <p:pic>
        <p:nvPicPr>
          <p:cNvPr descr="A pie chart with text and numbers&#10;&#10;Description automatically generated" id="295" name="Google Shape;295;p13"/>
          <p:cNvPicPr preferRelativeResize="0"/>
          <p:nvPr/>
        </p:nvPicPr>
        <p:blipFill rotWithShape="1">
          <a:blip r:embed="rId7">
            <a:alphaModFix/>
          </a:blip>
          <a:srcRect b="0" l="0" r="0" t="0"/>
          <a:stretch/>
        </p:blipFill>
        <p:spPr>
          <a:xfrm>
            <a:off x="6116329" y="4901796"/>
            <a:ext cx="2015548" cy="1645920"/>
          </a:xfrm>
          <a:prstGeom prst="rect">
            <a:avLst/>
          </a:prstGeom>
          <a:noFill/>
          <a:ln>
            <a:noFill/>
          </a:ln>
        </p:spPr>
      </p:pic>
      <p:pic>
        <p:nvPicPr>
          <p:cNvPr descr="A pie chart with percentages&#10;&#10;Description automatically generated" id="296" name="Google Shape;296;p13"/>
          <p:cNvPicPr preferRelativeResize="0"/>
          <p:nvPr/>
        </p:nvPicPr>
        <p:blipFill rotWithShape="1">
          <a:blip r:embed="rId8">
            <a:alphaModFix/>
          </a:blip>
          <a:srcRect b="0" l="0" r="0" t="0"/>
          <a:stretch/>
        </p:blipFill>
        <p:spPr>
          <a:xfrm>
            <a:off x="8101372" y="4906111"/>
            <a:ext cx="2015548" cy="1645920"/>
          </a:xfrm>
          <a:prstGeom prst="rect">
            <a:avLst/>
          </a:prstGeom>
          <a:noFill/>
          <a:ln>
            <a:noFill/>
          </a:ln>
        </p:spPr>
      </p:pic>
      <p:pic>
        <p:nvPicPr>
          <p:cNvPr descr="A pie chart with numbers and percentages&#10;&#10;Description automatically generated" id="297" name="Google Shape;297;p13"/>
          <p:cNvPicPr preferRelativeResize="0"/>
          <p:nvPr/>
        </p:nvPicPr>
        <p:blipFill rotWithShape="1">
          <a:blip r:embed="rId9">
            <a:alphaModFix/>
          </a:blip>
          <a:srcRect b="0" l="0" r="0" t="0"/>
          <a:stretch/>
        </p:blipFill>
        <p:spPr>
          <a:xfrm>
            <a:off x="10012801" y="4911905"/>
            <a:ext cx="2015548" cy="1645920"/>
          </a:xfrm>
          <a:prstGeom prst="rect">
            <a:avLst/>
          </a:prstGeom>
          <a:noFill/>
          <a:ln>
            <a:noFill/>
          </a:ln>
        </p:spPr>
      </p:pic>
      <p:sp>
        <p:nvSpPr>
          <p:cNvPr id="298" name="Google Shape;298;p13"/>
          <p:cNvSpPr txBox="1"/>
          <p:nvPr/>
        </p:nvSpPr>
        <p:spPr>
          <a:xfrm>
            <a:off x="5635500" y="3894992"/>
            <a:ext cx="6556500"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3850D"/>
                </a:solidFill>
                <a:latin typeface="Arial"/>
                <a:ea typeface="Arial"/>
                <a:cs typeface="Arial"/>
                <a:sym typeface="Arial"/>
              </a:rPr>
              <a:t>Seabird Diets</a:t>
            </a:r>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Mostly capelin in the EAI 86% in tufted puffin chick diets</a:t>
            </a:r>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Fish and squid in WAI: 63% squid in in tufted puffin chick diets</a:t>
            </a:r>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Atka mackerel 43% of diet of horned puffins</a:t>
            </a:r>
            <a:endParaRPr b="0" i="0" sz="1400" u="none" cap="none" strike="sngStrike">
              <a:solidFill>
                <a:schemeClr val="dk1"/>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15"/>
          <p:cNvPicPr preferRelativeResize="0"/>
          <p:nvPr/>
        </p:nvPicPr>
        <p:blipFill rotWithShape="1">
          <a:blip r:embed="rId3">
            <a:alphaModFix/>
          </a:blip>
          <a:srcRect b="23619" l="0" r="0" t="37298"/>
          <a:stretch/>
        </p:blipFill>
        <p:spPr>
          <a:xfrm>
            <a:off x="401148" y="1048557"/>
            <a:ext cx="2309395" cy="665874"/>
          </a:xfrm>
          <a:prstGeom prst="rect">
            <a:avLst/>
          </a:prstGeom>
          <a:noFill/>
          <a:ln>
            <a:noFill/>
          </a:ln>
        </p:spPr>
      </p:pic>
      <p:cxnSp>
        <p:nvCxnSpPr>
          <p:cNvPr id="304" name="Google Shape;304;p15"/>
          <p:cNvCxnSpPr/>
          <p:nvPr/>
        </p:nvCxnSpPr>
        <p:spPr>
          <a:xfrm>
            <a:off x="0" y="684890"/>
            <a:ext cx="12192000" cy="0"/>
          </a:xfrm>
          <a:prstGeom prst="straightConnector1">
            <a:avLst/>
          </a:prstGeom>
          <a:noFill/>
          <a:ln cap="flat" cmpd="sng" w="28575">
            <a:solidFill>
              <a:srgbClr val="37A3C9"/>
            </a:solidFill>
            <a:prstDash val="solid"/>
            <a:round/>
            <a:headEnd len="sm" w="sm" type="none"/>
            <a:tailEnd len="sm" w="sm" type="none"/>
          </a:ln>
        </p:spPr>
      </p:cxnSp>
      <p:sp>
        <p:nvSpPr>
          <p:cNvPr id="305" name="Google Shape;305;p15"/>
          <p:cNvSpPr txBox="1"/>
          <p:nvPr/>
        </p:nvSpPr>
        <p:spPr>
          <a:xfrm>
            <a:off x="202534" y="69051"/>
            <a:ext cx="11684666" cy="574650"/>
          </a:xfrm>
          <a:prstGeom prst="rect">
            <a:avLst/>
          </a:prstGeom>
          <a:noFill/>
          <a:ln>
            <a:noFill/>
          </a:ln>
        </p:spPr>
        <p:txBody>
          <a:bodyPr anchorCtr="0" anchor="ctr" bIns="34275" lIns="68550" spcFirstLastPara="1" rIns="68550" wrap="square" tIns="34275">
            <a:noAutofit/>
          </a:bodyPr>
          <a:lstStyle/>
          <a:p>
            <a:pPr indent="0" lvl="0" marL="0" marR="0" rtl="0" algn="r">
              <a:lnSpc>
                <a:spcPct val="90000"/>
              </a:lnSpc>
              <a:spcBef>
                <a:spcPts val="0"/>
              </a:spcBef>
              <a:spcAft>
                <a:spcPts val="0"/>
              </a:spcAft>
              <a:buClr>
                <a:srgbClr val="000000"/>
              </a:buClr>
              <a:buSzPts val="2200"/>
              <a:buFont typeface="Arial"/>
              <a:buNone/>
            </a:pPr>
            <a:r>
              <a:rPr b="0" i="0" lang="en-US" sz="2200" u="none" cap="none" strike="noStrike">
                <a:solidFill>
                  <a:schemeClr val="dk1"/>
                </a:solidFill>
                <a:latin typeface="Arial"/>
                <a:ea typeface="Arial"/>
                <a:cs typeface="Arial"/>
                <a:sym typeface="Arial"/>
              </a:rPr>
              <a:t>Farrugia et al., Ortiz                 	                                  	        HABs and school enrollment</a:t>
            </a:r>
            <a:endParaRPr b="0" i="0" sz="2200" u="none" cap="none" strike="noStrike">
              <a:solidFill>
                <a:srgbClr val="000000"/>
              </a:solidFill>
              <a:latin typeface="Arial"/>
              <a:ea typeface="Arial"/>
              <a:cs typeface="Arial"/>
              <a:sym typeface="Arial"/>
            </a:endParaRPr>
          </a:p>
        </p:txBody>
      </p:sp>
      <p:sp>
        <p:nvSpPr>
          <p:cNvPr id="306" name="Google Shape;306;p15"/>
          <p:cNvSpPr txBox="1"/>
          <p:nvPr/>
        </p:nvSpPr>
        <p:spPr>
          <a:xfrm>
            <a:off x="2862943" y="750224"/>
            <a:ext cx="9329057" cy="45242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0000"/>
                </a:solidFill>
                <a:latin typeface="Arial"/>
                <a:ea typeface="Arial"/>
                <a:cs typeface="Arial"/>
                <a:sym typeface="Arial"/>
              </a:rPr>
              <a:t>Harmful Algal Blooms</a:t>
            </a:r>
            <a:endParaRPr b="0" i="0" sz="16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600" u="none" cap="none" strike="noStrike">
                <a:solidFill>
                  <a:schemeClr val="dk1"/>
                </a:solidFill>
                <a:latin typeface="Arial"/>
                <a:ea typeface="Arial"/>
                <a:cs typeface="Arial"/>
                <a:sym typeface="Arial"/>
              </a:rPr>
              <a:t>Maximum PST recorded in June 15: 3.7x above  level considered potentially fatal in humans; 47x above legal limit</a:t>
            </a:r>
            <a:endParaRPr/>
          </a:p>
          <a:p>
            <a:pPr indent="-171450" lvl="0" marL="285750" marR="0" rtl="0" algn="l">
              <a:lnSpc>
                <a:spcPct val="100000"/>
              </a:lnSpc>
              <a:spcBef>
                <a:spcPts val="0"/>
              </a:spcBef>
              <a:spcAft>
                <a:spcPts val="0"/>
              </a:spcAft>
              <a:buClr>
                <a:schemeClr val="dk1"/>
              </a:buClr>
              <a:buSzPts val="1800"/>
              <a:buFont typeface="Arial"/>
              <a:buNone/>
            </a:pPr>
            <a:r>
              <a:t/>
            </a:r>
            <a:endParaRPr b="0" i="0" sz="16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600" u="none" cap="none" strike="noStrike">
                <a:solidFill>
                  <a:schemeClr val="dk1"/>
                </a:solidFill>
                <a:latin typeface="Arial"/>
                <a:ea typeface="Arial"/>
                <a:cs typeface="Arial"/>
                <a:sym typeface="Arial"/>
              </a:rPr>
              <a:t>Seabirds (shearwaters) planned to be tested for HABs after over 150 carcasses were reported in Akutan in mid-September; 6 samples tested negative for Highly Pathogenic Avian Influenza</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70C0"/>
                </a:solidFill>
                <a:latin typeface="Arial"/>
                <a:ea typeface="Arial"/>
                <a:cs typeface="Arial"/>
                <a:sym typeface="Arial"/>
              </a:rPr>
              <a:t>School enrollment</a:t>
            </a:r>
            <a:endParaRPr b="0" i="0" sz="1600" u="none" cap="none" strike="noStrike">
              <a:solidFill>
                <a:srgbClr val="0070C0"/>
              </a:solidFill>
              <a:latin typeface="Arial"/>
              <a:ea typeface="Arial"/>
              <a:cs typeface="Arial"/>
              <a:sym typeface="Arial"/>
            </a:endParaRPr>
          </a:p>
          <a:p>
            <a:pPr indent="-285750" lvl="1" marL="285750" marR="0" rtl="0" algn="l">
              <a:lnSpc>
                <a:spcPct val="100000"/>
              </a:lnSpc>
              <a:spcBef>
                <a:spcPts val="0"/>
              </a:spcBef>
              <a:spcAft>
                <a:spcPts val="0"/>
              </a:spcAft>
              <a:buClr>
                <a:schemeClr val="dk1"/>
              </a:buClr>
              <a:buSzPts val="1800"/>
              <a:buFont typeface="Arial"/>
              <a:buChar char="•"/>
            </a:pPr>
            <a:r>
              <a:rPr b="0" i="0" lang="en-US" sz="1600" u="none" cap="none" strike="noStrike">
                <a:solidFill>
                  <a:schemeClr val="dk1"/>
                </a:solidFill>
                <a:latin typeface="Arial"/>
                <a:ea typeface="Arial"/>
                <a:cs typeface="Arial"/>
                <a:sym typeface="Arial"/>
              </a:rPr>
              <a:t>Decreased school enrollment in 2022-23</a:t>
            </a:r>
            <a:endParaRPr/>
          </a:p>
          <a:p>
            <a:pPr indent="0" lvl="3" marL="0" marR="0" rtl="0" algn="l">
              <a:lnSpc>
                <a:spcPct val="100000"/>
              </a:lnSpc>
              <a:spcBef>
                <a:spcPts val="0"/>
              </a:spcBef>
              <a:spcAft>
                <a:spcPts val="0"/>
              </a:spcAft>
              <a:buNone/>
            </a:pPr>
            <a:r>
              <a:rPr b="0" i="0" lang="en-US" sz="1600" u="none" cap="none" strike="noStrike">
                <a:solidFill>
                  <a:schemeClr val="dk1"/>
                </a:solidFill>
                <a:latin typeface="Arial"/>
                <a:ea typeface="Arial"/>
                <a:cs typeface="Arial"/>
                <a:sym typeface="Arial"/>
              </a:rPr>
              <a:t>	Central Aleutians: decrease driven by Adak School</a:t>
            </a:r>
            <a:endParaRPr/>
          </a:p>
          <a:p>
            <a:pPr indent="0" lvl="3" marL="0" marR="0" rtl="0" algn="l">
              <a:lnSpc>
                <a:spcPct val="100000"/>
              </a:lnSpc>
              <a:spcBef>
                <a:spcPts val="0"/>
              </a:spcBef>
              <a:spcAft>
                <a:spcPts val="0"/>
              </a:spcAft>
              <a:buNone/>
            </a:pPr>
            <a:r>
              <a:rPr b="0" i="0" lang="en-US" sz="1600" u="none" cap="none" strike="noStrike">
                <a:solidFill>
                  <a:schemeClr val="dk1"/>
                </a:solidFill>
                <a:latin typeface="Arial"/>
                <a:ea typeface="Arial"/>
                <a:cs typeface="Arial"/>
                <a:sym typeface="Arial"/>
              </a:rPr>
              <a:t>	Eastern Aleutians: decrease driven by Unalaska elementary &amp; high school</a:t>
            </a:r>
            <a:endParaRPr/>
          </a:p>
          <a:p>
            <a:pPr indent="-285750" lvl="0" marL="285750" marR="0" rtl="0" algn="l">
              <a:lnSpc>
                <a:spcPct val="100000"/>
              </a:lnSpc>
              <a:spcBef>
                <a:spcPts val="0"/>
              </a:spcBef>
              <a:spcAft>
                <a:spcPts val="0"/>
              </a:spcAft>
              <a:buClr>
                <a:schemeClr val="dk1"/>
              </a:buClr>
              <a:buSzPts val="1800"/>
              <a:buFont typeface="Arial"/>
              <a:buChar char="•"/>
            </a:pPr>
            <a:r>
              <a:rPr b="0" i="0" lang="en-US" sz="1600" u="none" cap="none" strike="noStrike">
                <a:solidFill>
                  <a:schemeClr val="dk1"/>
                </a:solidFill>
                <a:latin typeface="Arial"/>
                <a:ea typeface="Arial"/>
                <a:cs typeface="Arial"/>
                <a:sym typeface="Arial"/>
              </a:rPr>
              <a:t>Lower enrollment decreases the stability of the community. </a:t>
            </a:r>
            <a:endParaRPr b="0" i="0" sz="16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600" u="none" cap="none" strike="noStrike">
                <a:solidFill>
                  <a:schemeClr val="dk1"/>
                </a:solidFill>
                <a:latin typeface="Arial"/>
                <a:ea typeface="Arial"/>
                <a:cs typeface="Arial"/>
                <a:sym typeface="Arial"/>
              </a:rPr>
              <a:t>Enrollment bottomed out in AK in 2021-22 and </a:t>
            </a:r>
            <a:r>
              <a:rPr b="0" i="0" lang="en-US" sz="1600" u="none" cap="none" strike="noStrike">
                <a:solidFill>
                  <a:schemeClr val="accent1"/>
                </a:solidFill>
                <a:latin typeface="Arial"/>
                <a:ea typeface="Arial"/>
                <a:cs typeface="Arial"/>
                <a:sym typeface="Arial"/>
              </a:rPr>
              <a:t>has not recovered in the Aleutians.</a:t>
            </a:r>
            <a:endParaRPr b="0" i="0" sz="1600" u="none" cap="none" strike="noStrike">
              <a:solidFill>
                <a:schemeClr val="accent1"/>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600" u="none" cap="none" strike="noStrike">
              <a:solidFill>
                <a:schemeClr val="dk1"/>
              </a:solidFill>
              <a:latin typeface="Arial"/>
              <a:ea typeface="Arial"/>
              <a:cs typeface="Arial"/>
              <a:sym typeface="Arial"/>
            </a:endParaRPr>
          </a:p>
        </p:txBody>
      </p:sp>
      <p:grpSp>
        <p:nvGrpSpPr>
          <p:cNvPr id="307" name="Google Shape;307;p15"/>
          <p:cNvGrpSpPr/>
          <p:nvPr/>
        </p:nvGrpSpPr>
        <p:grpSpPr>
          <a:xfrm>
            <a:off x="401147" y="4429762"/>
            <a:ext cx="8387253" cy="2325325"/>
            <a:chOff x="2585547" y="2895525"/>
            <a:chExt cx="7020905" cy="1914674"/>
          </a:xfrm>
        </p:grpSpPr>
        <p:pic>
          <p:nvPicPr>
            <p:cNvPr id="308" name="Google Shape;308;p15"/>
            <p:cNvPicPr preferRelativeResize="0"/>
            <p:nvPr/>
          </p:nvPicPr>
          <p:blipFill rotWithShape="1">
            <a:blip r:embed="rId4">
              <a:alphaModFix/>
            </a:blip>
            <a:srcRect b="0" l="0" r="0" t="0"/>
            <a:stretch/>
          </p:blipFill>
          <p:spPr>
            <a:xfrm>
              <a:off x="2585547" y="2895525"/>
              <a:ext cx="7020905" cy="1066949"/>
            </a:xfrm>
            <a:prstGeom prst="rect">
              <a:avLst/>
            </a:prstGeom>
            <a:noFill/>
            <a:ln>
              <a:noFill/>
            </a:ln>
          </p:spPr>
        </p:pic>
        <p:pic>
          <p:nvPicPr>
            <p:cNvPr id="309" name="Google Shape;309;p15"/>
            <p:cNvPicPr preferRelativeResize="0"/>
            <p:nvPr/>
          </p:nvPicPr>
          <p:blipFill rotWithShape="1">
            <a:blip r:embed="rId5">
              <a:alphaModFix/>
            </a:blip>
            <a:srcRect b="0" l="0" r="0" t="0"/>
            <a:stretch/>
          </p:blipFill>
          <p:spPr>
            <a:xfrm>
              <a:off x="2628415" y="3743250"/>
              <a:ext cx="6935168" cy="1066949"/>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cxnSp>
        <p:nvCxnSpPr>
          <p:cNvPr id="314" name="Google Shape;314;p19"/>
          <p:cNvCxnSpPr/>
          <p:nvPr/>
        </p:nvCxnSpPr>
        <p:spPr>
          <a:xfrm>
            <a:off x="0" y="684890"/>
            <a:ext cx="12192000" cy="0"/>
          </a:xfrm>
          <a:prstGeom prst="straightConnector1">
            <a:avLst/>
          </a:prstGeom>
          <a:noFill/>
          <a:ln cap="flat" cmpd="sng" w="28575">
            <a:solidFill>
              <a:srgbClr val="37A3C9"/>
            </a:solidFill>
            <a:prstDash val="solid"/>
            <a:round/>
            <a:headEnd len="sm" w="sm" type="none"/>
            <a:tailEnd len="sm" w="sm" type="none"/>
          </a:ln>
        </p:spPr>
      </p:cxnSp>
      <p:sp>
        <p:nvSpPr>
          <p:cNvPr id="315" name="Google Shape;315;p19"/>
          <p:cNvSpPr txBox="1"/>
          <p:nvPr/>
        </p:nvSpPr>
        <p:spPr>
          <a:xfrm>
            <a:off x="202534" y="110240"/>
            <a:ext cx="11887200" cy="574650"/>
          </a:xfrm>
          <a:prstGeom prst="rect">
            <a:avLst/>
          </a:prstGeom>
          <a:noFill/>
          <a:ln>
            <a:noFill/>
          </a:ln>
        </p:spPr>
        <p:txBody>
          <a:bodyPr anchorCtr="0" anchor="ctr" bIns="34275" lIns="68550" spcFirstLastPara="1" rIns="68550" wrap="square" tIns="34275">
            <a:noAutofit/>
          </a:bodyPr>
          <a:lstStyle/>
          <a:p>
            <a:pPr indent="0" lvl="0" marL="0" marR="0" rtl="0" algn="r">
              <a:lnSpc>
                <a:spcPct val="90000"/>
              </a:lnSpc>
              <a:spcBef>
                <a:spcPts val="0"/>
              </a:spcBef>
              <a:spcAft>
                <a:spcPts val="0"/>
              </a:spcAft>
              <a:buClr>
                <a:srgbClr val="000000"/>
              </a:buClr>
              <a:buSzPts val="2200"/>
              <a:buFont typeface="Arial"/>
              <a:buNone/>
            </a:pPr>
            <a:r>
              <a:rPr b="0" i="0" lang="en-US" sz="2200" u="none" cap="none" strike="noStrike">
                <a:solidFill>
                  <a:schemeClr val="dk1"/>
                </a:solidFill>
                <a:latin typeface="Arial"/>
                <a:ea typeface="Arial"/>
                <a:cs typeface="Arial"/>
                <a:sym typeface="Arial"/>
              </a:rPr>
              <a:t>		                                  	                National Multi-Model Ensemble Forecast  2024 </a:t>
            </a:r>
            <a:endParaRPr b="0" i="0" sz="2200" u="none" cap="none" strike="noStrike">
              <a:solidFill>
                <a:srgbClr val="000000"/>
              </a:solidFill>
              <a:latin typeface="Arial"/>
              <a:ea typeface="Arial"/>
              <a:cs typeface="Arial"/>
              <a:sym typeface="Arial"/>
            </a:endParaRPr>
          </a:p>
        </p:txBody>
      </p:sp>
      <p:sp>
        <p:nvSpPr>
          <p:cNvPr id="316" name="Google Shape;316;p19"/>
          <p:cNvSpPr txBox="1"/>
          <p:nvPr/>
        </p:nvSpPr>
        <p:spPr>
          <a:xfrm>
            <a:off x="537334" y="566041"/>
            <a:ext cx="11552400" cy="22775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rgbClr val="00B0F0"/>
              </a:buClr>
              <a:buSzPts val="1600"/>
              <a:buFont typeface="Arial"/>
              <a:buChar char="•"/>
            </a:pPr>
            <a:r>
              <a:rPr b="1" i="0" lang="en-US" sz="1600" u="none" cap="none" strike="noStrike">
                <a:solidFill>
                  <a:srgbClr val="00B0F0"/>
                </a:solidFill>
                <a:latin typeface="Arial"/>
                <a:ea typeface="Arial"/>
                <a:cs typeface="Arial"/>
                <a:sym typeface="Arial"/>
              </a:rPr>
              <a:t>62% chance of El Niño </a:t>
            </a:r>
            <a:r>
              <a:rPr b="0" i="0" lang="en-US" sz="1600" u="none" cap="none" strike="noStrike">
                <a:solidFill>
                  <a:srgbClr val="000000"/>
                </a:solidFill>
                <a:latin typeface="Arial"/>
                <a:ea typeface="Arial"/>
                <a:cs typeface="Arial"/>
                <a:sym typeface="Arial"/>
              </a:rPr>
              <a:t>during April – June 2024,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757070"/>
              </a:buClr>
              <a:buSzPts val="1600"/>
              <a:buFont typeface="Arial"/>
              <a:buChar char="•"/>
            </a:pPr>
            <a:r>
              <a:rPr b="0" i="0" lang="en-US" sz="1200" u="none" cap="none" strike="noStrike">
                <a:solidFill>
                  <a:schemeClr val="dk1"/>
                </a:solidFill>
                <a:latin typeface="Arial"/>
                <a:ea typeface="Arial"/>
                <a:cs typeface="Arial"/>
                <a:sym typeface="Arial"/>
              </a:rPr>
              <a:t>Climate prediction center, NOAA</a:t>
            </a:r>
            <a:r>
              <a:rPr b="0" i="0" lang="en-US" sz="1600" u="none" cap="none" strike="noStrike">
                <a:solidFill>
                  <a:schemeClr val="dk1"/>
                </a:solidFill>
                <a:latin typeface="Arial"/>
                <a:ea typeface="Arial"/>
                <a:cs typeface="Arial"/>
                <a:sym typeface="Arial"/>
              </a:rPr>
              <a:t> </a:t>
            </a:r>
            <a:r>
              <a:rPr b="0" i="0" lang="en-US" sz="1200" u="sng" cap="none" strike="noStrike">
                <a:solidFill>
                  <a:srgbClr val="000000"/>
                </a:solidFill>
                <a:latin typeface="Arial"/>
                <a:ea typeface="Arial"/>
                <a:cs typeface="Arial"/>
                <a:sym typeface="Arial"/>
                <a:hlinkClick r:id="rId3">
                  <a:extLst>
                    <a:ext uri="{A12FA001-AC4F-418D-AE19-62706E023703}">
                      <ahyp:hlinkClr val="tx"/>
                    </a:ext>
                  </a:extLst>
                </a:hlinkClick>
              </a:rPr>
              <a:t>https://www.cpc.ncep.noaa.gov/products/analysis_monitoring/enso_advisory/ensodisc.shtml</a:t>
            </a:r>
            <a:endParaRPr b="0" i="0" sz="1200" u="none" cap="none" strike="noStrike">
              <a:solidFill>
                <a:srgbClr val="000000"/>
              </a:solidFill>
              <a:latin typeface="Arial"/>
              <a:ea typeface="Arial"/>
              <a:cs typeface="Arial"/>
              <a:sym typeface="Arial"/>
            </a:endParaRPr>
          </a:p>
          <a:p>
            <a:pPr indent="-184150" lvl="0" marL="28575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rgbClr val="F3850D"/>
              </a:buClr>
              <a:buSzPts val="1600"/>
              <a:buFont typeface="Arial"/>
              <a:buChar char="•"/>
            </a:pPr>
            <a:r>
              <a:rPr b="0" i="0" lang="en-US" sz="1600" u="none" cap="none" strike="noStrike">
                <a:solidFill>
                  <a:srgbClr val="F3850D"/>
                </a:solidFill>
                <a:latin typeface="Arial"/>
                <a:ea typeface="Arial"/>
                <a:cs typeface="Arial"/>
                <a:sym typeface="Arial"/>
              </a:rPr>
              <a:t>Warm</a:t>
            </a:r>
            <a:r>
              <a:rPr b="0" i="0" lang="en-US" sz="1600" u="none" cap="none" strike="noStrike">
                <a:solidFill>
                  <a:schemeClr val="dk1"/>
                </a:solidFill>
                <a:latin typeface="Arial"/>
                <a:ea typeface="Arial"/>
                <a:cs typeface="Arial"/>
                <a:sym typeface="Arial"/>
              </a:rPr>
              <a:t> conditions for western Aleutians (NMME, Bond) for January - March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 Ensemble indicates conditions should not be extreme relative to the past 20-30 years</a:t>
            </a:r>
            <a:endParaRPr/>
          </a:p>
          <a:p>
            <a:pPr indent="-184150" lvl="0" marL="28575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rgbClr val="000000"/>
                </a:solidFill>
                <a:latin typeface="Arial"/>
                <a:ea typeface="Arial"/>
                <a:cs typeface="Arial"/>
                <a:sym typeface="Arial"/>
              </a:rPr>
              <a:t>Sea ice should extend south of 60°N perhaps all the way to M2, and as far south as Bristol Bay along the coast</a:t>
            </a:r>
            <a:endParaRPr b="0" i="0" sz="1600" u="none" cap="none" strike="noStrike">
              <a:solidFill>
                <a:schemeClr val="dk1"/>
              </a:solidFill>
              <a:latin typeface="Arial"/>
              <a:ea typeface="Arial"/>
              <a:cs typeface="Arial"/>
              <a:sym typeface="Arial"/>
            </a:endParaRPr>
          </a:p>
        </p:txBody>
      </p:sp>
      <p:grpSp>
        <p:nvGrpSpPr>
          <p:cNvPr id="317" name="Google Shape;317;p19"/>
          <p:cNvGrpSpPr/>
          <p:nvPr/>
        </p:nvGrpSpPr>
        <p:grpSpPr>
          <a:xfrm>
            <a:off x="1958009" y="3653855"/>
            <a:ext cx="5815642" cy="342436"/>
            <a:chOff x="1958009" y="3968815"/>
            <a:chExt cx="5815642" cy="342436"/>
          </a:xfrm>
        </p:grpSpPr>
        <p:sp>
          <p:nvSpPr>
            <p:cNvPr id="318" name="Google Shape;318;p19"/>
            <p:cNvSpPr txBox="1"/>
            <p:nvPr/>
          </p:nvSpPr>
          <p:spPr>
            <a:xfrm>
              <a:off x="1958009" y="3968815"/>
              <a:ext cx="2171748"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January - March</a:t>
              </a:r>
              <a:endParaRPr b="0" i="0" sz="1600" u="none" cap="none" strike="noStrike">
                <a:solidFill>
                  <a:srgbClr val="000000"/>
                </a:solidFill>
                <a:latin typeface="Arial"/>
                <a:ea typeface="Arial"/>
                <a:cs typeface="Arial"/>
                <a:sym typeface="Arial"/>
              </a:endParaRPr>
            </a:p>
          </p:txBody>
        </p:sp>
        <p:sp>
          <p:nvSpPr>
            <p:cNvPr id="319" name="Google Shape;319;p19"/>
            <p:cNvSpPr txBox="1"/>
            <p:nvPr/>
          </p:nvSpPr>
          <p:spPr>
            <a:xfrm>
              <a:off x="6134100" y="3972737"/>
              <a:ext cx="1639551"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March - May</a:t>
              </a:r>
              <a:endParaRPr b="0" i="0" sz="1600" u="none" cap="none" strike="noStrike">
                <a:solidFill>
                  <a:srgbClr val="000000"/>
                </a:solidFill>
                <a:latin typeface="Arial"/>
                <a:ea typeface="Arial"/>
                <a:cs typeface="Arial"/>
                <a:sym typeface="Arial"/>
              </a:endParaRPr>
            </a:p>
          </p:txBody>
        </p:sp>
      </p:grpSp>
      <p:sp>
        <p:nvSpPr>
          <p:cNvPr id="320" name="Google Shape;320;p19"/>
          <p:cNvSpPr txBox="1"/>
          <p:nvPr/>
        </p:nvSpPr>
        <p:spPr>
          <a:xfrm>
            <a:off x="3186899" y="3415378"/>
            <a:ext cx="5871416"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Sea surface anomalies from National Multi-Model Ensemble</a:t>
            </a:r>
            <a:endParaRPr b="0" i="0" sz="1600" u="none" cap="none" strike="noStrike">
              <a:solidFill>
                <a:srgbClr val="000000"/>
              </a:solidFill>
              <a:latin typeface="Arial"/>
              <a:ea typeface="Arial"/>
              <a:cs typeface="Arial"/>
              <a:sym typeface="Arial"/>
            </a:endParaRPr>
          </a:p>
        </p:txBody>
      </p:sp>
      <p:pic>
        <p:nvPicPr>
          <p:cNvPr id="321" name="Google Shape;321;p19"/>
          <p:cNvPicPr preferRelativeResize="0"/>
          <p:nvPr/>
        </p:nvPicPr>
        <p:blipFill rotWithShape="1">
          <a:blip r:embed="rId4">
            <a:alphaModFix/>
          </a:blip>
          <a:srcRect b="0" l="0" r="0" t="0"/>
          <a:stretch/>
        </p:blipFill>
        <p:spPr>
          <a:xfrm>
            <a:off x="1958007" y="4017320"/>
            <a:ext cx="3580146" cy="2377440"/>
          </a:xfrm>
          <a:prstGeom prst="rect">
            <a:avLst/>
          </a:prstGeom>
          <a:noFill/>
          <a:ln>
            <a:noFill/>
          </a:ln>
        </p:spPr>
      </p:pic>
      <p:pic>
        <p:nvPicPr>
          <p:cNvPr id="322" name="Google Shape;322;p19"/>
          <p:cNvPicPr preferRelativeResize="0"/>
          <p:nvPr/>
        </p:nvPicPr>
        <p:blipFill rotWithShape="1">
          <a:blip r:embed="rId5">
            <a:alphaModFix/>
          </a:blip>
          <a:srcRect b="0" l="0" r="0" t="0"/>
          <a:stretch/>
        </p:blipFill>
        <p:spPr>
          <a:xfrm>
            <a:off x="6134100" y="4017321"/>
            <a:ext cx="3527589" cy="237744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descr="A graph of different types of data&#10;&#10;Description automatically generated with medium confidence" id="327" name="Google Shape;327;p16"/>
          <p:cNvPicPr preferRelativeResize="0"/>
          <p:nvPr/>
        </p:nvPicPr>
        <p:blipFill rotWithShape="1">
          <a:blip r:embed="rId3">
            <a:alphaModFix/>
          </a:blip>
          <a:srcRect b="0" l="0" r="0" t="8596"/>
          <a:stretch/>
        </p:blipFill>
        <p:spPr>
          <a:xfrm>
            <a:off x="4725992" y="1124211"/>
            <a:ext cx="3323233" cy="1508510"/>
          </a:xfrm>
          <a:prstGeom prst="rect">
            <a:avLst/>
          </a:prstGeom>
          <a:noFill/>
          <a:ln>
            <a:noFill/>
          </a:ln>
        </p:spPr>
      </p:pic>
      <p:pic>
        <p:nvPicPr>
          <p:cNvPr descr="A graph of different colored squares&#10;&#10;Description automatically generated" id="328" name="Google Shape;328;p16"/>
          <p:cNvPicPr preferRelativeResize="0"/>
          <p:nvPr/>
        </p:nvPicPr>
        <p:blipFill rotWithShape="1">
          <a:blip r:embed="rId4">
            <a:alphaModFix/>
          </a:blip>
          <a:srcRect b="0" l="0" r="0" t="34649"/>
          <a:stretch/>
        </p:blipFill>
        <p:spPr>
          <a:xfrm>
            <a:off x="1" y="3931225"/>
            <a:ext cx="4221479" cy="2624931"/>
          </a:xfrm>
          <a:prstGeom prst="rect">
            <a:avLst/>
          </a:prstGeom>
          <a:noFill/>
          <a:ln>
            <a:noFill/>
          </a:ln>
        </p:spPr>
      </p:pic>
      <p:pic>
        <p:nvPicPr>
          <p:cNvPr descr="A group of graphs showing different types of data&#10;&#10;Description automatically generated with medium confidence" id="329" name="Google Shape;329;p16"/>
          <p:cNvPicPr preferRelativeResize="0"/>
          <p:nvPr/>
        </p:nvPicPr>
        <p:blipFill rotWithShape="1">
          <a:blip r:embed="rId5">
            <a:alphaModFix/>
          </a:blip>
          <a:srcRect b="48868" l="0" r="0" t="25742"/>
          <a:stretch/>
        </p:blipFill>
        <p:spPr>
          <a:xfrm>
            <a:off x="0" y="2943161"/>
            <a:ext cx="4323080" cy="961555"/>
          </a:xfrm>
          <a:prstGeom prst="rect">
            <a:avLst/>
          </a:prstGeom>
          <a:noFill/>
          <a:ln>
            <a:noFill/>
          </a:ln>
        </p:spPr>
      </p:pic>
      <p:pic>
        <p:nvPicPr>
          <p:cNvPr id="330" name="Google Shape;330;p16"/>
          <p:cNvPicPr preferRelativeResize="0"/>
          <p:nvPr/>
        </p:nvPicPr>
        <p:blipFill rotWithShape="1">
          <a:blip r:embed="rId6">
            <a:alphaModFix/>
          </a:blip>
          <a:srcRect b="0" l="0" r="0" t="0"/>
          <a:stretch/>
        </p:blipFill>
        <p:spPr>
          <a:xfrm>
            <a:off x="1699316" y="1075682"/>
            <a:ext cx="1501270" cy="1836579"/>
          </a:xfrm>
          <a:prstGeom prst="rect">
            <a:avLst/>
          </a:prstGeom>
          <a:noFill/>
          <a:ln>
            <a:noFill/>
          </a:ln>
        </p:spPr>
      </p:pic>
      <p:cxnSp>
        <p:nvCxnSpPr>
          <p:cNvPr id="331" name="Google Shape;331;p16"/>
          <p:cNvCxnSpPr/>
          <p:nvPr/>
        </p:nvCxnSpPr>
        <p:spPr>
          <a:xfrm>
            <a:off x="0" y="684890"/>
            <a:ext cx="12192000" cy="0"/>
          </a:xfrm>
          <a:prstGeom prst="straightConnector1">
            <a:avLst/>
          </a:prstGeom>
          <a:noFill/>
          <a:ln cap="flat" cmpd="sng" w="28575">
            <a:solidFill>
              <a:srgbClr val="37A3C9"/>
            </a:solidFill>
            <a:prstDash val="solid"/>
            <a:round/>
            <a:headEnd len="sm" w="sm" type="none"/>
            <a:tailEnd len="sm" w="sm" type="none"/>
          </a:ln>
        </p:spPr>
      </p:cxnSp>
      <p:sp>
        <p:nvSpPr>
          <p:cNvPr id="332" name="Google Shape;332;p16"/>
          <p:cNvSpPr txBox="1"/>
          <p:nvPr/>
        </p:nvSpPr>
        <p:spPr>
          <a:xfrm>
            <a:off x="202534" y="69051"/>
            <a:ext cx="11684666" cy="574650"/>
          </a:xfrm>
          <a:prstGeom prst="rect">
            <a:avLst/>
          </a:prstGeom>
          <a:noFill/>
          <a:ln>
            <a:noFill/>
          </a:ln>
        </p:spPr>
        <p:txBody>
          <a:bodyPr anchorCtr="0" anchor="ctr" bIns="34275" lIns="68550" spcFirstLastPara="1" rIns="68550" wrap="square" tIns="34275">
            <a:noAutofit/>
          </a:bodyPr>
          <a:lstStyle/>
          <a:p>
            <a:pPr indent="0" lvl="0" marL="0" marR="0" rtl="0" algn="l">
              <a:lnSpc>
                <a:spcPct val="90000"/>
              </a:lnSpc>
              <a:spcBef>
                <a:spcPts val="0"/>
              </a:spcBef>
              <a:spcAft>
                <a:spcPts val="0"/>
              </a:spcAft>
              <a:buClr>
                <a:srgbClr val="000000"/>
              </a:buClr>
              <a:buSzPts val="2200"/>
              <a:buFont typeface="Arial"/>
              <a:buNone/>
            </a:pPr>
            <a:r>
              <a:rPr b="0" i="0" lang="en-US" sz="2200" u="none" cap="none" strike="noStrike">
                <a:solidFill>
                  <a:schemeClr val="dk1"/>
                </a:solidFill>
                <a:latin typeface="Arial"/>
                <a:ea typeface="Arial"/>
                <a:cs typeface="Arial"/>
                <a:sym typeface="Arial"/>
              </a:rPr>
              <a:t>Persistent warm conditions: wide range of effects                                        Multi-year patterns</a:t>
            </a:r>
            <a:endParaRPr b="0" i="0" sz="2200" u="none" cap="none" strike="noStrike">
              <a:solidFill>
                <a:srgbClr val="000000"/>
              </a:solidFill>
              <a:latin typeface="Arial"/>
              <a:ea typeface="Arial"/>
              <a:cs typeface="Arial"/>
              <a:sym typeface="Arial"/>
            </a:endParaRPr>
          </a:p>
        </p:txBody>
      </p:sp>
      <p:cxnSp>
        <p:nvCxnSpPr>
          <p:cNvPr id="333" name="Google Shape;333;p16"/>
          <p:cNvCxnSpPr/>
          <p:nvPr/>
        </p:nvCxnSpPr>
        <p:spPr>
          <a:xfrm>
            <a:off x="2725871" y="1237170"/>
            <a:ext cx="6207" cy="5272215"/>
          </a:xfrm>
          <a:prstGeom prst="straightConnector1">
            <a:avLst/>
          </a:prstGeom>
          <a:noFill/>
          <a:ln cap="flat" cmpd="sng" w="19050">
            <a:solidFill>
              <a:schemeClr val="accent2"/>
            </a:solidFill>
            <a:prstDash val="lgDash"/>
            <a:round/>
            <a:headEnd len="sm" w="sm" type="none"/>
            <a:tailEnd len="sm" w="sm" type="none"/>
          </a:ln>
        </p:spPr>
      </p:cxnSp>
      <p:sp>
        <p:nvSpPr>
          <p:cNvPr id="334" name="Google Shape;334;p16"/>
          <p:cNvSpPr txBox="1"/>
          <p:nvPr/>
        </p:nvSpPr>
        <p:spPr>
          <a:xfrm>
            <a:off x="8282850" y="954550"/>
            <a:ext cx="3909000" cy="50474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6AA84F"/>
                </a:solidFill>
                <a:latin typeface="Arial"/>
                <a:ea typeface="Arial"/>
                <a:cs typeface="Arial"/>
                <a:sym typeface="Arial"/>
              </a:rPr>
              <a:t>Satellite chl-a, Diatoms &amp; Copepods</a:t>
            </a:r>
            <a:endParaRPr b="0" i="0" sz="1400" u="none" cap="none" strike="noStrike">
              <a:solidFill>
                <a:srgbClr val="6AA84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Satellite-derived chl-a reverted to generally lower than average since 2014. </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Satellite chl-a in EBS off-shelf also decreasing since 2014</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Smaller copepods</a:t>
            </a:r>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Lower meso-zooplankton biomass</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70C0"/>
                </a:solidFill>
                <a:latin typeface="Arial"/>
                <a:ea typeface="Arial"/>
                <a:cs typeface="Arial"/>
                <a:sym typeface="Arial"/>
              </a:rPr>
              <a:t>Temperature and Fish Conditions</a:t>
            </a:r>
            <a:endParaRPr b="0" i="0" sz="140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Warmer temperatures</a:t>
            </a:r>
            <a:endParaRPr b="0" i="0" sz="1400" u="none" cap="none" strike="noStrike">
              <a:solidFill>
                <a:schemeClr val="dk1"/>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Condition factor average or below average since 2014</a:t>
            </a:r>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Higher energetic costs, increased food consumption</a:t>
            </a:r>
            <a:endParaRPr/>
          </a:p>
          <a:p>
            <a:pPr indent="-196850" lvl="0" marL="285750" marR="0" rtl="0" algn="l">
              <a:lnSpc>
                <a:spcPct val="100000"/>
              </a:lnSpc>
              <a:spcBef>
                <a:spcPts val="0"/>
              </a:spcBef>
              <a:spcAft>
                <a:spcPts val="0"/>
              </a:spcAft>
              <a:buClr>
                <a:schemeClr val="dk1"/>
              </a:buClr>
              <a:buSzPts val="1400"/>
              <a:buFont typeface="Arial"/>
              <a:buNone/>
            </a:pPr>
            <a:r>
              <a:t/>
            </a:r>
            <a:endParaRPr b="1" i="0" sz="1400" u="none" cap="none" strike="noStrike">
              <a:solidFill>
                <a:schemeClr val="dk1"/>
              </a:solidFill>
              <a:latin typeface="Arial"/>
              <a:ea typeface="Arial"/>
              <a:cs typeface="Arial"/>
              <a:sym typeface="Arial"/>
            </a:endParaRPr>
          </a:p>
        </p:txBody>
      </p:sp>
      <p:grpSp>
        <p:nvGrpSpPr>
          <p:cNvPr id="335" name="Google Shape;335;p16"/>
          <p:cNvGrpSpPr/>
          <p:nvPr/>
        </p:nvGrpSpPr>
        <p:grpSpPr>
          <a:xfrm>
            <a:off x="4526294" y="2602398"/>
            <a:ext cx="3648128" cy="4135759"/>
            <a:chOff x="4983306" y="1884860"/>
            <a:chExt cx="4055278" cy="4728744"/>
          </a:xfrm>
        </p:grpSpPr>
        <p:pic>
          <p:nvPicPr>
            <p:cNvPr descr="Graphical user interface, application, Word&#10;&#10;Description automatically generated" id="336" name="Google Shape;336;p16"/>
            <p:cNvPicPr preferRelativeResize="0"/>
            <p:nvPr/>
          </p:nvPicPr>
          <p:blipFill rotWithShape="1">
            <a:blip r:embed="rId7">
              <a:alphaModFix/>
            </a:blip>
            <a:srcRect b="0" l="0" r="0" t="0"/>
            <a:stretch/>
          </p:blipFill>
          <p:spPr>
            <a:xfrm>
              <a:off x="4983306" y="1884860"/>
              <a:ext cx="4055278" cy="4728744"/>
            </a:xfrm>
            <a:prstGeom prst="rect">
              <a:avLst/>
            </a:prstGeom>
            <a:noFill/>
            <a:ln>
              <a:noFill/>
            </a:ln>
          </p:spPr>
        </p:pic>
        <p:cxnSp>
          <p:nvCxnSpPr>
            <p:cNvPr id="337" name="Google Shape;337;p16"/>
            <p:cNvCxnSpPr/>
            <p:nvPr/>
          </p:nvCxnSpPr>
          <p:spPr>
            <a:xfrm flipH="1">
              <a:off x="8528460" y="2040164"/>
              <a:ext cx="13200" cy="3352500"/>
            </a:xfrm>
            <a:prstGeom prst="straightConnector1">
              <a:avLst/>
            </a:prstGeom>
            <a:noFill/>
            <a:ln cap="flat" cmpd="sng" w="19050">
              <a:solidFill>
                <a:schemeClr val="accent2"/>
              </a:solidFill>
              <a:prstDash val="lgDash"/>
              <a:round/>
              <a:headEnd len="sm" w="sm" type="none"/>
              <a:tailEnd len="sm" w="sm" type="none"/>
            </a:ln>
          </p:spPr>
        </p:cxnSp>
        <p:cxnSp>
          <p:nvCxnSpPr>
            <p:cNvPr id="338" name="Google Shape;338;p16"/>
            <p:cNvCxnSpPr/>
            <p:nvPr/>
          </p:nvCxnSpPr>
          <p:spPr>
            <a:xfrm flipH="1">
              <a:off x="6615309" y="2026771"/>
              <a:ext cx="7800" cy="4586700"/>
            </a:xfrm>
            <a:prstGeom prst="straightConnector1">
              <a:avLst/>
            </a:prstGeom>
            <a:noFill/>
            <a:ln cap="flat" cmpd="sng" w="19050">
              <a:solidFill>
                <a:schemeClr val="accent2"/>
              </a:solidFill>
              <a:prstDash val="lgDash"/>
              <a:miter lim="800000"/>
              <a:headEnd len="sm" w="sm" type="none"/>
              <a:tailEnd len="sm" w="sm" type="none"/>
            </a:ln>
          </p:spPr>
        </p:cxnSp>
      </p:grpSp>
      <p:cxnSp>
        <p:nvCxnSpPr>
          <p:cNvPr id="339" name="Google Shape;339;p16"/>
          <p:cNvCxnSpPr/>
          <p:nvPr/>
        </p:nvCxnSpPr>
        <p:spPr>
          <a:xfrm>
            <a:off x="6706648" y="1234746"/>
            <a:ext cx="0" cy="1225136"/>
          </a:xfrm>
          <a:prstGeom prst="straightConnector1">
            <a:avLst/>
          </a:prstGeom>
          <a:noFill/>
          <a:ln cap="flat" cmpd="sng" w="19050">
            <a:solidFill>
              <a:schemeClr val="accent2"/>
            </a:solidFill>
            <a:prstDash val="dash"/>
            <a:round/>
            <a:headEnd len="sm" w="sm" type="none"/>
            <a:tailEnd len="sm" w="sm" type="none"/>
          </a:ln>
        </p:spPr>
      </p:cxnSp>
      <p:cxnSp>
        <p:nvCxnSpPr>
          <p:cNvPr id="340" name="Google Shape;340;p16"/>
          <p:cNvCxnSpPr/>
          <p:nvPr/>
        </p:nvCxnSpPr>
        <p:spPr>
          <a:xfrm>
            <a:off x="7770314" y="1232012"/>
            <a:ext cx="0" cy="1225136"/>
          </a:xfrm>
          <a:prstGeom prst="straightConnector1">
            <a:avLst/>
          </a:prstGeom>
          <a:noFill/>
          <a:ln cap="flat" cmpd="sng" w="19050">
            <a:solidFill>
              <a:schemeClr val="accent2"/>
            </a:solidFill>
            <a:prstDash val="dash"/>
            <a:round/>
            <a:headEnd len="sm" w="sm" type="none"/>
            <a:tailEnd len="sm" w="sm" type="none"/>
          </a:ln>
        </p:spPr>
      </p:cxnSp>
      <p:cxnSp>
        <p:nvCxnSpPr>
          <p:cNvPr id="341" name="Google Shape;341;p16"/>
          <p:cNvCxnSpPr/>
          <p:nvPr/>
        </p:nvCxnSpPr>
        <p:spPr>
          <a:xfrm>
            <a:off x="5633126" y="1234746"/>
            <a:ext cx="0" cy="1225136"/>
          </a:xfrm>
          <a:prstGeom prst="straightConnector1">
            <a:avLst/>
          </a:prstGeom>
          <a:noFill/>
          <a:ln cap="flat" cmpd="sng" w="19050">
            <a:solidFill>
              <a:schemeClr val="accent2"/>
            </a:solidFill>
            <a:prstDash val="dash"/>
            <a:round/>
            <a:headEnd len="sm" w="sm" type="none"/>
            <a:tailEnd len="sm" w="sm" type="none"/>
          </a:ln>
        </p:spPr>
      </p:cxnSp>
      <p:sp>
        <p:nvSpPr>
          <p:cNvPr id="342" name="Google Shape;342;p16"/>
          <p:cNvSpPr txBox="1"/>
          <p:nvPr/>
        </p:nvSpPr>
        <p:spPr>
          <a:xfrm>
            <a:off x="126325" y="726100"/>
            <a:ext cx="3842700" cy="4002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400"/>
              <a:buFont typeface="Arial"/>
              <a:buNone/>
            </a:pPr>
            <a:r>
              <a:rPr b="0" i="0" lang="en-US" sz="1400" u="none" cap="none" strike="noStrike">
                <a:solidFill>
                  <a:srgbClr val="6AA84F"/>
                </a:solidFill>
                <a:latin typeface="Arial"/>
                <a:ea typeface="Arial"/>
                <a:cs typeface="Arial"/>
                <a:sym typeface="Arial"/>
              </a:rPr>
              <a:t>Satellite chl-a &amp; Copepods</a:t>
            </a:r>
            <a:endParaRPr b="0" i="0" sz="1400" u="none" cap="none" strike="noStrike">
              <a:solidFill>
                <a:srgbClr val="6AA84F"/>
              </a:solidFill>
              <a:latin typeface="Arial"/>
              <a:ea typeface="Arial"/>
              <a:cs typeface="Arial"/>
              <a:sym typeface="Arial"/>
            </a:endParaRPr>
          </a:p>
        </p:txBody>
      </p:sp>
      <p:sp>
        <p:nvSpPr>
          <p:cNvPr id="343" name="Google Shape;343;p16"/>
          <p:cNvSpPr txBox="1"/>
          <p:nvPr/>
        </p:nvSpPr>
        <p:spPr>
          <a:xfrm>
            <a:off x="4545925" y="726100"/>
            <a:ext cx="3842700" cy="4002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400"/>
              <a:buFont typeface="Arial"/>
              <a:buNone/>
            </a:pPr>
            <a:r>
              <a:rPr b="0" i="0" lang="en-US" sz="1400" u="none" cap="none" strike="noStrike">
                <a:solidFill>
                  <a:srgbClr val="0070C0"/>
                </a:solidFill>
                <a:latin typeface="Arial"/>
                <a:ea typeface="Arial"/>
                <a:cs typeface="Arial"/>
                <a:sym typeface="Arial"/>
              </a:rPr>
              <a:t>Temperature and Fish Condition</a:t>
            </a:r>
            <a:endParaRPr b="0" i="0" sz="1400" u="none" cap="none" strike="noStrike">
              <a:solidFill>
                <a:srgbClr val="0070C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cxnSp>
        <p:nvCxnSpPr>
          <p:cNvPr id="348" name="Google Shape;348;p17"/>
          <p:cNvCxnSpPr/>
          <p:nvPr/>
        </p:nvCxnSpPr>
        <p:spPr>
          <a:xfrm>
            <a:off x="0" y="684890"/>
            <a:ext cx="12192000" cy="0"/>
          </a:xfrm>
          <a:prstGeom prst="straightConnector1">
            <a:avLst/>
          </a:prstGeom>
          <a:noFill/>
          <a:ln cap="flat" cmpd="sng" w="28575">
            <a:solidFill>
              <a:srgbClr val="37A3C9"/>
            </a:solidFill>
            <a:prstDash val="solid"/>
            <a:round/>
            <a:headEnd len="sm" w="sm" type="none"/>
            <a:tailEnd len="sm" w="sm" type="none"/>
          </a:ln>
        </p:spPr>
      </p:cxnSp>
      <p:sp>
        <p:nvSpPr>
          <p:cNvPr id="349" name="Google Shape;349;p17"/>
          <p:cNvSpPr txBox="1"/>
          <p:nvPr/>
        </p:nvSpPr>
        <p:spPr>
          <a:xfrm>
            <a:off x="202534" y="69051"/>
            <a:ext cx="11684666" cy="574650"/>
          </a:xfrm>
          <a:prstGeom prst="rect">
            <a:avLst/>
          </a:prstGeom>
          <a:noFill/>
          <a:ln>
            <a:noFill/>
          </a:ln>
        </p:spPr>
        <p:txBody>
          <a:bodyPr anchorCtr="0" anchor="ctr" bIns="34275" lIns="68550" spcFirstLastPara="1" rIns="68550" wrap="square" tIns="34275">
            <a:noAutofit/>
          </a:bodyPr>
          <a:lstStyle/>
          <a:p>
            <a:pPr indent="0" lvl="0" marL="0" marR="0" rtl="0" algn="r">
              <a:lnSpc>
                <a:spcPct val="90000"/>
              </a:lnSpc>
              <a:spcBef>
                <a:spcPts val="0"/>
              </a:spcBef>
              <a:spcAft>
                <a:spcPts val="0"/>
              </a:spcAft>
              <a:buClr>
                <a:srgbClr val="000000"/>
              </a:buClr>
              <a:buSzPts val="2200"/>
              <a:buFont typeface="Arial"/>
              <a:buNone/>
            </a:pPr>
            <a:r>
              <a:rPr b="0" i="0" lang="en-US" sz="2200" u="none" cap="none" strike="noStrike">
                <a:solidFill>
                  <a:schemeClr val="dk1"/>
                </a:solidFill>
                <a:latin typeface="Arial"/>
                <a:ea typeface="Arial"/>
                <a:cs typeface="Arial"/>
                <a:sym typeface="Arial"/>
              </a:rPr>
              <a:t>Eastern Kamchatka pink salmon in odd years                                  	Multi-year patterns</a:t>
            </a:r>
            <a:endParaRPr b="0" i="0" sz="2200" u="none" cap="none" strike="noStrike">
              <a:solidFill>
                <a:srgbClr val="000000"/>
              </a:solidFill>
              <a:latin typeface="Arial"/>
              <a:ea typeface="Arial"/>
              <a:cs typeface="Arial"/>
              <a:sym typeface="Arial"/>
            </a:endParaRPr>
          </a:p>
        </p:txBody>
      </p:sp>
      <p:pic>
        <p:nvPicPr>
          <p:cNvPr id="350" name="Google Shape;350;p17"/>
          <p:cNvPicPr preferRelativeResize="0"/>
          <p:nvPr/>
        </p:nvPicPr>
        <p:blipFill rotWithShape="1">
          <a:blip r:embed="rId3">
            <a:alphaModFix/>
          </a:blip>
          <a:srcRect b="0" l="0" r="0" t="0"/>
          <a:stretch/>
        </p:blipFill>
        <p:spPr>
          <a:xfrm>
            <a:off x="6758430" y="5241147"/>
            <a:ext cx="4352053" cy="1186249"/>
          </a:xfrm>
          <a:prstGeom prst="rect">
            <a:avLst/>
          </a:prstGeom>
          <a:noFill/>
          <a:ln>
            <a:noFill/>
          </a:ln>
        </p:spPr>
      </p:pic>
      <p:sp>
        <p:nvSpPr>
          <p:cNvPr id="351" name="Google Shape;351;p17"/>
          <p:cNvSpPr txBox="1"/>
          <p:nvPr/>
        </p:nvSpPr>
        <p:spPr>
          <a:xfrm>
            <a:off x="2191059" y="6577438"/>
            <a:ext cx="12876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Spencer et al. 2020</a:t>
            </a:r>
            <a:endParaRPr b="0" i="0" sz="1400" u="none" cap="none" strike="noStrike">
              <a:solidFill>
                <a:srgbClr val="000000"/>
              </a:solidFill>
              <a:latin typeface="Arial"/>
              <a:ea typeface="Arial"/>
              <a:cs typeface="Arial"/>
              <a:sym typeface="Arial"/>
            </a:endParaRPr>
          </a:p>
        </p:txBody>
      </p:sp>
      <p:sp>
        <p:nvSpPr>
          <p:cNvPr id="352" name="Google Shape;352;p17"/>
          <p:cNvSpPr txBox="1"/>
          <p:nvPr/>
        </p:nvSpPr>
        <p:spPr>
          <a:xfrm>
            <a:off x="6880906" y="6386315"/>
            <a:ext cx="11175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Lowe et al. 2021</a:t>
            </a:r>
            <a:endParaRPr b="0" i="0" sz="1400" u="none" cap="none" strike="noStrike">
              <a:solidFill>
                <a:srgbClr val="000000"/>
              </a:solidFill>
              <a:latin typeface="Arial"/>
              <a:ea typeface="Arial"/>
              <a:cs typeface="Arial"/>
              <a:sym typeface="Arial"/>
            </a:endParaRPr>
          </a:p>
        </p:txBody>
      </p:sp>
      <p:sp>
        <p:nvSpPr>
          <p:cNvPr id="353" name="Google Shape;353;p17"/>
          <p:cNvSpPr txBox="1"/>
          <p:nvPr/>
        </p:nvSpPr>
        <p:spPr>
          <a:xfrm>
            <a:off x="6665087" y="2740353"/>
            <a:ext cx="4201666"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Tufted puffin hatch date anomaly at Buldir, Rokek et al. </a:t>
            </a:r>
            <a:br>
              <a:rPr b="0" i="0" lang="en-US" sz="1000" u="none" cap="none" strike="noStrike">
                <a:solidFill>
                  <a:schemeClr val="dk1"/>
                </a:solidFill>
                <a:latin typeface="Arial"/>
                <a:ea typeface="Arial"/>
                <a:cs typeface="Arial"/>
                <a:sym typeface="Arial"/>
              </a:rPr>
            </a:br>
            <a:r>
              <a:rPr b="0" i="0" lang="en-US" sz="1000" u="none" cap="none" strike="noStrike">
                <a:solidFill>
                  <a:schemeClr val="dk1"/>
                </a:solidFill>
                <a:latin typeface="Arial"/>
                <a:ea typeface="Arial"/>
                <a:cs typeface="Arial"/>
                <a:sym typeface="Arial"/>
              </a:rPr>
              <a:t>no effect on reproductive success</a:t>
            </a:r>
            <a:endParaRPr b="0" i="0" sz="1000" u="none" cap="none" strike="noStrike">
              <a:solidFill>
                <a:schemeClr val="dk1"/>
              </a:solidFill>
              <a:latin typeface="Arial"/>
              <a:ea typeface="Arial"/>
              <a:cs typeface="Arial"/>
              <a:sym typeface="Arial"/>
            </a:endParaRPr>
          </a:p>
        </p:txBody>
      </p:sp>
      <p:sp>
        <p:nvSpPr>
          <p:cNvPr id="354" name="Google Shape;354;p17"/>
          <p:cNvSpPr txBox="1"/>
          <p:nvPr/>
        </p:nvSpPr>
        <p:spPr>
          <a:xfrm>
            <a:off x="6653044" y="905844"/>
            <a:ext cx="5503800" cy="152858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Eastern Kamchatka pink salmon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Continued high level for a low abundance year</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FF9900"/>
              </a:buClr>
              <a:buSzPts val="1400"/>
              <a:buFont typeface="Arial"/>
              <a:buChar char="•"/>
            </a:pPr>
            <a:r>
              <a:rPr b="0" i="0" lang="en-US" sz="1400" u="none" cap="none" strike="noStrike">
                <a:solidFill>
                  <a:srgbClr val="FF9900"/>
                </a:solidFill>
                <a:latin typeface="Arial"/>
                <a:ea typeface="Arial"/>
                <a:cs typeface="Arial"/>
                <a:sym typeface="Arial"/>
              </a:rPr>
              <a:t>Biennial pattern at several trophic levels from diverse sources</a:t>
            </a:r>
            <a:endParaRPr b="0" i="0" sz="1400" u="none" cap="none" strike="noStrike">
              <a:solidFill>
                <a:srgbClr val="FF99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No statistical analysis has been conducted</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Potential thresholds: 2009 for high abundance years</a:t>
            </a:r>
            <a:br>
              <a:rPr b="0" i="0" lang="en-US" sz="1400" u="none" cap="none" strike="noStrike">
                <a:solidFill>
                  <a:schemeClr val="dk1"/>
                </a:solidFill>
                <a:latin typeface="Arial"/>
                <a:ea typeface="Arial"/>
                <a:cs typeface="Arial"/>
                <a:sym typeface="Arial"/>
              </a:rPr>
            </a:br>
            <a:endParaRPr b="0" baseline="30000" i="0" sz="1400" u="none" cap="none" strike="noStrike">
              <a:solidFill>
                <a:schemeClr val="dk1"/>
              </a:solidFill>
              <a:latin typeface="Arial"/>
              <a:ea typeface="Arial"/>
              <a:cs typeface="Arial"/>
              <a:sym typeface="Arial"/>
            </a:endParaRPr>
          </a:p>
        </p:txBody>
      </p:sp>
      <p:pic>
        <p:nvPicPr>
          <p:cNvPr id="355" name="Google Shape;355;p17"/>
          <p:cNvPicPr preferRelativeResize="0"/>
          <p:nvPr/>
        </p:nvPicPr>
        <p:blipFill rotWithShape="1">
          <a:blip r:embed="rId4">
            <a:alphaModFix/>
          </a:blip>
          <a:srcRect b="0" l="0" r="0" t="0"/>
          <a:stretch/>
        </p:blipFill>
        <p:spPr>
          <a:xfrm>
            <a:off x="1565098" y="4794273"/>
            <a:ext cx="2710569" cy="1815823"/>
          </a:xfrm>
          <a:prstGeom prst="rect">
            <a:avLst/>
          </a:prstGeom>
          <a:noFill/>
          <a:ln>
            <a:noFill/>
          </a:ln>
        </p:spPr>
      </p:pic>
      <p:pic>
        <p:nvPicPr>
          <p:cNvPr descr="A group of graphs showing different types of data&#10;&#10;Description automatically generated with medium confidence" id="356" name="Google Shape;356;p17"/>
          <p:cNvPicPr preferRelativeResize="0"/>
          <p:nvPr/>
        </p:nvPicPr>
        <p:blipFill rotWithShape="1">
          <a:blip r:embed="rId5">
            <a:alphaModFix/>
          </a:blip>
          <a:srcRect b="48868" l="0" r="0" t="25742"/>
          <a:stretch/>
        </p:blipFill>
        <p:spPr>
          <a:xfrm>
            <a:off x="-1" y="3420931"/>
            <a:ext cx="6028897" cy="1340969"/>
          </a:xfrm>
          <a:prstGeom prst="rect">
            <a:avLst/>
          </a:prstGeom>
          <a:noFill/>
          <a:ln>
            <a:noFill/>
          </a:ln>
        </p:spPr>
      </p:pic>
      <p:pic>
        <p:nvPicPr>
          <p:cNvPr descr="A graph of a number of blue squares&#10;&#10;Description automatically generated with medium confidence" id="357" name="Google Shape;357;p17"/>
          <p:cNvPicPr preferRelativeResize="0"/>
          <p:nvPr/>
        </p:nvPicPr>
        <p:blipFill rotWithShape="1">
          <a:blip r:embed="rId6">
            <a:alphaModFix/>
          </a:blip>
          <a:srcRect b="0" l="0" r="0" t="0"/>
          <a:stretch/>
        </p:blipFill>
        <p:spPr>
          <a:xfrm>
            <a:off x="6758430" y="3137898"/>
            <a:ext cx="2918970" cy="1912350"/>
          </a:xfrm>
          <a:prstGeom prst="rect">
            <a:avLst/>
          </a:prstGeom>
          <a:noFill/>
          <a:ln>
            <a:noFill/>
          </a:ln>
        </p:spPr>
      </p:pic>
      <p:sp>
        <p:nvSpPr>
          <p:cNvPr id="358" name="Google Shape;358;p17"/>
          <p:cNvSpPr txBox="1"/>
          <p:nvPr/>
        </p:nvSpPr>
        <p:spPr>
          <a:xfrm>
            <a:off x="1325247" y="3179368"/>
            <a:ext cx="3528779" cy="24618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Spring (Apr-Jun) satellite chla anomaly GlobColour, Pelland</a:t>
            </a:r>
            <a:endParaRPr b="0" i="0" sz="1000" u="none" cap="none" strike="noStrike">
              <a:solidFill>
                <a:schemeClr val="dk1"/>
              </a:solidFill>
              <a:latin typeface="Arial"/>
              <a:ea typeface="Arial"/>
              <a:cs typeface="Arial"/>
              <a:sym typeface="Arial"/>
            </a:endParaRPr>
          </a:p>
        </p:txBody>
      </p:sp>
      <p:pic>
        <p:nvPicPr>
          <p:cNvPr descr="A black and white image of a sound wave&#10;&#10;Description automatically generated" id="359" name="Google Shape;359;p17"/>
          <p:cNvPicPr preferRelativeResize="0"/>
          <p:nvPr/>
        </p:nvPicPr>
        <p:blipFill rotWithShape="1">
          <a:blip r:embed="rId7">
            <a:alphaModFix/>
          </a:blip>
          <a:srcRect b="0" l="0" r="0" t="0"/>
          <a:stretch/>
        </p:blipFill>
        <p:spPr>
          <a:xfrm>
            <a:off x="304800" y="709017"/>
            <a:ext cx="5442713" cy="249121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cxnSp>
        <p:nvCxnSpPr>
          <p:cNvPr id="364" name="Google Shape;364;p18"/>
          <p:cNvCxnSpPr/>
          <p:nvPr/>
        </p:nvCxnSpPr>
        <p:spPr>
          <a:xfrm>
            <a:off x="0" y="684890"/>
            <a:ext cx="12192000" cy="0"/>
          </a:xfrm>
          <a:prstGeom prst="straightConnector1">
            <a:avLst/>
          </a:prstGeom>
          <a:noFill/>
          <a:ln cap="flat" cmpd="sng" w="28575">
            <a:solidFill>
              <a:srgbClr val="37A3C9"/>
            </a:solidFill>
            <a:prstDash val="solid"/>
            <a:round/>
            <a:headEnd len="sm" w="sm" type="none"/>
            <a:tailEnd len="sm" w="sm" type="none"/>
          </a:ln>
        </p:spPr>
      </p:cxnSp>
      <p:sp>
        <p:nvSpPr>
          <p:cNvPr id="365" name="Google Shape;365;p18"/>
          <p:cNvSpPr txBox="1"/>
          <p:nvPr/>
        </p:nvSpPr>
        <p:spPr>
          <a:xfrm>
            <a:off x="202534" y="69051"/>
            <a:ext cx="11684666" cy="574650"/>
          </a:xfrm>
          <a:prstGeom prst="rect">
            <a:avLst/>
          </a:prstGeom>
          <a:noFill/>
          <a:ln>
            <a:noFill/>
          </a:ln>
        </p:spPr>
        <p:txBody>
          <a:bodyPr anchorCtr="0" anchor="ctr" bIns="34275" lIns="68550" spcFirstLastPara="1" rIns="68550" wrap="square" tIns="34275">
            <a:noAutofit/>
          </a:bodyPr>
          <a:lstStyle/>
          <a:p>
            <a:pPr indent="0" lvl="0" marL="0" marR="0" rtl="0" algn="r">
              <a:lnSpc>
                <a:spcPct val="90000"/>
              </a:lnSpc>
              <a:spcBef>
                <a:spcPts val="0"/>
              </a:spcBef>
              <a:spcAft>
                <a:spcPts val="0"/>
              </a:spcAft>
              <a:buClr>
                <a:srgbClr val="000000"/>
              </a:buClr>
              <a:buSzPts val="2200"/>
              <a:buFont typeface="Arial"/>
              <a:buNone/>
            </a:pPr>
            <a:r>
              <a:rPr b="0" i="0" lang="en-US" sz="2200" u="none" cap="none" strike="noStrike">
                <a:solidFill>
                  <a:schemeClr val="dk1"/>
                </a:solidFill>
                <a:latin typeface="Arial"/>
                <a:ea typeface="Arial"/>
                <a:cs typeface="Arial"/>
                <a:sym typeface="Arial"/>
              </a:rPr>
              <a:t>POP and Northern Rockfish as main pelagic foragers             	            Multi-year patterns</a:t>
            </a:r>
            <a:endParaRPr b="0" i="0" sz="2200" u="none" cap="none" strike="noStrike">
              <a:solidFill>
                <a:srgbClr val="000000"/>
              </a:solidFill>
              <a:latin typeface="Arial"/>
              <a:ea typeface="Arial"/>
              <a:cs typeface="Arial"/>
              <a:sym typeface="Arial"/>
            </a:endParaRPr>
          </a:p>
        </p:txBody>
      </p:sp>
      <p:sp>
        <p:nvSpPr>
          <p:cNvPr id="366" name="Google Shape;366;p18"/>
          <p:cNvSpPr txBox="1"/>
          <p:nvPr/>
        </p:nvSpPr>
        <p:spPr>
          <a:xfrm>
            <a:off x="6402322" y="909626"/>
            <a:ext cx="5704800" cy="2462700"/>
          </a:xfrm>
          <a:prstGeom prst="rect">
            <a:avLst/>
          </a:prstGeom>
          <a:noFill/>
          <a:ln>
            <a:noFill/>
          </a:ln>
        </p:spPr>
        <p:txBody>
          <a:bodyPr anchorCtr="0" anchor="t" bIns="45700" lIns="91425" spcFirstLastPara="1" rIns="91425" wrap="square" tIns="45700">
            <a:spAutoFit/>
          </a:bodyPr>
          <a:lstStyle/>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Increased competition with other fish feeding on zooplankton,  </a:t>
            </a:r>
            <a:r>
              <a:rPr b="0" i="0" lang="en-US" sz="1400" u="none" cap="none" strike="noStrike">
                <a:solidFill>
                  <a:srgbClr val="B45F06"/>
                </a:solidFill>
                <a:latin typeface="Arial"/>
                <a:ea typeface="Arial"/>
                <a:cs typeface="Arial"/>
                <a:sym typeface="Arial"/>
              </a:rPr>
              <a:t>changes in cod diet may be due to decreasing Atka mackerel</a:t>
            </a:r>
            <a:endParaRPr b="0" i="0" sz="1400" u="none" cap="none" strike="noStrike">
              <a:solidFill>
                <a:srgbClr val="B45F06"/>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rgbClr val="0070C0"/>
              </a:buClr>
              <a:buSzPts val="1400"/>
              <a:buFont typeface="Arial"/>
              <a:buChar char="•"/>
            </a:pPr>
            <a:r>
              <a:rPr b="0" i="0" lang="en-US" sz="1400" u="none" cap="none" strike="noStrike">
                <a:solidFill>
                  <a:srgbClr val="0070C0"/>
                </a:solidFill>
                <a:latin typeface="Arial"/>
                <a:ea typeface="Arial"/>
                <a:cs typeface="Arial"/>
                <a:sym typeface="Arial"/>
              </a:rPr>
              <a:t>POP expanding area occupied</a:t>
            </a:r>
            <a:endParaRPr b="0" i="0" sz="1400" u="none" cap="none" strike="noStrike">
              <a:solidFill>
                <a:srgbClr val="0070C0"/>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Longer mean lifespan of groundfish community (35 to 60 years) means a </a:t>
            </a:r>
            <a:r>
              <a:rPr b="0" i="0" lang="en-US" sz="1400" u="none" cap="none" strike="noStrike">
                <a:solidFill>
                  <a:srgbClr val="9900FF"/>
                </a:solidFill>
                <a:latin typeface="Arial"/>
                <a:ea typeface="Arial"/>
                <a:cs typeface="Arial"/>
                <a:sym typeface="Arial"/>
              </a:rPr>
              <a:t>slower turnover rate</a:t>
            </a:r>
            <a:r>
              <a:rPr b="0" i="0" lang="en-US" sz="1400" u="none" cap="none" strike="noStrike">
                <a:solidFill>
                  <a:schemeClr val="dk1"/>
                </a:solidFill>
                <a:latin typeface="Arial"/>
                <a:ea typeface="Arial"/>
                <a:cs typeface="Arial"/>
                <a:sym typeface="Arial"/>
              </a:rPr>
              <a:t> &amp; dampened effects of environmental variability (increased ecological stability)</a:t>
            </a:r>
            <a:endParaRPr b="0" i="0" sz="14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Spatial competition with Atka mackerel, pollock?</a:t>
            </a:r>
            <a:endParaRPr b="0" i="0" sz="1400" u="none" cap="none" strike="noStrike">
              <a:solidFill>
                <a:schemeClr val="dk1"/>
              </a:solidFill>
              <a:latin typeface="Arial"/>
              <a:ea typeface="Arial"/>
              <a:cs typeface="Arial"/>
              <a:sym typeface="Arial"/>
            </a:endParaRPr>
          </a:p>
        </p:txBody>
      </p:sp>
      <p:grpSp>
        <p:nvGrpSpPr>
          <p:cNvPr id="367" name="Google Shape;367;p18"/>
          <p:cNvGrpSpPr/>
          <p:nvPr/>
        </p:nvGrpSpPr>
        <p:grpSpPr>
          <a:xfrm>
            <a:off x="6293256" y="4409956"/>
            <a:ext cx="2705079" cy="1869554"/>
            <a:chOff x="9289114" y="2856088"/>
            <a:chExt cx="2557135" cy="1861181"/>
          </a:xfrm>
        </p:grpSpPr>
        <p:grpSp>
          <p:nvGrpSpPr>
            <p:cNvPr id="368" name="Google Shape;368;p18"/>
            <p:cNvGrpSpPr/>
            <p:nvPr/>
          </p:nvGrpSpPr>
          <p:grpSpPr>
            <a:xfrm>
              <a:off x="9289114" y="2856088"/>
              <a:ext cx="2557135" cy="1861181"/>
              <a:chOff x="9289114" y="2856088"/>
              <a:chExt cx="2557135" cy="1861181"/>
            </a:xfrm>
          </p:grpSpPr>
          <p:pic>
            <p:nvPicPr>
              <p:cNvPr id="369" name="Google Shape;369;p18"/>
              <p:cNvPicPr preferRelativeResize="0"/>
              <p:nvPr/>
            </p:nvPicPr>
            <p:blipFill rotWithShape="1">
              <a:blip r:embed="rId3">
                <a:alphaModFix/>
              </a:blip>
              <a:srcRect b="0" l="0" r="0" t="0"/>
              <a:stretch/>
            </p:blipFill>
            <p:spPr>
              <a:xfrm>
                <a:off x="9289114" y="2856088"/>
                <a:ext cx="2557135" cy="1861181"/>
              </a:xfrm>
              <a:prstGeom prst="rect">
                <a:avLst/>
              </a:prstGeom>
              <a:noFill/>
              <a:ln>
                <a:noFill/>
              </a:ln>
            </p:spPr>
          </p:pic>
          <p:sp>
            <p:nvSpPr>
              <p:cNvPr id="370" name="Google Shape;370;p18"/>
              <p:cNvSpPr txBox="1"/>
              <p:nvPr/>
            </p:nvSpPr>
            <p:spPr>
              <a:xfrm>
                <a:off x="9699587" y="4183252"/>
                <a:ext cx="1590600" cy="26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Spencer et al., 2020</a:t>
                </a:r>
                <a:endParaRPr b="0" i="0" sz="1400" u="none" cap="none" strike="noStrike">
                  <a:solidFill>
                    <a:srgbClr val="000000"/>
                  </a:solidFill>
                  <a:latin typeface="Arial"/>
                  <a:ea typeface="Arial"/>
                  <a:cs typeface="Arial"/>
                  <a:sym typeface="Arial"/>
                </a:endParaRPr>
              </a:p>
            </p:txBody>
          </p:sp>
        </p:grpSp>
        <p:sp>
          <p:nvSpPr>
            <p:cNvPr id="371" name="Google Shape;371;p18"/>
            <p:cNvSpPr txBox="1"/>
            <p:nvPr/>
          </p:nvSpPr>
          <p:spPr>
            <a:xfrm>
              <a:off x="9699587" y="2950076"/>
              <a:ext cx="1590600" cy="26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70C0"/>
                  </a:solidFill>
                  <a:latin typeface="Arial"/>
                  <a:ea typeface="Arial"/>
                  <a:cs typeface="Arial"/>
                  <a:sym typeface="Arial"/>
                </a:rPr>
                <a:t>Area occupied by POP</a:t>
              </a:r>
              <a:endParaRPr b="0" i="0" sz="1400" u="none" cap="none" strike="noStrike">
                <a:solidFill>
                  <a:srgbClr val="0070C0"/>
                </a:solidFill>
                <a:latin typeface="Arial"/>
                <a:ea typeface="Arial"/>
                <a:cs typeface="Arial"/>
                <a:sym typeface="Arial"/>
              </a:endParaRPr>
            </a:p>
          </p:txBody>
        </p:sp>
      </p:grpSp>
      <p:grpSp>
        <p:nvGrpSpPr>
          <p:cNvPr id="372" name="Google Shape;372;p18"/>
          <p:cNvGrpSpPr/>
          <p:nvPr/>
        </p:nvGrpSpPr>
        <p:grpSpPr>
          <a:xfrm>
            <a:off x="9021485" y="4504367"/>
            <a:ext cx="3085637" cy="1770075"/>
            <a:chOff x="5909964" y="2900726"/>
            <a:chExt cx="3219780" cy="1733728"/>
          </a:xfrm>
        </p:grpSpPr>
        <p:pic>
          <p:nvPicPr>
            <p:cNvPr descr="Chart, line chart&#10;&#10;Description automatically generated" id="373" name="Google Shape;373;p18"/>
            <p:cNvPicPr preferRelativeResize="0"/>
            <p:nvPr/>
          </p:nvPicPr>
          <p:blipFill rotWithShape="1">
            <a:blip r:embed="rId4">
              <a:alphaModFix/>
            </a:blip>
            <a:srcRect b="0" l="0" r="0" t="0"/>
            <a:stretch/>
          </p:blipFill>
          <p:spPr>
            <a:xfrm>
              <a:off x="5909964" y="2900726"/>
              <a:ext cx="3219780" cy="1733728"/>
            </a:xfrm>
            <a:prstGeom prst="rect">
              <a:avLst/>
            </a:prstGeom>
            <a:noFill/>
            <a:ln>
              <a:noFill/>
            </a:ln>
          </p:spPr>
        </p:pic>
        <p:sp>
          <p:nvSpPr>
            <p:cNvPr id="374" name="Google Shape;374;p18"/>
            <p:cNvSpPr txBox="1"/>
            <p:nvPr/>
          </p:nvSpPr>
          <p:spPr>
            <a:xfrm>
              <a:off x="6394030" y="2950076"/>
              <a:ext cx="1590600" cy="429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9900FF"/>
                  </a:solidFill>
                  <a:latin typeface="Arial"/>
                  <a:ea typeface="Arial"/>
                  <a:cs typeface="Arial"/>
                  <a:sym typeface="Arial"/>
                </a:rPr>
                <a:t>Mean lifespan of groundfish community</a:t>
              </a:r>
              <a:endParaRPr b="0" i="0" sz="1400" u="none" cap="none" strike="noStrike">
                <a:solidFill>
                  <a:srgbClr val="9900FF"/>
                </a:solidFill>
                <a:latin typeface="Arial"/>
                <a:ea typeface="Arial"/>
                <a:cs typeface="Arial"/>
                <a:sym typeface="Arial"/>
              </a:endParaRPr>
            </a:p>
          </p:txBody>
        </p:sp>
        <p:sp>
          <p:nvSpPr>
            <p:cNvPr id="375" name="Google Shape;375;p18"/>
            <p:cNvSpPr txBox="1"/>
            <p:nvPr/>
          </p:nvSpPr>
          <p:spPr>
            <a:xfrm>
              <a:off x="6289478" y="4175799"/>
              <a:ext cx="1590600" cy="26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Whitehouse and Lang</a:t>
              </a:r>
              <a:endParaRPr b="0" i="0" sz="1400" u="none" cap="none" strike="noStrike">
                <a:solidFill>
                  <a:srgbClr val="000000"/>
                </a:solidFill>
                <a:latin typeface="Arial"/>
                <a:ea typeface="Arial"/>
                <a:cs typeface="Arial"/>
                <a:sym typeface="Arial"/>
              </a:endParaRPr>
            </a:p>
          </p:txBody>
        </p:sp>
      </p:grpSp>
      <p:pic>
        <p:nvPicPr>
          <p:cNvPr descr="A graph of food diets&#10;&#10;Description automatically generated" id="376" name="Google Shape;376;p18"/>
          <p:cNvPicPr preferRelativeResize="0"/>
          <p:nvPr/>
        </p:nvPicPr>
        <p:blipFill rotWithShape="1">
          <a:blip r:embed="rId5">
            <a:alphaModFix/>
          </a:blip>
          <a:srcRect b="0" l="0" r="0" t="0"/>
          <a:stretch/>
        </p:blipFill>
        <p:spPr>
          <a:xfrm>
            <a:off x="84878" y="852041"/>
            <a:ext cx="5901416" cy="2798378"/>
          </a:xfrm>
          <a:prstGeom prst="rect">
            <a:avLst/>
          </a:prstGeom>
          <a:noFill/>
          <a:ln>
            <a:noFill/>
          </a:ln>
        </p:spPr>
      </p:pic>
      <p:pic>
        <p:nvPicPr>
          <p:cNvPr id="377" name="Google Shape;377;p18"/>
          <p:cNvPicPr preferRelativeResize="0"/>
          <p:nvPr/>
        </p:nvPicPr>
        <p:blipFill rotWithShape="1">
          <a:blip r:embed="rId6">
            <a:alphaModFix/>
          </a:blip>
          <a:srcRect b="0" l="0" r="0" t="0"/>
          <a:stretch/>
        </p:blipFill>
        <p:spPr>
          <a:xfrm>
            <a:off x="74415" y="4306077"/>
            <a:ext cx="5901415" cy="20302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cxnSp>
        <p:nvCxnSpPr>
          <p:cNvPr id="382" name="Google Shape;382;p20"/>
          <p:cNvCxnSpPr/>
          <p:nvPr/>
        </p:nvCxnSpPr>
        <p:spPr>
          <a:xfrm>
            <a:off x="0" y="684890"/>
            <a:ext cx="12192000" cy="0"/>
          </a:xfrm>
          <a:prstGeom prst="straightConnector1">
            <a:avLst/>
          </a:prstGeom>
          <a:noFill/>
          <a:ln cap="flat" cmpd="sng" w="28575">
            <a:solidFill>
              <a:srgbClr val="37A3C9"/>
            </a:solidFill>
            <a:prstDash val="solid"/>
            <a:round/>
            <a:headEnd len="sm" w="sm" type="none"/>
            <a:tailEnd len="sm" w="sm" type="none"/>
          </a:ln>
        </p:spPr>
      </p:cxnSp>
      <p:sp>
        <p:nvSpPr>
          <p:cNvPr id="383" name="Google Shape;383;p20"/>
          <p:cNvSpPr txBox="1"/>
          <p:nvPr/>
        </p:nvSpPr>
        <p:spPr>
          <a:xfrm>
            <a:off x="202534" y="69050"/>
            <a:ext cx="11684666" cy="574650"/>
          </a:xfrm>
          <a:prstGeom prst="rect">
            <a:avLst/>
          </a:prstGeom>
          <a:noFill/>
          <a:ln>
            <a:noFill/>
          </a:ln>
        </p:spPr>
        <p:txBody>
          <a:bodyPr anchorCtr="0" anchor="ctr" bIns="34275" lIns="68550" spcFirstLastPara="1" rIns="68550" wrap="square" tIns="34275">
            <a:noAutofit/>
          </a:bodyPr>
          <a:lstStyle/>
          <a:p>
            <a:pPr indent="0" lvl="0" marL="0" marR="0" rtl="0" algn="r">
              <a:lnSpc>
                <a:spcPct val="90000"/>
              </a:lnSpc>
              <a:spcBef>
                <a:spcPts val="0"/>
              </a:spcBef>
              <a:spcAft>
                <a:spcPts val="0"/>
              </a:spcAft>
              <a:buClr>
                <a:srgbClr val="000000"/>
              </a:buClr>
              <a:buSzPts val="2200"/>
              <a:buFont typeface="Arial"/>
              <a:buNone/>
            </a:pPr>
            <a:r>
              <a:rPr b="0" i="0" lang="en-US" sz="2200" u="none" cap="none" strike="noStrike">
                <a:solidFill>
                  <a:schemeClr val="dk1"/>
                </a:solidFill>
                <a:latin typeface="Arial"/>
                <a:ea typeface="Arial"/>
                <a:cs typeface="Arial"/>
                <a:sym typeface="Arial"/>
              </a:rPr>
              <a:t>		                                  	                           Summary and implications</a:t>
            </a:r>
            <a:endParaRPr b="0" i="0" sz="2200" u="none" cap="none" strike="noStrike">
              <a:solidFill>
                <a:srgbClr val="000000"/>
              </a:solidFill>
              <a:latin typeface="Arial"/>
              <a:ea typeface="Arial"/>
              <a:cs typeface="Arial"/>
              <a:sym typeface="Arial"/>
            </a:endParaRPr>
          </a:p>
        </p:txBody>
      </p:sp>
      <p:sp>
        <p:nvSpPr>
          <p:cNvPr id="384" name="Google Shape;384;p20"/>
          <p:cNvSpPr txBox="1"/>
          <p:nvPr/>
        </p:nvSpPr>
        <p:spPr>
          <a:xfrm>
            <a:off x="757881" y="702980"/>
            <a:ext cx="11343503" cy="83509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Jan – Mar warmest winter on record, sustained warmer temperatures and large-scale changes in SST</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rPr b="0" i="1" lang="en-US" sz="1400" u="none" cap="none" strike="noStrike">
                <a:solidFill>
                  <a:srgbClr val="2E75B5"/>
                </a:solidFill>
                <a:latin typeface="Arial"/>
                <a:ea typeface="Arial"/>
                <a:cs typeface="Arial"/>
                <a:sym typeface="Arial"/>
              </a:rPr>
              <a:t>Potential concern for higher bioenergetic costs, changes in phenology (timing and success of egg development, growth rates, </a:t>
            </a:r>
            <a:br>
              <a:rPr b="0" i="1" lang="en-US" sz="1400" u="none" cap="none" strike="noStrike">
                <a:solidFill>
                  <a:srgbClr val="2E75B5"/>
                </a:solidFill>
                <a:latin typeface="Arial"/>
                <a:ea typeface="Arial"/>
                <a:cs typeface="Arial"/>
                <a:sym typeface="Arial"/>
              </a:rPr>
            </a:br>
            <a:r>
              <a:rPr b="0" i="1" lang="en-US" sz="1400" u="none" cap="none" strike="noStrike">
                <a:solidFill>
                  <a:srgbClr val="2E75B5"/>
                </a:solidFill>
                <a:latin typeface="Arial"/>
                <a:ea typeface="Arial"/>
                <a:cs typeface="Arial"/>
                <a:sym typeface="Arial"/>
              </a:rPr>
              <a:t>and utility of past indicators (e.g. PDO may not be as useful in the future)</a:t>
            </a:r>
            <a:endParaRPr b="0" i="1" sz="1400" u="none" cap="none" strike="noStrike">
              <a:solidFill>
                <a:srgbClr val="2E75B5"/>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Lower than average phytoplankton biomass (sat chl-a) and small copepod size</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rPr b="0" i="1" lang="en-US" sz="1400" u="none" cap="none" strike="noStrike">
                <a:solidFill>
                  <a:srgbClr val="2E75B5"/>
                </a:solidFill>
                <a:latin typeface="Arial"/>
                <a:ea typeface="Arial"/>
                <a:cs typeface="Arial"/>
                <a:sym typeface="Arial"/>
              </a:rPr>
              <a:t>Decreased primary production/ lower availability of large copepods as prey, despite favorable climatological conditions for zooplankton</a:t>
            </a:r>
            <a:endParaRPr b="0" i="1" sz="1400" u="none" cap="none" strike="noStrike">
              <a:solidFill>
                <a:srgbClr val="2E75B5"/>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E75B5"/>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Seabird reproductive success above average in EAI for plankton and fish-eating seabirds; mixed for WAI</a:t>
            </a:r>
            <a:endParaRPr b="0" i="0" sz="14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rPr b="0" i="1" lang="en-US" sz="1400" u="none" cap="none" strike="noStrike">
                <a:solidFill>
                  <a:srgbClr val="2E75B5"/>
                </a:solidFill>
                <a:latin typeface="Arial"/>
                <a:ea typeface="Arial"/>
                <a:cs typeface="Arial"/>
                <a:sym typeface="Arial"/>
              </a:rPr>
              <a:t>Indicates potential availability of prey and good foraging conditions for both plankton and fish eating groundfish in EAI, </a:t>
            </a:r>
            <a:br>
              <a:rPr b="0" i="1" lang="en-US" sz="1400" u="none" cap="none" strike="noStrike">
                <a:solidFill>
                  <a:srgbClr val="2E75B5"/>
                </a:solidFill>
                <a:latin typeface="Arial"/>
                <a:ea typeface="Arial"/>
                <a:cs typeface="Arial"/>
                <a:sym typeface="Arial"/>
              </a:rPr>
            </a:br>
            <a:r>
              <a:rPr b="0" i="1" lang="en-US" sz="1400" u="none" cap="none" strike="noStrike">
                <a:solidFill>
                  <a:srgbClr val="2E75B5"/>
                </a:solidFill>
                <a:latin typeface="Arial"/>
                <a:ea typeface="Arial"/>
                <a:cs typeface="Arial"/>
                <a:sym typeface="Arial"/>
              </a:rPr>
              <a:t>but mixed availability in prey in WAI</a:t>
            </a:r>
            <a:endParaRPr/>
          </a:p>
          <a:p>
            <a:pPr indent="0" lvl="0" marL="0" marR="0" rtl="0" algn="r">
              <a:lnSpc>
                <a:spcPct val="100000"/>
              </a:lnSpc>
              <a:spcBef>
                <a:spcPts val="0"/>
              </a:spcBef>
              <a:spcAft>
                <a:spcPts val="0"/>
              </a:spcAft>
              <a:buClr>
                <a:srgbClr val="000000"/>
              </a:buClr>
              <a:buSzPts val="1400"/>
              <a:buFont typeface="Arial"/>
              <a:buNone/>
            </a:pPr>
            <a:r>
              <a:t/>
            </a:r>
            <a:endParaRPr b="0" i="1" sz="1400" u="none" cap="none" strike="noStrike">
              <a:solidFill>
                <a:srgbClr val="2E75B5"/>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HABs increased to 47x FDA limit in June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rPr b="0" i="1" lang="en-US" sz="1400" u="none" cap="none" strike="noStrike">
                <a:solidFill>
                  <a:srgbClr val="2E75B5"/>
                </a:solidFill>
                <a:latin typeface="Arial"/>
                <a:ea typeface="Arial"/>
                <a:cs typeface="Arial"/>
                <a:sym typeface="Arial"/>
              </a:rPr>
              <a:t>Indicates potential seasonal risk to human health and risk to predators in the ecosystem</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Pacific cod diets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	</a:t>
            </a:r>
            <a:r>
              <a:rPr b="0" i="1" lang="en-US" sz="1400" u="none" cap="none" strike="noStrike">
                <a:solidFill>
                  <a:srgbClr val="2E75B5"/>
                </a:solidFill>
                <a:latin typeface="Arial"/>
                <a:ea typeface="Arial"/>
                <a:cs typeface="Arial"/>
                <a:sym typeface="Arial"/>
              </a:rPr>
              <a:t>Decreased availability of fish in diets, available prey of lower quality and/ or increased bioenergetic costs and consumption.</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Rockfish dominance of pelagic forage fish biomass</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rPr b="0" i="1" lang="en-US" sz="1400" u="none" cap="none" strike="noStrike">
                <a:solidFill>
                  <a:srgbClr val="2E75B5"/>
                </a:solidFill>
                <a:latin typeface="Arial"/>
                <a:ea typeface="Arial"/>
                <a:cs typeface="Arial"/>
                <a:sym typeface="Arial"/>
              </a:rPr>
              <a:t>Potential for increased competition for zooplankton and decreasing availability of Atka mackerel and pollock as prey for fish and </a:t>
            </a:r>
            <a:br>
              <a:rPr b="0" i="1" lang="en-US" sz="1400" u="none" cap="none" strike="noStrike">
                <a:solidFill>
                  <a:srgbClr val="2E75B5"/>
                </a:solidFill>
                <a:latin typeface="Arial"/>
                <a:ea typeface="Arial"/>
                <a:cs typeface="Arial"/>
                <a:sym typeface="Arial"/>
              </a:rPr>
            </a:br>
            <a:r>
              <a:rPr b="0" i="1" lang="en-US" sz="1400" u="none" cap="none" strike="noStrike">
                <a:solidFill>
                  <a:srgbClr val="2E75B5"/>
                </a:solidFill>
                <a:latin typeface="Arial"/>
                <a:ea typeface="Arial"/>
                <a:cs typeface="Arial"/>
                <a:sym typeface="Arial"/>
              </a:rPr>
              <a:t>marine mammals. Rockfish are long-lived and are not a preferred prey item, but may increase resilience of ecosystem</a:t>
            </a:r>
            <a:br>
              <a:rPr b="0" i="1" lang="en-US" sz="1400" u="none" cap="none" strike="noStrike">
                <a:solidFill>
                  <a:srgbClr val="2E75B5"/>
                </a:solidFill>
                <a:latin typeface="Arial"/>
                <a:ea typeface="Arial"/>
                <a:cs typeface="Arial"/>
                <a:sym typeface="Arial"/>
              </a:rPr>
            </a:b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Increasing Eastern Kamchatka pink salmon during both low abundance and high abundance years</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rPr b="0" i="1" lang="en-US" sz="1400" u="none" cap="none" strike="noStrike">
                <a:solidFill>
                  <a:srgbClr val="2E75B5"/>
                </a:solidFill>
                <a:latin typeface="Arial"/>
                <a:ea typeface="Arial"/>
                <a:cs typeface="Arial"/>
                <a:sym typeface="Arial"/>
              </a:rPr>
              <a:t>Potential biennial pattern cascading to fish and combined with increased temperatures since 2014. </a:t>
            </a:r>
            <a:br>
              <a:rPr b="0" i="1" lang="en-US" sz="1400" u="none" cap="none" strike="noStrike">
                <a:solidFill>
                  <a:srgbClr val="2E75B5"/>
                </a:solidFill>
                <a:latin typeface="Arial"/>
                <a:ea typeface="Arial"/>
                <a:cs typeface="Arial"/>
                <a:sym typeface="Arial"/>
              </a:rPr>
            </a:br>
            <a:r>
              <a:rPr b="0" i="1" lang="en-US" sz="1400" u="none" cap="none" strike="noStrike">
                <a:solidFill>
                  <a:srgbClr val="2E75B5"/>
                </a:solidFill>
                <a:latin typeface="Arial"/>
                <a:ea typeface="Arial"/>
                <a:cs typeface="Arial"/>
                <a:sym typeface="Arial"/>
              </a:rPr>
              <a:t>Eastern Kamchatka pink salmon export energy from the system</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t/>
            </a:r>
            <a:endParaRPr b="0" i="1" sz="1400" u="none" cap="none" strike="noStrike">
              <a:solidFill>
                <a:srgbClr val="2E75B5"/>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1" lang="en-US" sz="1400" u="none" cap="none" strike="noStrike">
                <a:solidFill>
                  <a:srgbClr val="2E75B5"/>
                </a:solidFill>
                <a:latin typeface="Arial"/>
                <a:ea typeface="Arial"/>
                <a:cs typeface="Arial"/>
                <a:sym typeface="Arial"/>
              </a:rPr>
              <a:t>The persistent warm conditions + rockfish dominance + increasing pink salmon abundance </a:t>
            </a:r>
            <a:br>
              <a:rPr b="0" i="1" lang="en-US" sz="1400" u="none" cap="none" strike="noStrike">
                <a:solidFill>
                  <a:srgbClr val="2E75B5"/>
                </a:solidFill>
                <a:latin typeface="Arial"/>
                <a:ea typeface="Arial"/>
                <a:cs typeface="Arial"/>
                <a:sym typeface="Arial"/>
              </a:rPr>
            </a:br>
            <a:r>
              <a:rPr b="0" i="1" lang="en-US" sz="1400" u="none" cap="none" strike="noStrike">
                <a:solidFill>
                  <a:srgbClr val="2E75B5"/>
                </a:solidFill>
                <a:latin typeface="Arial"/>
                <a:ea typeface="Arial"/>
                <a:cs typeface="Arial"/>
                <a:sym typeface="Arial"/>
              </a:rPr>
              <a:t>jointly might indicate </a:t>
            </a:r>
            <a:endParaRPr/>
          </a:p>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solidFill>
                  <a:srgbClr val="2E75B5"/>
                </a:solidFill>
                <a:latin typeface="Arial"/>
                <a:ea typeface="Arial"/>
                <a:cs typeface="Arial"/>
                <a:sym typeface="Arial"/>
              </a:rPr>
              <a:t>transition of the ecosystem to a state where rockfish and pink salmon are the main pathway of zooplankton into food web</a:t>
            </a:r>
            <a:endParaRPr/>
          </a:p>
          <a:p>
            <a:pPr indent="0" lvl="0" marL="0" marR="0" rtl="0" algn="ctr">
              <a:lnSpc>
                <a:spcPct val="100000"/>
              </a:lnSpc>
              <a:spcBef>
                <a:spcPts val="0"/>
              </a:spcBef>
              <a:spcAft>
                <a:spcPts val="0"/>
              </a:spcAft>
              <a:buClr>
                <a:srgbClr val="000000"/>
              </a:buClr>
              <a:buSzPts val="1400"/>
              <a:buFont typeface="Arial"/>
              <a:buNone/>
            </a:pPr>
            <a:r>
              <a:t/>
            </a:r>
            <a:endParaRPr b="1" i="1" sz="1400" u="none" cap="none" strike="noStrike">
              <a:solidFill>
                <a:srgbClr val="2E75B5"/>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1" sz="1400" u="none" cap="none" strike="noStrike">
              <a:solidFill>
                <a:srgbClr val="2E75B5"/>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solidFill>
                  <a:srgbClr val="2E75B5"/>
                </a:solidFill>
                <a:latin typeface="Arial"/>
                <a:ea typeface="Arial"/>
                <a:cs typeface="Arial"/>
                <a:sym typeface="Arial"/>
              </a:rPr>
              <a:t>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1" sz="1400" u="none" cap="none" strike="noStrike">
              <a:solidFill>
                <a:srgbClr val="2E75B5"/>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baseline="30000" i="0" sz="1400" u="none" cap="none" strike="noStrike">
              <a:solidFill>
                <a:schemeClr val="dk1"/>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baseline="3000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196850" lvl="0" marL="28575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385" name="Google Shape;385;p20"/>
          <p:cNvPicPr preferRelativeResize="0"/>
          <p:nvPr/>
        </p:nvPicPr>
        <p:blipFill rotWithShape="1">
          <a:blip r:embed="rId3">
            <a:alphaModFix/>
          </a:blip>
          <a:srcRect b="0" l="0" r="0" t="0"/>
          <a:stretch/>
        </p:blipFill>
        <p:spPr>
          <a:xfrm>
            <a:off x="90616" y="789666"/>
            <a:ext cx="480170" cy="494058"/>
          </a:xfrm>
          <a:prstGeom prst="rect">
            <a:avLst/>
          </a:prstGeom>
          <a:noFill/>
          <a:ln>
            <a:noFill/>
          </a:ln>
        </p:spPr>
      </p:pic>
      <p:sp>
        <p:nvSpPr>
          <p:cNvPr id="386" name="Google Shape;386;p20"/>
          <p:cNvSpPr/>
          <p:nvPr/>
        </p:nvSpPr>
        <p:spPr>
          <a:xfrm>
            <a:off x="220490" y="1516001"/>
            <a:ext cx="236203" cy="303931"/>
          </a:xfrm>
          <a:custGeom>
            <a:rect b="b" l="l" r="r" t="t"/>
            <a:pathLst>
              <a:path extrusionOk="0" h="2370410" w="2277915">
                <a:moveTo>
                  <a:pt x="149012" y="0"/>
                </a:moveTo>
                <a:lnTo>
                  <a:pt x="155557" y="0"/>
                </a:lnTo>
                <a:cubicBezTo>
                  <a:pt x="134380" y="51981"/>
                  <a:pt x="104347" y="93951"/>
                  <a:pt x="93951" y="162103"/>
                </a:cubicBezTo>
                <a:cubicBezTo>
                  <a:pt x="131685" y="178275"/>
                  <a:pt x="169419" y="194447"/>
                  <a:pt x="207538" y="210619"/>
                </a:cubicBezTo>
                <a:cubicBezTo>
                  <a:pt x="208693" y="197527"/>
                  <a:pt x="208693" y="197912"/>
                  <a:pt x="214084" y="190981"/>
                </a:cubicBezTo>
                <a:cubicBezTo>
                  <a:pt x="215239" y="195217"/>
                  <a:pt x="216394" y="199452"/>
                  <a:pt x="217164" y="204073"/>
                </a:cubicBezTo>
                <a:lnTo>
                  <a:pt x="217164" y="220245"/>
                </a:lnTo>
                <a:cubicBezTo>
                  <a:pt x="236802" y="228716"/>
                  <a:pt x="256054" y="237572"/>
                  <a:pt x="275691" y="246043"/>
                </a:cubicBezTo>
                <a:cubicBezTo>
                  <a:pt x="276846" y="240652"/>
                  <a:pt x="278001" y="235261"/>
                  <a:pt x="278771" y="229871"/>
                </a:cubicBezTo>
                <a:cubicBezTo>
                  <a:pt x="303414" y="260674"/>
                  <a:pt x="327287" y="278001"/>
                  <a:pt x="369641" y="291478"/>
                </a:cubicBezTo>
                <a:cubicBezTo>
                  <a:pt x="373107" y="275691"/>
                  <a:pt x="366176" y="280311"/>
                  <a:pt x="379268" y="275306"/>
                </a:cubicBezTo>
                <a:cubicBezTo>
                  <a:pt x="378882" y="289938"/>
                  <a:pt x="373492" y="291863"/>
                  <a:pt x="385813" y="301104"/>
                </a:cubicBezTo>
                <a:cubicBezTo>
                  <a:pt x="395824" y="308035"/>
                  <a:pt x="409301" y="315735"/>
                  <a:pt x="418157" y="314195"/>
                </a:cubicBezTo>
                <a:cubicBezTo>
                  <a:pt x="416617" y="271841"/>
                  <a:pt x="427783" y="174040"/>
                  <a:pt x="460127" y="161718"/>
                </a:cubicBezTo>
                <a:lnTo>
                  <a:pt x="460127" y="164799"/>
                </a:lnTo>
                <a:cubicBezTo>
                  <a:pt x="434714" y="194832"/>
                  <a:pt x="411611" y="296483"/>
                  <a:pt x="434329" y="323436"/>
                </a:cubicBezTo>
                <a:cubicBezTo>
                  <a:pt x="441259" y="333832"/>
                  <a:pt x="499786" y="363866"/>
                  <a:pt x="518653" y="371952"/>
                </a:cubicBezTo>
                <a:cubicBezTo>
                  <a:pt x="519808" y="365406"/>
                  <a:pt x="520963" y="358860"/>
                  <a:pt x="521733" y="352315"/>
                </a:cubicBezTo>
                <a:cubicBezTo>
                  <a:pt x="524044" y="353470"/>
                  <a:pt x="525969" y="354625"/>
                  <a:pt x="528279" y="355395"/>
                </a:cubicBezTo>
                <a:lnTo>
                  <a:pt x="528279" y="381193"/>
                </a:lnTo>
                <a:cubicBezTo>
                  <a:pt x="540216" y="384273"/>
                  <a:pt x="552152" y="387738"/>
                  <a:pt x="564088" y="390819"/>
                </a:cubicBezTo>
                <a:cubicBezTo>
                  <a:pt x="564088" y="380808"/>
                  <a:pt x="561008" y="386198"/>
                  <a:pt x="567169" y="377727"/>
                </a:cubicBezTo>
                <a:cubicBezTo>
                  <a:pt x="570249" y="399290"/>
                  <a:pt x="574869" y="401215"/>
                  <a:pt x="589886" y="410071"/>
                </a:cubicBezTo>
                <a:cubicBezTo>
                  <a:pt x="603748" y="405450"/>
                  <a:pt x="597587" y="402370"/>
                  <a:pt x="609523" y="403525"/>
                </a:cubicBezTo>
                <a:cubicBezTo>
                  <a:pt x="613374" y="442800"/>
                  <a:pt x="641482" y="432404"/>
                  <a:pt x="658039" y="419697"/>
                </a:cubicBezTo>
                <a:cubicBezTo>
                  <a:pt x="659194" y="429323"/>
                  <a:pt x="660349" y="439334"/>
                  <a:pt x="661119" y="448960"/>
                </a:cubicBezTo>
                <a:cubicBezTo>
                  <a:pt x="668820" y="451271"/>
                  <a:pt x="676136" y="453196"/>
                  <a:pt x="683837" y="455506"/>
                </a:cubicBezTo>
                <a:cubicBezTo>
                  <a:pt x="684222" y="443185"/>
                  <a:pt x="677291" y="448960"/>
                  <a:pt x="690382" y="442415"/>
                </a:cubicBezTo>
                <a:cubicBezTo>
                  <a:pt x="690767" y="456661"/>
                  <a:pt x="689997" y="458586"/>
                  <a:pt x="696928" y="465132"/>
                </a:cubicBezTo>
                <a:cubicBezTo>
                  <a:pt x="705399" y="469368"/>
                  <a:pt x="714255" y="473603"/>
                  <a:pt x="722726" y="478224"/>
                </a:cubicBezTo>
                <a:cubicBezTo>
                  <a:pt x="723881" y="471678"/>
                  <a:pt x="725036" y="465132"/>
                  <a:pt x="725806" y="458586"/>
                </a:cubicBezTo>
                <a:cubicBezTo>
                  <a:pt x="749294" y="490160"/>
                  <a:pt x="766236" y="513648"/>
                  <a:pt x="807050" y="523274"/>
                </a:cubicBezTo>
                <a:cubicBezTo>
                  <a:pt x="811286" y="517498"/>
                  <a:pt x="806280" y="518268"/>
                  <a:pt x="813596" y="520193"/>
                </a:cubicBezTo>
                <a:cubicBezTo>
                  <a:pt x="824762" y="535210"/>
                  <a:pt x="830923" y="544066"/>
                  <a:pt x="852486" y="549457"/>
                </a:cubicBezTo>
                <a:cubicBezTo>
                  <a:pt x="854411" y="537520"/>
                  <a:pt x="853641" y="539831"/>
                  <a:pt x="859031" y="533285"/>
                </a:cubicBezTo>
                <a:lnTo>
                  <a:pt x="859031" y="549457"/>
                </a:lnTo>
                <a:cubicBezTo>
                  <a:pt x="862112" y="553692"/>
                  <a:pt x="865577" y="557928"/>
                  <a:pt x="868657" y="562548"/>
                </a:cubicBezTo>
                <a:cubicBezTo>
                  <a:pt x="889065" y="564858"/>
                  <a:pt x="877898" y="566784"/>
                  <a:pt x="894455" y="559468"/>
                </a:cubicBezTo>
                <a:cubicBezTo>
                  <a:pt x="898306" y="592967"/>
                  <a:pt x="949516" y="599127"/>
                  <a:pt x="972234" y="617994"/>
                </a:cubicBezTo>
                <a:cubicBezTo>
                  <a:pt x="976469" y="614914"/>
                  <a:pt x="980705" y="611449"/>
                  <a:pt x="985325" y="608368"/>
                </a:cubicBezTo>
                <a:cubicBezTo>
                  <a:pt x="988021" y="633011"/>
                  <a:pt x="1006118" y="639942"/>
                  <a:pt x="1027295" y="644177"/>
                </a:cubicBezTo>
                <a:cubicBezTo>
                  <a:pt x="1029990" y="628005"/>
                  <a:pt x="1024985" y="634551"/>
                  <a:pt x="1036921" y="628005"/>
                </a:cubicBezTo>
                <a:lnTo>
                  <a:pt x="1036921" y="653803"/>
                </a:lnTo>
                <a:cubicBezTo>
                  <a:pt x="1048858" y="658039"/>
                  <a:pt x="1060794" y="662274"/>
                  <a:pt x="1072730" y="666895"/>
                </a:cubicBezTo>
                <a:cubicBezTo>
                  <a:pt x="1072730" y="656884"/>
                  <a:pt x="1069650" y="662274"/>
                  <a:pt x="1075811" y="653803"/>
                </a:cubicBezTo>
                <a:lnTo>
                  <a:pt x="1078891" y="653803"/>
                </a:lnTo>
                <a:cubicBezTo>
                  <a:pt x="1078891" y="678061"/>
                  <a:pt x="1087362" y="684222"/>
                  <a:pt x="1108154" y="696158"/>
                </a:cubicBezTo>
                <a:lnTo>
                  <a:pt x="1111235" y="696158"/>
                </a:lnTo>
                <a:cubicBezTo>
                  <a:pt x="1116240" y="682682"/>
                  <a:pt x="1106999" y="688457"/>
                  <a:pt x="1120861" y="683067"/>
                </a:cubicBezTo>
                <a:cubicBezTo>
                  <a:pt x="1121631" y="708864"/>
                  <a:pt x="1128561" y="711560"/>
                  <a:pt x="1143578" y="721956"/>
                </a:cubicBezTo>
                <a:cubicBezTo>
                  <a:pt x="1154359" y="716950"/>
                  <a:pt x="1151279" y="715025"/>
                  <a:pt x="1159750" y="708864"/>
                </a:cubicBezTo>
                <a:cubicBezTo>
                  <a:pt x="1159750" y="741208"/>
                  <a:pt x="1172456" y="746214"/>
                  <a:pt x="1192094" y="757380"/>
                </a:cubicBezTo>
                <a:cubicBezTo>
                  <a:pt x="1193249" y="750834"/>
                  <a:pt x="1194404" y="744289"/>
                  <a:pt x="1195174" y="737743"/>
                </a:cubicBezTo>
                <a:cubicBezTo>
                  <a:pt x="1200180" y="745059"/>
                  <a:pt x="1200950" y="741593"/>
                  <a:pt x="1198254" y="750834"/>
                </a:cubicBezTo>
                <a:cubicBezTo>
                  <a:pt x="1202875" y="764311"/>
                  <a:pt x="1204800" y="766621"/>
                  <a:pt x="1214426" y="780097"/>
                </a:cubicBezTo>
                <a:cubicBezTo>
                  <a:pt x="1218662" y="782408"/>
                  <a:pt x="1222897" y="784333"/>
                  <a:pt x="1227518" y="786643"/>
                </a:cubicBezTo>
                <a:cubicBezTo>
                  <a:pt x="1231368" y="781253"/>
                  <a:pt x="1231753" y="778172"/>
                  <a:pt x="1237144" y="773552"/>
                </a:cubicBezTo>
                <a:cubicBezTo>
                  <a:pt x="1238299" y="783178"/>
                  <a:pt x="1239454" y="793189"/>
                  <a:pt x="1240224" y="802815"/>
                </a:cubicBezTo>
                <a:cubicBezTo>
                  <a:pt x="1248695" y="808206"/>
                  <a:pt x="1257551" y="813596"/>
                  <a:pt x="1266022" y="818987"/>
                </a:cubicBezTo>
                <a:lnTo>
                  <a:pt x="1266022" y="799350"/>
                </a:lnTo>
                <a:cubicBezTo>
                  <a:pt x="1283734" y="819757"/>
                  <a:pt x="1280268" y="844015"/>
                  <a:pt x="1301831" y="860957"/>
                </a:cubicBezTo>
                <a:cubicBezTo>
                  <a:pt x="1308377" y="853256"/>
                  <a:pt x="1301446" y="855951"/>
                  <a:pt x="1311457" y="857876"/>
                </a:cubicBezTo>
                <a:cubicBezTo>
                  <a:pt x="1304911" y="882519"/>
                  <a:pt x="1318773" y="896766"/>
                  <a:pt x="1327629" y="916403"/>
                </a:cubicBezTo>
                <a:lnTo>
                  <a:pt x="1330709" y="916403"/>
                </a:lnTo>
                <a:cubicBezTo>
                  <a:pt x="1333789" y="911012"/>
                  <a:pt x="1337255" y="905622"/>
                  <a:pt x="1340335" y="900231"/>
                </a:cubicBezTo>
                <a:cubicBezTo>
                  <a:pt x="1336100" y="941431"/>
                  <a:pt x="1341105" y="977625"/>
                  <a:pt x="1363053" y="994182"/>
                </a:cubicBezTo>
                <a:cubicBezTo>
                  <a:pt x="1435056" y="993411"/>
                  <a:pt x="1433131" y="1044622"/>
                  <a:pt x="1457003" y="1091598"/>
                </a:cubicBezTo>
                <a:cubicBezTo>
                  <a:pt x="1483956" y="1096988"/>
                  <a:pt x="1500898" y="1103919"/>
                  <a:pt x="1531702" y="1101224"/>
                </a:cubicBezTo>
                <a:cubicBezTo>
                  <a:pt x="1530547" y="1106614"/>
                  <a:pt x="1529391" y="1112005"/>
                  <a:pt x="1528621" y="1117395"/>
                </a:cubicBezTo>
                <a:cubicBezTo>
                  <a:pt x="1560580" y="1128177"/>
                  <a:pt x="1568666" y="1142423"/>
                  <a:pt x="1609865" y="1140113"/>
                </a:cubicBezTo>
                <a:cubicBezTo>
                  <a:pt x="1608710" y="1142423"/>
                  <a:pt x="1607555" y="1144348"/>
                  <a:pt x="1606785" y="1146659"/>
                </a:cubicBezTo>
                <a:cubicBezTo>
                  <a:pt x="1601394" y="1147814"/>
                  <a:pt x="1596004" y="1148969"/>
                  <a:pt x="1590613" y="1149739"/>
                </a:cubicBezTo>
                <a:cubicBezTo>
                  <a:pt x="1594849" y="1155130"/>
                  <a:pt x="1599084" y="1160520"/>
                  <a:pt x="1603705" y="1165911"/>
                </a:cubicBezTo>
                <a:cubicBezTo>
                  <a:pt x="1636048" y="1179002"/>
                  <a:pt x="1632583" y="1193634"/>
                  <a:pt x="1678403" y="1191709"/>
                </a:cubicBezTo>
                <a:cubicBezTo>
                  <a:pt x="1677248" y="1194019"/>
                  <a:pt x="1676093" y="1195944"/>
                  <a:pt x="1675323" y="1198254"/>
                </a:cubicBezTo>
                <a:cubicBezTo>
                  <a:pt x="1668777" y="1200565"/>
                  <a:pt x="1662231" y="1202490"/>
                  <a:pt x="1655686" y="1204800"/>
                </a:cubicBezTo>
                <a:cubicBezTo>
                  <a:pt x="1671857" y="1227903"/>
                  <a:pt x="1683794" y="1241764"/>
                  <a:pt x="1717292" y="1240609"/>
                </a:cubicBezTo>
                <a:cubicBezTo>
                  <a:pt x="1716137" y="1242919"/>
                  <a:pt x="1714982" y="1244845"/>
                  <a:pt x="1714212" y="1247155"/>
                </a:cubicBezTo>
                <a:cubicBezTo>
                  <a:pt x="1709977" y="1248310"/>
                  <a:pt x="1705741" y="1249465"/>
                  <a:pt x="1701121" y="1250235"/>
                </a:cubicBezTo>
                <a:cubicBezTo>
                  <a:pt x="1702276" y="1253316"/>
                  <a:pt x="1703431" y="1256781"/>
                  <a:pt x="1704201" y="1259861"/>
                </a:cubicBezTo>
                <a:cubicBezTo>
                  <a:pt x="1721528" y="1273723"/>
                  <a:pt x="1726148" y="1280654"/>
                  <a:pt x="1756182" y="1276033"/>
                </a:cubicBezTo>
                <a:cubicBezTo>
                  <a:pt x="1748866" y="1284119"/>
                  <a:pt x="1751176" y="1282964"/>
                  <a:pt x="1736545" y="1285659"/>
                </a:cubicBezTo>
                <a:cubicBezTo>
                  <a:pt x="1741935" y="1296440"/>
                  <a:pt x="1747326" y="1307222"/>
                  <a:pt x="1752716" y="1318003"/>
                </a:cubicBezTo>
                <a:cubicBezTo>
                  <a:pt x="1762343" y="1319158"/>
                  <a:pt x="1772354" y="1320313"/>
                  <a:pt x="1781980" y="1321083"/>
                </a:cubicBezTo>
                <a:lnTo>
                  <a:pt x="1781980" y="1324164"/>
                </a:lnTo>
                <a:lnTo>
                  <a:pt x="1762343" y="1324164"/>
                </a:lnTo>
                <a:cubicBezTo>
                  <a:pt x="1764653" y="1328399"/>
                  <a:pt x="1766578" y="1332634"/>
                  <a:pt x="1768888" y="1337255"/>
                </a:cubicBezTo>
                <a:cubicBezTo>
                  <a:pt x="1776974" y="1358047"/>
                  <a:pt x="1787755" y="1363823"/>
                  <a:pt x="1814323" y="1366518"/>
                </a:cubicBezTo>
                <a:cubicBezTo>
                  <a:pt x="1812013" y="1368829"/>
                  <a:pt x="1810088" y="1370754"/>
                  <a:pt x="1807778" y="1373064"/>
                </a:cubicBezTo>
                <a:cubicBezTo>
                  <a:pt x="1798151" y="1373064"/>
                  <a:pt x="1801232" y="1372294"/>
                  <a:pt x="1791606" y="1376144"/>
                </a:cubicBezTo>
                <a:cubicBezTo>
                  <a:pt x="1794686" y="1379225"/>
                  <a:pt x="1798151" y="1382690"/>
                  <a:pt x="1801232" y="1385771"/>
                </a:cubicBezTo>
                <a:cubicBezTo>
                  <a:pt x="1805852" y="1397322"/>
                  <a:pt x="1804312" y="1396167"/>
                  <a:pt x="1814323" y="1401942"/>
                </a:cubicBezTo>
                <a:cubicBezTo>
                  <a:pt x="1822794" y="1403097"/>
                  <a:pt x="1831650" y="1404253"/>
                  <a:pt x="1840121" y="1405023"/>
                </a:cubicBezTo>
                <a:cubicBezTo>
                  <a:pt x="1838966" y="1407333"/>
                  <a:pt x="1837811" y="1409258"/>
                  <a:pt x="1837041" y="1411568"/>
                </a:cubicBezTo>
                <a:cubicBezTo>
                  <a:pt x="1829340" y="1412724"/>
                  <a:pt x="1822024" y="1413879"/>
                  <a:pt x="1814323" y="1414649"/>
                </a:cubicBezTo>
                <a:cubicBezTo>
                  <a:pt x="1819714" y="1424275"/>
                  <a:pt x="1825105" y="1434286"/>
                  <a:pt x="1830495" y="1443912"/>
                </a:cubicBezTo>
                <a:cubicBezTo>
                  <a:pt x="1840121" y="1446222"/>
                  <a:pt x="1850132" y="1448147"/>
                  <a:pt x="1859758" y="1450458"/>
                </a:cubicBezTo>
                <a:cubicBezTo>
                  <a:pt x="1858603" y="1452768"/>
                  <a:pt x="1857448" y="1454693"/>
                  <a:pt x="1856678" y="1457003"/>
                </a:cubicBezTo>
                <a:lnTo>
                  <a:pt x="1837041" y="1457003"/>
                </a:lnTo>
                <a:cubicBezTo>
                  <a:pt x="1838196" y="1460084"/>
                  <a:pt x="1839351" y="1463549"/>
                  <a:pt x="1840121" y="1466630"/>
                </a:cubicBezTo>
                <a:cubicBezTo>
                  <a:pt x="1853598" y="1476256"/>
                  <a:pt x="1863994" y="1478181"/>
                  <a:pt x="1882091" y="1486267"/>
                </a:cubicBezTo>
                <a:lnTo>
                  <a:pt x="1882091" y="1489347"/>
                </a:lnTo>
                <a:lnTo>
                  <a:pt x="1856293" y="1489347"/>
                </a:lnTo>
                <a:cubicBezTo>
                  <a:pt x="1858603" y="1494738"/>
                  <a:pt x="1860529" y="1500128"/>
                  <a:pt x="1862839" y="1505519"/>
                </a:cubicBezTo>
                <a:cubicBezTo>
                  <a:pt x="1870540" y="1509754"/>
                  <a:pt x="1877855" y="1513990"/>
                  <a:pt x="1885556" y="1518610"/>
                </a:cubicBezTo>
                <a:lnTo>
                  <a:pt x="1885556" y="1521691"/>
                </a:lnTo>
                <a:cubicBezTo>
                  <a:pt x="1873620" y="1523616"/>
                  <a:pt x="1875930" y="1522846"/>
                  <a:pt x="1869384" y="1528236"/>
                </a:cubicBezTo>
                <a:cubicBezTo>
                  <a:pt x="1871695" y="1530547"/>
                  <a:pt x="1873620" y="1532472"/>
                  <a:pt x="1875930" y="1534782"/>
                </a:cubicBezTo>
                <a:cubicBezTo>
                  <a:pt x="1882091" y="1547104"/>
                  <a:pt x="1883246" y="1547489"/>
                  <a:pt x="1898648" y="1550954"/>
                </a:cubicBezTo>
                <a:cubicBezTo>
                  <a:pt x="1894412" y="1553264"/>
                  <a:pt x="1890177" y="1555190"/>
                  <a:pt x="1885556" y="1557500"/>
                </a:cubicBezTo>
                <a:lnTo>
                  <a:pt x="1885556" y="1567126"/>
                </a:lnTo>
                <a:cubicBezTo>
                  <a:pt x="1889792" y="1571361"/>
                  <a:pt x="1894027" y="1575597"/>
                  <a:pt x="1898648" y="1580217"/>
                </a:cubicBezTo>
                <a:cubicBezTo>
                  <a:pt x="1911739" y="1583298"/>
                  <a:pt x="1924446" y="1586763"/>
                  <a:pt x="1937537" y="1589843"/>
                </a:cubicBezTo>
                <a:lnTo>
                  <a:pt x="1937537" y="1596389"/>
                </a:lnTo>
                <a:cubicBezTo>
                  <a:pt x="1924446" y="1594079"/>
                  <a:pt x="1911739" y="1592154"/>
                  <a:pt x="1898648" y="1589843"/>
                </a:cubicBezTo>
                <a:lnTo>
                  <a:pt x="1898648" y="1599469"/>
                </a:lnTo>
                <a:cubicBezTo>
                  <a:pt x="1903268" y="1610636"/>
                  <a:pt x="1904808" y="1619107"/>
                  <a:pt x="1914820" y="1625267"/>
                </a:cubicBezTo>
                <a:cubicBezTo>
                  <a:pt x="1921365" y="1628348"/>
                  <a:pt x="1927911" y="1631813"/>
                  <a:pt x="1934457" y="1634893"/>
                </a:cubicBezTo>
                <a:cubicBezTo>
                  <a:pt x="1932147" y="1636048"/>
                  <a:pt x="1930221" y="1637204"/>
                  <a:pt x="1927911" y="1637974"/>
                </a:cubicBezTo>
                <a:cubicBezTo>
                  <a:pt x="1916360" y="1638359"/>
                  <a:pt x="1919440" y="1632968"/>
                  <a:pt x="1918285" y="1644519"/>
                </a:cubicBezTo>
                <a:cubicBezTo>
                  <a:pt x="1920595" y="1654146"/>
                  <a:pt x="1922520" y="1664157"/>
                  <a:pt x="1924831" y="1673783"/>
                </a:cubicBezTo>
                <a:cubicBezTo>
                  <a:pt x="1932532" y="1676093"/>
                  <a:pt x="1939847" y="1678018"/>
                  <a:pt x="1947548" y="1680328"/>
                </a:cubicBezTo>
                <a:cubicBezTo>
                  <a:pt x="1946393" y="1681484"/>
                  <a:pt x="1945238" y="1682639"/>
                  <a:pt x="1944468" y="1683409"/>
                </a:cubicBezTo>
                <a:cubicBezTo>
                  <a:pt x="1936767" y="1684179"/>
                  <a:pt x="1940618" y="1682639"/>
                  <a:pt x="1931376" y="1686489"/>
                </a:cubicBezTo>
                <a:lnTo>
                  <a:pt x="1931376" y="1689570"/>
                </a:lnTo>
                <a:cubicBezTo>
                  <a:pt x="1941003" y="1704586"/>
                  <a:pt x="1942158" y="1708822"/>
                  <a:pt x="1957174" y="1718833"/>
                </a:cubicBezTo>
                <a:cubicBezTo>
                  <a:pt x="1946393" y="1731154"/>
                  <a:pt x="1949858" y="1733465"/>
                  <a:pt x="1954094" y="1754642"/>
                </a:cubicBezTo>
                <a:cubicBezTo>
                  <a:pt x="1962565" y="1757722"/>
                  <a:pt x="1971421" y="1761187"/>
                  <a:pt x="1979892" y="1764268"/>
                </a:cubicBezTo>
                <a:lnTo>
                  <a:pt x="1979892" y="1767348"/>
                </a:lnTo>
                <a:cubicBezTo>
                  <a:pt x="1963720" y="1770044"/>
                  <a:pt x="1970266" y="1765038"/>
                  <a:pt x="1963720" y="1776974"/>
                </a:cubicBezTo>
                <a:cubicBezTo>
                  <a:pt x="1971806" y="1793146"/>
                  <a:pt x="1977582" y="1792376"/>
                  <a:pt x="1989518" y="1802772"/>
                </a:cubicBezTo>
                <a:cubicBezTo>
                  <a:pt x="1974886" y="1804312"/>
                  <a:pt x="1979122" y="1805083"/>
                  <a:pt x="1976427" y="1809318"/>
                </a:cubicBezTo>
                <a:cubicBezTo>
                  <a:pt x="1975271" y="1810473"/>
                  <a:pt x="1974116" y="1811628"/>
                  <a:pt x="1973346" y="1812398"/>
                </a:cubicBezTo>
                <a:cubicBezTo>
                  <a:pt x="1981047" y="1824720"/>
                  <a:pt x="1988748" y="1825875"/>
                  <a:pt x="1999144" y="1835116"/>
                </a:cubicBezTo>
                <a:cubicBezTo>
                  <a:pt x="1983742" y="1839736"/>
                  <a:pt x="1991058" y="1832806"/>
                  <a:pt x="1986053" y="1848207"/>
                </a:cubicBezTo>
                <a:cubicBezTo>
                  <a:pt x="1988363" y="1851288"/>
                  <a:pt x="1990288" y="1854753"/>
                  <a:pt x="1992598" y="1857833"/>
                </a:cubicBezTo>
                <a:cubicBezTo>
                  <a:pt x="1999144" y="1864764"/>
                  <a:pt x="2006075" y="1865919"/>
                  <a:pt x="2018396" y="1867460"/>
                </a:cubicBezTo>
                <a:lnTo>
                  <a:pt x="2018396" y="1870540"/>
                </a:lnTo>
                <a:cubicBezTo>
                  <a:pt x="2011851" y="1871695"/>
                  <a:pt x="2005305" y="1872850"/>
                  <a:pt x="1998759" y="1873620"/>
                </a:cubicBezTo>
                <a:cubicBezTo>
                  <a:pt x="2010310" y="2024172"/>
                  <a:pt x="2103491" y="1913280"/>
                  <a:pt x="2202832" y="1954864"/>
                </a:cubicBezTo>
                <a:cubicBezTo>
                  <a:pt x="2143920" y="1955634"/>
                  <a:pt x="2088859" y="1961410"/>
                  <a:pt x="2024557" y="1961410"/>
                </a:cubicBezTo>
                <a:cubicBezTo>
                  <a:pt x="2027252" y="1982202"/>
                  <a:pt x="2030718" y="1988748"/>
                  <a:pt x="2053820" y="1990673"/>
                </a:cubicBezTo>
                <a:cubicBezTo>
                  <a:pt x="2052665" y="1992984"/>
                  <a:pt x="2051510" y="1994909"/>
                  <a:pt x="2050740" y="1997219"/>
                </a:cubicBezTo>
                <a:cubicBezTo>
                  <a:pt x="2039189" y="1999529"/>
                  <a:pt x="2041499" y="1999529"/>
                  <a:pt x="2034568" y="2003765"/>
                </a:cubicBezTo>
                <a:cubicBezTo>
                  <a:pt x="2043039" y="2019937"/>
                  <a:pt x="2043424" y="2030333"/>
                  <a:pt x="2066912" y="2033028"/>
                </a:cubicBezTo>
                <a:cubicBezTo>
                  <a:pt x="2065757" y="2035338"/>
                  <a:pt x="2064601" y="2037264"/>
                  <a:pt x="2063831" y="2039574"/>
                </a:cubicBezTo>
                <a:cubicBezTo>
                  <a:pt x="2059596" y="2040729"/>
                  <a:pt x="2055360" y="2041884"/>
                  <a:pt x="2050740" y="2042654"/>
                </a:cubicBezTo>
                <a:cubicBezTo>
                  <a:pt x="2061521" y="2076153"/>
                  <a:pt x="2063061" y="2096175"/>
                  <a:pt x="2089629" y="2113887"/>
                </a:cubicBezTo>
                <a:cubicBezTo>
                  <a:pt x="2085394" y="2116197"/>
                  <a:pt x="2081158" y="2118123"/>
                  <a:pt x="2076538" y="2120433"/>
                </a:cubicBezTo>
                <a:cubicBezTo>
                  <a:pt x="2079618" y="2132369"/>
                  <a:pt x="2083084" y="2144306"/>
                  <a:pt x="2086164" y="2156242"/>
                </a:cubicBezTo>
                <a:cubicBezTo>
                  <a:pt x="2093865" y="2157397"/>
                  <a:pt x="2101180" y="2158552"/>
                  <a:pt x="2108881" y="2159322"/>
                </a:cubicBezTo>
                <a:cubicBezTo>
                  <a:pt x="2107726" y="2161632"/>
                  <a:pt x="2106571" y="2163558"/>
                  <a:pt x="2105801" y="2165868"/>
                </a:cubicBezTo>
                <a:cubicBezTo>
                  <a:pt x="2090399" y="2170489"/>
                  <a:pt x="2097715" y="2163558"/>
                  <a:pt x="2092710" y="2178959"/>
                </a:cubicBezTo>
                <a:cubicBezTo>
                  <a:pt x="2101566" y="2201677"/>
                  <a:pt x="2105801" y="2209763"/>
                  <a:pt x="2121973" y="2224395"/>
                </a:cubicBezTo>
                <a:cubicBezTo>
                  <a:pt x="2108881" y="2228630"/>
                  <a:pt x="2114657" y="2227090"/>
                  <a:pt x="2112347" y="2234021"/>
                </a:cubicBezTo>
                <a:cubicBezTo>
                  <a:pt x="2113502" y="2247497"/>
                  <a:pt x="2112732" y="2254043"/>
                  <a:pt x="2135064" y="2256738"/>
                </a:cubicBezTo>
                <a:cubicBezTo>
                  <a:pt x="2133909" y="2259049"/>
                  <a:pt x="2132754" y="2260974"/>
                  <a:pt x="2131984" y="2263284"/>
                </a:cubicBezTo>
                <a:cubicBezTo>
                  <a:pt x="2127749" y="2264439"/>
                  <a:pt x="2123513" y="2265594"/>
                  <a:pt x="2118893" y="2266364"/>
                </a:cubicBezTo>
                <a:cubicBezTo>
                  <a:pt x="2123128" y="2280226"/>
                  <a:pt x="2127364" y="2294472"/>
                  <a:pt x="2131984" y="2308334"/>
                </a:cubicBezTo>
                <a:cubicBezTo>
                  <a:pt x="2171644" y="2322196"/>
                  <a:pt x="2237101" y="2302173"/>
                  <a:pt x="2277915" y="2317960"/>
                </a:cubicBezTo>
                <a:cubicBezTo>
                  <a:pt x="2247497" y="2321040"/>
                  <a:pt x="2154317" y="2319115"/>
                  <a:pt x="2138530" y="2331051"/>
                </a:cubicBezTo>
                <a:cubicBezTo>
                  <a:pt x="2141610" y="2344913"/>
                  <a:pt x="2141610" y="2342218"/>
                  <a:pt x="2131984" y="2350689"/>
                </a:cubicBezTo>
                <a:cubicBezTo>
                  <a:pt x="2128904" y="2348378"/>
                  <a:pt x="2125438" y="2346453"/>
                  <a:pt x="2122358" y="2344143"/>
                </a:cubicBezTo>
                <a:cubicBezTo>
                  <a:pt x="2118122" y="2330282"/>
                  <a:pt x="2113887" y="2316035"/>
                  <a:pt x="2109266" y="2302173"/>
                </a:cubicBezTo>
                <a:cubicBezTo>
                  <a:pt x="2102721" y="2301018"/>
                  <a:pt x="2096175" y="2299863"/>
                  <a:pt x="2089629" y="2299093"/>
                </a:cubicBezTo>
                <a:cubicBezTo>
                  <a:pt x="2052280" y="2316035"/>
                  <a:pt x="1910199" y="2363780"/>
                  <a:pt x="1859373" y="2347609"/>
                </a:cubicBezTo>
                <a:cubicBezTo>
                  <a:pt x="1894027" y="2342218"/>
                  <a:pt x="1928681" y="2336827"/>
                  <a:pt x="1962950" y="2331437"/>
                </a:cubicBezTo>
                <a:cubicBezTo>
                  <a:pt x="2011851" y="2320270"/>
                  <a:pt x="2056131" y="2300248"/>
                  <a:pt x="2099255" y="2286002"/>
                </a:cubicBezTo>
                <a:cubicBezTo>
                  <a:pt x="2096175" y="2269830"/>
                  <a:pt x="2092710" y="2253658"/>
                  <a:pt x="2089629" y="2237486"/>
                </a:cubicBezTo>
                <a:cubicBezTo>
                  <a:pt x="2087319" y="2236331"/>
                  <a:pt x="2085394" y="2235176"/>
                  <a:pt x="2083084" y="2234406"/>
                </a:cubicBezTo>
                <a:cubicBezTo>
                  <a:pt x="2057671" y="2243647"/>
                  <a:pt x="1995679" y="2265594"/>
                  <a:pt x="1969496" y="2257123"/>
                </a:cubicBezTo>
                <a:cubicBezTo>
                  <a:pt x="2009155" y="2239796"/>
                  <a:pt x="2058441" y="2246727"/>
                  <a:pt x="2083084" y="2215154"/>
                </a:cubicBezTo>
                <a:cubicBezTo>
                  <a:pt x="1975271" y="1908659"/>
                  <a:pt x="1897493" y="1580217"/>
                  <a:pt x="1710362" y="1339950"/>
                </a:cubicBezTo>
                <a:cubicBezTo>
                  <a:pt x="1649140" y="1261401"/>
                  <a:pt x="1569051" y="1167836"/>
                  <a:pt x="1451228" y="1148584"/>
                </a:cubicBezTo>
                <a:cubicBezTo>
                  <a:pt x="1440061" y="1182083"/>
                  <a:pt x="1413108" y="1210576"/>
                  <a:pt x="1396166" y="1246000"/>
                </a:cubicBezTo>
                <a:cubicBezTo>
                  <a:pt x="1402712" y="1253701"/>
                  <a:pt x="1409258" y="1261017"/>
                  <a:pt x="1415804" y="1268717"/>
                </a:cubicBezTo>
                <a:cubicBezTo>
                  <a:pt x="1421194" y="1267562"/>
                  <a:pt x="1426585" y="1266407"/>
                  <a:pt x="1431975" y="1265637"/>
                </a:cubicBezTo>
                <a:cubicBezTo>
                  <a:pt x="1434286" y="1257166"/>
                  <a:pt x="1436211" y="1248310"/>
                  <a:pt x="1438521" y="1239839"/>
                </a:cubicBezTo>
                <a:cubicBezTo>
                  <a:pt x="1446992" y="1245230"/>
                  <a:pt x="1439676" y="1245615"/>
                  <a:pt x="1448147" y="1242919"/>
                </a:cubicBezTo>
                <a:cubicBezTo>
                  <a:pt x="1451228" y="1237529"/>
                  <a:pt x="1454693" y="1232138"/>
                  <a:pt x="1457773" y="1226748"/>
                </a:cubicBezTo>
                <a:cubicBezTo>
                  <a:pt x="1458928" y="1227903"/>
                  <a:pt x="1460084" y="1229058"/>
                  <a:pt x="1460854" y="1229828"/>
                </a:cubicBezTo>
                <a:cubicBezTo>
                  <a:pt x="1454693" y="1278728"/>
                  <a:pt x="1472020" y="1247925"/>
                  <a:pt x="1428510" y="1297981"/>
                </a:cubicBezTo>
                <a:cubicBezTo>
                  <a:pt x="1481261" y="1378070"/>
                  <a:pt x="1524386" y="1411568"/>
                  <a:pt x="1561350" y="1512065"/>
                </a:cubicBezTo>
                <a:lnTo>
                  <a:pt x="1551724" y="1512065"/>
                </a:lnTo>
                <a:cubicBezTo>
                  <a:pt x="1547488" y="1475100"/>
                  <a:pt x="1528236" y="1450073"/>
                  <a:pt x="1515915" y="1421194"/>
                </a:cubicBezTo>
                <a:lnTo>
                  <a:pt x="1509369" y="1421194"/>
                </a:lnTo>
                <a:lnTo>
                  <a:pt x="1509369" y="1424275"/>
                </a:lnTo>
                <a:cubicBezTo>
                  <a:pt x="1512450" y="1435056"/>
                  <a:pt x="1515915" y="1445837"/>
                  <a:pt x="1518995" y="1456618"/>
                </a:cubicBezTo>
                <a:lnTo>
                  <a:pt x="1515915" y="1456618"/>
                </a:lnTo>
                <a:cubicBezTo>
                  <a:pt x="1513605" y="1455463"/>
                  <a:pt x="1511679" y="1454308"/>
                  <a:pt x="1509369" y="1453538"/>
                </a:cubicBezTo>
                <a:cubicBezTo>
                  <a:pt x="1501668" y="1433131"/>
                  <a:pt x="1494352" y="1412338"/>
                  <a:pt x="1486652" y="1391931"/>
                </a:cubicBezTo>
                <a:lnTo>
                  <a:pt x="1480106" y="1391931"/>
                </a:lnTo>
                <a:lnTo>
                  <a:pt x="1480106" y="1395012"/>
                </a:lnTo>
                <a:cubicBezTo>
                  <a:pt x="1484341" y="1408103"/>
                  <a:pt x="1488577" y="1420809"/>
                  <a:pt x="1493197" y="1433901"/>
                </a:cubicBezTo>
                <a:cubicBezTo>
                  <a:pt x="1488962" y="1431591"/>
                  <a:pt x="1484726" y="1429665"/>
                  <a:pt x="1480106" y="1427355"/>
                </a:cubicBezTo>
                <a:cubicBezTo>
                  <a:pt x="1473560" y="1407718"/>
                  <a:pt x="1467014" y="1388466"/>
                  <a:pt x="1460469" y="1368829"/>
                </a:cubicBezTo>
                <a:lnTo>
                  <a:pt x="1453923" y="1368829"/>
                </a:lnTo>
                <a:lnTo>
                  <a:pt x="1453923" y="1371909"/>
                </a:lnTo>
                <a:cubicBezTo>
                  <a:pt x="1456233" y="1386926"/>
                  <a:pt x="1458158" y="1402327"/>
                  <a:pt x="1460469" y="1417344"/>
                </a:cubicBezTo>
                <a:lnTo>
                  <a:pt x="1457388" y="1417344"/>
                </a:lnTo>
                <a:cubicBezTo>
                  <a:pt x="1451998" y="1385000"/>
                  <a:pt x="1438906" y="1356892"/>
                  <a:pt x="1428125" y="1326474"/>
                </a:cubicBezTo>
                <a:lnTo>
                  <a:pt x="1421579" y="1326474"/>
                </a:lnTo>
                <a:cubicBezTo>
                  <a:pt x="1423890" y="1336100"/>
                  <a:pt x="1425815" y="1346111"/>
                  <a:pt x="1428125" y="1355737"/>
                </a:cubicBezTo>
                <a:cubicBezTo>
                  <a:pt x="1418114" y="1348806"/>
                  <a:pt x="1416574" y="1338410"/>
                  <a:pt x="1408488" y="1329939"/>
                </a:cubicBezTo>
                <a:cubicBezTo>
                  <a:pt x="1413108" y="1343416"/>
                  <a:pt x="1414264" y="1346111"/>
                  <a:pt x="1401942" y="1352657"/>
                </a:cubicBezTo>
                <a:cubicBezTo>
                  <a:pt x="1401557" y="1339180"/>
                  <a:pt x="1401172" y="1340335"/>
                  <a:pt x="1385770" y="1333020"/>
                </a:cubicBezTo>
                <a:cubicBezTo>
                  <a:pt x="1413493" y="1426970"/>
                  <a:pt x="1371909" y="1518610"/>
                  <a:pt x="1346881" y="1598699"/>
                </a:cubicBezTo>
                <a:cubicBezTo>
                  <a:pt x="1344571" y="1597544"/>
                  <a:pt x="1342646" y="1596389"/>
                  <a:pt x="1340335" y="1595619"/>
                </a:cubicBezTo>
                <a:cubicBezTo>
                  <a:pt x="1338795" y="1585608"/>
                  <a:pt x="1343801" y="1593309"/>
                  <a:pt x="1337255" y="1585993"/>
                </a:cubicBezTo>
                <a:cubicBezTo>
                  <a:pt x="1332634" y="1603320"/>
                  <a:pt x="1326474" y="1620262"/>
                  <a:pt x="1311457" y="1627963"/>
                </a:cubicBezTo>
                <a:cubicBezTo>
                  <a:pt x="1333019" y="1581372"/>
                  <a:pt x="1388466" y="1478566"/>
                  <a:pt x="1365363" y="1420039"/>
                </a:cubicBezTo>
                <a:cubicBezTo>
                  <a:pt x="1364208" y="1418499"/>
                  <a:pt x="1363438" y="1419654"/>
                  <a:pt x="1363053" y="1422350"/>
                </a:cubicBezTo>
                <a:cubicBezTo>
                  <a:pt x="1360742" y="1480491"/>
                  <a:pt x="1339950" y="1565201"/>
                  <a:pt x="1304911" y="1611791"/>
                </a:cubicBezTo>
                <a:lnTo>
                  <a:pt x="1301831" y="1611791"/>
                </a:lnTo>
                <a:lnTo>
                  <a:pt x="1301831" y="1610636"/>
                </a:lnTo>
                <a:cubicBezTo>
                  <a:pt x="1321083" y="1558270"/>
                  <a:pt x="1379225" y="1416959"/>
                  <a:pt x="1356892" y="1364208"/>
                </a:cubicBezTo>
                <a:lnTo>
                  <a:pt x="1347266" y="1364208"/>
                </a:lnTo>
                <a:cubicBezTo>
                  <a:pt x="1346111" y="1367288"/>
                  <a:pt x="1344956" y="1370754"/>
                  <a:pt x="1344186" y="1373834"/>
                </a:cubicBezTo>
                <a:cubicBezTo>
                  <a:pt x="1313767" y="1442757"/>
                  <a:pt x="1325319" y="1540173"/>
                  <a:pt x="1269487" y="1587918"/>
                </a:cubicBezTo>
                <a:lnTo>
                  <a:pt x="1266407" y="1587918"/>
                </a:lnTo>
                <a:cubicBezTo>
                  <a:pt x="1268717" y="1584838"/>
                  <a:pt x="1270642" y="1581372"/>
                  <a:pt x="1272953" y="1578292"/>
                </a:cubicBezTo>
                <a:cubicBezTo>
                  <a:pt x="1286429" y="1535937"/>
                  <a:pt x="1311842" y="1502824"/>
                  <a:pt x="1318388" y="1451998"/>
                </a:cubicBezTo>
                <a:cubicBezTo>
                  <a:pt x="1318003" y="1448918"/>
                  <a:pt x="1316848" y="1449303"/>
                  <a:pt x="1315307" y="1451998"/>
                </a:cubicBezTo>
                <a:cubicBezTo>
                  <a:pt x="1315307" y="1454308"/>
                  <a:pt x="1314152" y="1458159"/>
                  <a:pt x="1313767" y="1460084"/>
                </a:cubicBezTo>
                <a:cubicBezTo>
                  <a:pt x="1306066" y="1485882"/>
                  <a:pt x="1298366" y="1517070"/>
                  <a:pt x="1273338" y="1529777"/>
                </a:cubicBezTo>
                <a:cubicBezTo>
                  <a:pt x="1297210" y="1476641"/>
                  <a:pt x="1312227" y="1424660"/>
                  <a:pt x="1331864" y="1361128"/>
                </a:cubicBezTo>
                <a:cubicBezTo>
                  <a:pt x="1325319" y="1353812"/>
                  <a:pt x="1327244" y="1354967"/>
                  <a:pt x="1315692" y="1351502"/>
                </a:cubicBezTo>
                <a:cubicBezTo>
                  <a:pt x="1312612" y="1356892"/>
                  <a:pt x="1309147" y="1362283"/>
                  <a:pt x="1306066" y="1367673"/>
                </a:cubicBezTo>
                <a:cubicBezTo>
                  <a:pt x="1286044" y="1420039"/>
                  <a:pt x="1290665" y="1529007"/>
                  <a:pt x="1221742" y="1552494"/>
                </a:cubicBezTo>
                <a:cubicBezTo>
                  <a:pt x="1224052" y="1550184"/>
                  <a:pt x="1225977" y="1548259"/>
                  <a:pt x="1228288" y="1545948"/>
                </a:cubicBezTo>
                <a:cubicBezTo>
                  <a:pt x="1242919" y="1514760"/>
                  <a:pt x="1268332" y="1494353"/>
                  <a:pt x="1276803" y="1455078"/>
                </a:cubicBezTo>
                <a:cubicBezTo>
                  <a:pt x="1278728" y="1447762"/>
                  <a:pt x="1270642" y="1454308"/>
                  <a:pt x="1267177" y="1461624"/>
                </a:cubicBezTo>
                <a:cubicBezTo>
                  <a:pt x="1258706" y="1490502"/>
                  <a:pt x="1240224" y="1513605"/>
                  <a:pt x="1215196" y="1526311"/>
                </a:cubicBezTo>
                <a:cubicBezTo>
                  <a:pt x="1234833" y="1497048"/>
                  <a:pt x="1254086" y="1467785"/>
                  <a:pt x="1273723" y="1438906"/>
                </a:cubicBezTo>
                <a:cubicBezTo>
                  <a:pt x="1272568" y="1437751"/>
                  <a:pt x="1269872" y="1435056"/>
                  <a:pt x="1267947" y="1437366"/>
                </a:cubicBezTo>
                <a:cubicBezTo>
                  <a:pt x="1264867" y="1439677"/>
                  <a:pt x="1262942" y="1440447"/>
                  <a:pt x="1259861" y="1442372"/>
                </a:cubicBezTo>
                <a:cubicBezTo>
                  <a:pt x="1251775" y="1468940"/>
                  <a:pt x="1236374" y="1483957"/>
                  <a:pt x="1215196" y="1497048"/>
                </a:cubicBezTo>
                <a:cubicBezTo>
                  <a:pt x="1212116" y="1498588"/>
                  <a:pt x="1208650" y="1499358"/>
                  <a:pt x="1205570" y="1497048"/>
                </a:cubicBezTo>
                <a:cubicBezTo>
                  <a:pt x="1204800" y="1496278"/>
                  <a:pt x="1204800" y="1495508"/>
                  <a:pt x="1205570" y="1493968"/>
                </a:cubicBezTo>
                <a:cubicBezTo>
                  <a:pt x="1224052" y="1476641"/>
                  <a:pt x="1240994" y="1465089"/>
                  <a:pt x="1254086" y="1441987"/>
                </a:cubicBezTo>
                <a:lnTo>
                  <a:pt x="1244460" y="1441987"/>
                </a:lnTo>
                <a:cubicBezTo>
                  <a:pt x="1218662" y="1466630"/>
                  <a:pt x="1192479" y="1491657"/>
                  <a:pt x="1166681" y="1516685"/>
                </a:cubicBezTo>
                <a:cubicBezTo>
                  <a:pt x="1069265" y="1639129"/>
                  <a:pt x="902541" y="1753102"/>
                  <a:pt x="735817" y="1802002"/>
                </a:cubicBezTo>
                <a:cubicBezTo>
                  <a:pt x="715795" y="1807778"/>
                  <a:pt x="720031" y="1792376"/>
                  <a:pt x="703474" y="1798922"/>
                </a:cubicBezTo>
                <a:cubicBezTo>
                  <a:pt x="685762" y="1858218"/>
                  <a:pt x="672285" y="1822409"/>
                  <a:pt x="641867" y="1844357"/>
                </a:cubicBezTo>
                <a:cubicBezTo>
                  <a:pt x="581415" y="1887867"/>
                  <a:pt x="437794" y="2043424"/>
                  <a:pt x="437794" y="2043424"/>
                </a:cubicBezTo>
                <a:lnTo>
                  <a:pt x="374647" y="2243262"/>
                </a:lnTo>
                <a:cubicBezTo>
                  <a:pt x="374647" y="2243262"/>
                  <a:pt x="357320" y="2305254"/>
                  <a:pt x="354240" y="2304869"/>
                </a:cubicBezTo>
                <a:cubicBezTo>
                  <a:pt x="344999" y="2304098"/>
                  <a:pt x="356935" y="2277916"/>
                  <a:pt x="356935" y="2277916"/>
                </a:cubicBezTo>
                <a:lnTo>
                  <a:pt x="407761" y="2107341"/>
                </a:lnTo>
                <a:lnTo>
                  <a:pt x="399290" y="2115042"/>
                </a:lnTo>
                <a:lnTo>
                  <a:pt x="304954" y="2314110"/>
                </a:lnTo>
                <a:cubicBezTo>
                  <a:pt x="304954" y="2314110"/>
                  <a:pt x="298408" y="2322966"/>
                  <a:pt x="295328" y="2321811"/>
                </a:cubicBezTo>
                <a:cubicBezTo>
                  <a:pt x="289552" y="2319115"/>
                  <a:pt x="306879" y="2296398"/>
                  <a:pt x="321896" y="2262514"/>
                </a:cubicBezTo>
                <a:cubicBezTo>
                  <a:pt x="348464" y="2202832"/>
                  <a:pt x="386583" y="2118123"/>
                  <a:pt x="391589" y="2103876"/>
                </a:cubicBezTo>
                <a:cubicBezTo>
                  <a:pt x="392359" y="2101951"/>
                  <a:pt x="385813" y="2103876"/>
                  <a:pt x="385813" y="2103876"/>
                </a:cubicBezTo>
                <a:lnTo>
                  <a:pt x="234876" y="2318345"/>
                </a:lnTo>
                <a:cubicBezTo>
                  <a:pt x="234876" y="2318345"/>
                  <a:pt x="222940" y="2332977"/>
                  <a:pt x="218704" y="2330282"/>
                </a:cubicBezTo>
                <a:cubicBezTo>
                  <a:pt x="215239" y="2327586"/>
                  <a:pt x="224480" y="2314110"/>
                  <a:pt x="224480" y="2314110"/>
                </a:cubicBezTo>
                <a:lnTo>
                  <a:pt x="379268" y="2100026"/>
                </a:lnTo>
                <a:lnTo>
                  <a:pt x="379268" y="2096945"/>
                </a:lnTo>
                <a:cubicBezTo>
                  <a:pt x="379268" y="2096945"/>
                  <a:pt x="271070" y="2199752"/>
                  <a:pt x="237957" y="2236331"/>
                </a:cubicBezTo>
                <a:cubicBezTo>
                  <a:pt x="207538" y="2269830"/>
                  <a:pt x="123984" y="2378412"/>
                  <a:pt x="116283" y="2369941"/>
                </a:cubicBezTo>
                <a:cubicBezTo>
                  <a:pt x="110122" y="2363395"/>
                  <a:pt x="134765" y="2339522"/>
                  <a:pt x="134765" y="2339522"/>
                </a:cubicBezTo>
                <a:lnTo>
                  <a:pt x="234876" y="2218234"/>
                </a:lnTo>
                <a:lnTo>
                  <a:pt x="343458" y="2100026"/>
                </a:lnTo>
                <a:lnTo>
                  <a:pt x="340378" y="2096945"/>
                </a:lnTo>
                <a:lnTo>
                  <a:pt x="183666" y="2235946"/>
                </a:lnTo>
                <a:cubicBezTo>
                  <a:pt x="183666" y="2235946"/>
                  <a:pt x="147472" y="2274835"/>
                  <a:pt x="140541" y="2268675"/>
                </a:cubicBezTo>
                <a:cubicBezTo>
                  <a:pt x="135920" y="2264824"/>
                  <a:pt x="183666" y="2219004"/>
                  <a:pt x="183666" y="2219004"/>
                </a:cubicBezTo>
                <a:lnTo>
                  <a:pt x="318816" y="2095020"/>
                </a:lnTo>
                <a:lnTo>
                  <a:pt x="377727" y="2048430"/>
                </a:lnTo>
                <a:cubicBezTo>
                  <a:pt x="377727" y="2048430"/>
                  <a:pt x="411226" y="2019552"/>
                  <a:pt x="411611" y="2006075"/>
                </a:cubicBezTo>
                <a:cubicBezTo>
                  <a:pt x="411611" y="2001839"/>
                  <a:pt x="405835" y="1994139"/>
                  <a:pt x="401985" y="1992984"/>
                </a:cubicBezTo>
                <a:cubicBezTo>
                  <a:pt x="399675" y="1992599"/>
                  <a:pt x="333832" y="2031873"/>
                  <a:pt x="333832" y="2031873"/>
                </a:cubicBezTo>
                <a:lnTo>
                  <a:pt x="107042" y="2226320"/>
                </a:lnTo>
                <a:cubicBezTo>
                  <a:pt x="107042" y="2226320"/>
                  <a:pt x="90485" y="2232865"/>
                  <a:pt x="88560" y="2228630"/>
                </a:cubicBezTo>
                <a:cubicBezTo>
                  <a:pt x="84709" y="2220544"/>
                  <a:pt x="113588" y="2203602"/>
                  <a:pt x="113588" y="2203602"/>
                </a:cubicBezTo>
                <a:lnTo>
                  <a:pt x="304569" y="2041884"/>
                </a:lnTo>
                <a:lnTo>
                  <a:pt x="214084" y="2103876"/>
                </a:lnTo>
                <a:lnTo>
                  <a:pt x="46590" y="2226705"/>
                </a:lnTo>
                <a:cubicBezTo>
                  <a:pt x="46590" y="2226705"/>
                  <a:pt x="22718" y="2247497"/>
                  <a:pt x="17327" y="2240566"/>
                </a:cubicBezTo>
                <a:cubicBezTo>
                  <a:pt x="9626" y="2230555"/>
                  <a:pt x="32344" y="2216694"/>
                  <a:pt x="32344" y="2216694"/>
                </a:cubicBezTo>
                <a:lnTo>
                  <a:pt x="284162" y="2033028"/>
                </a:lnTo>
                <a:lnTo>
                  <a:pt x="281467" y="2029563"/>
                </a:lnTo>
                <a:lnTo>
                  <a:pt x="29263" y="2161632"/>
                </a:lnTo>
                <a:cubicBezTo>
                  <a:pt x="29263" y="2161632"/>
                  <a:pt x="10781" y="2167793"/>
                  <a:pt x="9241" y="2163173"/>
                </a:cubicBezTo>
                <a:cubicBezTo>
                  <a:pt x="7701" y="2158937"/>
                  <a:pt x="22718" y="2152006"/>
                  <a:pt x="22718" y="2152006"/>
                </a:cubicBezTo>
                <a:lnTo>
                  <a:pt x="278771" y="2015701"/>
                </a:lnTo>
                <a:lnTo>
                  <a:pt x="68153" y="2103106"/>
                </a:lnTo>
                <a:cubicBezTo>
                  <a:pt x="68153" y="2103106"/>
                  <a:pt x="37349" y="2115812"/>
                  <a:pt x="34269" y="2111577"/>
                </a:cubicBezTo>
                <a:cubicBezTo>
                  <a:pt x="29263" y="2103876"/>
                  <a:pt x="59682" y="2091170"/>
                  <a:pt x="59682" y="2091170"/>
                </a:cubicBezTo>
                <a:cubicBezTo>
                  <a:pt x="59682" y="2091170"/>
                  <a:pt x="315350" y="1994139"/>
                  <a:pt x="322281" y="1986438"/>
                </a:cubicBezTo>
                <a:cubicBezTo>
                  <a:pt x="324206" y="1984513"/>
                  <a:pt x="312270" y="1981432"/>
                  <a:pt x="312270" y="1981432"/>
                </a:cubicBezTo>
                <a:lnTo>
                  <a:pt x="103962" y="2032258"/>
                </a:lnTo>
                <a:cubicBezTo>
                  <a:pt x="103962" y="2032258"/>
                  <a:pt x="83554" y="2038419"/>
                  <a:pt x="82014" y="2033028"/>
                </a:cubicBezTo>
                <a:cubicBezTo>
                  <a:pt x="80474" y="2027637"/>
                  <a:pt x="102421" y="2023017"/>
                  <a:pt x="102421" y="2023017"/>
                </a:cubicBezTo>
                <a:lnTo>
                  <a:pt x="289167" y="1967186"/>
                </a:lnTo>
                <a:lnTo>
                  <a:pt x="396209" y="1941388"/>
                </a:lnTo>
                <a:cubicBezTo>
                  <a:pt x="396209" y="1941388"/>
                  <a:pt x="512877" y="1827030"/>
                  <a:pt x="571404" y="1769658"/>
                </a:cubicBezTo>
                <a:cubicBezTo>
                  <a:pt x="582185" y="1753487"/>
                  <a:pt x="567939" y="1738085"/>
                  <a:pt x="584496" y="1724223"/>
                </a:cubicBezTo>
                <a:cubicBezTo>
                  <a:pt x="604133" y="1716523"/>
                  <a:pt x="623385" y="1709207"/>
                  <a:pt x="643022" y="1701506"/>
                </a:cubicBezTo>
                <a:lnTo>
                  <a:pt x="643022" y="1698426"/>
                </a:lnTo>
                <a:cubicBezTo>
                  <a:pt x="636476" y="1694190"/>
                  <a:pt x="629931" y="1689955"/>
                  <a:pt x="623385" y="1685334"/>
                </a:cubicBezTo>
                <a:cubicBezTo>
                  <a:pt x="617994" y="1651450"/>
                  <a:pt x="655728" y="1632198"/>
                  <a:pt x="668820" y="1601010"/>
                </a:cubicBezTo>
                <a:cubicBezTo>
                  <a:pt x="721571" y="1473560"/>
                  <a:pt x="760845" y="1426970"/>
                  <a:pt x="847095" y="1338410"/>
                </a:cubicBezTo>
                <a:cubicBezTo>
                  <a:pt x="883674" y="1301061"/>
                  <a:pt x="909857" y="1255241"/>
                  <a:pt x="957217" y="1228288"/>
                </a:cubicBezTo>
                <a:cubicBezTo>
                  <a:pt x="953752" y="1216352"/>
                  <a:pt x="951442" y="1224437"/>
                  <a:pt x="957217" y="1212116"/>
                </a:cubicBezTo>
                <a:cubicBezTo>
                  <a:pt x="981090" y="1194789"/>
                  <a:pt x="1004578" y="1177462"/>
                  <a:pt x="1028450" y="1160135"/>
                </a:cubicBezTo>
                <a:cubicBezTo>
                  <a:pt x="982245" y="1166296"/>
                  <a:pt x="958757" y="1199410"/>
                  <a:pt x="924874" y="1218662"/>
                </a:cubicBezTo>
                <a:cubicBezTo>
                  <a:pt x="932575" y="1209036"/>
                  <a:pt x="939890" y="1199025"/>
                  <a:pt x="947591" y="1189398"/>
                </a:cubicBezTo>
                <a:cubicBezTo>
                  <a:pt x="973389" y="1175537"/>
                  <a:pt x="999572" y="1161290"/>
                  <a:pt x="1025370" y="1147429"/>
                </a:cubicBezTo>
                <a:cubicBezTo>
                  <a:pt x="1024215" y="1146274"/>
                  <a:pt x="1023060" y="1145119"/>
                  <a:pt x="1022290" y="1144348"/>
                </a:cubicBezTo>
                <a:cubicBezTo>
                  <a:pt x="979165" y="1159365"/>
                  <a:pt x="941430" y="1182468"/>
                  <a:pt x="902156" y="1192864"/>
                </a:cubicBezTo>
                <a:lnTo>
                  <a:pt x="902156" y="1186318"/>
                </a:lnTo>
                <a:cubicBezTo>
                  <a:pt x="944896" y="1171301"/>
                  <a:pt x="973004" y="1144733"/>
                  <a:pt x="1028450" y="1137803"/>
                </a:cubicBezTo>
                <a:cubicBezTo>
                  <a:pt x="986481" y="1105844"/>
                  <a:pt x="906392" y="1160905"/>
                  <a:pt x="879439" y="1173612"/>
                </a:cubicBezTo>
                <a:cubicBezTo>
                  <a:pt x="880594" y="1170531"/>
                  <a:pt x="881749" y="1167066"/>
                  <a:pt x="882519" y="1163986"/>
                </a:cubicBezTo>
                <a:cubicBezTo>
                  <a:pt x="875973" y="1166296"/>
                  <a:pt x="869427" y="1168221"/>
                  <a:pt x="862882" y="1170531"/>
                </a:cubicBezTo>
                <a:cubicBezTo>
                  <a:pt x="865192" y="1167451"/>
                  <a:pt x="867117" y="1163986"/>
                  <a:pt x="869427" y="1160905"/>
                </a:cubicBezTo>
                <a:cubicBezTo>
                  <a:pt x="902156" y="1147814"/>
                  <a:pt x="930649" y="1123941"/>
                  <a:pt x="969924" y="1115470"/>
                </a:cubicBezTo>
                <a:cubicBezTo>
                  <a:pt x="1015359" y="1105459"/>
                  <a:pt x="1071190" y="1135878"/>
                  <a:pt x="1093137" y="1122016"/>
                </a:cubicBezTo>
                <a:cubicBezTo>
                  <a:pt x="1090057" y="1110080"/>
                  <a:pt x="1086592" y="1098143"/>
                  <a:pt x="1083511" y="1086207"/>
                </a:cubicBezTo>
                <a:cubicBezTo>
                  <a:pt x="1008813" y="1065800"/>
                  <a:pt x="941430" y="1128947"/>
                  <a:pt x="879439" y="1138188"/>
                </a:cubicBezTo>
                <a:cubicBezTo>
                  <a:pt x="880594" y="1135878"/>
                  <a:pt x="881749" y="1133952"/>
                  <a:pt x="882519" y="1131642"/>
                </a:cubicBezTo>
                <a:cubicBezTo>
                  <a:pt x="917173" y="1117780"/>
                  <a:pt x="951827" y="1103534"/>
                  <a:pt x="986096" y="1089672"/>
                </a:cubicBezTo>
                <a:lnTo>
                  <a:pt x="986096" y="1086592"/>
                </a:lnTo>
                <a:cubicBezTo>
                  <a:pt x="941816" y="1095063"/>
                  <a:pt x="897536" y="1103919"/>
                  <a:pt x="853256" y="1112390"/>
                </a:cubicBezTo>
                <a:cubicBezTo>
                  <a:pt x="854411" y="1110080"/>
                  <a:pt x="855566" y="1108154"/>
                  <a:pt x="856336" y="1105844"/>
                </a:cubicBezTo>
                <a:cubicBezTo>
                  <a:pt x="902926" y="1096218"/>
                  <a:pt x="949131" y="1086207"/>
                  <a:pt x="995722" y="1076581"/>
                </a:cubicBezTo>
                <a:lnTo>
                  <a:pt x="995722" y="1073500"/>
                </a:lnTo>
                <a:cubicBezTo>
                  <a:pt x="956062" y="1074271"/>
                  <a:pt x="862112" y="1104304"/>
                  <a:pt x="849790" y="1093138"/>
                </a:cubicBezTo>
                <a:cubicBezTo>
                  <a:pt x="898306" y="1082356"/>
                  <a:pt x="947206" y="1071575"/>
                  <a:pt x="995722" y="1060794"/>
                </a:cubicBezTo>
                <a:cubicBezTo>
                  <a:pt x="952982" y="1042312"/>
                  <a:pt x="873663" y="1095063"/>
                  <a:pt x="846710" y="1073886"/>
                </a:cubicBezTo>
                <a:cubicBezTo>
                  <a:pt x="867117" y="1068495"/>
                  <a:pt x="887910" y="1063104"/>
                  <a:pt x="908317" y="1057714"/>
                </a:cubicBezTo>
                <a:cubicBezTo>
                  <a:pt x="906007" y="1056559"/>
                  <a:pt x="904081" y="1055403"/>
                  <a:pt x="901771" y="1054633"/>
                </a:cubicBezTo>
                <a:cubicBezTo>
                  <a:pt x="877128" y="1056944"/>
                  <a:pt x="852100" y="1058869"/>
                  <a:pt x="827073" y="1061179"/>
                </a:cubicBezTo>
                <a:cubicBezTo>
                  <a:pt x="829383" y="1058869"/>
                  <a:pt x="831308" y="1056944"/>
                  <a:pt x="833618" y="1054633"/>
                </a:cubicBezTo>
                <a:cubicBezTo>
                  <a:pt x="854026" y="1056944"/>
                  <a:pt x="862497" y="1041927"/>
                  <a:pt x="904851" y="1041542"/>
                </a:cubicBezTo>
                <a:cubicBezTo>
                  <a:pt x="998032" y="1040772"/>
                  <a:pt x="1074655" y="1055018"/>
                  <a:pt x="1147814" y="1054633"/>
                </a:cubicBezTo>
                <a:cubicBezTo>
                  <a:pt x="1141268" y="1050398"/>
                  <a:pt x="1134722" y="1046162"/>
                  <a:pt x="1128176" y="1041542"/>
                </a:cubicBezTo>
                <a:cubicBezTo>
                  <a:pt x="1117395" y="1042312"/>
                  <a:pt x="1091212" y="1043082"/>
                  <a:pt x="1082741" y="1038461"/>
                </a:cubicBezTo>
                <a:cubicBezTo>
                  <a:pt x="1094678" y="1037306"/>
                  <a:pt x="1106614" y="1036151"/>
                  <a:pt x="1118550" y="1035381"/>
                </a:cubicBezTo>
                <a:cubicBezTo>
                  <a:pt x="1103149" y="1018824"/>
                  <a:pt x="1068110" y="1023830"/>
                  <a:pt x="1047317" y="1012664"/>
                </a:cubicBezTo>
                <a:cubicBezTo>
                  <a:pt x="1067725" y="1013819"/>
                  <a:pt x="1088517" y="1014974"/>
                  <a:pt x="1108924" y="1015744"/>
                </a:cubicBezTo>
                <a:cubicBezTo>
                  <a:pt x="1090827" y="999957"/>
                  <a:pt x="1033071" y="993796"/>
                  <a:pt x="1028065" y="976855"/>
                </a:cubicBezTo>
                <a:cubicBezTo>
                  <a:pt x="1051938" y="984555"/>
                  <a:pt x="1075426" y="991871"/>
                  <a:pt x="1099298" y="999572"/>
                </a:cubicBezTo>
                <a:lnTo>
                  <a:pt x="1099298" y="996492"/>
                </a:lnTo>
                <a:cubicBezTo>
                  <a:pt x="1072345" y="969539"/>
                  <a:pt x="1004193" y="965303"/>
                  <a:pt x="982630" y="934885"/>
                </a:cubicBezTo>
                <a:lnTo>
                  <a:pt x="985710" y="934885"/>
                </a:lnTo>
                <a:cubicBezTo>
                  <a:pt x="1018054" y="947976"/>
                  <a:pt x="1050398" y="960683"/>
                  <a:pt x="1083126" y="973774"/>
                </a:cubicBezTo>
                <a:lnTo>
                  <a:pt x="1083126" y="970694"/>
                </a:lnTo>
                <a:cubicBezTo>
                  <a:pt x="1061949" y="947591"/>
                  <a:pt x="1009583" y="937580"/>
                  <a:pt x="995722" y="909087"/>
                </a:cubicBezTo>
                <a:cubicBezTo>
                  <a:pt x="1011893" y="916788"/>
                  <a:pt x="1028065" y="924104"/>
                  <a:pt x="1044237" y="931805"/>
                </a:cubicBezTo>
                <a:cubicBezTo>
                  <a:pt x="1038846" y="925259"/>
                  <a:pt x="1033456" y="918713"/>
                  <a:pt x="1028065" y="912167"/>
                </a:cubicBezTo>
                <a:cubicBezTo>
                  <a:pt x="1002267" y="907547"/>
                  <a:pt x="964918" y="889835"/>
                  <a:pt x="953367" y="870198"/>
                </a:cubicBezTo>
                <a:cubicBezTo>
                  <a:pt x="977240" y="882134"/>
                  <a:pt x="1000727" y="894070"/>
                  <a:pt x="1024600" y="906007"/>
                </a:cubicBezTo>
                <a:lnTo>
                  <a:pt x="1024600" y="902926"/>
                </a:lnTo>
                <a:cubicBezTo>
                  <a:pt x="993411" y="882519"/>
                  <a:pt x="961838" y="861727"/>
                  <a:pt x="930649" y="841319"/>
                </a:cubicBezTo>
                <a:cubicBezTo>
                  <a:pt x="1006888" y="860572"/>
                  <a:pt x="1108924" y="939505"/>
                  <a:pt x="1138188" y="1006503"/>
                </a:cubicBezTo>
                <a:cubicBezTo>
                  <a:pt x="1140498" y="1005348"/>
                  <a:pt x="1142423" y="1004193"/>
                  <a:pt x="1144733" y="1003423"/>
                </a:cubicBezTo>
                <a:cubicBezTo>
                  <a:pt x="1144733" y="984555"/>
                  <a:pt x="1141653" y="971849"/>
                  <a:pt x="1154359" y="961068"/>
                </a:cubicBezTo>
                <a:lnTo>
                  <a:pt x="1154359" y="980705"/>
                </a:lnTo>
                <a:cubicBezTo>
                  <a:pt x="1163600" y="970694"/>
                  <a:pt x="1164756" y="966458"/>
                  <a:pt x="1180157" y="961068"/>
                </a:cubicBezTo>
                <a:lnTo>
                  <a:pt x="1180157" y="964148"/>
                </a:lnTo>
                <a:cubicBezTo>
                  <a:pt x="1173612" y="974929"/>
                  <a:pt x="1167066" y="985711"/>
                  <a:pt x="1160520" y="996492"/>
                </a:cubicBezTo>
                <a:cubicBezTo>
                  <a:pt x="1170146" y="1016514"/>
                  <a:pt x="1175922" y="1035381"/>
                  <a:pt x="1192864" y="1048473"/>
                </a:cubicBezTo>
                <a:cubicBezTo>
                  <a:pt x="1224052" y="1029991"/>
                  <a:pt x="1255626" y="1011894"/>
                  <a:pt x="1286814" y="993411"/>
                </a:cubicBezTo>
                <a:cubicBezTo>
                  <a:pt x="1237914" y="812826"/>
                  <a:pt x="1098913" y="757380"/>
                  <a:pt x="962608" y="666125"/>
                </a:cubicBezTo>
                <a:cubicBezTo>
                  <a:pt x="728887" y="509797"/>
                  <a:pt x="463592" y="359245"/>
                  <a:pt x="200993" y="238342"/>
                </a:cubicBezTo>
                <a:cubicBezTo>
                  <a:pt x="129760" y="292248"/>
                  <a:pt x="90870" y="386583"/>
                  <a:pt x="0" y="424318"/>
                </a:cubicBezTo>
                <a:cubicBezTo>
                  <a:pt x="2310" y="420082"/>
                  <a:pt x="4235" y="415847"/>
                  <a:pt x="6546" y="411226"/>
                </a:cubicBezTo>
                <a:cubicBezTo>
                  <a:pt x="87020" y="374262"/>
                  <a:pt x="134765" y="295328"/>
                  <a:pt x="187901" y="229871"/>
                </a:cubicBezTo>
                <a:cubicBezTo>
                  <a:pt x="186746" y="227561"/>
                  <a:pt x="185591" y="225635"/>
                  <a:pt x="184821" y="223325"/>
                </a:cubicBezTo>
                <a:cubicBezTo>
                  <a:pt x="166339" y="215624"/>
                  <a:pt x="148242" y="208308"/>
                  <a:pt x="129760" y="200608"/>
                </a:cubicBezTo>
                <a:cubicBezTo>
                  <a:pt x="115128" y="222555"/>
                  <a:pt x="91640" y="252973"/>
                  <a:pt x="61607" y="259134"/>
                </a:cubicBezTo>
                <a:cubicBezTo>
                  <a:pt x="62762" y="256824"/>
                  <a:pt x="63917" y="254899"/>
                  <a:pt x="64687" y="252588"/>
                </a:cubicBezTo>
                <a:cubicBezTo>
                  <a:pt x="87405" y="242577"/>
                  <a:pt x="113203" y="217549"/>
                  <a:pt x="119748" y="190981"/>
                </a:cubicBezTo>
                <a:cubicBezTo>
                  <a:pt x="91640" y="180200"/>
                  <a:pt x="63532" y="169419"/>
                  <a:pt x="35424" y="158638"/>
                </a:cubicBezTo>
                <a:lnTo>
                  <a:pt x="35424" y="152092"/>
                </a:lnTo>
                <a:cubicBezTo>
                  <a:pt x="37734" y="149782"/>
                  <a:pt x="39659" y="147857"/>
                  <a:pt x="41970" y="145546"/>
                </a:cubicBezTo>
                <a:cubicBezTo>
                  <a:pt x="56216" y="149782"/>
                  <a:pt x="70078" y="154017"/>
                  <a:pt x="84324" y="158638"/>
                </a:cubicBezTo>
                <a:cubicBezTo>
                  <a:pt x="92795" y="93180"/>
                  <a:pt x="118208" y="46975"/>
                  <a:pt x="149012" y="0"/>
                </a:cubicBezTo>
              </a:path>
            </a:pathLst>
          </a:custGeom>
          <a:solidFill>
            <a:srgbClr val="615BC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Cambria"/>
              <a:ea typeface="Cambria"/>
              <a:cs typeface="Cambria"/>
              <a:sym typeface="Cambria"/>
            </a:endParaRPr>
          </a:p>
        </p:txBody>
      </p:sp>
      <p:pic>
        <p:nvPicPr>
          <p:cNvPr id="387" name="Google Shape;387;p20"/>
          <p:cNvPicPr preferRelativeResize="0"/>
          <p:nvPr/>
        </p:nvPicPr>
        <p:blipFill rotWithShape="1">
          <a:blip r:embed="rId4">
            <a:alphaModFix/>
          </a:blip>
          <a:srcRect b="0" l="0" r="0" t="0"/>
          <a:stretch/>
        </p:blipFill>
        <p:spPr>
          <a:xfrm rot="650925">
            <a:off x="39104" y="3866926"/>
            <a:ext cx="793888" cy="300703"/>
          </a:xfrm>
          <a:prstGeom prst="rect">
            <a:avLst/>
          </a:prstGeom>
          <a:noFill/>
          <a:ln>
            <a:noFill/>
          </a:ln>
        </p:spPr>
      </p:pic>
      <p:pic>
        <p:nvPicPr>
          <p:cNvPr id="388" name="Google Shape;388;p20"/>
          <p:cNvPicPr preferRelativeResize="0"/>
          <p:nvPr/>
        </p:nvPicPr>
        <p:blipFill rotWithShape="1">
          <a:blip r:embed="rId5">
            <a:alphaModFix/>
          </a:blip>
          <a:srcRect b="0" l="0" r="0" t="0"/>
          <a:stretch/>
        </p:blipFill>
        <p:spPr>
          <a:xfrm flipH="1" rot="-634871">
            <a:off x="110341" y="2086096"/>
            <a:ext cx="564265" cy="752352"/>
          </a:xfrm>
          <a:prstGeom prst="rect">
            <a:avLst/>
          </a:prstGeom>
          <a:noFill/>
          <a:ln>
            <a:noFill/>
          </a:ln>
        </p:spPr>
      </p:pic>
      <p:pic>
        <p:nvPicPr>
          <p:cNvPr id="389" name="Google Shape;389;p20"/>
          <p:cNvPicPr preferRelativeResize="0"/>
          <p:nvPr/>
        </p:nvPicPr>
        <p:blipFill rotWithShape="1">
          <a:blip r:embed="rId6">
            <a:alphaModFix/>
          </a:blip>
          <a:srcRect b="0" l="0" r="0" t="0"/>
          <a:stretch/>
        </p:blipFill>
        <p:spPr>
          <a:xfrm flipH="1">
            <a:off x="111789" y="4554393"/>
            <a:ext cx="742408" cy="487310"/>
          </a:xfrm>
          <a:prstGeom prst="rect">
            <a:avLst/>
          </a:prstGeom>
          <a:noFill/>
          <a:ln>
            <a:noFill/>
          </a:ln>
        </p:spPr>
      </p:pic>
      <p:pic>
        <p:nvPicPr>
          <p:cNvPr id="390" name="Google Shape;390;p20"/>
          <p:cNvPicPr preferRelativeResize="0"/>
          <p:nvPr/>
        </p:nvPicPr>
        <p:blipFill rotWithShape="1">
          <a:blip r:embed="rId7">
            <a:alphaModFix/>
          </a:blip>
          <a:srcRect b="0" l="0" r="0" t="0"/>
          <a:stretch/>
        </p:blipFill>
        <p:spPr>
          <a:xfrm flipH="1">
            <a:off x="63641" y="5496257"/>
            <a:ext cx="742407" cy="327600"/>
          </a:xfrm>
          <a:prstGeom prst="rect">
            <a:avLst/>
          </a:prstGeom>
          <a:noFill/>
          <a:ln>
            <a:noFill/>
          </a:ln>
        </p:spPr>
      </p:pic>
      <p:sp>
        <p:nvSpPr>
          <p:cNvPr id="391" name="Google Shape;391;p20"/>
          <p:cNvSpPr/>
          <p:nvPr/>
        </p:nvSpPr>
        <p:spPr>
          <a:xfrm>
            <a:off x="372891" y="1774109"/>
            <a:ext cx="197896" cy="157583"/>
          </a:xfrm>
          <a:custGeom>
            <a:rect b="b" l="l" r="r" t="t"/>
            <a:pathLst>
              <a:path extrusionOk="0" h="2370410" w="2277915">
                <a:moveTo>
                  <a:pt x="149012" y="0"/>
                </a:moveTo>
                <a:lnTo>
                  <a:pt x="155557" y="0"/>
                </a:lnTo>
                <a:cubicBezTo>
                  <a:pt x="134380" y="51981"/>
                  <a:pt x="104347" y="93951"/>
                  <a:pt x="93951" y="162103"/>
                </a:cubicBezTo>
                <a:cubicBezTo>
                  <a:pt x="131685" y="178275"/>
                  <a:pt x="169419" y="194447"/>
                  <a:pt x="207538" y="210619"/>
                </a:cubicBezTo>
                <a:cubicBezTo>
                  <a:pt x="208693" y="197527"/>
                  <a:pt x="208693" y="197912"/>
                  <a:pt x="214084" y="190981"/>
                </a:cubicBezTo>
                <a:cubicBezTo>
                  <a:pt x="215239" y="195217"/>
                  <a:pt x="216394" y="199452"/>
                  <a:pt x="217164" y="204073"/>
                </a:cubicBezTo>
                <a:lnTo>
                  <a:pt x="217164" y="220245"/>
                </a:lnTo>
                <a:cubicBezTo>
                  <a:pt x="236802" y="228716"/>
                  <a:pt x="256054" y="237572"/>
                  <a:pt x="275691" y="246043"/>
                </a:cubicBezTo>
                <a:cubicBezTo>
                  <a:pt x="276846" y="240652"/>
                  <a:pt x="278001" y="235261"/>
                  <a:pt x="278771" y="229871"/>
                </a:cubicBezTo>
                <a:cubicBezTo>
                  <a:pt x="303414" y="260674"/>
                  <a:pt x="327287" y="278001"/>
                  <a:pt x="369641" y="291478"/>
                </a:cubicBezTo>
                <a:cubicBezTo>
                  <a:pt x="373107" y="275691"/>
                  <a:pt x="366176" y="280311"/>
                  <a:pt x="379268" y="275306"/>
                </a:cubicBezTo>
                <a:cubicBezTo>
                  <a:pt x="378882" y="289938"/>
                  <a:pt x="373492" y="291863"/>
                  <a:pt x="385813" y="301104"/>
                </a:cubicBezTo>
                <a:cubicBezTo>
                  <a:pt x="395824" y="308035"/>
                  <a:pt x="409301" y="315735"/>
                  <a:pt x="418157" y="314195"/>
                </a:cubicBezTo>
                <a:cubicBezTo>
                  <a:pt x="416617" y="271841"/>
                  <a:pt x="427783" y="174040"/>
                  <a:pt x="460127" y="161718"/>
                </a:cubicBezTo>
                <a:lnTo>
                  <a:pt x="460127" y="164799"/>
                </a:lnTo>
                <a:cubicBezTo>
                  <a:pt x="434714" y="194832"/>
                  <a:pt x="411611" y="296483"/>
                  <a:pt x="434329" y="323436"/>
                </a:cubicBezTo>
                <a:cubicBezTo>
                  <a:pt x="441259" y="333832"/>
                  <a:pt x="499786" y="363866"/>
                  <a:pt x="518653" y="371952"/>
                </a:cubicBezTo>
                <a:cubicBezTo>
                  <a:pt x="519808" y="365406"/>
                  <a:pt x="520963" y="358860"/>
                  <a:pt x="521733" y="352315"/>
                </a:cubicBezTo>
                <a:cubicBezTo>
                  <a:pt x="524044" y="353470"/>
                  <a:pt x="525969" y="354625"/>
                  <a:pt x="528279" y="355395"/>
                </a:cubicBezTo>
                <a:lnTo>
                  <a:pt x="528279" y="381193"/>
                </a:lnTo>
                <a:cubicBezTo>
                  <a:pt x="540216" y="384273"/>
                  <a:pt x="552152" y="387738"/>
                  <a:pt x="564088" y="390819"/>
                </a:cubicBezTo>
                <a:cubicBezTo>
                  <a:pt x="564088" y="380808"/>
                  <a:pt x="561008" y="386198"/>
                  <a:pt x="567169" y="377727"/>
                </a:cubicBezTo>
                <a:cubicBezTo>
                  <a:pt x="570249" y="399290"/>
                  <a:pt x="574869" y="401215"/>
                  <a:pt x="589886" y="410071"/>
                </a:cubicBezTo>
                <a:cubicBezTo>
                  <a:pt x="603748" y="405450"/>
                  <a:pt x="597587" y="402370"/>
                  <a:pt x="609523" y="403525"/>
                </a:cubicBezTo>
                <a:cubicBezTo>
                  <a:pt x="613374" y="442800"/>
                  <a:pt x="641482" y="432404"/>
                  <a:pt x="658039" y="419697"/>
                </a:cubicBezTo>
                <a:cubicBezTo>
                  <a:pt x="659194" y="429323"/>
                  <a:pt x="660349" y="439334"/>
                  <a:pt x="661119" y="448960"/>
                </a:cubicBezTo>
                <a:cubicBezTo>
                  <a:pt x="668820" y="451271"/>
                  <a:pt x="676136" y="453196"/>
                  <a:pt x="683837" y="455506"/>
                </a:cubicBezTo>
                <a:cubicBezTo>
                  <a:pt x="684222" y="443185"/>
                  <a:pt x="677291" y="448960"/>
                  <a:pt x="690382" y="442415"/>
                </a:cubicBezTo>
                <a:cubicBezTo>
                  <a:pt x="690767" y="456661"/>
                  <a:pt x="689997" y="458586"/>
                  <a:pt x="696928" y="465132"/>
                </a:cubicBezTo>
                <a:cubicBezTo>
                  <a:pt x="705399" y="469368"/>
                  <a:pt x="714255" y="473603"/>
                  <a:pt x="722726" y="478224"/>
                </a:cubicBezTo>
                <a:cubicBezTo>
                  <a:pt x="723881" y="471678"/>
                  <a:pt x="725036" y="465132"/>
                  <a:pt x="725806" y="458586"/>
                </a:cubicBezTo>
                <a:cubicBezTo>
                  <a:pt x="749294" y="490160"/>
                  <a:pt x="766236" y="513648"/>
                  <a:pt x="807050" y="523274"/>
                </a:cubicBezTo>
                <a:cubicBezTo>
                  <a:pt x="811286" y="517498"/>
                  <a:pt x="806280" y="518268"/>
                  <a:pt x="813596" y="520193"/>
                </a:cubicBezTo>
                <a:cubicBezTo>
                  <a:pt x="824762" y="535210"/>
                  <a:pt x="830923" y="544066"/>
                  <a:pt x="852486" y="549457"/>
                </a:cubicBezTo>
                <a:cubicBezTo>
                  <a:pt x="854411" y="537520"/>
                  <a:pt x="853641" y="539831"/>
                  <a:pt x="859031" y="533285"/>
                </a:cubicBezTo>
                <a:lnTo>
                  <a:pt x="859031" y="549457"/>
                </a:lnTo>
                <a:cubicBezTo>
                  <a:pt x="862112" y="553692"/>
                  <a:pt x="865577" y="557928"/>
                  <a:pt x="868657" y="562548"/>
                </a:cubicBezTo>
                <a:cubicBezTo>
                  <a:pt x="889065" y="564858"/>
                  <a:pt x="877898" y="566784"/>
                  <a:pt x="894455" y="559468"/>
                </a:cubicBezTo>
                <a:cubicBezTo>
                  <a:pt x="898306" y="592967"/>
                  <a:pt x="949516" y="599127"/>
                  <a:pt x="972234" y="617994"/>
                </a:cubicBezTo>
                <a:cubicBezTo>
                  <a:pt x="976469" y="614914"/>
                  <a:pt x="980705" y="611449"/>
                  <a:pt x="985325" y="608368"/>
                </a:cubicBezTo>
                <a:cubicBezTo>
                  <a:pt x="988021" y="633011"/>
                  <a:pt x="1006118" y="639942"/>
                  <a:pt x="1027295" y="644177"/>
                </a:cubicBezTo>
                <a:cubicBezTo>
                  <a:pt x="1029990" y="628005"/>
                  <a:pt x="1024985" y="634551"/>
                  <a:pt x="1036921" y="628005"/>
                </a:cubicBezTo>
                <a:lnTo>
                  <a:pt x="1036921" y="653803"/>
                </a:lnTo>
                <a:cubicBezTo>
                  <a:pt x="1048858" y="658039"/>
                  <a:pt x="1060794" y="662274"/>
                  <a:pt x="1072730" y="666895"/>
                </a:cubicBezTo>
                <a:cubicBezTo>
                  <a:pt x="1072730" y="656884"/>
                  <a:pt x="1069650" y="662274"/>
                  <a:pt x="1075811" y="653803"/>
                </a:cubicBezTo>
                <a:lnTo>
                  <a:pt x="1078891" y="653803"/>
                </a:lnTo>
                <a:cubicBezTo>
                  <a:pt x="1078891" y="678061"/>
                  <a:pt x="1087362" y="684222"/>
                  <a:pt x="1108154" y="696158"/>
                </a:cubicBezTo>
                <a:lnTo>
                  <a:pt x="1111235" y="696158"/>
                </a:lnTo>
                <a:cubicBezTo>
                  <a:pt x="1116240" y="682682"/>
                  <a:pt x="1106999" y="688457"/>
                  <a:pt x="1120861" y="683067"/>
                </a:cubicBezTo>
                <a:cubicBezTo>
                  <a:pt x="1121631" y="708864"/>
                  <a:pt x="1128561" y="711560"/>
                  <a:pt x="1143578" y="721956"/>
                </a:cubicBezTo>
                <a:cubicBezTo>
                  <a:pt x="1154359" y="716950"/>
                  <a:pt x="1151279" y="715025"/>
                  <a:pt x="1159750" y="708864"/>
                </a:cubicBezTo>
                <a:cubicBezTo>
                  <a:pt x="1159750" y="741208"/>
                  <a:pt x="1172456" y="746214"/>
                  <a:pt x="1192094" y="757380"/>
                </a:cubicBezTo>
                <a:cubicBezTo>
                  <a:pt x="1193249" y="750834"/>
                  <a:pt x="1194404" y="744289"/>
                  <a:pt x="1195174" y="737743"/>
                </a:cubicBezTo>
                <a:cubicBezTo>
                  <a:pt x="1200180" y="745059"/>
                  <a:pt x="1200950" y="741593"/>
                  <a:pt x="1198254" y="750834"/>
                </a:cubicBezTo>
                <a:cubicBezTo>
                  <a:pt x="1202875" y="764311"/>
                  <a:pt x="1204800" y="766621"/>
                  <a:pt x="1214426" y="780097"/>
                </a:cubicBezTo>
                <a:cubicBezTo>
                  <a:pt x="1218662" y="782408"/>
                  <a:pt x="1222897" y="784333"/>
                  <a:pt x="1227518" y="786643"/>
                </a:cubicBezTo>
                <a:cubicBezTo>
                  <a:pt x="1231368" y="781253"/>
                  <a:pt x="1231753" y="778172"/>
                  <a:pt x="1237144" y="773552"/>
                </a:cubicBezTo>
                <a:cubicBezTo>
                  <a:pt x="1238299" y="783178"/>
                  <a:pt x="1239454" y="793189"/>
                  <a:pt x="1240224" y="802815"/>
                </a:cubicBezTo>
                <a:cubicBezTo>
                  <a:pt x="1248695" y="808206"/>
                  <a:pt x="1257551" y="813596"/>
                  <a:pt x="1266022" y="818987"/>
                </a:cubicBezTo>
                <a:lnTo>
                  <a:pt x="1266022" y="799350"/>
                </a:lnTo>
                <a:cubicBezTo>
                  <a:pt x="1283734" y="819757"/>
                  <a:pt x="1280268" y="844015"/>
                  <a:pt x="1301831" y="860957"/>
                </a:cubicBezTo>
                <a:cubicBezTo>
                  <a:pt x="1308377" y="853256"/>
                  <a:pt x="1301446" y="855951"/>
                  <a:pt x="1311457" y="857876"/>
                </a:cubicBezTo>
                <a:cubicBezTo>
                  <a:pt x="1304911" y="882519"/>
                  <a:pt x="1318773" y="896766"/>
                  <a:pt x="1327629" y="916403"/>
                </a:cubicBezTo>
                <a:lnTo>
                  <a:pt x="1330709" y="916403"/>
                </a:lnTo>
                <a:cubicBezTo>
                  <a:pt x="1333789" y="911012"/>
                  <a:pt x="1337255" y="905622"/>
                  <a:pt x="1340335" y="900231"/>
                </a:cubicBezTo>
                <a:cubicBezTo>
                  <a:pt x="1336100" y="941431"/>
                  <a:pt x="1341105" y="977625"/>
                  <a:pt x="1363053" y="994182"/>
                </a:cubicBezTo>
                <a:cubicBezTo>
                  <a:pt x="1435056" y="993411"/>
                  <a:pt x="1433131" y="1044622"/>
                  <a:pt x="1457003" y="1091598"/>
                </a:cubicBezTo>
                <a:cubicBezTo>
                  <a:pt x="1483956" y="1096988"/>
                  <a:pt x="1500898" y="1103919"/>
                  <a:pt x="1531702" y="1101224"/>
                </a:cubicBezTo>
                <a:cubicBezTo>
                  <a:pt x="1530547" y="1106614"/>
                  <a:pt x="1529391" y="1112005"/>
                  <a:pt x="1528621" y="1117395"/>
                </a:cubicBezTo>
                <a:cubicBezTo>
                  <a:pt x="1560580" y="1128177"/>
                  <a:pt x="1568666" y="1142423"/>
                  <a:pt x="1609865" y="1140113"/>
                </a:cubicBezTo>
                <a:cubicBezTo>
                  <a:pt x="1608710" y="1142423"/>
                  <a:pt x="1607555" y="1144348"/>
                  <a:pt x="1606785" y="1146659"/>
                </a:cubicBezTo>
                <a:cubicBezTo>
                  <a:pt x="1601394" y="1147814"/>
                  <a:pt x="1596004" y="1148969"/>
                  <a:pt x="1590613" y="1149739"/>
                </a:cubicBezTo>
                <a:cubicBezTo>
                  <a:pt x="1594849" y="1155130"/>
                  <a:pt x="1599084" y="1160520"/>
                  <a:pt x="1603705" y="1165911"/>
                </a:cubicBezTo>
                <a:cubicBezTo>
                  <a:pt x="1636048" y="1179002"/>
                  <a:pt x="1632583" y="1193634"/>
                  <a:pt x="1678403" y="1191709"/>
                </a:cubicBezTo>
                <a:cubicBezTo>
                  <a:pt x="1677248" y="1194019"/>
                  <a:pt x="1676093" y="1195944"/>
                  <a:pt x="1675323" y="1198254"/>
                </a:cubicBezTo>
                <a:cubicBezTo>
                  <a:pt x="1668777" y="1200565"/>
                  <a:pt x="1662231" y="1202490"/>
                  <a:pt x="1655686" y="1204800"/>
                </a:cubicBezTo>
                <a:cubicBezTo>
                  <a:pt x="1671857" y="1227903"/>
                  <a:pt x="1683794" y="1241764"/>
                  <a:pt x="1717292" y="1240609"/>
                </a:cubicBezTo>
                <a:cubicBezTo>
                  <a:pt x="1716137" y="1242919"/>
                  <a:pt x="1714982" y="1244845"/>
                  <a:pt x="1714212" y="1247155"/>
                </a:cubicBezTo>
                <a:cubicBezTo>
                  <a:pt x="1709977" y="1248310"/>
                  <a:pt x="1705741" y="1249465"/>
                  <a:pt x="1701121" y="1250235"/>
                </a:cubicBezTo>
                <a:cubicBezTo>
                  <a:pt x="1702276" y="1253316"/>
                  <a:pt x="1703431" y="1256781"/>
                  <a:pt x="1704201" y="1259861"/>
                </a:cubicBezTo>
                <a:cubicBezTo>
                  <a:pt x="1721528" y="1273723"/>
                  <a:pt x="1726148" y="1280654"/>
                  <a:pt x="1756182" y="1276033"/>
                </a:cubicBezTo>
                <a:cubicBezTo>
                  <a:pt x="1748866" y="1284119"/>
                  <a:pt x="1751176" y="1282964"/>
                  <a:pt x="1736545" y="1285659"/>
                </a:cubicBezTo>
                <a:cubicBezTo>
                  <a:pt x="1741935" y="1296440"/>
                  <a:pt x="1747326" y="1307222"/>
                  <a:pt x="1752716" y="1318003"/>
                </a:cubicBezTo>
                <a:cubicBezTo>
                  <a:pt x="1762343" y="1319158"/>
                  <a:pt x="1772354" y="1320313"/>
                  <a:pt x="1781980" y="1321083"/>
                </a:cubicBezTo>
                <a:lnTo>
                  <a:pt x="1781980" y="1324164"/>
                </a:lnTo>
                <a:lnTo>
                  <a:pt x="1762343" y="1324164"/>
                </a:lnTo>
                <a:cubicBezTo>
                  <a:pt x="1764653" y="1328399"/>
                  <a:pt x="1766578" y="1332634"/>
                  <a:pt x="1768888" y="1337255"/>
                </a:cubicBezTo>
                <a:cubicBezTo>
                  <a:pt x="1776974" y="1358047"/>
                  <a:pt x="1787755" y="1363823"/>
                  <a:pt x="1814323" y="1366518"/>
                </a:cubicBezTo>
                <a:cubicBezTo>
                  <a:pt x="1812013" y="1368829"/>
                  <a:pt x="1810088" y="1370754"/>
                  <a:pt x="1807778" y="1373064"/>
                </a:cubicBezTo>
                <a:cubicBezTo>
                  <a:pt x="1798151" y="1373064"/>
                  <a:pt x="1801232" y="1372294"/>
                  <a:pt x="1791606" y="1376144"/>
                </a:cubicBezTo>
                <a:cubicBezTo>
                  <a:pt x="1794686" y="1379225"/>
                  <a:pt x="1798151" y="1382690"/>
                  <a:pt x="1801232" y="1385771"/>
                </a:cubicBezTo>
                <a:cubicBezTo>
                  <a:pt x="1805852" y="1397322"/>
                  <a:pt x="1804312" y="1396167"/>
                  <a:pt x="1814323" y="1401942"/>
                </a:cubicBezTo>
                <a:cubicBezTo>
                  <a:pt x="1822794" y="1403097"/>
                  <a:pt x="1831650" y="1404253"/>
                  <a:pt x="1840121" y="1405023"/>
                </a:cubicBezTo>
                <a:cubicBezTo>
                  <a:pt x="1838966" y="1407333"/>
                  <a:pt x="1837811" y="1409258"/>
                  <a:pt x="1837041" y="1411568"/>
                </a:cubicBezTo>
                <a:cubicBezTo>
                  <a:pt x="1829340" y="1412724"/>
                  <a:pt x="1822024" y="1413879"/>
                  <a:pt x="1814323" y="1414649"/>
                </a:cubicBezTo>
                <a:cubicBezTo>
                  <a:pt x="1819714" y="1424275"/>
                  <a:pt x="1825105" y="1434286"/>
                  <a:pt x="1830495" y="1443912"/>
                </a:cubicBezTo>
                <a:cubicBezTo>
                  <a:pt x="1840121" y="1446222"/>
                  <a:pt x="1850132" y="1448147"/>
                  <a:pt x="1859758" y="1450458"/>
                </a:cubicBezTo>
                <a:cubicBezTo>
                  <a:pt x="1858603" y="1452768"/>
                  <a:pt x="1857448" y="1454693"/>
                  <a:pt x="1856678" y="1457003"/>
                </a:cubicBezTo>
                <a:lnTo>
                  <a:pt x="1837041" y="1457003"/>
                </a:lnTo>
                <a:cubicBezTo>
                  <a:pt x="1838196" y="1460084"/>
                  <a:pt x="1839351" y="1463549"/>
                  <a:pt x="1840121" y="1466630"/>
                </a:cubicBezTo>
                <a:cubicBezTo>
                  <a:pt x="1853598" y="1476256"/>
                  <a:pt x="1863994" y="1478181"/>
                  <a:pt x="1882091" y="1486267"/>
                </a:cubicBezTo>
                <a:lnTo>
                  <a:pt x="1882091" y="1489347"/>
                </a:lnTo>
                <a:lnTo>
                  <a:pt x="1856293" y="1489347"/>
                </a:lnTo>
                <a:cubicBezTo>
                  <a:pt x="1858603" y="1494738"/>
                  <a:pt x="1860529" y="1500128"/>
                  <a:pt x="1862839" y="1505519"/>
                </a:cubicBezTo>
                <a:cubicBezTo>
                  <a:pt x="1870540" y="1509754"/>
                  <a:pt x="1877855" y="1513990"/>
                  <a:pt x="1885556" y="1518610"/>
                </a:cubicBezTo>
                <a:lnTo>
                  <a:pt x="1885556" y="1521691"/>
                </a:lnTo>
                <a:cubicBezTo>
                  <a:pt x="1873620" y="1523616"/>
                  <a:pt x="1875930" y="1522846"/>
                  <a:pt x="1869384" y="1528236"/>
                </a:cubicBezTo>
                <a:cubicBezTo>
                  <a:pt x="1871695" y="1530547"/>
                  <a:pt x="1873620" y="1532472"/>
                  <a:pt x="1875930" y="1534782"/>
                </a:cubicBezTo>
                <a:cubicBezTo>
                  <a:pt x="1882091" y="1547104"/>
                  <a:pt x="1883246" y="1547489"/>
                  <a:pt x="1898648" y="1550954"/>
                </a:cubicBezTo>
                <a:cubicBezTo>
                  <a:pt x="1894412" y="1553264"/>
                  <a:pt x="1890177" y="1555190"/>
                  <a:pt x="1885556" y="1557500"/>
                </a:cubicBezTo>
                <a:lnTo>
                  <a:pt x="1885556" y="1567126"/>
                </a:lnTo>
                <a:cubicBezTo>
                  <a:pt x="1889792" y="1571361"/>
                  <a:pt x="1894027" y="1575597"/>
                  <a:pt x="1898648" y="1580217"/>
                </a:cubicBezTo>
                <a:cubicBezTo>
                  <a:pt x="1911739" y="1583298"/>
                  <a:pt x="1924446" y="1586763"/>
                  <a:pt x="1937537" y="1589843"/>
                </a:cubicBezTo>
                <a:lnTo>
                  <a:pt x="1937537" y="1596389"/>
                </a:lnTo>
                <a:cubicBezTo>
                  <a:pt x="1924446" y="1594079"/>
                  <a:pt x="1911739" y="1592154"/>
                  <a:pt x="1898648" y="1589843"/>
                </a:cubicBezTo>
                <a:lnTo>
                  <a:pt x="1898648" y="1599469"/>
                </a:lnTo>
                <a:cubicBezTo>
                  <a:pt x="1903268" y="1610636"/>
                  <a:pt x="1904808" y="1619107"/>
                  <a:pt x="1914820" y="1625267"/>
                </a:cubicBezTo>
                <a:cubicBezTo>
                  <a:pt x="1921365" y="1628348"/>
                  <a:pt x="1927911" y="1631813"/>
                  <a:pt x="1934457" y="1634893"/>
                </a:cubicBezTo>
                <a:cubicBezTo>
                  <a:pt x="1932147" y="1636048"/>
                  <a:pt x="1930221" y="1637204"/>
                  <a:pt x="1927911" y="1637974"/>
                </a:cubicBezTo>
                <a:cubicBezTo>
                  <a:pt x="1916360" y="1638359"/>
                  <a:pt x="1919440" y="1632968"/>
                  <a:pt x="1918285" y="1644519"/>
                </a:cubicBezTo>
                <a:cubicBezTo>
                  <a:pt x="1920595" y="1654146"/>
                  <a:pt x="1922520" y="1664157"/>
                  <a:pt x="1924831" y="1673783"/>
                </a:cubicBezTo>
                <a:cubicBezTo>
                  <a:pt x="1932532" y="1676093"/>
                  <a:pt x="1939847" y="1678018"/>
                  <a:pt x="1947548" y="1680328"/>
                </a:cubicBezTo>
                <a:cubicBezTo>
                  <a:pt x="1946393" y="1681484"/>
                  <a:pt x="1945238" y="1682639"/>
                  <a:pt x="1944468" y="1683409"/>
                </a:cubicBezTo>
                <a:cubicBezTo>
                  <a:pt x="1936767" y="1684179"/>
                  <a:pt x="1940618" y="1682639"/>
                  <a:pt x="1931376" y="1686489"/>
                </a:cubicBezTo>
                <a:lnTo>
                  <a:pt x="1931376" y="1689570"/>
                </a:lnTo>
                <a:cubicBezTo>
                  <a:pt x="1941003" y="1704586"/>
                  <a:pt x="1942158" y="1708822"/>
                  <a:pt x="1957174" y="1718833"/>
                </a:cubicBezTo>
                <a:cubicBezTo>
                  <a:pt x="1946393" y="1731154"/>
                  <a:pt x="1949858" y="1733465"/>
                  <a:pt x="1954094" y="1754642"/>
                </a:cubicBezTo>
                <a:cubicBezTo>
                  <a:pt x="1962565" y="1757722"/>
                  <a:pt x="1971421" y="1761187"/>
                  <a:pt x="1979892" y="1764268"/>
                </a:cubicBezTo>
                <a:lnTo>
                  <a:pt x="1979892" y="1767348"/>
                </a:lnTo>
                <a:cubicBezTo>
                  <a:pt x="1963720" y="1770044"/>
                  <a:pt x="1970266" y="1765038"/>
                  <a:pt x="1963720" y="1776974"/>
                </a:cubicBezTo>
                <a:cubicBezTo>
                  <a:pt x="1971806" y="1793146"/>
                  <a:pt x="1977582" y="1792376"/>
                  <a:pt x="1989518" y="1802772"/>
                </a:cubicBezTo>
                <a:cubicBezTo>
                  <a:pt x="1974886" y="1804312"/>
                  <a:pt x="1979122" y="1805083"/>
                  <a:pt x="1976427" y="1809318"/>
                </a:cubicBezTo>
                <a:cubicBezTo>
                  <a:pt x="1975271" y="1810473"/>
                  <a:pt x="1974116" y="1811628"/>
                  <a:pt x="1973346" y="1812398"/>
                </a:cubicBezTo>
                <a:cubicBezTo>
                  <a:pt x="1981047" y="1824720"/>
                  <a:pt x="1988748" y="1825875"/>
                  <a:pt x="1999144" y="1835116"/>
                </a:cubicBezTo>
                <a:cubicBezTo>
                  <a:pt x="1983742" y="1839736"/>
                  <a:pt x="1991058" y="1832806"/>
                  <a:pt x="1986053" y="1848207"/>
                </a:cubicBezTo>
                <a:cubicBezTo>
                  <a:pt x="1988363" y="1851288"/>
                  <a:pt x="1990288" y="1854753"/>
                  <a:pt x="1992598" y="1857833"/>
                </a:cubicBezTo>
                <a:cubicBezTo>
                  <a:pt x="1999144" y="1864764"/>
                  <a:pt x="2006075" y="1865919"/>
                  <a:pt x="2018396" y="1867460"/>
                </a:cubicBezTo>
                <a:lnTo>
                  <a:pt x="2018396" y="1870540"/>
                </a:lnTo>
                <a:cubicBezTo>
                  <a:pt x="2011851" y="1871695"/>
                  <a:pt x="2005305" y="1872850"/>
                  <a:pt x="1998759" y="1873620"/>
                </a:cubicBezTo>
                <a:cubicBezTo>
                  <a:pt x="2010310" y="2024172"/>
                  <a:pt x="2103491" y="1913280"/>
                  <a:pt x="2202832" y="1954864"/>
                </a:cubicBezTo>
                <a:cubicBezTo>
                  <a:pt x="2143920" y="1955634"/>
                  <a:pt x="2088859" y="1961410"/>
                  <a:pt x="2024557" y="1961410"/>
                </a:cubicBezTo>
                <a:cubicBezTo>
                  <a:pt x="2027252" y="1982202"/>
                  <a:pt x="2030718" y="1988748"/>
                  <a:pt x="2053820" y="1990673"/>
                </a:cubicBezTo>
                <a:cubicBezTo>
                  <a:pt x="2052665" y="1992984"/>
                  <a:pt x="2051510" y="1994909"/>
                  <a:pt x="2050740" y="1997219"/>
                </a:cubicBezTo>
                <a:cubicBezTo>
                  <a:pt x="2039189" y="1999529"/>
                  <a:pt x="2041499" y="1999529"/>
                  <a:pt x="2034568" y="2003765"/>
                </a:cubicBezTo>
                <a:cubicBezTo>
                  <a:pt x="2043039" y="2019937"/>
                  <a:pt x="2043424" y="2030333"/>
                  <a:pt x="2066912" y="2033028"/>
                </a:cubicBezTo>
                <a:cubicBezTo>
                  <a:pt x="2065757" y="2035338"/>
                  <a:pt x="2064601" y="2037264"/>
                  <a:pt x="2063831" y="2039574"/>
                </a:cubicBezTo>
                <a:cubicBezTo>
                  <a:pt x="2059596" y="2040729"/>
                  <a:pt x="2055360" y="2041884"/>
                  <a:pt x="2050740" y="2042654"/>
                </a:cubicBezTo>
                <a:cubicBezTo>
                  <a:pt x="2061521" y="2076153"/>
                  <a:pt x="2063061" y="2096175"/>
                  <a:pt x="2089629" y="2113887"/>
                </a:cubicBezTo>
                <a:cubicBezTo>
                  <a:pt x="2085394" y="2116197"/>
                  <a:pt x="2081158" y="2118123"/>
                  <a:pt x="2076538" y="2120433"/>
                </a:cubicBezTo>
                <a:cubicBezTo>
                  <a:pt x="2079618" y="2132369"/>
                  <a:pt x="2083084" y="2144306"/>
                  <a:pt x="2086164" y="2156242"/>
                </a:cubicBezTo>
                <a:cubicBezTo>
                  <a:pt x="2093865" y="2157397"/>
                  <a:pt x="2101180" y="2158552"/>
                  <a:pt x="2108881" y="2159322"/>
                </a:cubicBezTo>
                <a:cubicBezTo>
                  <a:pt x="2107726" y="2161632"/>
                  <a:pt x="2106571" y="2163558"/>
                  <a:pt x="2105801" y="2165868"/>
                </a:cubicBezTo>
                <a:cubicBezTo>
                  <a:pt x="2090399" y="2170489"/>
                  <a:pt x="2097715" y="2163558"/>
                  <a:pt x="2092710" y="2178959"/>
                </a:cubicBezTo>
                <a:cubicBezTo>
                  <a:pt x="2101566" y="2201677"/>
                  <a:pt x="2105801" y="2209763"/>
                  <a:pt x="2121973" y="2224395"/>
                </a:cubicBezTo>
                <a:cubicBezTo>
                  <a:pt x="2108881" y="2228630"/>
                  <a:pt x="2114657" y="2227090"/>
                  <a:pt x="2112347" y="2234021"/>
                </a:cubicBezTo>
                <a:cubicBezTo>
                  <a:pt x="2113502" y="2247497"/>
                  <a:pt x="2112732" y="2254043"/>
                  <a:pt x="2135064" y="2256738"/>
                </a:cubicBezTo>
                <a:cubicBezTo>
                  <a:pt x="2133909" y="2259049"/>
                  <a:pt x="2132754" y="2260974"/>
                  <a:pt x="2131984" y="2263284"/>
                </a:cubicBezTo>
                <a:cubicBezTo>
                  <a:pt x="2127749" y="2264439"/>
                  <a:pt x="2123513" y="2265594"/>
                  <a:pt x="2118893" y="2266364"/>
                </a:cubicBezTo>
                <a:cubicBezTo>
                  <a:pt x="2123128" y="2280226"/>
                  <a:pt x="2127364" y="2294472"/>
                  <a:pt x="2131984" y="2308334"/>
                </a:cubicBezTo>
                <a:cubicBezTo>
                  <a:pt x="2171644" y="2322196"/>
                  <a:pt x="2237101" y="2302173"/>
                  <a:pt x="2277915" y="2317960"/>
                </a:cubicBezTo>
                <a:cubicBezTo>
                  <a:pt x="2247497" y="2321040"/>
                  <a:pt x="2154317" y="2319115"/>
                  <a:pt x="2138530" y="2331051"/>
                </a:cubicBezTo>
                <a:cubicBezTo>
                  <a:pt x="2141610" y="2344913"/>
                  <a:pt x="2141610" y="2342218"/>
                  <a:pt x="2131984" y="2350689"/>
                </a:cubicBezTo>
                <a:cubicBezTo>
                  <a:pt x="2128904" y="2348378"/>
                  <a:pt x="2125438" y="2346453"/>
                  <a:pt x="2122358" y="2344143"/>
                </a:cubicBezTo>
                <a:cubicBezTo>
                  <a:pt x="2118122" y="2330282"/>
                  <a:pt x="2113887" y="2316035"/>
                  <a:pt x="2109266" y="2302173"/>
                </a:cubicBezTo>
                <a:cubicBezTo>
                  <a:pt x="2102721" y="2301018"/>
                  <a:pt x="2096175" y="2299863"/>
                  <a:pt x="2089629" y="2299093"/>
                </a:cubicBezTo>
                <a:cubicBezTo>
                  <a:pt x="2052280" y="2316035"/>
                  <a:pt x="1910199" y="2363780"/>
                  <a:pt x="1859373" y="2347609"/>
                </a:cubicBezTo>
                <a:cubicBezTo>
                  <a:pt x="1894027" y="2342218"/>
                  <a:pt x="1928681" y="2336827"/>
                  <a:pt x="1962950" y="2331437"/>
                </a:cubicBezTo>
                <a:cubicBezTo>
                  <a:pt x="2011851" y="2320270"/>
                  <a:pt x="2056131" y="2300248"/>
                  <a:pt x="2099255" y="2286002"/>
                </a:cubicBezTo>
                <a:cubicBezTo>
                  <a:pt x="2096175" y="2269830"/>
                  <a:pt x="2092710" y="2253658"/>
                  <a:pt x="2089629" y="2237486"/>
                </a:cubicBezTo>
                <a:cubicBezTo>
                  <a:pt x="2087319" y="2236331"/>
                  <a:pt x="2085394" y="2235176"/>
                  <a:pt x="2083084" y="2234406"/>
                </a:cubicBezTo>
                <a:cubicBezTo>
                  <a:pt x="2057671" y="2243647"/>
                  <a:pt x="1995679" y="2265594"/>
                  <a:pt x="1969496" y="2257123"/>
                </a:cubicBezTo>
                <a:cubicBezTo>
                  <a:pt x="2009155" y="2239796"/>
                  <a:pt x="2058441" y="2246727"/>
                  <a:pt x="2083084" y="2215154"/>
                </a:cubicBezTo>
                <a:cubicBezTo>
                  <a:pt x="1975271" y="1908659"/>
                  <a:pt x="1897493" y="1580217"/>
                  <a:pt x="1710362" y="1339950"/>
                </a:cubicBezTo>
                <a:cubicBezTo>
                  <a:pt x="1649140" y="1261401"/>
                  <a:pt x="1569051" y="1167836"/>
                  <a:pt x="1451228" y="1148584"/>
                </a:cubicBezTo>
                <a:cubicBezTo>
                  <a:pt x="1440061" y="1182083"/>
                  <a:pt x="1413108" y="1210576"/>
                  <a:pt x="1396166" y="1246000"/>
                </a:cubicBezTo>
                <a:cubicBezTo>
                  <a:pt x="1402712" y="1253701"/>
                  <a:pt x="1409258" y="1261017"/>
                  <a:pt x="1415804" y="1268717"/>
                </a:cubicBezTo>
                <a:cubicBezTo>
                  <a:pt x="1421194" y="1267562"/>
                  <a:pt x="1426585" y="1266407"/>
                  <a:pt x="1431975" y="1265637"/>
                </a:cubicBezTo>
                <a:cubicBezTo>
                  <a:pt x="1434286" y="1257166"/>
                  <a:pt x="1436211" y="1248310"/>
                  <a:pt x="1438521" y="1239839"/>
                </a:cubicBezTo>
                <a:cubicBezTo>
                  <a:pt x="1446992" y="1245230"/>
                  <a:pt x="1439676" y="1245615"/>
                  <a:pt x="1448147" y="1242919"/>
                </a:cubicBezTo>
                <a:cubicBezTo>
                  <a:pt x="1451228" y="1237529"/>
                  <a:pt x="1454693" y="1232138"/>
                  <a:pt x="1457773" y="1226748"/>
                </a:cubicBezTo>
                <a:cubicBezTo>
                  <a:pt x="1458928" y="1227903"/>
                  <a:pt x="1460084" y="1229058"/>
                  <a:pt x="1460854" y="1229828"/>
                </a:cubicBezTo>
                <a:cubicBezTo>
                  <a:pt x="1454693" y="1278728"/>
                  <a:pt x="1472020" y="1247925"/>
                  <a:pt x="1428510" y="1297981"/>
                </a:cubicBezTo>
                <a:cubicBezTo>
                  <a:pt x="1481261" y="1378070"/>
                  <a:pt x="1524386" y="1411568"/>
                  <a:pt x="1561350" y="1512065"/>
                </a:cubicBezTo>
                <a:lnTo>
                  <a:pt x="1551724" y="1512065"/>
                </a:lnTo>
                <a:cubicBezTo>
                  <a:pt x="1547488" y="1475100"/>
                  <a:pt x="1528236" y="1450073"/>
                  <a:pt x="1515915" y="1421194"/>
                </a:cubicBezTo>
                <a:lnTo>
                  <a:pt x="1509369" y="1421194"/>
                </a:lnTo>
                <a:lnTo>
                  <a:pt x="1509369" y="1424275"/>
                </a:lnTo>
                <a:cubicBezTo>
                  <a:pt x="1512450" y="1435056"/>
                  <a:pt x="1515915" y="1445837"/>
                  <a:pt x="1518995" y="1456618"/>
                </a:cubicBezTo>
                <a:lnTo>
                  <a:pt x="1515915" y="1456618"/>
                </a:lnTo>
                <a:cubicBezTo>
                  <a:pt x="1513605" y="1455463"/>
                  <a:pt x="1511679" y="1454308"/>
                  <a:pt x="1509369" y="1453538"/>
                </a:cubicBezTo>
                <a:cubicBezTo>
                  <a:pt x="1501668" y="1433131"/>
                  <a:pt x="1494352" y="1412338"/>
                  <a:pt x="1486652" y="1391931"/>
                </a:cubicBezTo>
                <a:lnTo>
                  <a:pt x="1480106" y="1391931"/>
                </a:lnTo>
                <a:lnTo>
                  <a:pt x="1480106" y="1395012"/>
                </a:lnTo>
                <a:cubicBezTo>
                  <a:pt x="1484341" y="1408103"/>
                  <a:pt x="1488577" y="1420809"/>
                  <a:pt x="1493197" y="1433901"/>
                </a:cubicBezTo>
                <a:cubicBezTo>
                  <a:pt x="1488962" y="1431591"/>
                  <a:pt x="1484726" y="1429665"/>
                  <a:pt x="1480106" y="1427355"/>
                </a:cubicBezTo>
                <a:cubicBezTo>
                  <a:pt x="1473560" y="1407718"/>
                  <a:pt x="1467014" y="1388466"/>
                  <a:pt x="1460469" y="1368829"/>
                </a:cubicBezTo>
                <a:lnTo>
                  <a:pt x="1453923" y="1368829"/>
                </a:lnTo>
                <a:lnTo>
                  <a:pt x="1453923" y="1371909"/>
                </a:lnTo>
                <a:cubicBezTo>
                  <a:pt x="1456233" y="1386926"/>
                  <a:pt x="1458158" y="1402327"/>
                  <a:pt x="1460469" y="1417344"/>
                </a:cubicBezTo>
                <a:lnTo>
                  <a:pt x="1457388" y="1417344"/>
                </a:lnTo>
                <a:cubicBezTo>
                  <a:pt x="1451998" y="1385000"/>
                  <a:pt x="1438906" y="1356892"/>
                  <a:pt x="1428125" y="1326474"/>
                </a:cubicBezTo>
                <a:lnTo>
                  <a:pt x="1421579" y="1326474"/>
                </a:lnTo>
                <a:cubicBezTo>
                  <a:pt x="1423890" y="1336100"/>
                  <a:pt x="1425815" y="1346111"/>
                  <a:pt x="1428125" y="1355737"/>
                </a:cubicBezTo>
                <a:cubicBezTo>
                  <a:pt x="1418114" y="1348806"/>
                  <a:pt x="1416574" y="1338410"/>
                  <a:pt x="1408488" y="1329939"/>
                </a:cubicBezTo>
                <a:cubicBezTo>
                  <a:pt x="1413108" y="1343416"/>
                  <a:pt x="1414264" y="1346111"/>
                  <a:pt x="1401942" y="1352657"/>
                </a:cubicBezTo>
                <a:cubicBezTo>
                  <a:pt x="1401557" y="1339180"/>
                  <a:pt x="1401172" y="1340335"/>
                  <a:pt x="1385770" y="1333020"/>
                </a:cubicBezTo>
                <a:cubicBezTo>
                  <a:pt x="1413493" y="1426970"/>
                  <a:pt x="1371909" y="1518610"/>
                  <a:pt x="1346881" y="1598699"/>
                </a:cubicBezTo>
                <a:cubicBezTo>
                  <a:pt x="1344571" y="1597544"/>
                  <a:pt x="1342646" y="1596389"/>
                  <a:pt x="1340335" y="1595619"/>
                </a:cubicBezTo>
                <a:cubicBezTo>
                  <a:pt x="1338795" y="1585608"/>
                  <a:pt x="1343801" y="1593309"/>
                  <a:pt x="1337255" y="1585993"/>
                </a:cubicBezTo>
                <a:cubicBezTo>
                  <a:pt x="1332634" y="1603320"/>
                  <a:pt x="1326474" y="1620262"/>
                  <a:pt x="1311457" y="1627963"/>
                </a:cubicBezTo>
                <a:cubicBezTo>
                  <a:pt x="1333019" y="1581372"/>
                  <a:pt x="1388466" y="1478566"/>
                  <a:pt x="1365363" y="1420039"/>
                </a:cubicBezTo>
                <a:cubicBezTo>
                  <a:pt x="1364208" y="1418499"/>
                  <a:pt x="1363438" y="1419654"/>
                  <a:pt x="1363053" y="1422350"/>
                </a:cubicBezTo>
                <a:cubicBezTo>
                  <a:pt x="1360742" y="1480491"/>
                  <a:pt x="1339950" y="1565201"/>
                  <a:pt x="1304911" y="1611791"/>
                </a:cubicBezTo>
                <a:lnTo>
                  <a:pt x="1301831" y="1611791"/>
                </a:lnTo>
                <a:lnTo>
                  <a:pt x="1301831" y="1610636"/>
                </a:lnTo>
                <a:cubicBezTo>
                  <a:pt x="1321083" y="1558270"/>
                  <a:pt x="1379225" y="1416959"/>
                  <a:pt x="1356892" y="1364208"/>
                </a:cubicBezTo>
                <a:lnTo>
                  <a:pt x="1347266" y="1364208"/>
                </a:lnTo>
                <a:cubicBezTo>
                  <a:pt x="1346111" y="1367288"/>
                  <a:pt x="1344956" y="1370754"/>
                  <a:pt x="1344186" y="1373834"/>
                </a:cubicBezTo>
                <a:cubicBezTo>
                  <a:pt x="1313767" y="1442757"/>
                  <a:pt x="1325319" y="1540173"/>
                  <a:pt x="1269487" y="1587918"/>
                </a:cubicBezTo>
                <a:lnTo>
                  <a:pt x="1266407" y="1587918"/>
                </a:lnTo>
                <a:cubicBezTo>
                  <a:pt x="1268717" y="1584838"/>
                  <a:pt x="1270642" y="1581372"/>
                  <a:pt x="1272953" y="1578292"/>
                </a:cubicBezTo>
                <a:cubicBezTo>
                  <a:pt x="1286429" y="1535937"/>
                  <a:pt x="1311842" y="1502824"/>
                  <a:pt x="1318388" y="1451998"/>
                </a:cubicBezTo>
                <a:cubicBezTo>
                  <a:pt x="1318003" y="1448918"/>
                  <a:pt x="1316848" y="1449303"/>
                  <a:pt x="1315307" y="1451998"/>
                </a:cubicBezTo>
                <a:cubicBezTo>
                  <a:pt x="1315307" y="1454308"/>
                  <a:pt x="1314152" y="1458159"/>
                  <a:pt x="1313767" y="1460084"/>
                </a:cubicBezTo>
                <a:cubicBezTo>
                  <a:pt x="1306066" y="1485882"/>
                  <a:pt x="1298366" y="1517070"/>
                  <a:pt x="1273338" y="1529777"/>
                </a:cubicBezTo>
                <a:cubicBezTo>
                  <a:pt x="1297210" y="1476641"/>
                  <a:pt x="1312227" y="1424660"/>
                  <a:pt x="1331864" y="1361128"/>
                </a:cubicBezTo>
                <a:cubicBezTo>
                  <a:pt x="1325319" y="1353812"/>
                  <a:pt x="1327244" y="1354967"/>
                  <a:pt x="1315692" y="1351502"/>
                </a:cubicBezTo>
                <a:cubicBezTo>
                  <a:pt x="1312612" y="1356892"/>
                  <a:pt x="1309147" y="1362283"/>
                  <a:pt x="1306066" y="1367673"/>
                </a:cubicBezTo>
                <a:cubicBezTo>
                  <a:pt x="1286044" y="1420039"/>
                  <a:pt x="1290665" y="1529007"/>
                  <a:pt x="1221742" y="1552494"/>
                </a:cubicBezTo>
                <a:cubicBezTo>
                  <a:pt x="1224052" y="1550184"/>
                  <a:pt x="1225977" y="1548259"/>
                  <a:pt x="1228288" y="1545948"/>
                </a:cubicBezTo>
                <a:cubicBezTo>
                  <a:pt x="1242919" y="1514760"/>
                  <a:pt x="1268332" y="1494353"/>
                  <a:pt x="1276803" y="1455078"/>
                </a:cubicBezTo>
                <a:cubicBezTo>
                  <a:pt x="1278728" y="1447762"/>
                  <a:pt x="1270642" y="1454308"/>
                  <a:pt x="1267177" y="1461624"/>
                </a:cubicBezTo>
                <a:cubicBezTo>
                  <a:pt x="1258706" y="1490502"/>
                  <a:pt x="1240224" y="1513605"/>
                  <a:pt x="1215196" y="1526311"/>
                </a:cubicBezTo>
                <a:cubicBezTo>
                  <a:pt x="1234833" y="1497048"/>
                  <a:pt x="1254086" y="1467785"/>
                  <a:pt x="1273723" y="1438906"/>
                </a:cubicBezTo>
                <a:cubicBezTo>
                  <a:pt x="1272568" y="1437751"/>
                  <a:pt x="1269872" y="1435056"/>
                  <a:pt x="1267947" y="1437366"/>
                </a:cubicBezTo>
                <a:cubicBezTo>
                  <a:pt x="1264867" y="1439677"/>
                  <a:pt x="1262942" y="1440447"/>
                  <a:pt x="1259861" y="1442372"/>
                </a:cubicBezTo>
                <a:cubicBezTo>
                  <a:pt x="1251775" y="1468940"/>
                  <a:pt x="1236374" y="1483957"/>
                  <a:pt x="1215196" y="1497048"/>
                </a:cubicBezTo>
                <a:cubicBezTo>
                  <a:pt x="1212116" y="1498588"/>
                  <a:pt x="1208650" y="1499358"/>
                  <a:pt x="1205570" y="1497048"/>
                </a:cubicBezTo>
                <a:cubicBezTo>
                  <a:pt x="1204800" y="1496278"/>
                  <a:pt x="1204800" y="1495508"/>
                  <a:pt x="1205570" y="1493968"/>
                </a:cubicBezTo>
                <a:cubicBezTo>
                  <a:pt x="1224052" y="1476641"/>
                  <a:pt x="1240994" y="1465089"/>
                  <a:pt x="1254086" y="1441987"/>
                </a:cubicBezTo>
                <a:lnTo>
                  <a:pt x="1244460" y="1441987"/>
                </a:lnTo>
                <a:cubicBezTo>
                  <a:pt x="1218662" y="1466630"/>
                  <a:pt x="1192479" y="1491657"/>
                  <a:pt x="1166681" y="1516685"/>
                </a:cubicBezTo>
                <a:cubicBezTo>
                  <a:pt x="1069265" y="1639129"/>
                  <a:pt x="902541" y="1753102"/>
                  <a:pt x="735817" y="1802002"/>
                </a:cubicBezTo>
                <a:cubicBezTo>
                  <a:pt x="715795" y="1807778"/>
                  <a:pt x="720031" y="1792376"/>
                  <a:pt x="703474" y="1798922"/>
                </a:cubicBezTo>
                <a:cubicBezTo>
                  <a:pt x="685762" y="1858218"/>
                  <a:pt x="672285" y="1822409"/>
                  <a:pt x="641867" y="1844357"/>
                </a:cubicBezTo>
                <a:cubicBezTo>
                  <a:pt x="581415" y="1887867"/>
                  <a:pt x="437794" y="2043424"/>
                  <a:pt x="437794" y="2043424"/>
                </a:cubicBezTo>
                <a:lnTo>
                  <a:pt x="374647" y="2243262"/>
                </a:lnTo>
                <a:cubicBezTo>
                  <a:pt x="374647" y="2243262"/>
                  <a:pt x="357320" y="2305254"/>
                  <a:pt x="354240" y="2304869"/>
                </a:cubicBezTo>
                <a:cubicBezTo>
                  <a:pt x="344999" y="2304098"/>
                  <a:pt x="356935" y="2277916"/>
                  <a:pt x="356935" y="2277916"/>
                </a:cubicBezTo>
                <a:lnTo>
                  <a:pt x="407761" y="2107341"/>
                </a:lnTo>
                <a:lnTo>
                  <a:pt x="399290" y="2115042"/>
                </a:lnTo>
                <a:lnTo>
                  <a:pt x="304954" y="2314110"/>
                </a:lnTo>
                <a:cubicBezTo>
                  <a:pt x="304954" y="2314110"/>
                  <a:pt x="298408" y="2322966"/>
                  <a:pt x="295328" y="2321811"/>
                </a:cubicBezTo>
                <a:cubicBezTo>
                  <a:pt x="289552" y="2319115"/>
                  <a:pt x="306879" y="2296398"/>
                  <a:pt x="321896" y="2262514"/>
                </a:cubicBezTo>
                <a:cubicBezTo>
                  <a:pt x="348464" y="2202832"/>
                  <a:pt x="386583" y="2118123"/>
                  <a:pt x="391589" y="2103876"/>
                </a:cubicBezTo>
                <a:cubicBezTo>
                  <a:pt x="392359" y="2101951"/>
                  <a:pt x="385813" y="2103876"/>
                  <a:pt x="385813" y="2103876"/>
                </a:cubicBezTo>
                <a:lnTo>
                  <a:pt x="234876" y="2318345"/>
                </a:lnTo>
                <a:cubicBezTo>
                  <a:pt x="234876" y="2318345"/>
                  <a:pt x="222940" y="2332977"/>
                  <a:pt x="218704" y="2330282"/>
                </a:cubicBezTo>
                <a:cubicBezTo>
                  <a:pt x="215239" y="2327586"/>
                  <a:pt x="224480" y="2314110"/>
                  <a:pt x="224480" y="2314110"/>
                </a:cubicBezTo>
                <a:lnTo>
                  <a:pt x="379268" y="2100026"/>
                </a:lnTo>
                <a:lnTo>
                  <a:pt x="379268" y="2096945"/>
                </a:lnTo>
                <a:cubicBezTo>
                  <a:pt x="379268" y="2096945"/>
                  <a:pt x="271070" y="2199752"/>
                  <a:pt x="237957" y="2236331"/>
                </a:cubicBezTo>
                <a:cubicBezTo>
                  <a:pt x="207538" y="2269830"/>
                  <a:pt x="123984" y="2378412"/>
                  <a:pt x="116283" y="2369941"/>
                </a:cubicBezTo>
                <a:cubicBezTo>
                  <a:pt x="110122" y="2363395"/>
                  <a:pt x="134765" y="2339522"/>
                  <a:pt x="134765" y="2339522"/>
                </a:cubicBezTo>
                <a:lnTo>
                  <a:pt x="234876" y="2218234"/>
                </a:lnTo>
                <a:lnTo>
                  <a:pt x="343458" y="2100026"/>
                </a:lnTo>
                <a:lnTo>
                  <a:pt x="340378" y="2096945"/>
                </a:lnTo>
                <a:lnTo>
                  <a:pt x="183666" y="2235946"/>
                </a:lnTo>
                <a:cubicBezTo>
                  <a:pt x="183666" y="2235946"/>
                  <a:pt x="147472" y="2274835"/>
                  <a:pt x="140541" y="2268675"/>
                </a:cubicBezTo>
                <a:cubicBezTo>
                  <a:pt x="135920" y="2264824"/>
                  <a:pt x="183666" y="2219004"/>
                  <a:pt x="183666" y="2219004"/>
                </a:cubicBezTo>
                <a:lnTo>
                  <a:pt x="318816" y="2095020"/>
                </a:lnTo>
                <a:lnTo>
                  <a:pt x="377727" y="2048430"/>
                </a:lnTo>
                <a:cubicBezTo>
                  <a:pt x="377727" y="2048430"/>
                  <a:pt x="411226" y="2019552"/>
                  <a:pt x="411611" y="2006075"/>
                </a:cubicBezTo>
                <a:cubicBezTo>
                  <a:pt x="411611" y="2001839"/>
                  <a:pt x="405835" y="1994139"/>
                  <a:pt x="401985" y="1992984"/>
                </a:cubicBezTo>
                <a:cubicBezTo>
                  <a:pt x="399675" y="1992599"/>
                  <a:pt x="333832" y="2031873"/>
                  <a:pt x="333832" y="2031873"/>
                </a:cubicBezTo>
                <a:lnTo>
                  <a:pt x="107042" y="2226320"/>
                </a:lnTo>
                <a:cubicBezTo>
                  <a:pt x="107042" y="2226320"/>
                  <a:pt x="90485" y="2232865"/>
                  <a:pt x="88560" y="2228630"/>
                </a:cubicBezTo>
                <a:cubicBezTo>
                  <a:pt x="84709" y="2220544"/>
                  <a:pt x="113588" y="2203602"/>
                  <a:pt x="113588" y="2203602"/>
                </a:cubicBezTo>
                <a:lnTo>
                  <a:pt x="304569" y="2041884"/>
                </a:lnTo>
                <a:lnTo>
                  <a:pt x="214084" y="2103876"/>
                </a:lnTo>
                <a:lnTo>
                  <a:pt x="46590" y="2226705"/>
                </a:lnTo>
                <a:cubicBezTo>
                  <a:pt x="46590" y="2226705"/>
                  <a:pt x="22718" y="2247497"/>
                  <a:pt x="17327" y="2240566"/>
                </a:cubicBezTo>
                <a:cubicBezTo>
                  <a:pt x="9626" y="2230555"/>
                  <a:pt x="32344" y="2216694"/>
                  <a:pt x="32344" y="2216694"/>
                </a:cubicBezTo>
                <a:lnTo>
                  <a:pt x="284162" y="2033028"/>
                </a:lnTo>
                <a:lnTo>
                  <a:pt x="281467" y="2029563"/>
                </a:lnTo>
                <a:lnTo>
                  <a:pt x="29263" y="2161632"/>
                </a:lnTo>
                <a:cubicBezTo>
                  <a:pt x="29263" y="2161632"/>
                  <a:pt x="10781" y="2167793"/>
                  <a:pt x="9241" y="2163173"/>
                </a:cubicBezTo>
                <a:cubicBezTo>
                  <a:pt x="7701" y="2158937"/>
                  <a:pt x="22718" y="2152006"/>
                  <a:pt x="22718" y="2152006"/>
                </a:cubicBezTo>
                <a:lnTo>
                  <a:pt x="278771" y="2015701"/>
                </a:lnTo>
                <a:lnTo>
                  <a:pt x="68153" y="2103106"/>
                </a:lnTo>
                <a:cubicBezTo>
                  <a:pt x="68153" y="2103106"/>
                  <a:pt x="37349" y="2115812"/>
                  <a:pt x="34269" y="2111577"/>
                </a:cubicBezTo>
                <a:cubicBezTo>
                  <a:pt x="29263" y="2103876"/>
                  <a:pt x="59682" y="2091170"/>
                  <a:pt x="59682" y="2091170"/>
                </a:cubicBezTo>
                <a:cubicBezTo>
                  <a:pt x="59682" y="2091170"/>
                  <a:pt x="315350" y="1994139"/>
                  <a:pt x="322281" y="1986438"/>
                </a:cubicBezTo>
                <a:cubicBezTo>
                  <a:pt x="324206" y="1984513"/>
                  <a:pt x="312270" y="1981432"/>
                  <a:pt x="312270" y="1981432"/>
                </a:cubicBezTo>
                <a:lnTo>
                  <a:pt x="103962" y="2032258"/>
                </a:lnTo>
                <a:cubicBezTo>
                  <a:pt x="103962" y="2032258"/>
                  <a:pt x="83554" y="2038419"/>
                  <a:pt x="82014" y="2033028"/>
                </a:cubicBezTo>
                <a:cubicBezTo>
                  <a:pt x="80474" y="2027637"/>
                  <a:pt x="102421" y="2023017"/>
                  <a:pt x="102421" y="2023017"/>
                </a:cubicBezTo>
                <a:lnTo>
                  <a:pt x="289167" y="1967186"/>
                </a:lnTo>
                <a:lnTo>
                  <a:pt x="396209" y="1941388"/>
                </a:lnTo>
                <a:cubicBezTo>
                  <a:pt x="396209" y="1941388"/>
                  <a:pt x="512877" y="1827030"/>
                  <a:pt x="571404" y="1769658"/>
                </a:cubicBezTo>
                <a:cubicBezTo>
                  <a:pt x="582185" y="1753487"/>
                  <a:pt x="567939" y="1738085"/>
                  <a:pt x="584496" y="1724223"/>
                </a:cubicBezTo>
                <a:cubicBezTo>
                  <a:pt x="604133" y="1716523"/>
                  <a:pt x="623385" y="1709207"/>
                  <a:pt x="643022" y="1701506"/>
                </a:cubicBezTo>
                <a:lnTo>
                  <a:pt x="643022" y="1698426"/>
                </a:lnTo>
                <a:cubicBezTo>
                  <a:pt x="636476" y="1694190"/>
                  <a:pt x="629931" y="1689955"/>
                  <a:pt x="623385" y="1685334"/>
                </a:cubicBezTo>
                <a:cubicBezTo>
                  <a:pt x="617994" y="1651450"/>
                  <a:pt x="655728" y="1632198"/>
                  <a:pt x="668820" y="1601010"/>
                </a:cubicBezTo>
                <a:cubicBezTo>
                  <a:pt x="721571" y="1473560"/>
                  <a:pt x="760845" y="1426970"/>
                  <a:pt x="847095" y="1338410"/>
                </a:cubicBezTo>
                <a:cubicBezTo>
                  <a:pt x="883674" y="1301061"/>
                  <a:pt x="909857" y="1255241"/>
                  <a:pt x="957217" y="1228288"/>
                </a:cubicBezTo>
                <a:cubicBezTo>
                  <a:pt x="953752" y="1216352"/>
                  <a:pt x="951442" y="1224437"/>
                  <a:pt x="957217" y="1212116"/>
                </a:cubicBezTo>
                <a:cubicBezTo>
                  <a:pt x="981090" y="1194789"/>
                  <a:pt x="1004578" y="1177462"/>
                  <a:pt x="1028450" y="1160135"/>
                </a:cubicBezTo>
                <a:cubicBezTo>
                  <a:pt x="982245" y="1166296"/>
                  <a:pt x="958757" y="1199410"/>
                  <a:pt x="924874" y="1218662"/>
                </a:cubicBezTo>
                <a:cubicBezTo>
                  <a:pt x="932575" y="1209036"/>
                  <a:pt x="939890" y="1199025"/>
                  <a:pt x="947591" y="1189398"/>
                </a:cubicBezTo>
                <a:cubicBezTo>
                  <a:pt x="973389" y="1175537"/>
                  <a:pt x="999572" y="1161290"/>
                  <a:pt x="1025370" y="1147429"/>
                </a:cubicBezTo>
                <a:cubicBezTo>
                  <a:pt x="1024215" y="1146274"/>
                  <a:pt x="1023060" y="1145119"/>
                  <a:pt x="1022290" y="1144348"/>
                </a:cubicBezTo>
                <a:cubicBezTo>
                  <a:pt x="979165" y="1159365"/>
                  <a:pt x="941430" y="1182468"/>
                  <a:pt x="902156" y="1192864"/>
                </a:cubicBezTo>
                <a:lnTo>
                  <a:pt x="902156" y="1186318"/>
                </a:lnTo>
                <a:cubicBezTo>
                  <a:pt x="944896" y="1171301"/>
                  <a:pt x="973004" y="1144733"/>
                  <a:pt x="1028450" y="1137803"/>
                </a:cubicBezTo>
                <a:cubicBezTo>
                  <a:pt x="986481" y="1105844"/>
                  <a:pt x="906392" y="1160905"/>
                  <a:pt x="879439" y="1173612"/>
                </a:cubicBezTo>
                <a:cubicBezTo>
                  <a:pt x="880594" y="1170531"/>
                  <a:pt x="881749" y="1167066"/>
                  <a:pt x="882519" y="1163986"/>
                </a:cubicBezTo>
                <a:cubicBezTo>
                  <a:pt x="875973" y="1166296"/>
                  <a:pt x="869427" y="1168221"/>
                  <a:pt x="862882" y="1170531"/>
                </a:cubicBezTo>
                <a:cubicBezTo>
                  <a:pt x="865192" y="1167451"/>
                  <a:pt x="867117" y="1163986"/>
                  <a:pt x="869427" y="1160905"/>
                </a:cubicBezTo>
                <a:cubicBezTo>
                  <a:pt x="902156" y="1147814"/>
                  <a:pt x="930649" y="1123941"/>
                  <a:pt x="969924" y="1115470"/>
                </a:cubicBezTo>
                <a:cubicBezTo>
                  <a:pt x="1015359" y="1105459"/>
                  <a:pt x="1071190" y="1135878"/>
                  <a:pt x="1093137" y="1122016"/>
                </a:cubicBezTo>
                <a:cubicBezTo>
                  <a:pt x="1090057" y="1110080"/>
                  <a:pt x="1086592" y="1098143"/>
                  <a:pt x="1083511" y="1086207"/>
                </a:cubicBezTo>
                <a:cubicBezTo>
                  <a:pt x="1008813" y="1065800"/>
                  <a:pt x="941430" y="1128947"/>
                  <a:pt x="879439" y="1138188"/>
                </a:cubicBezTo>
                <a:cubicBezTo>
                  <a:pt x="880594" y="1135878"/>
                  <a:pt x="881749" y="1133952"/>
                  <a:pt x="882519" y="1131642"/>
                </a:cubicBezTo>
                <a:cubicBezTo>
                  <a:pt x="917173" y="1117780"/>
                  <a:pt x="951827" y="1103534"/>
                  <a:pt x="986096" y="1089672"/>
                </a:cubicBezTo>
                <a:lnTo>
                  <a:pt x="986096" y="1086592"/>
                </a:lnTo>
                <a:cubicBezTo>
                  <a:pt x="941816" y="1095063"/>
                  <a:pt x="897536" y="1103919"/>
                  <a:pt x="853256" y="1112390"/>
                </a:cubicBezTo>
                <a:cubicBezTo>
                  <a:pt x="854411" y="1110080"/>
                  <a:pt x="855566" y="1108154"/>
                  <a:pt x="856336" y="1105844"/>
                </a:cubicBezTo>
                <a:cubicBezTo>
                  <a:pt x="902926" y="1096218"/>
                  <a:pt x="949131" y="1086207"/>
                  <a:pt x="995722" y="1076581"/>
                </a:cubicBezTo>
                <a:lnTo>
                  <a:pt x="995722" y="1073500"/>
                </a:lnTo>
                <a:cubicBezTo>
                  <a:pt x="956062" y="1074271"/>
                  <a:pt x="862112" y="1104304"/>
                  <a:pt x="849790" y="1093138"/>
                </a:cubicBezTo>
                <a:cubicBezTo>
                  <a:pt x="898306" y="1082356"/>
                  <a:pt x="947206" y="1071575"/>
                  <a:pt x="995722" y="1060794"/>
                </a:cubicBezTo>
                <a:cubicBezTo>
                  <a:pt x="952982" y="1042312"/>
                  <a:pt x="873663" y="1095063"/>
                  <a:pt x="846710" y="1073886"/>
                </a:cubicBezTo>
                <a:cubicBezTo>
                  <a:pt x="867117" y="1068495"/>
                  <a:pt x="887910" y="1063104"/>
                  <a:pt x="908317" y="1057714"/>
                </a:cubicBezTo>
                <a:cubicBezTo>
                  <a:pt x="906007" y="1056559"/>
                  <a:pt x="904081" y="1055403"/>
                  <a:pt x="901771" y="1054633"/>
                </a:cubicBezTo>
                <a:cubicBezTo>
                  <a:pt x="877128" y="1056944"/>
                  <a:pt x="852100" y="1058869"/>
                  <a:pt x="827073" y="1061179"/>
                </a:cubicBezTo>
                <a:cubicBezTo>
                  <a:pt x="829383" y="1058869"/>
                  <a:pt x="831308" y="1056944"/>
                  <a:pt x="833618" y="1054633"/>
                </a:cubicBezTo>
                <a:cubicBezTo>
                  <a:pt x="854026" y="1056944"/>
                  <a:pt x="862497" y="1041927"/>
                  <a:pt x="904851" y="1041542"/>
                </a:cubicBezTo>
                <a:cubicBezTo>
                  <a:pt x="998032" y="1040772"/>
                  <a:pt x="1074655" y="1055018"/>
                  <a:pt x="1147814" y="1054633"/>
                </a:cubicBezTo>
                <a:cubicBezTo>
                  <a:pt x="1141268" y="1050398"/>
                  <a:pt x="1134722" y="1046162"/>
                  <a:pt x="1128176" y="1041542"/>
                </a:cubicBezTo>
                <a:cubicBezTo>
                  <a:pt x="1117395" y="1042312"/>
                  <a:pt x="1091212" y="1043082"/>
                  <a:pt x="1082741" y="1038461"/>
                </a:cubicBezTo>
                <a:cubicBezTo>
                  <a:pt x="1094678" y="1037306"/>
                  <a:pt x="1106614" y="1036151"/>
                  <a:pt x="1118550" y="1035381"/>
                </a:cubicBezTo>
                <a:cubicBezTo>
                  <a:pt x="1103149" y="1018824"/>
                  <a:pt x="1068110" y="1023830"/>
                  <a:pt x="1047317" y="1012664"/>
                </a:cubicBezTo>
                <a:cubicBezTo>
                  <a:pt x="1067725" y="1013819"/>
                  <a:pt x="1088517" y="1014974"/>
                  <a:pt x="1108924" y="1015744"/>
                </a:cubicBezTo>
                <a:cubicBezTo>
                  <a:pt x="1090827" y="999957"/>
                  <a:pt x="1033071" y="993796"/>
                  <a:pt x="1028065" y="976855"/>
                </a:cubicBezTo>
                <a:cubicBezTo>
                  <a:pt x="1051938" y="984555"/>
                  <a:pt x="1075426" y="991871"/>
                  <a:pt x="1099298" y="999572"/>
                </a:cubicBezTo>
                <a:lnTo>
                  <a:pt x="1099298" y="996492"/>
                </a:lnTo>
                <a:cubicBezTo>
                  <a:pt x="1072345" y="969539"/>
                  <a:pt x="1004193" y="965303"/>
                  <a:pt x="982630" y="934885"/>
                </a:cubicBezTo>
                <a:lnTo>
                  <a:pt x="985710" y="934885"/>
                </a:lnTo>
                <a:cubicBezTo>
                  <a:pt x="1018054" y="947976"/>
                  <a:pt x="1050398" y="960683"/>
                  <a:pt x="1083126" y="973774"/>
                </a:cubicBezTo>
                <a:lnTo>
                  <a:pt x="1083126" y="970694"/>
                </a:lnTo>
                <a:cubicBezTo>
                  <a:pt x="1061949" y="947591"/>
                  <a:pt x="1009583" y="937580"/>
                  <a:pt x="995722" y="909087"/>
                </a:cubicBezTo>
                <a:cubicBezTo>
                  <a:pt x="1011893" y="916788"/>
                  <a:pt x="1028065" y="924104"/>
                  <a:pt x="1044237" y="931805"/>
                </a:cubicBezTo>
                <a:cubicBezTo>
                  <a:pt x="1038846" y="925259"/>
                  <a:pt x="1033456" y="918713"/>
                  <a:pt x="1028065" y="912167"/>
                </a:cubicBezTo>
                <a:cubicBezTo>
                  <a:pt x="1002267" y="907547"/>
                  <a:pt x="964918" y="889835"/>
                  <a:pt x="953367" y="870198"/>
                </a:cubicBezTo>
                <a:cubicBezTo>
                  <a:pt x="977240" y="882134"/>
                  <a:pt x="1000727" y="894070"/>
                  <a:pt x="1024600" y="906007"/>
                </a:cubicBezTo>
                <a:lnTo>
                  <a:pt x="1024600" y="902926"/>
                </a:lnTo>
                <a:cubicBezTo>
                  <a:pt x="993411" y="882519"/>
                  <a:pt x="961838" y="861727"/>
                  <a:pt x="930649" y="841319"/>
                </a:cubicBezTo>
                <a:cubicBezTo>
                  <a:pt x="1006888" y="860572"/>
                  <a:pt x="1108924" y="939505"/>
                  <a:pt x="1138188" y="1006503"/>
                </a:cubicBezTo>
                <a:cubicBezTo>
                  <a:pt x="1140498" y="1005348"/>
                  <a:pt x="1142423" y="1004193"/>
                  <a:pt x="1144733" y="1003423"/>
                </a:cubicBezTo>
                <a:cubicBezTo>
                  <a:pt x="1144733" y="984555"/>
                  <a:pt x="1141653" y="971849"/>
                  <a:pt x="1154359" y="961068"/>
                </a:cubicBezTo>
                <a:lnTo>
                  <a:pt x="1154359" y="980705"/>
                </a:lnTo>
                <a:cubicBezTo>
                  <a:pt x="1163600" y="970694"/>
                  <a:pt x="1164756" y="966458"/>
                  <a:pt x="1180157" y="961068"/>
                </a:cubicBezTo>
                <a:lnTo>
                  <a:pt x="1180157" y="964148"/>
                </a:lnTo>
                <a:cubicBezTo>
                  <a:pt x="1173612" y="974929"/>
                  <a:pt x="1167066" y="985711"/>
                  <a:pt x="1160520" y="996492"/>
                </a:cubicBezTo>
                <a:cubicBezTo>
                  <a:pt x="1170146" y="1016514"/>
                  <a:pt x="1175922" y="1035381"/>
                  <a:pt x="1192864" y="1048473"/>
                </a:cubicBezTo>
                <a:cubicBezTo>
                  <a:pt x="1224052" y="1029991"/>
                  <a:pt x="1255626" y="1011894"/>
                  <a:pt x="1286814" y="993411"/>
                </a:cubicBezTo>
                <a:cubicBezTo>
                  <a:pt x="1237914" y="812826"/>
                  <a:pt x="1098913" y="757380"/>
                  <a:pt x="962608" y="666125"/>
                </a:cubicBezTo>
                <a:cubicBezTo>
                  <a:pt x="728887" y="509797"/>
                  <a:pt x="463592" y="359245"/>
                  <a:pt x="200993" y="238342"/>
                </a:cubicBezTo>
                <a:cubicBezTo>
                  <a:pt x="129760" y="292248"/>
                  <a:pt x="90870" y="386583"/>
                  <a:pt x="0" y="424318"/>
                </a:cubicBezTo>
                <a:cubicBezTo>
                  <a:pt x="2310" y="420082"/>
                  <a:pt x="4235" y="415847"/>
                  <a:pt x="6546" y="411226"/>
                </a:cubicBezTo>
                <a:cubicBezTo>
                  <a:pt x="87020" y="374262"/>
                  <a:pt x="134765" y="295328"/>
                  <a:pt x="187901" y="229871"/>
                </a:cubicBezTo>
                <a:cubicBezTo>
                  <a:pt x="186746" y="227561"/>
                  <a:pt x="185591" y="225635"/>
                  <a:pt x="184821" y="223325"/>
                </a:cubicBezTo>
                <a:cubicBezTo>
                  <a:pt x="166339" y="215624"/>
                  <a:pt x="148242" y="208308"/>
                  <a:pt x="129760" y="200608"/>
                </a:cubicBezTo>
                <a:cubicBezTo>
                  <a:pt x="115128" y="222555"/>
                  <a:pt x="91640" y="252973"/>
                  <a:pt x="61607" y="259134"/>
                </a:cubicBezTo>
                <a:cubicBezTo>
                  <a:pt x="62762" y="256824"/>
                  <a:pt x="63917" y="254899"/>
                  <a:pt x="64687" y="252588"/>
                </a:cubicBezTo>
                <a:cubicBezTo>
                  <a:pt x="87405" y="242577"/>
                  <a:pt x="113203" y="217549"/>
                  <a:pt x="119748" y="190981"/>
                </a:cubicBezTo>
                <a:cubicBezTo>
                  <a:pt x="91640" y="180200"/>
                  <a:pt x="63532" y="169419"/>
                  <a:pt x="35424" y="158638"/>
                </a:cubicBezTo>
                <a:lnTo>
                  <a:pt x="35424" y="152092"/>
                </a:lnTo>
                <a:cubicBezTo>
                  <a:pt x="37734" y="149782"/>
                  <a:pt x="39659" y="147857"/>
                  <a:pt x="41970" y="145546"/>
                </a:cubicBezTo>
                <a:cubicBezTo>
                  <a:pt x="56216" y="149782"/>
                  <a:pt x="70078" y="154017"/>
                  <a:pt x="84324" y="158638"/>
                </a:cubicBezTo>
                <a:cubicBezTo>
                  <a:pt x="92795" y="93180"/>
                  <a:pt x="118208" y="46975"/>
                  <a:pt x="149012" y="0"/>
                </a:cubicBezTo>
              </a:path>
            </a:pathLst>
          </a:custGeom>
          <a:solidFill>
            <a:srgbClr val="615BC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Cambria"/>
              <a:ea typeface="Cambria"/>
              <a:cs typeface="Cambria"/>
              <a:sym typeface="Cambria"/>
            </a:endParaRPr>
          </a:p>
        </p:txBody>
      </p:sp>
      <p:sp>
        <p:nvSpPr>
          <p:cNvPr id="392" name="Google Shape;392;p20"/>
          <p:cNvSpPr/>
          <p:nvPr/>
        </p:nvSpPr>
        <p:spPr>
          <a:xfrm>
            <a:off x="423691" y="1611549"/>
            <a:ext cx="197896" cy="157583"/>
          </a:xfrm>
          <a:custGeom>
            <a:rect b="b" l="l" r="r" t="t"/>
            <a:pathLst>
              <a:path extrusionOk="0" h="2370410" w="2277915">
                <a:moveTo>
                  <a:pt x="149012" y="0"/>
                </a:moveTo>
                <a:lnTo>
                  <a:pt x="155557" y="0"/>
                </a:lnTo>
                <a:cubicBezTo>
                  <a:pt x="134380" y="51981"/>
                  <a:pt x="104347" y="93951"/>
                  <a:pt x="93951" y="162103"/>
                </a:cubicBezTo>
                <a:cubicBezTo>
                  <a:pt x="131685" y="178275"/>
                  <a:pt x="169419" y="194447"/>
                  <a:pt x="207538" y="210619"/>
                </a:cubicBezTo>
                <a:cubicBezTo>
                  <a:pt x="208693" y="197527"/>
                  <a:pt x="208693" y="197912"/>
                  <a:pt x="214084" y="190981"/>
                </a:cubicBezTo>
                <a:cubicBezTo>
                  <a:pt x="215239" y="195217"/>
                  <a:pt x="216394" y="199452"/>
                  <a:pt x="217164" y="204073"/>
                </a:cubicBezTo>
                <a:lnTo>
                  <a:pt x="217164" y="220245"/>
                </a:lnTo>
                <a:cubicBezTo>
                  <a:pt x="236802" y="228716"/>
                  <a:pt x="256054" y="237572"/>
                  <a:pt x="275691" y="246043"/>
                </a:cubicBezTo>
                <a:cubicBezTo>
                  <a:pt x="276846" y="240652"/>
                  <a:pt x="278001" y="235261"/>
                  <a:pt x="278771" y="229871"/>
                </a:cubicBezTo>
                <a:cubicBezTo>
                  <a:pt x="303414" y="260674"/>
                  <a:pt x="327287" y="278001"/>
                  <a:pt x="369641" y="291478"/>
                </a:cubicBezTo>
                <a:cubicBezTo>
                  <a:pt x="373107" y="275691"/>
                  <a:pt x="366176" y="280311"/>
                  <a:pt x="379268" y="275306"/>
                </a:cubicBezTo>
                <a:cubicBezTo>
                  <a:pt x="378882" y="289938"/>
                  <a:pt x="373492" y="291863"/>
                  <a:pt x="385813" y="301104"/>
                </a:cubicBezTo>
                <a:cubicBezTo>
                  <a:pt x="395824" y="308035"/>
                  <a:pt x="409301" y="315735"/>
                  <a:pt x="418157" y="314195"/>
                </a:cubicBezTo>
                <a:cubicBezTo>
                  <a:pt x="416617" y="271841"/>
                  <a:pt x="427783" y="174040"/>
                  <a:pt x="460127" y="161718"/>
                </a:cubicBezTo>
                <a:lnTo>
                  <a:pt x="460127" y="164799"/>
                </a:lnTo>
                <a:cubicBezTo>
                  <a:pt x="434714" y="194832"/>
                  <a:pt x="411611" y="296483"/>
                  <a:pt x="434329" y="323436"/>
                </a:cubicBezTo>
                <a:cubicBezTo>
                  <a:pt x="441259" y="333832"/>
                  <a:pt x="499786" y="363866"/>
                  <a:pt x="518653" y="371952"/>
                </a:cubicBezTo>
                <a:cubicBezTo>
                  <a:pt x="519808" y="365406"/>
                  <a:pt x="520963" y="358860"/>
                  <a:pt x="521733" y="352315"/>
                </a:cubicBezTo>
                <a:cubicBezTo>
                  <a:pt x="524044" y="353470"/>
                  <a:pt x="525969" y="354625"/>
                  <a:pt x="528279" y="355395"/>
                </a:cubicBezTo>
                <a:lnTo>
                  <a:pt x="528279" y="381193"/>
                </a:lnTo>
                <a:cubicBezTo>
                  <a:pt x="540216" y="384273"/>
                  <a:pt x="552152" y="387738"/>
                  <a:pt x="564088" y="390819"/>
                </a:cubicBezTo>
                <a:cubicBezTo>
                  <a:pt x="564088" y="380808"/>
                  <a:pt x="561008" y="386198"/>
                  <a:pt x="567169" y="377727"/>
                </a:cubicBezTo>
                <a:cubicBezTo>
                  <a:pt x="570249" y="399290"/>
                  <a:pt x="574869" y="401215"/>
                  <a:pt x="589886" y="410071"/>
                </a:cubicBezTo>
                <a:cubicBezTo>
                  <a:pt x="603748" y="405450"/>
                  <a:pt x="597587" y="402370"/>
                  <a:pt x="609523" y="403525"/>
                </a:cubicBezTo>
                <a:cubicBezTo>
                  <a:pt x="613374" y="442800"/>
                  <a:pt x="641482" y="432404"/>
                  <a:pt x="658039" y="419697"/>
                </a:cubicBezTo>
                <a:cubicBezTo>
                  <a:pt x="659194" y="429323"/>
                  <a:pt x="660349" y="439334"/>
                  <a:pt x="661119" y="448960"/>
                </a:cubicBezTo>
                <a:cubicBezTo>
                  <a:pt x="668820" y="451271"/>
                  <a:pt x="676136" y="453196"/>
                  <a:pt x="683837" y="455506"/>
                </a:cubicBezTo>
                <a:cubicBezTo>
                  <a:pt x="684222" y="443185"/>
                  <a:pt x="677291" y="448960"/>
                  <a:pt x="690382" y="442415"/>
                </a:cubicBezTo>
                <a:cubicBezTo>
                  <a:pt x="690767" y="456661"/>
                  <a:pt x="689997" y="458586"/>
                  <a:pt x="696928" y="465132"/>
                </a:cubicBezTo>
                <a:cubicBezTo>
                  <a:pt x="705399" y="469368"/>
                  <a:pt x="714255" y="473603"/>
                  <a:pt x="722726" y="478224"/>
                </a:cubicBezTo>
                <a:cubicBezTo>
                  <a:pt x="723881" y="471678"/>
                  <a:pt x="725036" y="465132"/>
                  <a:pt x="725806" y="458586"/>
                </a:cubicBezTo>
                <a:cubicBezTo>
                  <a:pt x="749294" y="490160"/>
                  <a:pt x="766236" y="513648"/>
                  <a:pt x="807050" y="523274"/>
                </a:cubicBezTo>
                <a:cubicBezTo>
                  <a:pt x="811286" y="517498"/>
                  <a:pt x="806280" y="518268"/>
                  <a:pt x="813596" y="520193"/>
                </a:cubicBezTo>
                <a:cubicBezTo>
                  <a:pt x="824762" y="535210"/>
                  <a:pt x="830923" y="544066"/>
                  <a:pt x="852486" y="549457"/>
                </a:cubicBezTo>
                <a:cubicBezTo>
                  <a:pt x="854411" y="537520"/>
                  <a:pt x="853641" y="539831"/>
                  <a:pt x="859031" y="533285"/>
                </a:cubicBezTo>
                <a:lnTo>
                  <a:pt x="859031" y="549457"/>
                </a:lnTo>
                <a:cubicBezTo>
                  <a:pt x="862112" y="553692"/>
                  <a:pt x="865577" y="557928"/>
                  <a:pt x="868657" y="562548"/>
                </a:cubicBezTo>
                <a:cubicBezTo>
                  <a:pt x="889065" y="564858"/>
                  <a:pt x="877898" y="566784"/>
                  <a:pt x="894455" y="559468"/>
                </a:cubicBezTo>
                <a:cubicBezTo>
                  <a:pt x="898306" y="592967"/>
                  <a:pt x="949516" y="599127"/>
                  <a:pt x="972234" y="617994"/>
                </a:cubicBezTo>
                <a:cubicBezTo>
                  <a:pt x="976469" y="614914"/>
                  <a:pt x="980705" y="611449"/>
                  <a:pt x="985325" y="608368"/>
                </a:cubicBezTo>
                <a:cubicBezTo>
                  <a:pt x="988021" y="633011"/>
                  <a:pt x="1006118" y="639942"/>
                  <a:pt x="1027295" y="644177"/>
                </a:cubicBezTo>
                <a:cubicBezTo>
                  <a:pt x="1029990" y="628005"/>
                  <a:pt x="1024985" y="634551"/>
                  <a:pt x="1036921" y="628005"/>
                </a:cubicBezTo>
                <a:lnTo>
                  <a:pt x="1036921" y="653803"/>
                </a:lnTo>
                <a:cubicBezTo>
                  <a:pt x="1048858" y="658039"/>
                  <a:pt x="1060794" y="662274"/>
                  <a:pt x="1072730" y="666895"/>
                </a:cubicBezTo>
                <a:cubicBezTo>
                  <a:pt x="1072730" y="656884"/>
                  <a:pt x="1069650" y="662274"/>
                  <a:pt x="1075811" y="653803"/>
                </a:cubicBezTo>
                <a:lnTo>
                  <a:pt x="1078891" y="653803"/>
                </a:lnTo>
                <a:cubicBezTo>
                  <a:pt x="1078891" y="678061"/>
                  <a:pt x="1087362" y="684222"/>
                  <a:pt x="1108154" y="696158"/>
                </a:cubicBezTo>
                <a:lnTo>
                  <a:pt x="1111235" y="696158"/>
                </a:lnTo>
                <a:cubicBezTo>
                  <a:pt x="1116240" y="682682"/>
                  <a:pt x="1106999" y="688457"/>
                  <a:pt x="1120861" y="683067"/>
                </a:cubicBezTo>
                <a:cubicBezTo>
                  <a:pt x="1121631" y="708864"/>
                  <a:pt x="1128561" y="711560"/>
                  <a:pt x="1143578" y="721956"/>
                </a:cubicBezTo>
                <a:cubicBezTo>
                  <a:pt x="1154359" y="716950"/>
                  <a:pt x="1151279" y="715025"/>
                  <a:pt x="1159750" y="708864"/>
                </a:cubicBezTo>
                <a:cubicBezTo>
                  <a:pt x="1159750" y="741208"/>
                  <a:pt x="1172456" y="746214"/>
                  <a:pt x="1192094" y="757380"/>
                </a:cubicBezTo>
                <a:cubicBezTo>
                  <a:pt x="1193249" y="750834"/>
                  <a:pt x="1194404" y="744289"/>
                  <a:pt x="1195174" y="737743"/>
                </a:cubicBezTo>
                <a:cubicBezTo>
                  <a:pt x="1200180" y="745059"/>
                  <a:pt x="1200950" y="741593"/>
                  <a:pt x="1198254" y="750834"/>
                </a:cubicBezTo>
                <a:cubicBezTo>
                  <a:pt x="1202875" y="764311"/>
                  <a:pt x="1204800" y="766621"/>
                  <a:pt x="1214426" y="780097"/>
                </a:cubicBezTo>
                <a:cubicBezTo>
                  <a:pt x="1218662" y="782408"/>
                  <a:pt x="1222897" y="784333"/>
                  <a:pt x="1227518" y="786643"/>
                </a:cubicBezTo>
                <a:cubicBezTo>
                  <a:pt x="1231368" y="781253"/>
                  <a:pt x="1231753" y="778172"/>
                  <a:pt x="1237144" y="773552"/>
                </a:cubicBezTo>
                <a:cubicBezTo>
                  <a:pt x="1238299" y="783178"/>
                  <a:pt x="1239454" y="793189"/>
                  <a:pt x="1240224" y="802815"/>
                </a:cubicBezTo>
                <a:cubicBezTo>
                  <a:pt x="1248695" y="808206"/>
                  <a:pt x="1257551" y="813596"/>
                  <a:pt x="1266022" y="818987"/>
                </a:cubicBezTo>
                <a:lnTo>
                  <a:pt x="1266022" y="799350"/>
                </a:lnTo>
                <a:cubicBezTo>
                  <a:pt x="1283734" y="819757"/>
                  <a:pt x="1280268" y="844015"/>
                  <a:pt x="1301831" y="860957"/>
                </a:cubicBezTo>
                <a:cubicBezTo>
                  <a:pt x="1308377" y="853256"/>
                  <a:pt x="1301446" y="855951"/>
                  <a:pt x="1311457" y="857876"/>
                </a:cubicBezTo>
                <a:cubicBezTo>
                  <a:pt x="1304911" y="882519"/>
                  <a:pt x="1318773" y="896766"/>
                  <a:pt x="1327629" y="916403"/>
                </a:cubicBezTo>
                <a:lnTo>
                  <a:pt x="1330709" y="916403"/>
                </a:lnTo>
                <a:cubicBezTo>
                  <a:pt x="1333789" y="911012"/>
                  <a:pt x="1337255" y="905622"/>
                  <a:pt x="1340335" y="900231"/>
                </a:cubicBezTo>
                <a:cubicBezTo>
                  <a:pt x="1336100" y="941431"/>
                  <a:pt x="1341105" y="977625"/>
                  <a:pt x="1363053" y="994182"/>
                </a:cubicBezTo>
                <a:cubicBezTo>
                  <a:pt x="1435056" y="993411"/>
                  <a:pt x="1433131" y="1044622"/>
                  <a:pt x="1457003" y="1091598"/>
                </a:cubicBezTo>
                <a:cubicBezTo>
                  <a:pt x="1483956" y="1096988"/>
                  <a:pt x="1500898" y="1103919"/>
                  <a:pt x="1531702" y="1101224"/>
                </a:cubicBezTo>
                <a:cubicBezTo>
                  <a:pt x="1530547" y="1106614"/>
                  <a:pt x="1529391" y="1112005"/>
                  <a:pt x="1528621" y="1117395"/>
                </a:cubicBezTo>
                <a:cubicBezTo>
                  <a:pt x="1560580" y="1128177"/>
                  <a:pt x="1568666" y="1142423"/>
                  <a:pt x="1609865" y="1140113"/>
                </a:cubicBezTo>
                <a:cubicBezTo>
                  <a:pt x="1608710" y="1142423"/>
                  <a:pt x="1607555" y="1144348"/>
                  <a:pt x="1606785" y="1146659"/>
                </a:cubicBezTo>
                <a:cubicBezTo>
                  <a:pt x="1601394" y="1147814"/>
                  <a:pt x="1596004" y="1148969"/>
                  <a:pt x="1590613" y="1149739"/>
                </a:cubicBezTo>
                <a:cubicBezTo>
                  <a:pt x="1594849" y="1155130"/>
                  <a:pt x="1599084" y="1160520"/>
                  <a:pt x="1603705" y="1165911"/>
                </a:cubicBezTo>
                <a:cubicBezTo>
                  <a:pt x="1636048" y="1179002"/>
                  <a:pt x="1632583" y="1193634"/>
                  <a:pt x="1678403" y="1191709"/>
                </a:cubicBezTo>
                <a:cubicBezTo>
                  <a:pt x="1677248" y="1194019"/>
                  <a:pt x="1676093" y="1195944"/>
                  <a:pt x="1675323" y="1198254"/>
                </a:cubicBezTo>
                <a:cubicBezTo>
                  <a:pt x="1668777" y="1200565"/>
                  <a:pt x="1662231" y="1202490"/>
                  <a:pt x="1655686" y="1204800"/>
                </a:cubicBezTo>
                <a:cubicBezTo>
                  <a:pt x="1671857" y="1227903"/>
                  <a:pt x="1683794" y="1241764"/>
                  <a:pt x="1717292" y="1240609"/>
                </a:cubicBezTo>
                <a:cubicBezTo>
                  <a:pt x="1716137" y="1242919"/>
                  <a:pt x="1714982" y="1244845"/>
                  <a:pt x="1714212" y="1247155"/>
                </a:cubicBezTo>
                <a:cubicBezTo>
                  <a:pt x="1709977" y="1248310"/>
                  <a:pt x="1705741" y="1249465"/>
                  <a:pt x="1701121" y="1250235"/>
                </a:cubicBezTo>
                <a:cubicBezTo>
                  <a:pt x="1702276" y="1253316"/>
                  <a:pt x="1703431" y="1256781"/>
                  <a:pt x="1704201" y="1259861"/>
                </a:cubicBezTo>
                <a:cubicBezTo>
                  <a:pt x="1721528" y="1273723"/>
                  <a:pt x="1726148" y="1280654"/>
                  <a:pt x="1756182" y="1276033"/>
                </a:cubicBezTo>
                <a:cubicBezTo>
                  <a:pt x="1748866" y="1284119"/>
                  <a:pt x="1751176" y="1282964"/>
                  <a:pt x="1736545" y="1285659"/>
                </a:cubicBezTo>
                <a:cubicBezTo>
                  <a:pt x="1741935" y="1296440"/>
                  <a:pt x="1747326" y="1307222"/>
                  <a:pt x="1752716" y="1318003"/>
                </a:cubicBezTo>
                <a:cubicBezTo>
                  <a:pt x="1762343" y="1319158"/>
                  <a:pt x="1772354" y="1320313"/>
                  <a:pt x="1781980" y="1321083"/>
                </a:cubicBezTo>
                <a:lnTo>
                  <a:pt x="1781980" y="1324164"/>
                </a:lnTo>
                <a:lnTo>
                  <a:pt x="1762343" y="1324164"/>
                </a:lnTo>
                <a:cubicBezTo>
                  <a:pt x="1764653" y="1328399"/>
                  <a:pt x="1766578" y="1332634"/>
                  <a:pt x="1768888" y="1337255"/>
                </a:cubicBezTo>
                <a:cubicBezTo>
                  <a:pt x="1776974" y="1358047"/>
                  <a:pt x="1787755" y="1363823"/>
                  <a:pt x="1814323" y="1366518"/>
                </a:cubicBezTo>
                <a:cubicBezTo>
                  <a:pt x="1812013" y="1368829"/>
                  <a:pt x="1810088" y="1370754"/>
                  <a:pt x="1807778" y="1373064"/>
                </a:cubicBezTo>
                <a:cubicBezTo>
                  <a:pt x="1798151" y="1373064"/>
                  <a:pt x="1801232" y="1372294"/>
                  <a:pt x="1791606" y="1376144"/>
                </a:cubicBezTo>
                <a:cubicBezTo>
                  <a:pt x="1794686" y="1379225"/>
                  <a:pt x="1798151" y="1382690"/>
                  <a:pt x="1801232" y="1385771"/>
                </a:cubicBezTo>
                <a:cubicBezTo>
                  <a:pt x="1805852" y="1397322"/>
                  <a:pt x="1804312" y="1396167"/>
                  <a:pt x="1814323" y="1401942"/>
                </a:cubicBezTo>
                <a:cubicBezTo>
                  <a:pt x="1822794" y="1403097"/>
                  <a:pt x="1831650" y="1404253"/>
                  <a:pt x="1840121" y="1405023"/>
                </a:cubicBezTo>
                <a:cubicBezTo>
                  <a:pt x="1838966" y="1407333"/>
                  <a:pt x="1837811" y="1409258"/>
                  <a:pt x="1837041" y="1411568"/>
                </a:cubicBezTo>
                <a:cubicBezTo>
                  <a:pt x="1829340" y="1412724"/>
                  <a:pt x="1822024" y="1413879"/>
                  <a:pt x="1814323" y="1414649"/>
                </a:cubicBezTo>
                <a:cubicBezTo>
                  <a:pt x="1819714" y="1424275"/>
                  <a:pt x="1825105" y="1434286"/>
                  <a:pt x="1830495" y="1443912"/>
                </a:cubicBezTo>
                <a:cubicBezTo>
                  <a:pt x="1840121" y="1446222"/>
                  <a:pt x="1850132" y="1448147"/>
                  <a:pt x="1859758" y="1450458"/>
                </a:cubicBezTo>
                <a:cubicBezTo>
                  <a:pt x="1858603" y="1452768"/>
                  <a:pt x="1857448" y="1454693"/>
                  <a:pt x="1856678" y="1457003"/>
                </a:cubicBezTo>
                <a:lnTo>
                  <a:pt x="1837041" y="1457003"/>
                </a:lnTo>
                <a:cubicBezTo>
                  <a:pt x="1838196" y="1460084"/>
                  <a:pt x="1839351" y="1463549"/>
                  <a:pt x="1840121" y="1466630"/>
                </a:cubicBezTo>
                <a:cubicBezTo>
                  <a:pt x="1853598" y="1476256"/>
                  <a:pt x="1863994" y="1478181"/>
                  <a:pt x="1882091" y="1486267"/>
                </a:cubicBezTo>
                <a:lnTo>
                  <a:pt x="1882091" y="1489347"/>
                </a:lnTo>
                <a:lnTo>
                  <a:pt x="1856293" y="1489347"/>
                </a:lnTo>
                <a:cubicBezTo>
                  <a:pt x="1858603" y="1494738"/>
                  <a:pt x="1860529" y="1500128"/>
                  <a:pt x="1862839" y="1505519"/>
                </a:cubicBezTo>
                <a:cubicBezTo>
                  <a:pt x="1870540" y="1509754"/>
                  <a:pt x="1877855" y="1513990"/>
                  <a:pt x="1885556" y="1518610"/>
                </a:cubicBezTo>
                <a:lnTo>
                  <a:pt x="1885556" y="1521691"/>
                </a:lnTo>
                <a:cubicBezTo>
                  <a:pt x="1873620" y="1523616"/>
                  <a:pt x="1875930" y="1522846"/>
                  <a:pt x="1869384" y="1528236"/>
                </a:cubicBezTo>
                <a:cubicBezTo>
                  <a:pt x="1871695" y="1530547"/>
                  <a:pt x="1873620" y="1532472"/>
                  <a:pt x="1875930" y="1534782"/>
                </a:cubicBezTo>
                <a:cubicBezTo>
                  <a:pt x="1882091" y="1547104"/>
                  <a:pt x="1883246" y="1547489"/>
                  <a:pt x="1898648" y="1550954"/>
                </a:cubicBezTo>
                <a:cubicBezTo>
                  <a:pt x="1894412" y="1553264"/>
                  <a:pt x="1890177" y="1555190"/>
                  <a:pt x="1885556" y="1557500"/>
                </a:cubicBezTo>
                <a:lnTo>
                  <a:pt x="1885556" y="1567126"/>
                </a:lnTo>
                <a:cubicBezTo>
                  <a:pt x="1889792" y="1571361"/>
                  <a:pt x="1894027" y="1575597"/>
                  <a:pt x="1898648" y="1580217"/>
                </a:cubicBezTo>
                <a:cubicBezTo>
                  <a:pt x="1911739" y="1583298"/>
                  <a:pt x="1924446" y="1586763"/>
                  <a:pt x="1937537" y="1589843"/>
                </a:cubicBezTo>
                <a:lnTo>
                  <a:pt x="1937537" y="1596389"/>
                </a:lnTo>
                <a:cubicBezTo>
                  <a:pt x="1924446" y="1594079"/>
                  <a:pt x="1911739" y="1592154"/>
                  <a:pt x="1898648" y="1589843"/>
                </a:cubicBezTo>
                <a:lnTo>
                  <a:pt x="1898648" y="1599469"/>
                </a:lnTo>
                <a:cubicBezTo>
                  <a:pt x="1903268" y="1610636"/>
                  <a:pt x="1904808" y="1619107"/>
                  <a:pt x="1914820" y="1625267"/>
                </a:cubicBezTo>
                <a:cubicBezTo>
                  <a:pt x="1921365" y="1628348"/>
                  <a:pt x="1927911" y="1631813"/>
                  <a:pt x="1934457" y="1634893"/>
                </a:cubicBezTo>
                <a:cubicBezTo>
                  <a:pt x="1932147" y="1636048"/>
                  <a:pt x="1930221" y="1637204"/>
                  <a:pt x="1927911" y="1637974"/>
                </a:cubicBezTo>
                <a:cubicBezTo>
                  <a:pt x="1916360" y="1638359"/>
                  <a:pt x="1919440" y="1632968"/>
                  <a:pt x="1918285" y="1644519"/>
                </a:cubicBezTo>
                <a:cubicBezTo>
                  <a:pt x="1920595" y="1654146"/>
                  <a:pt x="1922520" y="1664157"/>
                  <a:pt x="1924831" y="1673783"/>
                </a:cubicBezTo>
                <a:cubicBezTo>
                  <a:pt x="1932532" y="1676093"/>
                  <a:pt x="1939847" y="1678018"/>
                  <a:pt x="1947548" y="1680328"/>
                </a:cubicBezTo>
                <a:cubicBezTo>
                  <a:pt x="1946393" y="1681484"/>
                  <a:pt x="1945238" y="1682639"/>
                  <a:pt x="1944468" y="1683409"/>
                </a:cubicBezTo>
                <a:cubicBezTo>
                  <a:pt x="1936767" y="1684179"/>
                  <a:pt x="1940618" y="1682639"/>
                  <a:pt x="1931376" y="1686489"/>
                </a:cubicBezTo>
                <a:lnTo>
                  <a:pt x="1931376" y="1689570"/>
                </a:lnTo>
                <a:cubicBezTo>
                  <a:pt x="1941003" y="1704586"/>
                  <a:pt x="1942158" y="1708822"/>
                  <a:pt x="1957174" y="1718833"/>
                </a:cubicBezTo>
                <a:cubicBezTo>
                  <a:pt x="1946393" y="1731154"/>
                  <a:pt x="1949858" y="1733465"/>
                  <a:pt x="1954094" y="1754642"/>
                </a:cubicBezTo>
                <a:cubicBezTo>
                  <a:pt x="1962565" y="1757722"/>
                  <a:pt x="1971421" y="1761187"/>
                  <a:pt x="1979892" y="1764268"/>
                </a:cubicBezTo>
                <a:lnTo>
                  <a:pt x="1979892" y="1767348"/>
                </a:lnTo>
                <a:cubicBezTo>
                  <a:pt x="1963720" y="1770044"/>
                  <a:pt x="1970266" y="1765038"/>
                  <a:pt x="1963720" y="1776974"/>
                </a:cubicBezTo>
                <a:cubicBezTo>
                  <a:pt x="1971806" y="1793146"/>
                  <a:pt x="1977582" y="1792376"/>
                  <a:pt x="1989518" y="1802772"/>
                </a:cubicBezTo>
                <a:cubicBezTo>
                  <a:pt x="1974886" y="1804312"/>
                  <a:pt x="1979122" y="1805083"/>
                  <a:pt x="1976427" y="1809318"/>
                </a:cubicBezTo>
                <a:cubicBezTo>
                  <a:pt x="1975271" y="1810473"/>
                  <a:pt x="1974116" y="1811628"/>
                  <a:pt x="1973346" y="1812398"/>
                </a:cubicBezTo>
                <a:cubicBezTo>
                  <a:pt x="1981047" y="1824720"/>
                  <a:pt x="1988748" y="1825875"/>
                  <a:pt x="1999144" y="1835116"/>
                </a:cubicBezTo>
                <a:cubicBezTo>
                  <a:pt x="1983742" y="1839736"/>
                  <a:pt x="1991058" y="1832806"/>
                  <a:pt x="1986053" y="1848207"/>
                </a:cubicBezTo>
                <a:cubicBezTo>
                  <a:pt x="1988363" y="1851288"/>
                  <a:pt x="1990288" y="1854753"/>
                  <a:pt x="1992598" y="1857833"/>
                </a:cubicBezTo>
                <a:cubicBezTo>
                  <a:pt x="1999144" y="1864764"/>
                  <a:pt x="2006075" y="1865919"/>
                  <a:pt x="2018396" y="1867460"/>
                </a:cubicBezTo>
                <a:lnTo>
                  <a:pt x="2018396" y="1870540"/>
                </a:lnTo>
                <a:cubicBezTo>
                  <a:pt x="2011851" y="1871695"/>
                  <a:pt x="2005305" y="1872850"/>
                  <a:pt x="1998759" y="1873620"/>
                </a:cubicBezTo>
                <a:cubicBezTo>
                  <a:pt x="2010310" y="2024172"/>
                  <a:pt x="2103491" y="1913280"/>
                  <a:pt x="2202832" y="1954864"/>
                </a:cubicBezTo>
                <a:cubicBezTo>
                  <a:pt x="2143920" y="1955634"/>
                  <a:pt x="2088859" y="1961410"/>
                  <a:pt x="2024557" y="1961410"/>
                </a:cubicBezTo>
                <a:cubicBezTo>
                  <a:pt x="2027252" y="1982202"/>
                  <a:pt x="2030718" y="1988748"/>
                  <a:pt x="2053820" y="1990673"/>
                </a:cubicBezTo>
                <a:cubicBezTo>
                  <a:pt x="2052665" y="1992984"/>
                  <a:pt x="2051510" y="1994909"/>
                  <a:pt x="2050740" y="1997219"/>
                </a:cubicBezTo>
                <a:cubicBezTo>
                  <a:pt x="2039189" y="1999529"/>
                  <a:pt x="2041499" y="1999529"/>
                  <a:pt x="2034568" y="2003765"/>
                </a:cubicBezTo>
                <a:cubicBezTo>
                  <a:pt x="2043039" y="2019937"/>
                  <a:pt x="2043424" y="2030333"/>
                  <a:pt x="2066912" y="2033028"/>
                </a:cubicBezTo>
                <a:cubicBezTo>
                  <a:pt x="2065757" y="2035338"/>
                  <a:pt x="2064601" y="2037264"/>
                  <a:pt x="2063831" y="2039574"/>
                </a:cubicBezTo>
                <a:cubicBezTo>
                  <a:pt x="2059596" y="2040729"/>
                  <a:pt x="2055360" y="2041884"/>
                  <a:pt x="2050740" y="2042654"/>
                </a:cubicBezTo>
                <a:cubicBezTo>
                  <a:pt x="2061521" y="2076153"/>
                  <a:pt x="2063061" y="2096175"/>
                  <a:pt x="2089629" y="2113887"/>
                </a:cubicBezTo>
                <a:cubicBezTo>
                  <a:pt x="2085394" y="2116197"/>
                  <a:pt x="2081158" y="2118123"/>
                  <a:pt x="2076538" y="2120433"/>
                </a:cubicBezTo>
                <a:cubicBezTo>
                  <a:pt x="2079618" y="2132369"/>
                  <a:pt x="2083084" y="2144306"/>
                  <a:pt x="2086164" y="2156242"/>
                </a:cubicBezTo>
                <a:cubicBezTo>
                  <a:pt x="2093865" y="2157397"/>
                  <a:pt x="2101180" y="2158552"/>
                  <a:pt x="2108881" y="2159322"/>
                </a:cubicBezTo>
                <a:cubicBezTo>
                  <a:pt x="2107726" y="2161632"/>
                  <a:pt x="2106571" y="2163558"/>
                  <a:pt x="2105801" y="2165868"/>
                </a:cubicBezTo>
                <a:cubicBezTo>
                  <a:pt x="2090399" y="2170489"/>
                  <a:pt x="2097715" y="2163558"/>
                  <a:pt x="2092710" y="2178959"/>
                </a:cubicBezTo>
                <a:cubicBezTo>
                  <a:pt x="2101566" y="2201677"/>
                  <a:pt x="2105801" y="2209763"/>
                  <a:pt x="2121973" y="2224395"/>
                </a:cubicBezTo>
                <a:cubicBezTo>
                  <a:pt x="2108881" y="2228630"/>
                  <a:pt x="2114657" y="2227090"/>
                  <a:pt x="2112347" y="2234021"/>
                </a:cubicBezTo>
                <a:cubicBezTo>
                  <a:pt x="2113502" y="2247497"/>
                  <a:pt x="2112732" y="2254043"/>
                  <a:pt x="2135064" y="2256738"/>
                </a:cubicBezTo>
                <a:cubicBezTo>
                  <a:pt x="2133909" y="2259049"/>
                  <a:pt x="2132754" y="2260974"/>
                  <a:pt x="2131984" y="2263284"/>
                </a:cubicBezTo>
                <a:cubicBezTo>
                  <a:pt x="2127749" y="2264439"/>
                  <a:pt x="2123513" y="2265594"/>
                  <a:pt x="2118893" y="2266364"/>
                </a:cubicBezTo>
                <a:cubicBezTo>
                  <a:pt x="2123128" y="2280226"/>
                  <a:pt x="2127364" y="2294472"/>
                  <a:pt x="2131984" y="2308334"/>
                </a:cubicBezTo>
                <a:cubicBezTo>
                  <a:pt x="2171644" y="2322196"/>
                  <a:pt x="2237101" y="2302173"/>
                  <a:pt x="2277915" y="2317960"/>
                </a:cubicBezTo>
                <a:cubicBezTo>
                  <a:pt x="2247497" y="2321040"/>
                  <a:pt x="2154317" y="2319115"/>
                  <a:pt x="2138530" y="2331051"/>
                </a:cubicBezTo>
                <a:cubicBezTo>
                  <a:pt x="2141610" y="2344913"/>
                  <a:pt x="2141610" y="2342218"/>
                  <a:pt x="2131984" y="2350689"/>
                </a:cubicBezTo>
                <a:cubicBezTo>
                  <a:pt x="2128904" y="2348378"/>
                  <a:pt x="2125438" y="2346453"/>
                  <a:pt x="2122358" y="2344143"/>
                </a:cubicBezTo>
                <a:cubicBezTo>
                  <a:pt x="2118122" y="2330282"/>
                  <a:pt x="2113887" y="2316035"/>
                  <a:pt x="2109266" y="2302173"/>
                </a:cubicBezTo>
                <a:cubicBezTo>
                  <a:pt x="2102721" y="2301018"/>
                  <a:pt x="2096175" y="2299863"/>
                  <a:pt x="2089629" y="2299093"/>
                </a:cubicBezTo>
                <a:cubicBezTo>
                  <a:pt x="2052280" y="2316035"/>
                  <a:pt x="1910199" y="2363780"/>
                  <a:pt x="1859373" y="2347609"/>
                </a:cubicBezTo>
                <a:cubicBezTo>
                  <a:pt x="1894027" y="2342218"/>
                  <a:pt x="1928681" y="2336827"/>
                  <a:pt x="1962950" y="2331437"/>
                </a:cubicBezTo>
                <a:cubicBezTo>
                  <a:pt x="2011851" y="2320270"/>
                  <a:pt x="2056131" y="2300248"/>
                  <a:pt x="2099255" y="2286002"/>
                </a:cubicBezTo>
                <a:cubicBezTo>
                  <a:pt x="2096175" y="2269830"/>
                  <a:pt x="2092710" y="2253658"/>
                  <a:pt x="2089629" y="2237486"/>
                </a:cubicBezTo>
                <a:cubicBezTo>
                  <a:pt x="2087319" y="2236331"/>
                  <a:pt x="2085394" y="2235176"/>
                  <a:pt x="2083084" y="2234406"/>
                </a:cubicBezTo>
                <a:cubicBezTo>
                  <a:pt x="2057671" y="2243647"/>
                  <a:pt x="1995679" y="2265594"/>
                  <a:pt x="1969496" y="2257123"/>
                </a:cubicBezTo>
                <a:cubicBezTo>
                  <a:pt x="2009155" y="2239796"/>
                  <a:pt x="2058441" y="2246727"/>
                  <a:pt x="2083084" y="2215154"/>
                </a:cubicBezTo>
                <a:cubicBezTo>
                  <a:pt x="1975271" y="1908659"/>
                  <a:pt x="1897493" y="1580217"/>
                  <a:pt x="1710362" y="1339950"/>
                </a:cubicBezTo>
                <a:cubicBezTo>
                  <a:pt x="1649140" y="1261401"/>
                  <a:pt x="1569051" y="1167836"/>
                  <a:pt x="1451228" y="1148584"/>
                </a:cubicBezTo>
                <a:cubicBezTo>
                  <a:pt x="1440061" y="1182083"/>
                  <a:pt x="1413108" y="1210576"/>
                  <a:pt x="1396166" y="1246000"/>
                </a:cubicBezTo>
                <a:cubicBezTo>
                  <a:pt x="1402712" y="1253701"/>
                  <a:pt x="1409258" y="1261017"/>
                  <a:pt x="1415804" y="1268717"/>
                </a:cubicBezTo>
                <a:cubicBezTo>
                  <a:pt x="1421194" y="1267562"/>
                  <a:pt x="1426585" y="1266407"/>
                  <a:pt x="1431975" y="1265637"/>
                </a:cubicBezTo>
                <a:cubicBezTo>
                  <a:pt x="1434286" y="1257166"/>
                  <a:pt x="1436211" y="1248310"/>
                  <a:pt x="1438521" y="1239839"/>
                </a:cubicBezTo>
                <a:cubicBezTo>
                  <a:pt x="1446992" y="1245230"/>
                  <a:pt x="1439676" y="1245615"/>
                  <a:pt x="1448147" y="1242919"/>
                </a:cubicBezTo>
                <a:cubicBezTo>
                  <a:pt x="1451228" y="1237529"/>
                  <a:pt x="1454693" y="1232138"/>
                  <a:pt x="1457773" y="1226748"/>
                </a:cubicBezTo>
                <a:cubicBezTo>
                  <a:pt x="1458928" y="1227903"/>
                  <a:pt x="1460084" y="1229058"/>
                  <a:pt x="1460854" y="1229828"/>
                </a:cubicBezTo>
                <a:cubicBezTo>
                  <a:pt x="1454693" y="1278728"/>
                  <a:pt x="1472020" y="1247925"/>
                  <a:pt x="1428510" y="1297981"/>
                </a:cubicBezTo>
                <a:cubicBezTo>
                  <a:pt x="1481261" y="1378070"/>
                  <a:pt x="1524386" y="1411568"/>
                  <a:pt x="1561350" y="1512065"/>
                </a:cubicBezTo>
                <a:lnTo>
                  <a:pt x="1551724" y="1512065"/>
                </a:lnTo>
                <a:cubicBezTo>
                  <a:pt x="1547488" y="1475100"/>
                  <a:pt x="1528236" y="1450073"/>
                  <a:pt x="1515915" y="1421194"/>
                </a:cubicBezTo>
                <a:lnTo>
                  <a:pt x="1509369" y="1421194"/>
                </a:lnTo>
                <a:lnTo>
                  <a:pt x="1509369" y="1424275"/>
                </a:lnTo>
                <a:cubicBezTo>
                  <a:pt x="1512450" y="1435056"/>
                  <a:pt x="1515915" y="1445837"/>
                  <a:pt x="1518995" y="1456618"/>
                </a:cubicBezTo>
                <a:lnTo>
                  <a:pt x="1515915" y="1456618"/>
                </a:lnTo>
                <a:cubicBezTo>
                  <a:pt x="1513605" y="1455463"/>
                  <a:pt x="1511679" y="1454308"/>
                  <a:pt x="1509369" y="1453538"/>
                </a:cubicBezTo>
                <a:cubicBezTo>
                  <a:pt x="1501668" y="1433131"/>
                  <a:pt x="1494352" y="1412338"/>
                  <a:pt x="1486652" y="1391931"/>
                </a:cubicBezTo>
                <a:lnTo>
                  <a:pt x="1480106" y="1391931"/>
                </a:lnTo>
                <a:lnTo>
                  <a:pt x="1480106" y="1395012"/>
                </a:lnTo>
                <a:cubicBezTo>
                  <a:pt x="1484341" y="1408103"/>
                  <a:pt x="1488577" y="1420809"/>
                  <a:pt x="1493197" y="1433901"/>
                </a:cubicBezTo>
                <a:cubicBezTo>
                  <a:pt x="1488962" y="1431591"/>
                  <a:pt x="1484726" y="1429665"/>
                  <a:pt x="1480106" y="1427355"/>
                </a:cubicBezTo>
                <a:cubicBezTo>
                  <a:pt x="1473560" y="1407718"/>
                  <a:pt x="1467014" y="1388466"/>
                  <a:pt x="1460469" y="1368829"/>
                </a:cubicBezTo>
                <a:lnTo>
                  <a:pt x="1453923" y="1368829"/>
                </a:lnTo>
                <a:lnTo>
                  <a:pt x="1453923" y="1371909"/>
                </a:lnTo>
                <a:cubicBezTo>
                  <a:pt x="1456233" y="1386926"/>
                  <a:pt x="1458158" y="1402327"/>
                  <a:pt x="1460469" y="1417344"/>
                </a:cubicBezTo>
                <a:lnTo>
                  <a:pt x="1457388" y="1417344"/>
                </a:lnTo>
                <a:cubicBezTo>
                  <a:pt x="1451998" y="1385000"/>
                  <a:pt x="1438906" y="1356892"/>
                  <a:pt x="1428125" y="1326474"/>
                </a:cubicBezTo>
                <a:lnTo>
                  <a:pt x="1421579" y="1326474"/>
                </a:lnTo>
                <a:cubicBezTo>
                  <a:pt x="1423890" y="1336100"/>
                  <a:pt x="1425815" y="1346111"/>
                  <a:pt x="1428125" y="1355737"/>
                </a:cubicBezTo>
                <a:cubicBezTo>
                  <a:pt x="1418114" y="1348806"/>
                  <a:pt x="1416574" y="1338410"/>
                  <a:pt x="1408488" y="1329939"/>
                </a:cubicBezTo>
                <a:cubicBezTo>
                  <a:pt x="1413108" y="1343416"/>
                  <a:pt x="1414264" y="1346111"/>
                  <a:pt x="1401942" y="1352657"/>
                </a:cubicBezTo>
                <a:cubicBezTo>
                  <a:pt x="1401557" y="1339180"/>
                  <a:pt x="1401172" y="1340335"/>
                  <a:pt x="1385770" y="1333020"/>
                </a:cubicBezTo>
                <a:cubicBezTo>
                  <a:pt x="1413493" y="1426970"/>
                  <a:pt x="1371909" y="1518610"/>
                  <a:pt x="1346881" y="1598699"/>
                </a:cubicBezTo>
                <a:cubicBezTo>
                  <a:pt x="1344571" y="1597544"/>
                  <a:pt x="1342646" y="1596389"/>
                  <a:pt x="1340335" y="1595619"/>
                </a:cubicBezTo>
                <a:cubicBezTo>
                  <a:pt x="1338795" y="1585608"/>
                  <a:pt x="1343801" y="1593309"/>
                  <a:pt x="1337255" y="1585993"/>
                </a:cubicBezTo>
                <a:cubicBezTo>
                  <a:pt x="1332634" y="1603320"/>
                  <a:pt x="1326474" y="1620262"/>
                  <a:pt x="1311457" y="1627963"/>
                </a:cubicBezTo>
                <a:cubicBezTo>
                  <a:pt x="1333019" y="1581372"/>
                  <a:pt x="1388466" y="1478566"/>
                  <a:pt x="1365363" y="1420039"/>
                </a:cubicBezTo>
                <a:cubicBezTo>
                  <a:pt x="1364208" y="1418499"/>
                  <a:pt x="1363438" y="1419654"/>
                  <a:pt x="1363053" y="1422350"/>
                </a:cubicBezTo>
                <a:cubicBezTo>
                  <a:pt x="1360742" y="1480491"/>
                  <a:pt x="1339950" y="1565201"/>
                  <a:pt x="1304911" y="1611791"/>
                </a:cubicBezTo>
                <a:lnTo>
                  <a:pt x="1301831" y="1611791"/>
                </a:lnTo>
                <a:lnTo>
                  <a:pt x="1301831" y="1610636"/>
                </a:lnTo>
                <a:cubicBezTo>
                  <a:pt x="1321083" y="1558270"/>
                  <a:pt x="1379225" y="1416959"/>
                  <a:pt x="1356892" y="1364208"/>
                </a:cubicBezTo>
                <a:lnTo>
                  <a:pt x="1347266" y="1364208"/>
                </a:lnTo>
                <a:cubicBezTo>
                  <a:pt x="1346111" y="1367288"/>
                  <a:pt x="1344956" y="1370754"/>
                  <a:pt x="1344186" y="1373834"/>
                </a:cubicBezTo>
                <a:cubicBezTo>
                  <a:pt x="1313767" y="1442757"/>
                  <a:pt x="1325319" y="1540173"/>
                  <a:pt x="1269487" y="1587918"/>
                </a:cubicBezTo>
                <a:lnTo>
                  <a:pt x="1266407" y="1587918"/>
                </a:lnTo>
                <a:cubicBezTo>
                  <a:pt x="1268717" y="1584838"/>
                  <a:pt x="1270642" y="1581372"/>
                  <a:pt x="1272953" y="1578292"/>
                </a:cubicBezTo>
                <a:cubicBezTo>
                  <a:pt x="1286429" y="1535937"/>
                  <a:pt x="1311842" y="1502824"/>
                  <a:pt x="1318388" y="1451998"/>
                </a:cubicBezTo>
                <a:cubicBezTo>
                  <a:pt x="1318003" y="1448918"/>
                  <a:pt x="1316848" y="1449303"/>
                  <a:pt x="1315307" y="1451998"/>
                </a:cubicBezTo>
                <a:cubicBezTo>
                  <a:pt x="1315307" y="1454308"/>
                  <a:pt x="1314152" y="1458159"/>
                  <a:pt x="1313767" y="1460084"/>
                </a:cubicBezTo>
                <a:cubicBezTo>
                  <a:pt x="1306066" y="1485882"/>
                  <a:pt x="1298366" y="1517070"/>
                  <a:pt x="1273338" y="1529777"/>
                </a:cubicBezTo>
                <a:cubicBezTo>
                  <a:pt x="1297210" y="1476641"/>
                  <a:pt x="1312227" y="1424660"/>
                  <a:pt x="1331864" y="1361128"/>
                </a:cubicBezTo>
                <a:cubicBezTo>
                  <a:pt x="1325319" y="1353812"/>
                  <a:pt x="1327244" y="1354967"/>
                  <a:pt x="1315692" y="1351502"/>
                </a:cubicBezTo>
                <a:cubicBezTo>
                  <a:pt x="1312612" y="1356892"/>
                  <a:pt x="1309147" y="1362283"/>
                  <a:pt x="1306066" y="1367673"/>
                </a:cubicBezTo>
                <a:cubicBezTo>
                  <a:pt x="1286044" y="1420039"/>
                  <a:pt x="1290665" y="1529007"/>
                  <a:pt x="1221742" y="1552494"/>
                </a:cubicBezTo>
                <a:cubicBezTo>
                  <a:pt x="1224052" y="1550184"/>
                  <a:pt x="1225977" y="1548259"/>
                  <a:pt x="1228288" y="1545948"/>
                </a:cubicBezTo>
                <a:cubicBezTo>
                  <a:pt x="1242919" y="1514760"/>
                  <a:pt x="1268332" y="1494353"/>
                  <a:pt x="1276803" y="1455078"/>
                </a:cubicBezTo>
                <a:cubicBezTo>
                  <a:pt x="1278728" y="1447762"/>
                  <a:pt x="1270642" y="1454308"/>
                  <a:pt x="1267177" y="1461624"/>
                </a:cubicBezTo>
                <a:cubicBezTo>
                  <a:pt x="1258706" y="1490502"/>
                  <a:pt x="1240224" y="1513605"/>
                  <a:pt x="1215196" y="1526311"/>
                </a:cubicBezTo>
                <a:cubicBezTo>
                  <a:pt x="1234833" y="1497048"/>
                  <a:pt x="1254086" y="1467785"/>
                  <a:pt x="1273723" y="1438906"/>
                </a:cubicBezTo>
                <a:cubicBezTo>
                  <a:pt x="1272568" y="1437751"/>
                  <a:pt x="1269872" y="1435056"/>
                  <a:pt x="1267947" y="1437366"/>
                </a:cubicBezTo>
                <a:cubicBezTo>
                  <a:pt x="1264867" y="1439677"/>
                  <a:pt x="1262942" y="1440447"/>
                  <a:pt x="1259861" y="1442372"/>
                </a:cubicBezTo>
                <a:cubicBezTo>
                  <a:pt x="1251775" y="1468940"/>
                  <a:pt x="1236374" y="1483957"/>
                  <a:pt x="1215196" y="1497048"/>
                </a:cubicBezTo>
                <a:cubicBezTo>
                  <a:pt x="1212116" y="1498588"/>
                  <a:pt x="1208650" y="1499358"/>
                  <a:pt x="1205570" y="1497048"/>
                </a:cubicBezTo>
                <a:cubicBezTo>
                  <a:pt x="1204800" y="1496278"/>
                  <a:pt x="1204800" y="1495508"/>
                  <a:pt x="1205570" y="1493968"/>
                </a:cubicBezTo>
                <a:cubicBezTo>
                  <a:pt x="1224052" y="1476641"/>
                  <a:pt x="1240994" y="1465089"/>
                  <a:pt x="1254086" y="1441987"/>
                </a:cubicBezTo>
                <a:lnTo>
                  <a:pt x="1244460" y="1441987"/>
                </a:lnTo>
                <a:cubicBezTo>
                  <a:pt x="1218662" y="1466630"/>
                  <a:pt x="1192479" y="1491657"/>
                  <a:pt x="1166681" y="1516685"/>
                </a:cubicBezTo>
                <a:cubicBezTo>
                  <a:pt x="1069265" y="1639129"/>
                  <a:pt x="902541" y="1753102"/>
                  <a:pt x="735817" y="1802002"/>
                </a:cubicBezTo>
                <a:cubicBezTo>
                  <a:pt x="715795" y="1807778"/>
                  <a:pt x="720031" y="1792376"/>
                  <a:pt x="703474" y="1798922"/>
                </a:cubicBezTo>
                <a:cubicBezTo>
                  <a:pt x="685762" y="1858218"/>
                  <a:pt x="672285" y="1822409"/>
                  <a:pt x="641867" y="1844357"/>
                </a:cubicBezTo>
                <a:cubicBezTo>
                  <a:pt x="581415" y="1887867"/>
                  <a:pt x="437794" y="2043424"/>
                  <a:pt x="437794" y="2043424"/>
                </a:cubicBezTo>
                <a:lnTo>
                  <a:pt x="374647" y="2243262"/>
                </a:lnTo>
                <a:cubicBezTo>
                  <a:pt x="374647" y="2243262"/>
                  <a:pt x="357320" y="2305254"/>
                  <a:pt x="354240" y="2304869"/>
                </a:cubicBezTo>
                <a:cubicBezTo>
                  <a:pt x="344999" y="2304098"/>
                  <a:pt x="356935" y="2277916"/>
                  <a:pt x="356935" y="2277916"/>
                </a:cubicBezTo>
                <a:lnTo>
                  <a:pt x="407761" y="2107341"/>
                </a:lnTo>
                <a:lnTo>
                  <a:pt x="399290" y="2115042"/>
                </a:lnTo>
                <a:lnTo>
                  <a:pt x="304954" y="2314110"/>
                </a:lnTo>
                <a:cubicBezTo>
                  <a:pt x="304954" y="2314110"/>
                  <a:pt x="298408" y="2322966"/>
                  <a:pt x="295328" y="2321811"/>
                </a:cubicBezTo>
                <a:cubicBezTo>
                  <a:pt x="289552" y="2319115"/>
                  <a:pt x="306879" y="2296398"/>
                  <a:pt x="321896" y="2262514"/>
                </a:cubicBezTo>
                <a:cubicBezTo>
                  <a:pt x="348464" y="2202832"/>
                  <a:pt x="386583" y="2118123"/>
                  <a:pt x="391589" y="2103876"/>
                </a:cubicBezTo>
                <a:cubicBezTo>
                  <a:pt x="392359" y="2101951"/>
                  <a:pt x="385813" y="2103876"/>
                  <a:pt x="385813" y="2103876"/>
                </a:cubicBezTo>
                <a:lnTo>
                  <a:pt x="234876" y="2318345"/>
                </a:lnTo>
                <a:cubicBezTo>
                  <a:pt x="234876" y="2318345"/>
                  <a:pt x="222940" y="2332977"/>
                  <a:pt x="218704" y="2330282"/>
                </a:cubicBezTo>
                <a:cubicBezTo>
                  <a:pt x="215239" y="2327586"/>
                  <a:pt x="224480" y="2314110"/>
                  <a:pt x="224480" y="2314110"/>
                </a:cubicBezTo>
                <a:lnTo>
                  <a:pt x="379268" y="2100026"/>
                </a:lnTo>
                <a:lnTo>
                  <a:pt x="379268" y="2096945"/>
                </a:lnTo>
                <a:cubicBezTo>
                  <a:pt x="379268" y="2096945"/>
                  <a:pt x="271070" y="2199752"/>
                  <a:pt x="237957" y="2236331"/>
                </a:cubicBezTo>
                <a:cubicBezTo>
                  <a:pt x="207538" y="2269830"/>
                  <a:pt x="123984" y="2378412"/>
                  <a:pt x="116283" y="2369941"/>
                </a:cubicBezTo>
                <a:cubicBezTo>
                  <a:pt x="110122" y="2363395"/>
                  <a:pt x="134765" y="2339522"/>
                  <a:pt x="134765" y="2339522"/>
                </a:cubicBezTo>
                <a:lnTo>
                  <a:pt x="234876" y="2218234"/>
                </a:lnTo>
                <a:lnTo>
                  <a:pt x="343458" y="2100026"/>
                </a:lnTo>
                <a:lnTo>
                  <a:pt x="340378" y="2096945"/>
                </a:lnTo>
                <a:lnTo>
                  <a:pt x="183666" y="2235946"/>
                </a:lnTo>
                <a:cubicBezTo>
                  <a:pt x="183666" y="2235946"/>
                  <a:pt x="147472" y="2274835"/>
                  <a:pt x="140541" y="2268675"/>
                </a:cubicBezTo>
                <a:cubicBezTo>
                  <a:pt x="135920" y="2264824"/>
                  <a:pt x="183666" y="2219004"/>
                  <a:pt x="183666" y="2219004"/>
                </a:cubicBezTo>
                <a:lnTo>
                  <a:pt x="318816" y="2095020"/>
                </a:lnTo>
                <a:lnTo>
                  <a:pt x="377727" y="2048430"/>
                </a:lnTo>
                <a:cubicBezTo>
                  <a:pt x="377727" y="2048430"/>
                  <a:pt x="411226" y="2019552"/>
                  <a:pt x="411611" y="2006075"/>
                </a:cubicBezTo>
                <a:cubicBezTo>
                  <a:pt x="411611" y="2001839"/>
                  <a:pt x="405835" y="1994139"/>
                  <a:pt x="401985" y="1992984"/>
                </a:cubicBezTo>
                <a:cubicBezTo>
                  <a:pt x="399675" y="1992599"/>
                  <a:pt x="333832" y="2031873"/>
                  <a:pt x="333832" y="2031873"/>
                </a:cubicBezTo>
                <a:lnTo>
                  <a:pt x="107042" y="2226320"/>
                </a:lnTo>
                <a:cubicBezTo>
                  <a:pt x="107042" y="2226320"/>
                  <a:pt x="90485" y="2232865"/>
                  <a:pt x="88560" y="2228630"/>
                </a:cubicBezTo>
                <a:cubicBezTo>
                  <a:pt x="84709" y="2220544"/>
                  <a:pt x="113588" y="2203602"/>
                  <a:pt x="113588" y="2203602"/>
                </a:cubicBezTo>
                <a:lnTo>
                  <a:pt x="304569" y="2041884"/>
                </a:lnTo>
                <a:lnTo>
                  <a:pt x="214084" y="2103876"/>
                </a:lnTo>
                <a:lnTo>
                  <a:pt x="46590" y="2226705"/>
                </a:lnTo>
                <a:cubicBezTo>
                  <a:pt x="46590" y="2226705"/>
                  <a:pt x="22718" y="2247497"/>
                  <a:pt x="17327" y="2240566"/>
                </a:cubicBezTo>
                <a:cubicBezTo>
                  <a:pt x="9626" y="2230555"/>
                  <a:pt x="32344" y="2216694"/>
                  <a:pt x="32344" y="2216694"/>
                </a:cubicBezTo>
                <a:lnTo>
                  <a:pt x="284162" y="2033028"/>
                </a:lnTo>
                <a:lnTo>
                  <a:pt x="281467" y="2029563"/>
                </a:lnTo>
                <a:lnTo>
                  <a:pt x="29263" y="2161632"/>
                </a:lnTo>
                <a:cubicBezTo>
                  <a:pt x="29263" y="2161632"/>
                  <a:pt x="10781" y="2167793"/>
                  <a:pt x="9241" y="2163173"/>
                </a:cubicBezTo>
                <a:cubicBezTo>
                  <a:pt x="7701" y="2158937"/>
                  <a:pt x="22718" y="2152006"/>
                  <a:pt x="22718" y="2152006"/>
                </a:cubicBezTo>
                <a:lnTo>
                  <a:pt x="278771" y="2015701"/>
                </a:lnTo>
                <a:lnTo>
                  <a:pt x="68153" y="2103106"/>
                </a:lnTo>
                <a:cubicBezTo>
                  <a:pt x="68153" y="2103106"/>
                  <a:pt x="37349" y="2115812"/>
                  <a:pt x="34269" y="2111577"/>
                </a:cubicBezTo>
                <a:cubicBezTo>
                  <a:pt x="29263" y="2103876"/>
                  <a:pt x="59682" y="2091170"/>
                  <a:pt x="59682" y="2091170"/>
                </a:cubicBezTo>
                <a:cubicBezTo>
                  <a:pt x="59682" y="2091170"/>
                  <a:pt x="315350" y="1994139"/>
                  <a:pt x="322281" y="1986438"/>
                </a:cubicBezTo>
                <a:cubicBezTo>
                  <a:pt x="324206" y="1984513"/>
                  <a:pt x="312270" y="1981432"/>
                  <a:pt x="312270" y="1981432"/>
                </a:cubicBezTo>
                <a:lnTo>
                  <a:pt x="103962" y="2032258"/>
                </a:lnTo>
                <a:cubicBezTo>
                  <a:pt x="103962" y="2032258"/>
                  <a:pt x="83554" y="2038419"/>
                  <a:pt x="82014" y="2033028"/>
                </a:cubicBezTo>
                <a:cubicBezTo>
                  <a:pt x="80474" y="2027637"/>
                  <a:pt x="102421" y="2023017"/>
                  <a:pt x="102421" y="2023017"/>
                </a:cubicBezTo>
                <a:lnTo>
                  <a:pt x="289167" y="1967186"/>
                </a:lnTo>
                <a:lnTo>
                  <a:pt x="396209" y="1941388"/>
                </a:lnTo>
                <a:cubicBezTo>
                  <a:pt x="396209" y="1941388"/>
                  <a:pt x="512877" y="1827030"/>
                  <a:pt x="571404" y="1769658"/>
                </a:cubicBezTo>
                <a:cubicBezTo>
                  <a:pt x="582185" y="1753487"/>
                  <a:pt x="567939" y="1738085"/>
                  <a:pt x="584496" y="1724223"/>
                </a:cubicBezTo>
                <a:cubicBezTo>
                  <a:pt x="604133" y="1716523"/>
                  <a:pt x="623385" y="1709207"/>
                  <a:pt x="643022" y="1701506"/>
                </a:cubicBezTo>
                <a:lnTo>
                  <a:pt x="643022" y="1698426"/>
                </a:lnTo>
                <a:cubicBezTo>
                  <a:pt x="636476" y="1694190"/>
                  <a:pt x="629931" y="1689955"/>
                  <a:pt x="623385" y="1685334"/>
                </a:cubicBezTo>
                <a:cubicBezTo>
                  <a:pt x="617994" y="1651450"/>
                  <a:pt x="655728" y="1632198"/>
                  <a:pt x="668820" y="1601010"/>
                </a:cubicBezTo>
                <a:cubicBezTo>
                  <a:pt x="721571" y="1473560"/>
                  <a:pt x="760845" y="1426970"/>
                  <a:pt x="847095" y="1338410"/>
                </a:cubicBezTo>
                <a:cubicBezTo>
                  <a:pt x="883674" y="1301061"/>
                  <a:pt x="909857" y="1255241"/>
                  <a:pt x="957217" y="1228288"/>
                </a:cubicBezTo>
                <a:cubicBezTo>
                  <a:pt x="953752" y="1216352"/>
                  <a:pt x="951442" y="1224437"/>
                  <a:pt x="957217" y="1212116"/>
                </a:cubicBezTo>
                <a:cubicBezTo>
                  <a:pt x="981090" y="1194789"/>
                  <a:pt x="1004578" y="1177462"/>
                  <a:pt x="1028450" y="1160135"/>
                </a:cubicBezTo>
                <a:cubicBezTo>
                  <a:pt x="982245" y="1166296"/>
                  <a:pt x="958757" y="1199410"/>
                  <a:pt x="924874" y="1218662"/>
                </a:cubicBezTo>
                <a:cubicBezTo>
                  <a:pt x="932575" y="1209036"/>
                  <a:pt x="939890" y="1199025"/>
                  <a:pt x="947591" y="1189398"/>
                </a:cubicBezTo>
                <a:cubicBezTo>
                  <a:pt x="973389" y="1175537"/>
                  <a:pt x="999572" y="1161290"/>
                  <a:pt x="1025370" y="1147429"/>
                </a:cubicBezTo>
                <a:cubicBezTo>
                  <a:pt x="1024215" y="1146274"/>
                  <a:pt x="1023060" y="1145119"/>
                  <a:pt x="1022290" y="1144348"/>
                </a:cubicBezTo>
                <a:cubicBezTo>
                  <a:pt x="979165" y="1159365"/>
                  <a:pt x="941430" y="1182468"/>
                  <a:pt x="902156" y="1192864"/>
                </a:cubicBezTo>
                <a:lnTo>
                  <a:pt x="902156" y="1186318"/>
                </a:lnTo>
                <a:cubicBezTo>
                  <a:pt x="944896" y="1171301"/>
                  <a:pt x="973004" y="1144733"/>
                  <a:pt x="1028450" y="1137803"/>
                </a:cubicBezTo>
                <a:cubicBezTo>
                  <a:pt x="986481" y="1105844"/>
                  <a:pt x="906392" y="1160905"/>
                  <a:pt x="879439" y="1173612"/>
                </a:cubicBezTo>
                <a:cubicBezTo>
                  <a:pt x="880594" y="1170531"/>
                  <a:pt x="881749" y="1167066"/>
                  <a:pt x="882519" y="1163986"/>
                </a:cubicBezTo>
                <a:cubicBezTo>
                  <a:pt x="875973" y="1166296"/>
                  <a:pt x="869427" y="1168221"/>
                  <a:pt x="862882" y="1170531"/>
                </a:cubicBezTo>
                <a:cubicBezTo>
                  <a:pt x="865192" y="1167451"/>
                  <a:pt x="867117" y="1163986"/>
                  <a:pt x="869427" y="1160905"/>
                </a:cubicBezTo>
                <a:cubicBezTo>
                  <a:pt x="902156" y="1147814"/>
                  <a:pt x="930649" y="1123941"/>
                  <a:pt x="969924" y="1115470"/>
                </a:cubicBezTo>
                <a:cubicBezTo>
                  <a:pt x="1015359" y="1105459"/>
                  <a:pt x="1071190" y="1135878"/>
                  <a:pt x="1093137" y="1122016"/>
                </a:cubicBezTo>
                <a:cubicBezTo>
                  <a:pt x="1090057" y="1110080"/>
                  <a:pt x="1086592" y="1098143"/>
                  <a:pt x="1083511" y="1086207"/>
                </a:cubicBezTo>
                <a:cubicBezTo>
                  <a:pt x="1008813" y="1065800"/>
                  <a:pt x="941430" y="1128947"/>
                  <a:pt x="879439" y="1138188"/>
                </a:cubicBezTo>
                <a:cubicBezTo>
                  <a:pt x="880594" y="1135878"/>
                  <a:pt x="881749" y="1133952"/>
                  <a:pt x="882519" y="1131642"/>
                </a:cubicBezTo>
                <a:cubicBezTo>
                  <a:pt x="917173" y="1117780"/>
                  <a:pt x="951827" y="1103534"/>
                  <a:pt x="986096" y="1089672"/>
                </a:cubicBezTo>
                <a:lnTo>
                  <a:pt x="986096" y="1086592"/>
                </a:lnTo>
                <a:cubicBezTo>
                  <a:pt x="941816" y="1095063"/>
                  <a:pt x="897536" y="1103919"/>
                  <a:pt x="853256" y="1112390"/>
                </a:cubicBezTo>
                <a:cubicBezTo>
                  <a:pt x="854411" y="1110080"/>
                  <a:pt x="855566" y="1108154"/>
                  <a:pt x="856336" y="1105844"/>
                </a:cubicBezTo>
                <a:cubicBezTo>
                  <a:pt x="902926" y="1096218"/>
                  <a:pt x="949131" y="1086207"/>
                  <a:pt x="995722" y="1076581"/>
                </a:cubicBezTo>
                <a:lnTo>
                  <a:pt x="995722" y="1073500"/>
                </a:lnTo>
                <a:cubicBezTo>
                  <a:pt x="956062" y="1074271"/>
                  <a:pt x="862112" y="1104304"/>
                  <a:pt x="849790" y="1093138"/>
                </a:cubicBezTo>
                <a:cubicBezTo>
                  <a:pt x="898306" y="1082356"/>
                  <a:pt x="947206" y="1071575"/>
                  <a:pt x="995722" y="1060794"/>
                </a:cubicBezTo>
                <a:cubicBezTo>
                  <a:pt x="952982" y="1042312"/>
                  <a:pt x="873663" y="1095063"/>
                  <a:pt x="846710" y="1073886"/>
                </a:cubicBezTo>
                <a:cubicBezTo>
                  <a:pt x="867117" y="1068495"/>
                  <a:pt x="887910" y="1063104"/>
                  <a:pt x="908317" y="1057714"/>
                </a:cubicBezTo>
                <a:cubicBezTo>
                  <a:pt x="906007" y="1056559"/>
                  <a:pt x="904081" y="1055403"/>
                  <a:pt x="901771" y="1054633"/>
                </a:cubicBezTo>
                <a:cubicBezTo>
                  <a:pt x="877128" y="1056944"/>
                  <a:pt x="852100" y="1058869"/>
                  <a:pt x="827073" y="1061179"/>
                </a:cubicBezTo>
                <a:cubicBezTo>
                  <a:pt x="829383" y="1058869"/>
                  <a:pt x="831308" y="1056944"/>
                  <a:pt x="833618" y="1054633"/>
                </a:cubicBezTo>
                <a:cubicBezTo>
                  <a:pt x="854026" y="1056944"/>
                  <a:pt x="862497" y="1041927"/>
                  <a:pt x="904851" y="1041542"/>
                </a:cubicBezTo>
                <a:cubicBezTo>
                  <a:pt x="998032" y="1040772"/>
                  <a:pt x="1074655" y="1055018"/>
                  <a:pt x="1147814" y="1054633"/>
                </a:cubicBezTo>
                <a:cubicBezTo>
                  <a:pt x="1141268" y="1050398"/>
                  <a:pt x="1134722" y="1046162"/>
                  <a:pt x="1128176" y="1041542"/>
                </a:cubicBezTo>
                <a:cubicBezTo>
                  <a:pt x="1117395" y="1042312"/>
                  <a:pt x="1091212" y="1043082"/>
                  <a:pt x="1082741" y="1038461"/>
                </a:cubicBezTo>
                <a:cubicBezTo>
                  <a:pt x="1094678" y="1037306"/>
                  <a:pt x="1106614" y="1036151"/>
                  <a:pt x="1118550" y="1035381"/>
                </a:cubicBezTo>
                <a:cubicBezTo>
                  <a:pt x="1103149" y="1018824"/>
                  <a:pt x="1068110" y="1023830"/>
                  <a:pt x="1047317" y="1012664"/>
                </a:cubicBezTo>
                <a:cubicBezTo>
                  <a:pt x="1067725" y="1013819"/>
                  <a:pt x="1088517" y="1014974"/>
                  <a:pt x="1108924" y="1015744"/>
                </a:cubicBezTo>
                <a:cubicBezTo>
                  <a:pt x="1090827" y="999957"/>
                  <a:pt x="1033071" y="993796"/>
                  <a:pt x="1028065" y="976855"/>
                </a:cubicBezTo>
                <a:cubicBezTo>
                  <a:pt x="1051938" y="984555"/>
                  <a:pt x="1075426" y="991871"/>
                  <a:pt x="1099298" y="999572"/>
                </a:cubicBezTo>
                <a:lnTo>
                  <a:pt x="1099298" y="996492"/>
                </a:lnTo>
                <a:cubicBezTo>
                  <a:pt x="1072345" y="969539"/>
                  <a:pt x="1004193" y="965303"/>
                  <a:pt x="982630" y="934885"/>
                </a:cubicBezTo>
                <a:lnTo>
                  <a:pt x="985710" y="934885"/>
                </a:lnTo>
                <a:cubicBezTo>
                  <a:pt x="1018054" y="947976"/>
                  <a:pt x="1050398" y="960683"/>
                  <a:pt x="1083126" y="973774"/>
                </a:cubicBezTo>
                <a:lnTo>
                  <a:pt x="1083126" y="970694"/>
                </a:lnTo>
                <a:cubicBezTo>
                  <a:pt x="1061949" y="947591"/>
                  <a:pt x="1009583" y="937580"/>
                  <a:pt x="995722" y="909087"/>
                </a:cubicBezTo>
                <a:cubicBezTo>
                  <a:pt x="1011893" y="916788"/>
                  <a:pt x="1028065" y="924104"/>
                  <a:pt x="1044237" y="931805"/>
                </a:cubicBezTo>
                <a:cubicBezTo>
                  <a:pt x="1038846" y="925259"/>
                  <a:pt x="1033456" y="918713"/>
                  <a:pt x="1028065" y="912167"/>
                </a:cubicBezTo>
                <a:cubicBezTo>
                  <a:pt x="1002267" y="907547"/>
                  <a:pt x="964918" y="889835"/>
                  <a:pt x="953367" y="870198"/>
                </a:cubicBezTo>
                <a:cubicBezTo>
                  <a:pt x="977240" y="882134"/>
                  <a:pt x="1000727" y="894070"/>
                  <a:pt x="1024600" y="906007"/>
                </a:cubicBezTo>
                <a:lnTo>
                  <a:pt x="1024600" y="902926"/>
                </a:lnTo>
                <a:cubicBezTo>
                  <a:pt x="993411" y="882519"/>
                  <a:pt x="961838" y="861727"/>
                  <a:pt x="930649" y="841319"/>
                </a:cubicBezTo>
                <a:cubicBezTo>
                  <a:pt x="1006888" y="860572"/>
                  <a:pt x="1108924" y="939505"/>
                  <a:pt x="1138188" y="1006503"/>
                </a:cubicBezTo>
                <a:cubicBezTo>
                  <a:pt x="1140498" y="1005348"/>
                  <a:pt x="1142423" y="1004193"/>
                  <a:pt x="1144733" y="1003423"/>
                </a:cubicBezTo>
                <a:cubicBezTo>
                  <a:pt x="1144733" y="984555"/>
                  <a:pt x="1141653" y="971849"/>
                  <a:pt x="1154359" y="961068"/>
                </a:cubicBezTo>
                <a:lnTo>
                  <a:pt x="1154359" y="980705"/>
                </a:lnTo>
                <a:cubicBezTo>
                  <a:pt x="1163600" y="970694"/>
                  <a:pt x="1164756" y="966458"/>
                  <a:pt x="1180157" y="961068"/>
                </a:cubicBezTo>
                <a:lnTo>
                  <a:pt x="1180157" y="964148"/>
                </a:lnTo>
                <a:cubicBezTo>
                  <a:pt x="1173612" y="974929"/>
                  <a:pt x="1167066" y="985711"/>
                  <a:pt x="1160520" y="996492"/>
                </a:cubicBezTo>
                <a:cubicBezTo>
                  <a:pt x="1170146" y="1016514"/>
                  <a:pt x="1175922" y="1035381"/>
                  <a:pt x="1192864" y="1048473"/>
                </a:cubicBezTo>
                <a:cubicBezTo>
                  <a:pt x="1224052" y="1029991"/>
                  <a:pt x="1255626" y="1011894"/>
                  <a:pt x="1286814" y="993411"/>
                </a:cubicBezTo>
                <a:cubicBezTo>
                  <a:pt x="1237914" y="812826"/>
                  <a:pt x="1098913" y="757380"/>
                  <a:pt x="962608" y="666125"/>
                </a:cubicBezTo>
                <a:cubicBezTo>
                  <a:pt x="728887" y="509797"/>
                  <a:pt x="463592" y="359245"/>
                  <a:pt x="200993" y="238342"/>
                </a:cubicBezTo>
                <a:cubicBezTo>
                  <a:pt x="129760" y="292248"/>
                  <a:pt x="90870" y="386583"/>
                  <a:pt x="0" y="424318"/>
                </a:cubicBezTo>
                <a:cubicBezTo>
                  <a:pt x="2310" y="420082"/>
                  <a:pt x="4235" y="415847"/>
                  <a:pt x="6546" y="411226"/>
                </a:cubicBezTo>
                <a:cubicBezTo>
                  <a:pt x="87020" y="374262"/>
                  <a:pt x="134765" y="295328"/>
                  <a:pt x="187901" y="229871"/>
                </a:cubicBezTo>
                <a:cubicBezTo>
                  <a:pt x="186746" y="227561"/>
                  <a:pt x="185591" y="225635"/>
                  <a:pt x="184821" y="223325"/>
                </a:cubicBezTo>
                <a:cubicBezTo>
                  <a:pt x="166339" y="215624"/>
                  <a:pt x="148242" y="208308"/>
                  <a:pt x="129760" y="200608"/>
                </a:cubicBezTo>
                <a:cubicBezTo>
                  <a:pt x="115128" y="222555"/>
                  <a:pt x="91640" y="252973"/>
                  <a:pt x="61607" y="259134"/>
                </a:cubicBezTo>
                <a:cubicBezTo>
                  <a:pt x="62762" y="256824"/>
                  <a:pt x="63917" y="254899"/>
                  <a:pt x="64687" y="252588"/>
                </a:cubicBezTo>
                <a:cubicBezTo>
                  <a:pt x="87405" y="242577"/>
                  <a:pt x="113203" y="217549"/>
                  <a:pt x="119748" y="190981"/>
                </a:cubicBezTo>
                <a:cubicBezTo>
                  <a:pt x="91640" y="180200"/>
                  <a:pt x="63532" y="169419"/>
                  <a:pt x="35424" y="158638"/>
                </a:cubicBezTo>
                <a:lnTo>
                  <a:pt x="35424" y="152092"/>
                </a:lnTo>
                <a:cubicBezTo>
                  <a:pt x="37734" y="149782"/>
                  <a:pt x="39659" y="147857"/>
                  <a:pt x="41970" y="145546"/>
                </a:cubicBezTo>
                <a:cubicBezTo>
                  <a:pt x="56216" y="149782"/>
                  <a:pt x="70078" y="154017"/>
                  <a:pt x="84324" y="158638"/>
                </a:cubicBezTo>
                <a:cubicBezTo>
                  <a:pt x="92795" y="93180"/>
                  <a:pt x="118208" y="46975"/>
                  <a:pt x="149012" y="0"/>
                </a:cubicBezTo>
              </a:path>
            </a:pathLst>
          </a:custGeom>
          <a:solidFill>
            <a:srgbClr val="615BC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000000"/>
              </a:solidFill>
              <a:latin typeface="Cambria"/>
              <a:ea typeface="Cambria"/>
              <a:cs typeface="Cambria"/>
              <a:sym typeface="Cambria"/>
            </a:endParaRPr>
          </a:p>
        </p:txBody>
      </p:sp>
      <p:grpSp>
        <p:nvGrpSpPr>
          <p:cNvPr id="393" name="Google Shape;393;p20"/>
          <p:cNvGrpSpPr/>
          <p:nvPr/>
        </p:nvGrpSpPr>
        <p:grpSpPr>
          <a:xfrm rot="-2859610">
            <a:off x="320104" y="3051590"/>
            <a:ext cx="308052" cy="373497"/>
            <a:chOff x="7498691" y="2946879"/>
            <a:chExt cx="1216657" cy="1623517"/>
          </a:xfrm>
        </p:grpSpPr>
        <p:sp>
          <p:nvSpPr>
            <p:cNvPr id="394" name="Google Shape;394;p20"/>
            <p:cNvSpPr/>
            <p:nvPr/>
          </p:nvSpPr>
          <p:spPr>
            <a:xfrm>
              <a:off x="7498691" y="2946879"/>
              <a:ext cx="751971" cy="1143399"/>
            </a:xfrm>
            <a:custGeom>
              <a:rect b="b" l="l" r="r" t="t"/>
              <a:pathLst>
                <a:path extrusionOk="0" h="1143399" w="751971">
                  <a:moveTo>
                    <a:pt x="555536" y="549410"/>
                  </a:moveTo>
                  <a:cubicBezTo>
                    <a:pt x="555536" y="504451"/>
                    <a:pt x="572097" y="464431"/>
                    <a:pt x="592448" y="425512"/>
                  </a:cubicBezTo>
                  <a:cubicBezTo>
                    <a:pt x="598088" y="413873"/>
                    <a:pt x="604419" y="402581"/>
                    <a:pt x="611401" y="391692"/>
                  </a:cubicBezTo>
                  <a:cubicBezTo>
                    <a:pt x="605667" y="416045"/>
                    <a:pt x="599930" y="440390"/>
                    <a:pt x="594195" y="464727"/>
                  </a:cubicBezTo>
                  <a:lnTo>
                    <a:pt x="596212" y="465559"/>
                  </a:lnTo>
                  <a:lnTo>
                    <a:pt x="607987" y="445616"/>
                  </a:lnTo>
                  <a:cubicBezTo>
                    <a:pt x="607987" y="518087"/>
                    <a:pt x="580673" y="581351"/>
                    <a:pt x="569758" y="647729"/>
                  </a:cubicBezTo>
                  <a:lnTo>
                    <a:pt x="569758" y="627196"/>
                  </a:lnTo>
                  <a:lnTo>
                    <a:pt x="566585" y="626686"/>
                  </a:lnTo>
                  <a:cubicBezTo>
                    <a:pt x="564658" y="634097"/>
                    <a:pt x="563176" y="641617"/>
                    <a:pt x="562149" y="649205"/>
                  </a:cubicBezTo>
                  <a:cubicBezTo>
                    <a:pt x="560241" y="671806"/>
                    <a:pt x="558332" y="694486"/>
                    <a:pt x="557740" y="717167"/>
                  </a:cubicBezTo>
                  <a:cubicBezTo>
                    <a:pt x="557498" y="726830"/>
                    <a:pt x="550320" y="738640"/>
                    <a:pt x="564058" y="746236"/>
                  </a:cubicBezTo>
                  <a:cubicBezTo>
                    <a:pt x="565833" y="747202"/>
                    <a:pt x="564542" y="754100"/>
                    <a:pt x="564408" y="758261"/>
                  </a:cubicBezTo>
                  <a:cubicBezTo>
                    <a:pt x="562822" y="803891"/>
                    <a:pt x="563386" y="849681"/>
                    <a:pt x="558843" y="894989"/>
                  </a:cubicBezTo>
                  <a:cubicBezTo>
                    <a:pt x="555033" y="936214"/>
                    <a:pt x="547648" y="977032"/>
                    <a:pt x="536771" y="1016982"/>
                  </a:cubicBezTo>
                  <a:cubicBezTo>
                    <a:pt x="530588" y="1039045"/>
                    <a:pt x="511795" y="1057244"/>
                    <a:pt x="501176" y="1078529"/>
                  </a:cubicBezTo>
                  <a:cubicBezTo>
                    <a:pt x="487600" y="1105638"/>
                    <a:pt x="462409" y="1114925"/>
                    <a:pt x="437515" y="1126091"/>
                  </a:cubicBezTo>
                  <a:cubicBezTo>
                    <a:pt x="421680" y="1133204"/>
                    <a:pt x="408372" y="1145443"/>
                    <a:pt x="388666" y="1143108"/>
                  </a:cubicBezTo>
                  <a:cubicBezTo>
                    <a:pt x="360841" y="1139834"/>
                    <a:pt x="332828" y="1138116"/>
                    <a:pt x="304842" y="1136640"/>
                  </a:cubicBezTo>
                  <a:cubicBezTo>
                    <a:pt x="292405" y="1135676"/>
                    <a:pt x="279893" y="1136280"/>
                    <a:pt x="267607" y="1138438"/>
                  </a:cubicBezTo>
                  <a:cubicBezTo>
                    <a:pt x="244245" y="1143135"/>
                    <a:pt x="226367" y="1136962"/>
                    <a:pt x="211151" y="1118388"/>
                  </a:cubicBezTo>
                  <a:cubicBezTo>
                    <a:pt x="204673" y="1111173"/>
                    <a:pt x="196441" y="1105746"/>
                    <a:pt x="187251" y="1102632"/>
                  </a:cubicBezTo>
                  <a:cubicBezTo>
                    <a:pt x="159936" y="1092674"/>
                    <a:pt x="134235" y="1081159"/>
                    <a:pt x="117352" y="1055660"/>
                  </a:cubicBezTo>
                  <a:cubicBezTo>
                    <a:pt x="114349" y="1051400"/>
                    <a:pt x="110618" y="1047702"/>
                    <a:pt x="106329" y="1044736"/>
                  </a:cubicBezTo>
                  <a:cubicBezTo>
                    <a:pt x="49631" y="1003427"/>
                    <a:pt x="29441" y="941800"/>
                    <a:pt x="14923" y="877865"/>
                  </a:cubicBezTo>
                  <a:cubicBezTo>
                    <a:pt x="-2766" y="799354"/>
                    <a:pt x="-481" y="719046"/>
                    <a:pt x="971" y="639435"/>
                  </a:cubicBezTo>
                  <a:cubicBezTo>
                    <a:pt x="2046" y="580036"/>
                    <a:pt x="19789" y="523079"/>
                    <a:pt x="43125" y="467974"/>
                  </a:cubicBezTo>
                  <a:cubicBezTo>
                    <a:pt x="60955" y="427042"/>
                    <a:pt x="83909" y="388533"/>
                    <a:pt x="111437" y="353363"/>
                  </a:cubicBezTo>
                  <a:cubicBezTo>
                    <a:pt x="124879" y="335701"/>
                    <a:pt x="134988" y="315356"/>
                    <a:pt x="148349" y="297533"/>
                  </a:cubicBezTo>
                  <a:cubicBezTo>
                    <a:pt x="156818" y="286260"/>
                    <a:pt x="168351" y="277188"/>
                    <a:pt x="178782" y="267471"/>
                  </a:cubicBezTo>
                  <a:cubicBezTo>
                    <a:pt x="192063" y="255071"/>
                    <a:pt x="205317" y="242617"/>
                    <a:pt x="219108" y="230887"/>
                  </a:cubicBezTo>
                  <a:cubicBezTo>
                    <a:pt x="249084" y="205522"/>
                    <a:pt x="277232" y="176990"/>
                    <a:pt x="310326" y="156564"/>
                  </a:cubicBezTo>
                  <a:cubicBezTo>
                    <a:pt x="337694" y="139681"/>
                    <a:pt x="364632" y="122825"/>
                    <a:pt x="389742" y="102882"/>
                  </a:cubicBezTo>
                  <a:cubicBezTo>
                    <a:pt x="395710" y="98131"/>
                    <a:pt x="403399" y="95554"/>
                    <a:pt x="410254" y="91904"/>
                  </a:cubicBezTo>
                  <a:cubicBezTo>
                    <a:pt x="431762" y="80523"/>
                    <a:pt x="454909" y="71639"/>
                    <a:pt x="473970" y="57198"/>
                  </a:cubicBezTo>
                  <a:cubicBezTo>
                    <a:pt x="504671" y="33927"/>
                    <a:pt x="537147" y="17876"/>
                    <a:pt x="575591" y="13313"/>
                  </a:cubicBezTo>
                  <a:cubicBezTo>
                    <a:pt x="589867" y="11595"/>
                    <a:pt x="603739" y="6522"/>
                    <a:pt x="617826" y="3140"/>
                  </a:cubicBezTo>
                  <a:cubicBezTo>
                    <a:pt x="623203" y="1852"/>
                    <a:pt x="628580" y="1020"/>
                    <a:pt x="633957" y="0"/>
                  </a:cubicBezTo>
                  <a:lnTo>
                    <a:pt x="635274" y="4241"/>
                  </a:lnTo>
                  <a:cubicBezTo>
                    <a:pt x="621079" y="9206"/>
                    <a:pt x="606562" y="13394"/>
                    <a:pt x="592770" y="19272"/>
                  </a:cubicBezTo>
                  <a:cubicBezTo>
                    <a:pt x="560940" y="32853"/>
                    <a:pt x="529163" y="46650"/>
                    <a:pt x="498085" y="61869"/>
                  </a:cubicBezTo>
                  <a:cubicBezTo>
                    <a:pt x="492520" y="64553"/>
                    <a:pt x="485799" y="77275"/>
                    <a:pt x="487734" y="80657"/>
                  </a:cubicBezTo>
                  <a:cubicBezTo>
                    <a:pt x="493353" y="90428"/>
                    <a:pt x="503650" y="88710"/>
                    <a:pt x="513892" y="84496"/>
                  </a:cubicBezTo>
                  <a:cubicBezTo>
                    <a:pt x="523033" y="80738"/>
                    <a:pt x="533168" y="79369"/>
                    <a:pt x="542900" y="77088"/>
                  </a:cubicBezTo>
                  <a:cubicBezTo>
                    <a:pt x="550777" y="75236"/>
                    <a:pt x="560026" y="75585"/>
                    <a:pt x="566397" y="71478"/>
                  </a:cubicBezTo>
                  <a:cubicBezTo>
                    <a:pt x="580269" y="62486"/>
                    <a:pt x="594142" y="62754"/>
                    <a:pt x="609573" y="64848"/>
                  </a:cubicBezTo>
                  <a:cubicBezTo>
                    <a:pt x="624252" y="66834"/>
                    <a:pt x="639361" y="65600"/>
                    <a:pt x="654281" y="66002"/>
                  </a:cubicBezTo>
                  <a:cubicBezTo>
                    <a:pt x="658341" y="65822"/>
                    <a:pt x="662395" y="66480"/>
                    <a:pt x="666191" y="67935"/>
                  </a:cubicBezTo>
                  <a:cubicBezTo>
                    <a:pt x="685198" y="77410"/>
                    <a:pt x="698694" y="75370"/>
                    <a:pt x="715685" y="57359"/>
                  </a:cubicBezTo>
                  <a:cubicBezTo>
                    <a:pt x="710872" y="58943"/>
                    <a:pt x="706141" y="60768"/>
                    <a:pt x="701248" y="62030"/>
                  </a:cubicBezTo>
                  <a:cubicBezTo>
                    <a:pt x="696355" y="63291"/>
                    <a:pt x="691623" y="63882"/>
                    <a:pt x="682214" y="65653"/>
                  </a:cubicBezTo>
                  <a:lnTo>
                    <a:pt x="730444" y="1235"/>
                  </a:lnTo>
                  <a:cubicBezTo>
                    <a:pt x="742243" y="4810"/>
                    <a:pt x="750497" y="15429"/>
                    <a:pt x="751037" y="27727"/>
                  </a:cubicBezTo>
                  <a:cubicBezTo>
                    <a:pt x="753511" y="60124"/>
                    <a:pt x="752005" y="91287"/>
                    <a:pt x="734907" y="121188"/>
                  </a:cubicBezTo>
                  <a:cubicBezTo>
                    <a:pt x="717540" y="151706"/>
                    <a:pt x="703802" y="184345"/>
                    <a:pt x="689204" y="216339"/>
                  </a:cubicBezTo>
                  <a:cubicBezTo>
                    <a:pt x="686784" y="221707"/>
                    <a:pt x="688693" y="228793"/>
                    <a:pt x="686919" y="234564"/>
                  </a:cubicBezTo>
                  <a:cubicBezTo>
                    <a:pt x="682940" y="247287"/>
                    <a:pt x="678316" y="259849"/>
                    <a:pt x="673208" y="272142"/>
                  </a:cubicBezTo>
                  <a:cubicBezTo>
                    <a:pt x="658341" y="308109"/>
                    <a:pt x="643097" y="343915"/>
                    <a:pt x="625408" y="379184"/>
                  </a:cubicBezTo>
                  <a:cubicBezTo>
                    <a:pt x="628419" y="365334"/>
                    <a:pt x="631403" y="351484"/>
                    <a:pt x="634871" y="335514"/>
                  </a:cubicBezTo>
                  <a:lnTo>
                    <a:pt x="610890" y="339647"/>
                  </a:lnTo>
                  <a:cubicBezTo>
                    <a:pt x="621644" y="358597"/>
                    <a:pt x="605514" y="367320"/>
                    <a:pt x="598255" y="380633"/>
                  </a:cubicBezTo>
                  <a:cubicBezTo>
                    <a:pt x="587501" y="400201"/>
                    <a:pt x="581694" y="422479"/>
                    <a:pt x="573844" y="443630"/>
                  </a:cubicBezTo>
                  <a:cubicBezTo>
                    <a:pt x="572779" y="447570"/>
                    <a:pt x="571478" y="451443"/>
                    <a:pt x="569946" y="455225"/>
                  </a:cubicBezTo>
                  <a:cubicBezTo>
                    <a:pt x="548223" y="497500"/>
                    <a:pt x="543438" y="542646"/>
                    <a:pt x="544487" y="589430"/>
                  </a:cubicBezTo>
                  <a:cubicBezTo>
                    <a:pt x="544944" y="610152"/>
                    <a:pt x="540158" y="630980"/>
                    <a:pt x="537981" y="651782"/>
                  </a:cubicBezTo>
                  <a:cubicBezTo>
                    <a:pt x="535292" y="678999"/>
                    <a:pt x="532604" y="706243"/>
                    <a:pt x="533464" y="733889"/>
                  </a:cubicBezTo>
                  <a:cubicBezTo>
                    <a:pt x="535131" y="722347"/>
                    <a:pt x="533975" y="709383"/>
                    <a:pt x="538975" y="699533"/>
                  </a:cubicBezTo>
                  <a:cubicBezTo>
                    <a:pt x="556316" y="665283"/>
                    <a:pt x="549514" y="627062"/>
                    <a:pt x="559380" y="591658"/>
                  </a:cubicBezTo>
                  <a:cubicBezTo>
                    <a:pt x="561074" y="585619"/>
                    <a:pt x="564381" y="578506"/>
                    <a:pt x="554004" y="573487"/>
                  </a:cubicBezTo>
                  <a:cubicBezTo>
                    <a:pt x="551181" y="572118"/>
                    <a:pt x="554756" y="557543"/>
                    <a:pt x="555402" y="549035"/>
                  </a:cubicBezTo>
                  <a:lnTo>
                    <a:pt x="575296" y="565139"/>
                  </a:lnTo>
                  <a:cubicBezTo>
                    <a:pt x="581990" y="534809"/>
                    <a:pt x="587904" y="508236"/>
                    <a:pt x="593658" y="481610"/>
                  </a:cubicBezTo>
                  <a:cubicBezTo>
                    <a:pt x="593926" y="480429"/>
                    <a:pt x="593093" y="478926"/>
                    <a:pt x="592797" y="477691"/>
                  </a:cubicBezTo>
                  <a:cubicBezTo>
                    <a:pt x="588899" y="481744"/>
                    <a:pt x="588765" y="486709"/>
                    <a:pt x="586695" y="490682"/>
                  </a:cubicBezTo>
                  <a:cubicBezTo>
                    <a:pt x="582748" y="497827"/>
                    <a:pt x="578350" y="504712"/>
                    <a:pt x="573521" y="511296"/>
                  </a:cubicBezTo>
                  <a:cubicBezTo>
                    <a:pt x="571075" y="514785"/>
                    <a:pt x="566881" y="517308"/>
                    <a:pt x="565295" y="521066"/>
                  </a:cubicBezTo>
                  <a:cubicBezTo>
                    <a:pt x="561719" y="530353"/>
                    <a:pt x="558843" y="539962"/>
                    <a:pt x="555536" y="549410"/>
                  </a:cubicBezTo>
                  <a:close/>
                  <a:moveTo>
                    <a:pt x="508677" y="449025"/>
                  </a:moveTo>
                  <a:lnTo>
                    <a:pt x="526582" y="420680"/>
                  </a:lnTo>
                  <a:lnTo>
                    <a:pt x="528786" y="423740"/>
                  </a:lnTo>
                  <a:cubicBezTo>
                    <a:pt x="532254" y="421056"/>
                    <a:pt x="536852" y="418882"/>
                    <a:pt x="539002" y="415285"/>
                  </a:cubicBezTo>
                  <a:cubicBezTo>
                    <a:pt x="551019" y="394161"/>
                    <a:pt x="562526" y="372715"/>
                    <a:pt x="573952" y="351269"/>
                  </a:cubicBezTo>
                  <a:cubicBezTo>
                    <a:pt x="576097" y="346728"/>
                    <a:pt x="577984" y="342068"/>
                    <a:pt x="579597" y="337312"/>
                  </a:cubicBezTo>
                  <a:lnTo>
                    <a:pt x="576102" y="335701"/>
                  </a:lnTo>
                  <a:lnTo>
                    <a:pt x="548492" y="362811"/>
                  </a:lnTo>
                  <a:cubicBezTo>
                    <a:pt x="542094" y="365656"/>
                    <a:pt x="533115" y="368179"/>
                    <a:pt x="533276" y="369870"/>
                  </a:cubicBezTo>
                  <a:cubicBezTo>
                    <a:pt x="534109" y="377547"/>
                    <a:pt x="537416" y="384928"/>
                    <a:pt x="539836" y="392444"/>
                  </a:cubicBezTo>
                  <a:cubicBezTo>
                    <a:pt x="542524" y="394806"/>
                    <a:pt x="540185" y="398698"/>
                    <a:pt x="536905" y="399852"/>
                  </a:cubicBezTo>
                  <a:cubicBezTo>
                    <a:pt x="520587" y="405596"/>
                    <a:pt x="504994" y="432544"/>
                    <a:pt x="508919" y="449293"/>
                  </a:cubicBezTo>
                  <a:cubicBezTo>
                    <a:pt x="504397" y="450324"/>
                    <a:pt x="499789" y="450925"/>
                    <a:pt x="495154" y="451091"/>
                  </a:cubicBezTo>
                  <a:cubicBezTo>
                    <a:pt x="483728" y="450447"/>
                    <a:pt x="483406" y="456835"/>
                    <a:pt x="485342" y="465129"/>
                  </a:cubicBezTo>
                  <a:lnTo>
                    <a:pt x="490718" y="487837"/>
                  </a:lnTo>
                  <a:cubicBezTo>
                    <a:pt x="495262" y="482039"/>
                    <a:pt x="500585" y="475195"/>
                    <a:pt x="505908" y="468350"/>
                  </a:cubicBezTo>
                  <a:lnTo>
                    <a:pt x="510424" y="471732"/>
                  </a:lnTo>
                  <a:cubicBezTo>
                    <a:pt x="504806" y="479784"/>
                    <a:pt x="498784" y="487649"/>
                    <a:pt x="493676" y="495889"/>
                  </a:cubicBezTo>
                  <a:cubicBezTo>
                    <a:pt x="488568" y="504129"/>
                    <a:pt x="483890" y="513873"/>
                    <a:pt x="477115" y="526542"/>
                  </a:cubicBezTo>
                  <a:cubicBezTo>
                    <a:pt x="489804" y="517899"/>
                    <a:pt x="500719" y="513282"/>
                    <a:pt x="507360" y="505069"/>
                  </a:cubicBezTo>
                  <a:cubicBezTo>
                    <a:pt x="514000" y="496855"/>
                    <a:pt x="517387" y="484777"/>
                    <a:pt x="521958" y="474336"/>
                  </a:cubicBezTo>
                  <a:cubicBezTo>
                    <a:pt x="532389" y="450393"/>
                    <a:pt x="532335" y="450367"/>
                    <a:pt x="527872" y="442771"/>
                  </a:cubicBezTo>
                  <a:cubicBezTo>
                    <a:pt x="525318" y="447226"/>
                    <a:pt x="523759" y="451870"/>
                    <a:pt x="520667" y="455064"/>
                  </a:cubicBezTo>
                  <a:cubicBezTo>
                    <a:pt x="510236" y="466069"/>
                    <a:pt x="509806" y="456594"/>
                    <a:pt x="508677" y="449025"/>
                  </a:cubicBezTo>
                  <a:close/>
                  <a:moveTo>
                    <a:pt x="536341" y="820210"/>
                  </a:moveTo>
                  <a:lnTo>
                    <a:pt x="536610" y="820425"/>
                  </a:lnTo>
                  <a:cubicBezTo>
                    <a:pt x="536126" y="812802"/>
                    <a:pt x="535669" y="805179"/>
                    <a:pt x="535185" y="797583"/>
                  </a:cubicBezTo>
                  <a:lnTo>
                    <a:pt x="529808" y="797449"/>
                  </a:lnTo>
                  <a:lnTo>
                    <a:pt x="517387" y="839670"/>
                  </a:lnTo>
                  <a:cubicBezTo>
                    <a:pt x="505182" y="816211"/>
                    <a:pt x="525668" y="798012"/>
                    <a:pt x="523356" y="776942"/>
                  </a:cubicBezTo>
                  <a:cubicBezTo>
                    <a:pt x="506499" y="788430"/>
                    <a:pt x="497735" y="832852"/>
                    <a:pt x="491901" y="873114"/>
                  </a:cubicBezTo>
                  <a:cubicBezTo>
                    <a:pt x="531152" y="875422"/>
                    <a:pt x="496633" y="896305"/>
                    <a:pt x="500235" y="908893"/>
                  </a:cubicBezTo>
                  <a:cubicBezTo>
                    <a:pt x="512871" y="908356"/>
                    <a:pt x="522603" y="914261"/>
                    <a:pt x="521743" y="926581"/>
                  </a:cubicBezTo>
                  <a:cubicBezTo>
                    <a:pt x="521071" y="936727"/>
                    <a:pt x="514645" y="946524"/>
                    <a:pt x="510855" y="956294"/>
                  </a:cubicBezTo>
                  <a:cubicBezTo>
                    <a:pt x="543788" y="961662"/>
                    <a:pt x="517522" y="984907"/>
                    <a:pt x="523651" y="998193"/>
                  </a:cubicBezTo>
                  <a:cubicBezTo>
                    <a:pt x="524996" y="997630"/>
                    <a:pt x="526340" y="997495"/>
                    <a:pt x="526743" y="996798"/>
                  </a:cubicBezTo>
                  <a:cubicBezTo>
                    <a:pt x="548439" y="959005"/>
                    <a:pt x="547390" y="916704"/>
                    <a:pt x="550804" y="875288"/>
                  </a:cubicBezTo>
                  <a:cubicBezTo>
                    <a:pt x="550804" y="874429"/>
                    <a:pt x="549541" y="873516"/>
                    <a:pt x="549433" y="872604"/>
                  </a:cubicBezTo>
                  <a:cubicBezTo>
                    <a:pt x="548922" y="867236"/>
                    <a:pt x="548304" y="861706"/>
                    <a:pt x="548250" y="856258"/>
                  </a:cubicBezTo>
                  <a:cubicBezTo>
                    <a:pt x="548089" y="839321"/>
                    <a:pt x="548250" y="822384"/>
                    <a:pt x="548250" y="800965"/>
                  </a:cubicBezTo>
                  <a:close/>
                  <a:moveTo>
                    <a:pt x="581130" y="392980"/>
                  </a:moveTo>
                  <a:cubicBezTo>
                    <a:pt x="552821" y="412521"/>
                    <a:pt x="546530" y="441536"/>
                    <a:pt x="535427" y="467545"/>
                  </a:cubicBezTo>
                  <a:cubicBezTo>
                    <a:pt x="518758" y="506438"/>
                    <a:pt x="502628" y="545599"/>
                    <a:pt x="485987" y="584518"/>
                  </a:cubicBezTo>
                  <a:cubicBezTo>
                    <a:pt x="478540" y="601885"/>
                    <a:pt x="470448" y="618956"/>
                    <a:pt x="460796" y="640267"/>
                  </a:cubicBezTo>
                  <a:cubicBezTo>
                    <a:pt x="473781" y="636241"/>
                    <a:pt x="484669" y="640724"/>
                    <a:pt x="489912" y="627598"/>
                  </a:cubicBezTo>
                  <a:cubicBezTo>
                    <a:pt x="502332" y="596490"/>
                    <a:pt x="515694" y="565730"/>
                    <a:pt x="527845" y="534513"/>
                  </a:cubicBezTo>
                  <a:cubicBezTo>
                    <a:pt x="536072" y="513389"/>
                    <a:pt x="542121" y="491380"/>
                    <a:pt x="550536" y="470336"/>
                  </a:cubicBezTo>
                  <a:cubicBezTo>
                    <a:pt x="559219" y="448702"/>
                    <a:pt x="569677" y="427766"/>
                    <a:pt x="579060" y="406401"/>
                  </a:cubicBezTo>
                  <a:cubicBezTo>
                    <a:pt x="580431" y="403153"/>
                    <a:pt x="580216" y="399208"/>
                    <a:pt x="581130" y="392980"/>
                  </a:cubicBezTo>
                  <a:close/>
                  <a:moveTo>
                    <a:pt x="658905" y="97809"/>
                  </a:moveTo>
                  <a:cubicBezTo>
                    <a:pt x="646539" y="102694"/>
                    <a:pt x="634710" y="104063"/>
                    <a:pt x="627989" y="110558"/>
                  </a:cubicBezTo>
                  <a:cubicBezTo>
                    <a:pt x="604976" y="132488"/>
                    <a:pt x="583442" y="156027"/>
                    <a:pt x="561854" y="179406"/>
                  </a:cubicBezTo>
                  <a:cubicBezTo>
                    <a:pt x="552364" y="189740"/>
                    <a:pt x="556719" y="201201"/>
                    <a:pt x="560536" y="212125"/>
                  </a:cubicBezTo>
                  <a:cubicBezTo>
                    <a:pt x="572043" y="204073"/>
                    <a:pt x="583012" y="196826"/>
                    <a:pt x="593308" y="188773"/>
                  </a:cubicBezTo>
                  <a:cubicBezTo>
                    <a:pt x="597636" y="185391"/>
                    <a:pt x="600056" y="179701"/>
                    <a:pt x="604062" y="175943"/>
                  </a:cubicBezTo>
                  <a:cubicBezTo>
                    <a:pt x="612423" y="168347"/>
                    <a:pt x="621241" y="161208"/>
                    <a:pt x="630112" y="154175"/>
                  </a:cubicBezTo>
                  <a:cubicBezTo>
                    <a:pt x="633634" y="151491"/>
                    <a:pt x="639952" y="150310"/>
                    <a:pt x="641350" y="146955"/>
                  </a:cubicBezTo>
                  <a:cubicBezTo>
                    <a:pt x="647318" y="132568"/>
                    <a:pt x="651915" y="117644"/>
                    <a:pt x="658905" y="97809"/>
                  </a:cubicBezTo>
                  <a:close/>
                  <a:moveTo>
                    <a:pt x="542201" y="112303"/>
                  </a:moveTo>
                  <a:lnTo>
                    <a:pt x="542201" y="117161"/>
                  </a:lnTo>
                  <a:cubicBezTo>
                    <a:pt x="575242" y="124382"/>
                    <a:pt x="629978" y="107606"/>
                    <a:pt x="640732" y="88173"/>
                  </a:cubicBezTo>
                  <a:cubicBezTo>
                    <a:pt x="634387" y="87529"/>
                    <a:pt x="627451" y="86563"/>
                    <a:pt x="620461" y="86133"/>
                  </a:cubicBezTo>
                  <a:cubicBezTo>
                    <a:pt x="600190" y="84925"/>
                    <a:pt x="579624" y="75638"/>
                    <a:pt x="559837" y="87126"/>
                  </a:cubicBezTo>
                  <a:cubicBezTo>
                    <a:pt x="554461" y="90240"/>
                    <a:pt x="550616" y="95850"/>
                    <a:pt x="546100" y="100305"/>
                  </a:cubicBezTo>
                  <a:lnTo>
                    <a:pt x="548654" y="104412"/>
                  </a:lnTo>
                  <a:lnTo>
                    <a:pt x="583899" y="104412"/>
                  </a:lnTo>
                  <a:cubicBezTo>
                    <a:pt x="578049" y="109066"/>
                    <a:pt x="571043" y="112044"/>
                    <a:pt x="563628" y="113028"/>
                  </a:cubicBezTo>
                  <a:cubicBezTo>
                    <a:pt x="556584" y="113887"/>
                    <a:pt x="549272" y="112679"/>
                    <a:pt x="542067" y="112303"/>
                  </a:cubicBezTo>
                  <a:close/>
                  <a:moveTo>
                    <a:pt x="513462" y="267740"/>
                  </a:moveTo>
                  <a:cubicBezTo>
                    <a:pt x="511446" y="271417"/>
                    <a:pt x="511043" y="273296"/>
                    <a:pt x="509940" y="273940"/>
                  </a:cubicBezTo>
                  <a:cubicBezTo>
                    <a:pt x="505451" y="276624"/>
                    <a:pt x="500692" y="278530"/>
                    <a:pt x="496149" y="280999"/>
                  </a:cubicBezTo>
                  <a:cubicBezTo>
                    <a:pt x="488084" y="285401"/>
                    <a:pt x="482707" y="301882"/>
                    <a:pt x="488084" y="309800"/>
                  </a:cubicBezTo>
                  <a:cubicBezTo>
                    <a:pt x="490154" y="312833"/>
                    <a:pt x="497117" y="314819"/>
                    <a:pt x="501015" y="313853"/>
                  </a:cubicBezTo>
                  <a:cubicBezTo>
                    <a:pt x="517844" y="309666"/>
                    <a:pt x="544675" y="278235"/>
                    <a:pt x="547417" y="260546"/>
                  </a:cubicBezTo>
                  <a:lnTo>
                    <a:pt x="532792" y="265083"/>
                  </a:lnTo>
                  <a:lnTo>
                    <a:pt x="533894" y="261352"/>
                  </a:lnTo>
                  <a:cubicBezTo>
                    <a:pt x="526555" y="257728"/>
                    <a:pt x="519350" y="251716"/>
                    <a:pt x="511822" y="251313"/>
                  </a:cubicBezTo>
                  <a:cubicBezTo>
                    <a:pt x="507010" y="251045"/>
                    <a:pt x="501714" y="259016"/>
                    <a:pt x="493192" y="266183"/>
                  </a:cubicBezTo>
                  <a:close/>
                  <a:moveTo>
                    <a:pt x="494240" y="226754"/>
                  </a:moveTo>
                  <a:cubicBezTo>
                    <a:pt x="523383" y="228337"/>
                    <a:pt x="528867" y="225492"/>
                    <a:pt x="541234" y="201040"/>
                  </a:cubicBezTo>
                  <a:cubicBezTo>
                    <a:pt x="543573" y="196396"/>
                    <a:pt x="542578" y="190089"/>
                    <a:pt x="543223" y="183513"/>
                  </a:cubicBezTo>
                  <a:cubicBezTo>
                    <a:pt x="546557" y="179970"/>
                    <a:pt x="551503" y="174709"/>
                    <a:pt x="558977" y="166817"/>
                  </a:cubicBezTo>
                  <a:cubicBezTo>
                    <a:pt x="519968" y="174306"/>
                    <a:pt x="500639" y="190786"/>
                    <a:pt x="502359" y="212232"/>
                  </a:cubicBezTo>
                  <a:lnTo>
                    <a:pt x="519135" y="213736"/>
                  </a:lnTo>
                  <a:lnTo>
                    <a:pt x="519484" y="218030"/>
                  </a:lnTo>
                  <a:close/>
                  <a:moveTo>
                    <a:pt x="145419" y="919119"/>
                  </a:moveTo>
                  <a:lnTo>
                    <a:pt x="142489" y="920757"/>
                  </a:lnTo>
                  <a:cubicBezTo>
                    <a:pt x="158296" y="940136"/>
                    <a:pt x="173244" y="960374"/>
                    <a:pt x="190423" y="978492"/>
                  </a:cubicBezTo>
                  <a:cubicBezTo>
                    <a:pt x="196176" y="984558"/>
                    <a:pt x="207602" y="985309"/>
                    <a:pt x="216420" y="988477"/>
                  </a:cubicBezTo>
                  <a:lnTo>
                    <a:pt x="217388" y="986222"/>
                  </a:lnTo>
                  <a:close/>
                  <a:moveTo>
                    <a:pt x="368826" y="336238"/>
                  </a:moveTo>
                  <a:cubicBezTo>
                    <a:pt x="369014" y="338037"/>
                    <a:pt x="369202" y="339835"/>
                    <a:pt x="369364" y="341607"/>
                  </a:cubicBezTo>
                  <a:cubicBezTo>
                    <a:pt x="379015" y="340935"/>
                    <a:pt x="392941" y="343808"/>
                    <a:pt x="397215" y="338681"/>
                  </a:cubicBezTo>
                  <a:cubicBezTo>
                    <a:pt x="402915" y="331810"/>
                    <a:pt x="401114" y="318738"/>
                    <a:pt x="402592" y="308324"/>
                  </a:cubicBezTo>
                  <a:lnTo>
                    <a:pt x="396947" y="306445"/>
                  </a:lnTo>
                  <a:cubicBezTo>
                    <a:pt x="387502" y="316357"/>
                    <a:pt x="378109" y="326288"/>
                    <a:pt x="368772" y="336238"/>
                  </a:cubicBezTo>
                  <a:close/>
                  <a:moveTo>
                    <a:pt x="312100" y="624404"/>
                  </a:moveTo>
                  <a:cubicBezTo>
                    <a:pt x="339737" y="634845"/>
                    <a:pt x="379902" y="627625"/>
                    <a:pt x="381434" y="610984"/>
                  </a:cubicBezTo>
                  <a:close/>
                  <a:moveTo>
                    <a:pt x="166738" y="797959"/>
                  </a:moveTo>
                  <a:lnTo>
                    <a:pt x="170018" y="795597"/>
                  </a:lnTo>
                  <a:lnTo>
                    <a:pt x="122998" y="730695"/>
                  </a:lnTo>
                  <a:lnTo>
                    <a:pt x="119207" y="733379"/>
                  </a:lnTo>
                  <a:cubicBezTo>
                    <a:pt x="128402" y="759074"/>
                    <a:pt x="144924" y="781521"/>
                    <a:pt x="166738" y="797959"/>
                  </a:cubicBezTo>
                  <a:close/>
                  <a:moveTo>
                    <a:pt x="494348" y="145720"/>
                  </a:moveTo>
                  <a:lnTo>
                    <a:pt x="495289" y="150310"/>
                  </a:lnTo>
                  <a:cubicBezTo>
                    <a:pt x="502117" y="148592"/>
                    <a:pt x="509349" y="147626"/>
                    <a:pt x="515721" y="144942"/>
                  </a:cubicBezTo>
                  <a:cubicBezTo>
                    <a:pt x="529566" y="138903"/>
                    <a:pt x="542793" y="132783"/>
                    <a:pt x="558923" y="136138"/>
                  </a:cubicBezTo>
                  <a:cubicBezTo>
                    <a:pt x="564784" y="137346"/>
                    <a:pt x="571801" y="133105"/>
                    <a:pt x="578307" y="131333"/>
                  </a:cubicBezTo>
                  <a:cubicBezTo>
                    <a:pt x="548681" y="129374"/>
                    <a:pt x="518355" y="124489"/>
                    <a:pt x="494348" y="145667"/>
                  </a:cubicBezTo>
                  <a:close/>
                  <a:moveTo>
                    <a:pt x="636323" y="251045"/>
                  </a:moveTo>
                  <a:lnTo>
                    <a:pt x="631510" y="247475"/>
                  </a:lnTo>
                  <a:lnTo>
                    <a:pt x="593443" y="295789"/>
                  </a:lnTo>
                  <a:cubicBezTo>
                    <a:pt x="609439" y="296782"/>
                    <a:pt x="633554" y="268035"/>
                    <a:pt x="636323" y="250991"/>
                  </a:cubicBezTo>
                  <a:close/>
                  <a:moveTo>
                    <a:pt x="352211" y="350894"/>
                  </a:moveTo>
                  <a:cubicBezTo>
                    <a:pt x="359658" y="368689"/>
                    <a:pt x="373450" y="365871"/>
                    <a:pt x="384472" y="365683"/>
                  </a:cubicBezTo>
                  <a:cubicBezTo>
                    <a:pt x="388989" y="365683"/>
                    <a:pt x="393398" y="358355"/>
                    <a:pt x="397914" y="354356"/>
                  </a:cubicBezTo>
                  <a:lnTo>
                    <a:pt x="395226" y="350894"/>
                  </a:lnTo>
                  <a:close/>
                  <a:moveTo>
                    <a:pt x="499671" y="110639"/>
                  </a:moveTo>
                  <a:cubicBezTo>
                    <a:pt x="500450" y="112598"/>
                    <a:pt x="501257" y="114558"/>
                    <a:pt x="502063" y="116517"/>
                  </a:cubicBezTo>
                  <a:lnTo>
                    <a:pt x="530480" y="105512"/>
                  </a:lnTo>
                  <a:cubicBezTo>
                    <a:pt x="530856" y="99446"/>
                    <a:pt x="531152" y="94534"/>
                    <a:pt x="531528" y="88415"/>
                  </a:cubicBezTo>
                  <a:cubicBezTo>
                    <a:pt x="514054" y="88119"/>
                    <a:pt x="507306" y="99983"/>
                    <a:pt x="499671" y="110585"/>
                  </a:cubicBezTo>
                  <a:close/>
                  <a:moveTo>
                    <a:pt x="253197" y="439952"/>
                  </a:moveTo>
                  <a:cubicBezTo>
                    <a:pt x="247624" y="424886"/>
                    <a:pt x="242048" y="409810"/>
                    <a:pt x="236475" y="394725"/>
                  </a:cubicBezTo>
                  <a:cubicBezTo>
                    <a:pt x="227335" y="415044"/>
                    <a:pt x="233222" y="431390"/>
                    <a:pt x="253197" y="439952"/>
                  </a:cubicBezTo>
                  <a:close/>
                  <a:moveTo>
                    <a:pt x="125901" y="884655"/>
                  </a:moveTo>
                  <a:lnTo>
                    <a:pt x="131977" y="880146"/>
                  </a:lnTo>
                  <a:cubicBezTo>
                    <a:pt x="119556" y="863164"/>
                    <a:pt x="107145" y="846165"/>
                    <a:pt x="94742" y="829148"/>
                  </a:cubicBezTo>
                  <a:lnTo>
                    <a:pt x="88720" y="833550"/>
                  </a:lnTo>
                  <a:close/>
                  <a:moveTo>
                    <a:pt x="437031" y="578667"/>
                  </a:moveTo>
                  <a:cubicBezTo>
                    <a:pt x="420900" y="590021"/>
                    <a:pt x="400549" y="595980"/>
                    <a:pt x="388639" y="612970"/>
                  </a:cubicBezTo>
                  <a:cubicBezTo>
                    <a:pt x="411572" y="611011"/>
                    <a:pt x="423401" y="593537"/>
                    <a:pt x="437031" y="578667"/>
                  </a:cubicBezTo>
                  <a:close/>
                  <a:moveTo>
                    <a:pt x="486847" y="760811"/>
                  </a:moveTo>
                  <a:lnTo>
                    <a:pt x="494079" y="763897"/>
                  </a:lnTo>
                  <a:cubicBezTo>
                    <a:pt x="499617" y="749779"/>
                    <a:pt x="505163" y="735679"/>
                    <a:pt x="510720" y="721596"/>
                  </a:cubicBezTo>
                  <a:cubicBezTo>
                    <a:pt x="487331" y="727662"/>
                    <a:pt x="496203" y="748383"/>
                    <a:pt x="486847" y="760811"/>
                  </a:cubicBezTo>
                  <a:close/>
                  <a:moveTo>
                    <a:pt x="133724" y="854298"/>
                  </a:moveTo>
                  <a:cubicBezTo>
                    <a:pt x="139289" y="835268"/>
                    <a:pt x="124718" y="814037"/>
                    <a:pt x="109529" y="812909"/>
                  </a:cubicBezTo>
                  <a:cubicBezTo>
                    <a:pt x="117728" y="826920"/>
                    <a:pt x="125740" y="840609"/>
                    <a:pt x="133724" y="854298"/>
                  </a:cubicBezTo>
                  <a:close/>
                  <a:moveTo>
                    <a:pt x="555186" y="793342"/>
                  </a:moveTo>
                  <a:cubicBezTo>
                    <a:pt x="555993" y="778794"/>
                    <a:pt x="556692" y="765937"/>
                    <a:pt x="557418" y="752168"/>
                  </a:cubicBezTo>
                  <a:cubicBezTo>
                    <a:pt x="541959" y="762797"/>
                    <a:pt x="540615" y="779573"/>
                    <a:pt x="555186" y="793342"/>
                  </a:cubicBezTo>
                  <a:close/>
                  <a:moveTo>
                    <a:pt x="592824" y="452460"/>
                  </a:moveTo>
                  <a:lnTo>
                    <a:pt x="588308" y="450313"/>
                  </a:lnTo>
                  <a:cubicBezTo>
                    <a:pt x="581963" y="467491"/>
                    <a:pt x="575600" y="484678"/>
                    <a:pt x="569220" y="501875"/>
                  </a:cubicBezTo>
                  <a:lnTo>
                    <a:pt x="574220" y="503700"/>
                  </a:lnTo>
                  <a:cubicBezTo>
                    <a:pt x="580492" y="486664"/>
                    <a:pt x="586695" y="469604"/>
                    <a:pt x="592824" y="452514"/>
                  </a:cubicBezTo>
                  <a:close/>
                  <a:moveTo>
                    <a:pt x="470340" y="151276"/>
                  </a:moveTo>
                  <a:lnTo>
                    <a:pt x="472598" y="147035"/>
                  </a:lnTo>
                  <a:lnTo>
                    <a:pt x="435095" y="128918"/>
                  </a:lnTo>
                  <a:cubicBezTo>
                    <a:pt x="444639" y="140352"/>
                    <a:pt x="453968" y="152323"/>
                    <a:pt x="470340" y="151276"/>
                  </a:cubicBezTo>
                  <a:close/>
                  <a:moveTo>
                    <a:pt x="477169" y="423418"/>
                  </a:moveTo>
                  <a:lnTo>
                    <a:pt x="480959" y="426398"/>
                  </a:lnTo>
                  <a:lnTo>
                    <a:pt x="515317" y="381707"/>
                  </a:lnTo>
                  <a:lnTo>
                    <a:pt x="511527" y="378701"/>
                  </a:lnTo>
                  <a:close/>
                  <a:moveTo>
                    <a:pt x="229324" y="703585"/>
                  </a:moveTo>
                  <a:lnTo>
                    <a:pt x="228195" y="709437"/>
                  </a:lnTo>
                  <a:lnTo>
                    <a:pt x="280135" y="722857"/>
                  </a:lnTo>
                  <a:lnTo>
                    <a:pt x="280861" y="719905"/>
                  </a:lnTo>
                  <a:close/>
                  <a:moveTo>
                    <a:pt x="415013" y="231316"/>
                  </a:moveTo>
                  <a:lnTo>
                    <a:pt x="407324" y="226861"/>
                  </a:lnTo>
                  <a:lnTo>
                    <a:pt x="397484" y="244495"/>
                  </a:lnTo>
                  <a:cubicBezTo>
                    <a:pt x="399694" y="245889"/>
                    <a:pt x="401982" y="247153"/>
                    <a:pt x="404340" y="248280"/>
                  </a:cubicBezTo>
                  <a:cubicBezTo>
                    <a:pt x="408184" y="242804"/>
                    <a:pt x="411572" y="237034"/>
                    <a:pt x="415013" y="231316"/>
                  </a:cubicBezTo>
                  <a:close/>
                  <a:moveTo>
                    <a:pt x="415147" y="413836"/>
                  </a:moveTo>
                  <a:lnTo>
                    <a:pt x="422406" y="415956"/>
                  </a:lnTo>
                  <a:lnTo>
                    <a:pt x="430202" y="388149"/>
                  </a:lnTo>
                  <a:lnTo>
                    <a:pt x="424046" y="386324"/>
                  </a:lnTo>
                  <a:cubicBezTo>
                    <a:pt x="421107" y="395557"/>
                    <a:pt x="418139" y="404764"/>
                    <a:pt x="415147" y="413943"/>
                  </a:cubicBezTo>
                  <a:close/>
                  <a:moveTo>
                    <a:pt x="356002" y="781210"/>
                  </a:moveTo>
                  <a:lnTo>
                    <a:pt x="356190" y="778875"/>
                  </a:lnTo>
                  <a:lnTo>
                    <a:pt x="320676" y="778875"/>
                  </a:lnTo>
                  <a:lnTo>
                    <a:pt x="320676" y="781210"/>
                  </a:lnTo>
                  <a:close/>
                  <a:moveTo>
                    <a:pt x="246100" y="1001119"/>
                  </a:moveTo>
                  <a:cubicBezTo>
                    <a:pt x="247068" y="998703"/>
                    <a:pt x="248062" y="996314"/>
                    <a:pt x="249030" y="993926"/>
                  </a:cubicBezTo>
                  <a:lnTo>
                    <a:pt x="225318" y="985551"/>
                  </a:lnTo>
                  <a:lnTo>
                    <a:pt x="223168" y="990570"/>
                  </a:lnTo>
                  <a:close/>
                </a:path>
              </a:pathLst>
            </a:custGeom>
            <a:solidFill>
              <a:srgbClr val="3F399D">
                <a:alpha val="5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5" name="Google Shape;395;p20"/>
            <p:cNvSpPr/>
            <p:nvPr/>
          </p:nvSpPr>
          <p:spPr>
            <a:xfrm>
              <a:off x="8101409" y="3431396"/>
              <a:ext cx="613939" cy="1109092"/>
            </a:xfrm>
            <a:custGeom>
              <a:rect b="b" l="l" r="r" t="t"/>
              <a:pathLst>
                <a:path extrusionOk="0" h="1109092" w="613939">
                  <a:moveTo>
                    <a:pt x="30970" y="364038"/>
                  </a:moveTo>
                  <a:cubicBezTo>
                    <a:pt x="18120" y="342565"/>
                    <a:pt x="24706" y="318864"/>
                    <a:pt x="26723" y="296935"/>
                  </a:cubicBezTo>
                  <a:cubicBezTo>
                    <a:pt x="29599" y="265611"/>
                    <a:pt x="34358" y="233402"/>
                    <a:pt x="45246" y="204145"/>
                  </a:cubicBezTo>
                  <a:cubicBezTo>
                    <a:pt x="56457" y="173922"/>
                    <a:pt x="76431" y="147027"/>
                    <a:pt x="91755" y="118254"/>
                  </a:cubicBezTo>
                  <a:cubicBezTo>
                    <a:pt x="112295" y="79683"/>
                    <a:pt x="147621" y="62612"/>
                    <a:pt x="186387" y="47957"/>
                  </a:cubicBezTo>
                  <a:cubicBezTo>
                    <a:pt x="209373" y="39260"/>
                    <a:pt x="230343" y="24713"/>
                    <a:pt x="251393" y="11480"/>
                  </a:cubicBezTo>
                  <a:cubicBezTo>
                    <a:pt x="267255" y="1522"/>
                    <a:pt x="283036" y="-2451"/>
                    <a:pt x="301667" y="1522"/>
                  </a:cubicBezTo>
                  <a:cubicBezTo>
                    <a:pt x="333013" y="8205"/>
                    <a:pt x="365463" y="10970"/>
                    <a:pt x="395895" y="20311"/>
                  </a:cubicBezTo>
                  <a:cubicBezTo>
                    <a:pt x="421193" y="28068"/>
                    <a:pt x="444287" y="43152"/>
                    <a:pt x="468348" y="54640"/>
                  </a:cubicBezTo>
                  <a:cubicBezTo>
                    <a:pt x="498566" y="69000"/>
                    <a:pt x="516605" y="96647"/>
                    <a:pt x="539376" y="119059"/>
                  </a:cubicBezTo>
                  <a:cubicBezTo>
                    <a:pt x="544314" y="123660"/>
                    <a:pt x="548226" y="129248"/>
                    <a:pt x="550855" y="135459"/>
                  </a:cubicBezTo>
                  <a:cubicBezTo>
                    <a:pt x="565884" y="176177"/>
                    <a:pt x="580616" y="217029"/>
                    <a:pt x="594676" y="258096"/>
                  </a:cubicBezTo>
                  <a:cubicBezTo>
                    <a:pt x="601371" y="277663"/>
                    <a:pt x="607043" y="297633"/>
                    <a:pt x="611882" y="317737"/>
                  </a:cubicBezTo>
                  <a:cubicBezTo>
                    <a:pt x="613888" y="327281"/>
                    <a:pt x="614431" y="337073"/>
                    <a:pt x="613495" y="346779"/>
                  </a:cubicBezTo>
                  <a:cubicBezTo>
                    <a:pt x="610807" y="384356"/>
                    <a:pt x="607796" y="422122"/>
                    <a:pt x="604140" y="459726"/>
                  </a:cubicBezTo>
                  <a:cubicBezTo>
                    <a:pt x="602903" y="472556"/>
                    <a:pt x="599247" y="485145"/>
                    <a:pt x="596962" y="497921"/>
                  </a:cubicBezTo>
                  <a:cubicBezTo>
                    <a:pt x="592069" y="525299"/>
                    <a:pt x="592176" y="554824"/>
                    <a:pt x="581396" y="579625"/>
                  </a:cubicBezTo>
                  <a:cubicBezTo>
                    <a:pt x="565910" y="615190"/>
                    <a:pt x="561044" y="653572"/>
                    <a:pt x="546231" y="688627"/>
                  </a:cubicBezTo>
                  <a:cubicBezTo>
                    <a:pt x="535478" y="713938"/>
                    <a:pt x="519670" y="737182"/>
                    <a:pt x="505179" y="760776"/>
                  </a:cubicBezTo>
                  <a:cubicBezTo>
                    <a:pt x="482462" y="797763"/>
                    <a:pt x="460229" y="835179"/>
                    <a:pt x="435281" y="870636"/>
                  </a:cubicBezTo>
                  <a:cubicBezTo>
                    <a:pt x="421839" y="889881"/>
                    <a:pt x="403423" y="905905"/>
                    <a:pt x="386540" y="922681"/>
                  </a:cubicBezTo>
                  <a:cubicBezTo>
                    <a:pt x="359656" y="949281"/>
                    <a:pt x="333981" y="977383"/>
                    <a:pt x="304624" y="1000869"/>
                  </a:cubicBezTo>
                  <a:cubicBezTo>
                    <a:pt x="281450" y="1019416"/>
                    <a:pt x="253544" y="1032005"/>
                    <a:pt x="227628" y="1047197"/>
                  </a:cubicBezTo>
                  <a:cubicBezTo>
                    <a:pt x="218756" y="1052431"/>
                    <a:pt x="210207" y="1058417"/>
                    <a:pt x="200744" y="1062443"/>
                  </a:cubicBezTo>
                  <a:cubicBezTo>
                    <a:pt x="187302" y="1068187"/>
                    <a:pt x="173161" y="1072213"/>
                    <a:pt x="159477" y="1077366"/>
                  </a:cubicBezTo>
                  <a:cubicBezTo>
                    <a:pt x="140308" y="1084613"/>
                    <a:pt x="121140" y="1091887"/>
                    <a:pt x="102294" y="1099859"/>
                  </a:cubicBezTo>
                  <a:cubicBezTo>
                    <a:pt x="96433" y="1102328"/>
                    <a:pt x="91540" y="1107079"/>
                    <a:pt x="85223" y="1109092"/>
                  </a:cubicBezTo>
                  <a:cubicBezTo>
                    <a:pt x="106165" y="1087029"/>
                    <a:pt x="130737" y="1071730"/>
                    <a:pt x="162138" y="1070602"/>
                  </a:cubicBezTo>
                  <a:cubicBezTo>
                    <a:pt x="176844" y="1070066"/>
                    <a:pt x="184452" y="1066523"/>
                    <a:pt x="194641" y="1052699"/>
                  </a:cubicBezTo>
                  <a:lnTo>
                    <a:pt x="159692" y="1052699"/>
                  </a:lnTo>
                  <a:lnTo>
                    <a:pt x="159880" y="1050525"/>
                  </a:lnTo>
                  <a:cubicBezTo>
                    <a:pt x="173940" y="1047439"/>
                    <a:pt x="188189" y="1045023"/>
                    <a:pt x="201980" y="1041024"/>
                  </a:cubicBezTo>
                  <a:cubicBezTo>
                    <a:pt x="214401" y="1037400"/>
                    <a:pt x="215826" y="1030287"/>
                    <a:pt x="207115" y="1022718"/>
                  </a:cubicBezTo>
                  <a:cubicBezTo>
                    <a:pt x="224563" y="994213"/>
                    <a:pt x="248194" y="972955"/>
                    <a:pt x="277632" y="956528"/>
                  </a:cubicBezTo>
                  <a:cubicBezTo>
                    <a:pt x="303441" y="942087"/>
                    <a:pt x="326964" y="923594"/>
                    <a:pt x="352289" y="906335"/>
                  </a:cubicBezTo>
                  <a:cubicBezTo>
                    <a:pt x="347450" y="927325"/>
                    <a:pt x="320351" y="929579"/>
                    <a:pt x="315189" y="949522"/>
                  </a:cubicBezTo>
                  <a:cubicBezTo>
                    <a:pt x="345918" y="931002"/>
                    <a:pt x="371780" y="907623"/>
                    <a:pt x="389497" y="875495"/>
                  </a:cubicBezTo>
                  <a:lnTo>
                    <a:pt x="393852" y="878823"/>
                  </a:lnTo>
                  <a:cubicBezTo>
                    <a:pt x="393583" y="884030"/>
                    <a:pt x="393314" y="889210"/>
                    <a:pt x="392938" y="896055"/>
                  </a:cubicBezTo>
                  <a:cubicBezTo>
                    <a:pt x="415870" y="882473"/>
                    <a:pt x="427457" y="862342"/>
                    <a:pt x="435415" y="839688"/>
                  </a:cubicBezTo>
                  <a:cubicBezTo>
                    <a:pt x="440389" y="825436"/>
                    <a:pt x="440308" y="805869"/>
                    <a:pt x="450067" y="797629"/>
                  </a:cubicBezTo>
                  <a:cubicBezTo>
                    <a:pt x="468482" y="782114"/>
                    <a:pt x="476736" y="762735"/>
                    <a:pt x="485177" y="742309"/>
                  </a:cubicBezTo>
                  <a:cubicBezTo>
                    <a:pt x="486656" y="738712"/>
                    <a:pt x="490554" y="736109"/>
                    <a:pt x="493592" y="733183"/>
                  </a:cubicBezTo>
                  <a:cubicBezTo>
                    <a:pt x="508943" y="717910"/>
                    <a:pt x="503942" y="681165"/>
                    <a:pt x="484317" y="671824"/>
                  </a:cubicBezTo>
                  <a:cubicBezTo>
                    <a:pt x="480123" y="669811"/>
                    <a:pt x="473133" y="673569"/>
                    <a:pt x="467434" y="674696"/>
                  </a:cubicBezTo>
                  <a:cubicBezTo>
                    <a:pt x="459369" y="676334"/>
                    <a:pt x="448051" y="681997"/>
                    <a:pt x="443830" y="678669"/>
                  </a:cubicBezTo>
                  <a:cubicBezTo>
                    <a:pt x="436813" y="672350"/>
                    <a:pt x="432888" y="663300"/>
                    <a:pt x="433076" y="653868"/>
                  </a:cubicBezTo>
                  <a:cubicBezTo>
                    <a:pt x="436437" y="618974"/>
                    <a:pt x="439851" y="583732"/>
                    <a:pt x="447567" y="549563"/>
                  </a:cubicBezTo>
                  <a:cubicBezTo>
                    <a:pt x="456895" y="508174"/>
                    <a:pt x="454180" y="470167"/>
                    <a:pt x="428963" y="435327"/>
                  </a:cubicBezTo>
                  <a:cubicBezTo>
                    <a:pt x="425844" y="431033"/>
                    <a:pt x="418962" y="429127"/>
                    <a:pt x="413478" y="426899"/>
                  </a:cubicBezTo>
                  <a:cubicBezTo>
                    <a:pt x="401218" y="421907"/>
                    <a:pt x="383717" y="420941"/>
                    <a:pt x="377453" y="411976"/>
                  </a:cubicBezTo>
                  <a:cubicBezTo>
                    <a:pt x="364656" y="393670"/>
                    <a:pt x="341428" y="399924"/>
                    <a:pt x="330029" y="382853"/>
                  </a:cubicBezTo>
                  <a:lnTo>
                    <a:pt x="326265" y="387014"/>
                  </a:lnTo>
                  <a:lnTo>
                    <a:pt x="340030" y="404755"/>
                  </a:lnTo>
                  <a:lnTo>
                    <a:pt x="339062" y="408164"/>
                  </a:lnTo>
                  <a:cubicBezTo>
                    <a:pt x="333336" y="406420"/>
                    <a:pt x="325298" y="406473"/>
                    <a:pt x="322287" y="402608"/>
                  </a:cubicBezTo>
                  <a:cubicBezTo>
                    <a:pt x="310296" y="387282"/>
                    <a:pt x="297123" y="371875"/>
                    <a:pt x="289542" y="354294"/>
                  </a:cubicBezTo>
                  <a:cubicBezTo>
                    <a:pt x="280321" y="332821"/>
                    <a:pt x="277982" y="308342"/>
                    <a:pt x="269244" y="286547"/>
                  </a:cubicBezTo>
                  <a:cubicBezTo>
                    <a:pt x="264916" y="275677"/>
                    <a:pt x="253114" y="267759"/>
                    <a:pt x="244188" y="258928"/>
                  </a:cubicBezTo>
                  <a:cubicBezTo>
                    <a:pt x="243086" y="257827"/>
                    <a:pt x="237682" y="259196"/>
                    <a:pt x="235908" y="261021"/>
                  </a:cubicBezTo>
                  <a:cubicBezTo>
                    <a:pt x="221095" y="276401"/>
                    <a:pt x="200152" y="273261"/>
                    <a:pt x="182140" y="278710"/>
                  </a:cubicBezTo>
                  <a:cubicBezTo>
                    <a:pt x="177516" y="280106"/>
                    <a:pt x="171090" y="275596"/>
                    <a:pt x="165337" y="271275"/>
                  </a:cubicBezTo>
                  <a:cubicBezTo>
                    <a:pt x="138211" y="280320"/>
                    <a:pt x="116811" y="297203"/>
                    <a:pt x="107725" y="327185"/>
                  </a:cubicBezTo>
                  <a:cubicBezTo>
                    <a:pt x="100116" y="352335"/>
                    <a:pt x="91594" y="377217"/>
                    <a:pt x="83529" y="402340"/>
                  </a:cubicBezTo>
                  <a:cubicBezTo>
                    <a:pt x="83072" y="403816"/>
                    <a:pt x="83126" y="405910"/>
                    <a:pt x="82131" y="406715"/>
                  </a:cubicBezTo>
                  <a:cubicBezTo>
                    <a:pt x="61027" y="423571"/>
                    <a:pt x="70221" y="446681"/>
                    <a:pt x="69092" y="467751"/>
                  </a:cubicBezTo>
                  <a:cubicBezTo>
                    <a:pt x="68608" y="476529"/>
                    <a:pt x="71969" y="488714"/>
                    <a:pt x="56618" y="487346"/>
                  </a:cubicBezTo>
                  <a:cubicBezTo>
                    <a:pt x="51591" y="498350"/>
                    <a:pt x="57989" y="513006"/>
                    <a:pt x="44655" y="519340"/>
                  </a:cubicBezTo>
                  <a:cubicBezTo>
                    <a:pt x="45810" y="531687"/>
                    <a:pt x="48069" y="544490"/>
                    <a:pt x="47934" y="557240"/>
                  </a:cubicBezTo>
                  <a:cubicBezTo>
                    <a:pt x="47364" y="571168"/>
                    <a:pt x="46047" y="585055"/>
                    <a:pt x="43982" y="598843"/>
                  </a:cubicBezTo>
                  <a:cubicBezTo>
                    <a:pt x="42316" y="612854"/>
                    <a:pt x="44601" y="628369"/>
                    <a:pt x="26346" y="640930"/>
                  </a:cubicBezTo>
                  <a:cubicBezTo>
                    <a:pt x="26346" y="622356"/>
                    <a:pt x="26024" y="606735"/>
                    <a:pt x="26346" y="591113"/>
                  </a:cubicBezTo>
                  <a:cubicBezTo>
                    <a:pt x="26669" y="575492"/>
                    <a:pt x="27798" y="560246"/>
                    <a:pt x="28578" y="544812"/>
                  </a:cubicBezTo>
                  <a:lnTo>
                    <a:pt x="22986" y="543712"/>
                  </a:lnTo>
                  <a:lnTo>
                    <a:pt x="2688" y="634435"/>
                  </a:lnTo>
                  <a:lnTo>
                    <a:pt x="0" y="634435"/>
                  </a:lnTo>
                  <a:cubicBezTo>
                    <a:pt x="860" y="617954"/>
                    <a:pt x="-538" y="600937"/>
                    <a:pt x="3092" y="585101"/>
                  </a:cubicBezTo>
                  <a:cubicBezTo>
                    <a:pt x="8468" y="561561"/>
                    <a:pt x="19410" y="539256"/>
                    <a:pt x="24599" y="515663"/>
                  </a:cubicBezTo>
                  <a:cubicBezTo>
                    <a:pt x="30487" y="487936"/>
                    <a:pt x="33309" y="459511"/>
                    <a:pt x="36159" y="431248"/>
                  </a:cubicBezTo>
                  <a:cubicBezTo>
                    <a:pt x="38444" y="408647"/>
                    <a:pt x="41697" y="385618"/>
                    <a:pt x="30997" y="363877"/>
                  </a:cubicBezTo>
                  <a:close/>
                  <a:moveTo>
                    <a:pt x="528326" y="316878"/>
                  </a:moveTo>
                  <a:cubicBezTo>
                    <a:pt x="528326" y="326111"/>
                    <a:pt x="532574" y="336418"/>
                    <a:pt x="519697" y="341840"/>
                  </a:cubicBezTo>
                  <a:cubicBezTo>
                    <a:pt x="517680" y="342672"/>
                    <a:pt x="517358" y="350751"/>
                    <a:pt x="518514" y="354858"/>
                  </a:cubicBezTo>
                  <a:cubicBezTo>
                    <a:pt x="519320" y="357676"/>
                    <a:pt x="524025" y="359394"/>
                    <a:pt x="526955" y="361595"/>
                  </a:cubicBezTo>
                  <a:cubicBezTo>
                    <a:pt x="529456" y="358132"/>
                    <a:pt x="534295" y="354428"/>
                    <a:pt x="534026" y="351208"/>
                  </a:cubicBezTo>
                  <a:cubicBezTo>
                    <a:pt x="533004" y="339746"/>
                    <a:pt x="530235" y="328446"/>
                    <a:pt x="528111" y="317093"/>
                  </a:cubicBezTo>
                  <a:cubicBezTo>
                    <a:pt x="528972" y="301364"/>
                    <a:pt x="523514" y="287782"/>
                    <a:pt x="515879" y="273959"/>
                  </a:cubicBezTo>
                  <a:cubicBezTo>
                    <a:pt x="510018" y="286010"/>
                    <a:pt x="505125" y="295834"/>
                    <a:pt x="500878" y="304826"/>
                  </a:cubicBezTo>
                  <a:close/>
                  <a:moveTo>
                    <a:pt x="330782" y="127111"/>
                  </a:moveTo>
                  <a:cubicBezTo>
                    <a:pt x="344520" y="140532"/>
                    <a:pt x="382238" y="148584"/>
                    <a:pt x="394551" y="139566"/>
                  </a:cubicBezTo>
                  <a:cubicBezTo>
                    <a:pt x="374281" y="126735"/>
                    <a:pt x="352558" y="126279"/>
                    <a:pt x="330540" y="127380"/>
                  </a:cubicBezTo>
                  <a:cubicBezTo>
                    <a:pt x="324706" y="112939"/>
                    <a:pt x="310726" y="118791"/>
                    <a:pt x="300537" y="115919"/>
                  </a:cubicBezTo>
                  <a:cubicBezTo>
                    <a:pt x="283842" y="111195"/>
                    <a:pt x="272255" y="118603"/>
                    <a:pt x="268277" y="139753"/>
                  </a:cubicBezTo>
                  <a:cubicBezTo>
                    <a:pt x="260480" y="119569"/>
                    <a:pt x="256824" y="118281"/>
                    <a:pt x="243731" y="127407"/>
                  </a:cubicBezTo>
                  <a:cubicBezTo>
                    <a:pt x="242091" y="128534"/>
                    <a:pt x="240156" y="130520"/>
                    <a:pt x="238650" y="130279"/>
                  </a:cubicBezTo>
                  <a:cubicBezTo>
                    <a:pt x="216740" y="126816"/>
                    <a:pt x="207895" y="146383"/>
                    <a:pt x="192759" y="155053"/>
                  </a:cubicBezTo>
                  <a:cubicBezTo>
                    <a:pt x="195232" y="156797"/>
                    <a:pt x="197356" y="157549"/>
                    <a:pt x="198862" y="156878"/>
                  </a:cubicBezTo>
                  <a:cubicBezTo>
                    <a:pt x="221767" y="146759"/>
                    <a:pt x="245076" y="142357"/>
                    <a:pt x="270293" y="147698"/>
                  </a:cubicBezTo>
                  <a:cubicBezTo>
                    <a:pt x="276799" y="149067"/>
                    <a:pt x="284730" y="143833"/>
                    <a:pt x="289112" y="142464"/>
                  </a:cubicBezTo>
                  <a:cubicBezTo>
                    <a:pt x="286020" y="134412"/>
                    <a:pt x="284165" y="129715"/>
                    <a:pt x="281315" y="122441"/>
                  </a:cubicBezTo>
                  <a:close/>
                  <a:moveTo>
                    <a:pt x="459449" y="633066"/>
                  </a:moveTo>
                  <a:lnTo>
                    <a:pt x="466170" y="635133"/>
                  </a:lnTo>
                  <a:cubicBezTo>
                    <a:pt x="488815" y="591623"/>
                    <a:pt x="507096" y="545988"/>
                    <a:pt x="520745" y="498887"/>
                  </a:cubicBezTo>
                  <a:lnTo>
                    <a:pt x="537064" y="503638"/>
                  </a:lnTo>
                  <a:cubicBezTo>
                    <a:pt x="538623" y="491989"/>
                    <a:pt x="539994" y="481709"/>
                    <a:pt x="541365" y="471429"/>
                  </a:cubicBezTo>
                  <a:lnTo>
                    <a:pt x="535639" y="470194"/>
                  </a:lnTo>
                  <a:cubicBezTo>
                    <a:pt x="533381" y="475992"/>
                    <a:pt x="531149" y="481763"/>
                    <a:pt x="527574" y="490727"/>
                  </a:cubicBezTo>
                  <a:cubicBezTo>
                    <a:pt x="524401" y="470382"/>
                    <a:pt x="521444" y="453311"/>
                    <a:pt x="519132" y="436133"/>
                  </a:cubicBezTo>
                  <a:cubicBezTo>
                    <a:pt x="515933" y="412674"/>
                    <a:pt x="509615" y="390503"/>
                    <a:pt x="494775" y="371499"/>
                  </a:cubicBezTo>
                  <a:cubicBezTo>
                    <a:pt x="490823" y="366480"/>
                    <a:pt x="485285" y="362722"/>
                    <a:pt x="480500" y="358374"/>
                  </a:cubicBezTo>
                  <a:lnTo>
                    <a:pt x="476978" y="362347"/>
                  </a:lnTo>
                  <a:cubicBezTo>
                    <a:pt x="483941" y="370211"/>
                    <a:pt x="491791" y="377458"/>
                    <a:pt x="497652" y="386074"/>
                  </a:cubicBezTo>
                  <a:cubicBezTo>
                    <a:pt x="509158" y="403065"/>
                    <a:pt x="506147" y="422632"/>
                    <a:pt x="506228" y="441769"/>
                  </a:cubicBezTo>
                  <a:cubicBezTo>
                    <a:pt x="506228" y="454277"/>
                    <a:pt x="500851" y="458169"/>
                    <a:pt x="490850" y="458411"/>
                  </a:cubicBezTo>
                  <a:cubicBezTo>
                    <a:pt x="485796" y="444131"/>
                    <a:pt x="480957" y="430711"/>
                    <a:pt x="476171" y="417290"/>
                  </a:cubicBezTo>
                  <a:lnTo>
                    <a:pt x="470794" y="418793"/>
                  </a:lnTo>
                  <a:cubicBezTo>
                    <a:pt x="471467" y="427248"/>
                    <a:pt x="471090" y="435945"/>
                    <a:pt x="473026" y="444104"/>
                  </a:cubicBezTo>
                  <a:cubicBezTo>
                    <a:pt x="483591" y="488795"/>
                    <a:pt x="477704" y="532277"/>
                    <a:pt x="466520" y="576002"/>
                  </a:cubicBezTo>
                  <a:cubicBezTo>
                    <a:pt x="461788" y="594441"/>
                    <a:pt x="461627" y="614009"/>
                    <a:pt x="459449" y="633066"/>
                  </a:cubicBezTo>
                  <a:close/>
                  <a:moveTo>
                    <a:pt x="431786" y="245507"/>
                  </a:moveTo>
                  <a:cubicBezTo>
                    <a:pt x="408181" y="217512"/>
                    <a:pt x="383394" y="191637"/>
                    <a:pt x="350004" y="179666"/>
                  </a:cubicBezTo>
                  <a:cubicBezTo>
                    <a:pt x="316614" y="167695"/>
                    <a:pt x="281288" y="171614"/>
                    <a:pt x="245425" y="177304"/>
                  </a:cubicBezTo>
                  <a:cubicBezTo>
                    <a:pt x="255372" y="183316"/>
                    <a:pt x="265884" y="186403"/>
                    <a:pt x="271099" y="193409"/>
                  </a:cubicBezTo>
                  <a:cubicBezTo>
                    <a:pt x="281100" y="206829"/>
                    <a:pt x="291612" y="202535"/>
                    <a:pt x="306049" y="199904"/>
                  </a:cubicBezTo>
                  <a:lnTo>
                    <a:pt x="291262" y="188685"/>
                  </a:lnTo>
                  <a:cubicBezTo>
                    <a:pt x="303118" y="185840"/>
                    <a:pt x="312501" y="182028"/>
                    <a:pt x="321910" y="181948"/>
                  </a:cubicBezTo>
                  <a:cubicBezTo>
                    <a:pt x="327610" y="181948"/>
                    <a:pt x="334465" y="191476"/>
                    <a:pt x="338820" y="190161"/>
                  </a:cubicBezTo>
                  <a:cubicBezTo>
                    <a:pt x="358634" y="184202"/>
                    <a:pt x="369495" y="199985"/>
                    <a:pt x="383797" y="206641"/>
                  </a:cubicBezTo>
                  <a:cubicBezTo>
                    <a:pt x="396460" y="212520"/>
                    <a:pt x="397616" y="223149"/>
                    <a:pt x="390088" y="230020"/>
                  </a:cubicBezTo>
                  <a:cubicBezTo>
                    <a:pt x="390895" y="237670"/>
                    <a:pt x="391540" y="243924"/>
                    <a:pt x="392535" y="253184"/>
                  </a:cubicBezTo>
                  <a:cubicBezTo>
                    <a:pt x="406568" y="269664"/>
                    <a:pt x="416677" y="239092"/>
                    <a:pt x="431786" y="245507"/>
                  </a:cubicBezTo>
                  <a:close/>
                  <a:moveTo>
                    <a:pt x="529832" y="589073"/>
                  </a:moveTo>
                  <a:cubicBezTo>
                    <a:pt x="520154" y="604399"/>
                    <a:pt x="511282" y="617632"/>
                    <a:pt x="503432" y="631428"/>
                  </a:cubicBezTo>
                  <a:cubicBezTo>
                    <a:pt x="501523" y="634784"/>
                    <a:pt x="501953" y="643507"/>
                    <a:pt x="503163" y="643883"/>
                  </a:cubicBezTo>
                  <a:cubicBezTo>
                    <a:pt x="508540" y="645601"/>
                    <a:pt x="515745" y="647399"/>
                    <a:pt x="520315" y="645144"/>
                  </a:cubicBezTo>
                  <a:cubicBezTo>
                    <a:pt x="536015" y="637387"/>
                    <a:pt x="541903" y="607862"/>
                    <a:pt x="529832" y="589073"/>
                  </a:cubicBezTo>
                  <a:close/>
                  <a:moveTo>
                    <a:pt x="518836" y="221484"/>
                  </a:moveTo>
                  <a:lnTo>
                    <a:pt x="517196" y="223363"/>
                  </a:lnTo>
                  <a:lnTo>
                    <a:pt x="542790" y="280401"/>
                  </a:lnTo>
                  <a:lnTo>
                    <a:pt x="548570" y="280079"/>
                  </a:lnTo>
                  <a:cubicBezTo>
                    <a:pt x="549000" y="274871"/>
                    <a:pt x="551447" y="268725"/>
                    <a:pt x="549484" y="264699"/>
                  </a:cubicBezTo>
                  <a:cubicBezTo>
                    <a:pt x="544438" y="254953"/>
                    <a:pt x="538604" y="245633"/>
                    <a:pt x="532036" y="236838"/>
                  </a:cubicBezTo>
                  <a:cubicBezTo>
                    <a:pt x="528058" y="231389"/>
                    <a:pt x="523218" y="226719"/>
                    <a:pt x="518836" y="221565"/>
                  </a:cubicBezTo>
                  <a:close/>
                  <a:moveTo>
                    <a:pt x="237602" y="1027549"/>
                  </a:moveTo>
                  <a:lnTo>
                    <a:pt x="240693" y="1032085"/>
                  </a:lnTo>
                  <a:cubicBezTo>
                    <a:pt x="260695" y="1019980"/>
                    <a:pt x="284084" y="1012948"/>
                    <a:pt x="300000" y="994723"/>
                  </a:cubicBezTo>
                  <a:cubicBezTo>
                    <a:pt x="299086" y="993354"/>
                    <a:pt x="298198" y="992039"/>
                    <a:pt x="297311" y="990643"/>
                  </a:cubicBezTo>
                  <a:close/>
                  <a:moveTo>
                    <a:pt x="50112" y="288587"/>
                  </a:moveTo>
                  <a:cubicBezTo>
                    <a:pt x="33793" y="297606"/>
                    <a:pt x="31132" y="311456"/>
                    <a:pt x="38337" y="328527"/>
                  </a:cubicBezTo>
                  <a:lnTo>
                    <a:pt x="42907" y="329359"/>
                  </a:lnTo>
                  <a:cubicBezTo>
                    <a:pt x="45308" y="315777"/>
                    <a:pt x="47711" y="302188"/>
                    <a:pt x="50112" y="288587"/>
                  </a:cubicBezTo>
                  <a:close/>
                  <a:moveTo>
                    <a:pt x="554162" y="520387"/>
                  </a:moveTo>
                  <a:cubicBezTo>
                    <a:pt x="572981" y="521138"/>
                    <a:pt x="572390" y="509838"/>
                    <a:pt x="571180" y="497975"/>
                  </a:cubicBezTo>
                  <a:cubicBezTo>
                    <a:pt x="556232" y="491157"/>
                    <a:pt x="555103" y="491989"/>
                    <a:pt x="554162" y="520387"/>
                  </a:cubicBezTo>
                  <a:close/>
                  <a:moveTo>
                    <a:pt x="327905" y="143028"/>
                  </a:moveTo>
                  <a:cubicBezTo>
                    <a:pt x="318765" y="133419"/>
                    <a:pt x="311614" y="132292"/>
                    <a:pt x="304382" y="139512"/>
                  </a:cubicBezTo>
                  <a:cubicBezTo>
                    <a:pt x="302419" y="141471"/>
                    <a:pt x="302527" y="145497"/>
                    <a:pt x="301693" y="148584"/>
                  </a:cubicBezTo>
                  <a:cubicBezTo>
                    <a:pt x="309624" y="147859"/>
                    <a:pt x="317555" y="147162"/>
                    <a:pt x="325459" y="146276"/>
                  </a:cubicBezTo>
                  <a:cubicBezTo>
                    <a:pt x="326131" y="146195"/>
                    <a:pt x="326669" y="144746"/>
                    <a:pt x="327905" y="143028"/>
                  </a:cubicBezTo>
                  <a:close/>
                  <a:moveTo>
                    <a:pt x="53499" y="243924"/>
                  </a:moveTo>
                  <a:lnTo>
                    <a:pt x="68017" y="186886"/>
                  </a:lnTo>
                  <a:cubicBezTo>
                    <a:pt x="56188" y="204092"/>
                    <a:pt x="47854" y="222317"/>
                    <a:pt x="53499" y="243924"/>
                  </a:cubicBezTo>
                  <a:close/>
                  <a:moveTo>
                    <a:pt x="107993" y="182914"/>
                  </a:moveTo>
                  <a:lnTo>
                    <a:pt x="89900" y="173707"/>
                  </a:lnTo>
                  <a:lnTo>
                    <a:pt x="79819" y="198240"/>
                  </a:lnTo>
                  <a:close/>
                  <a:moveTo>
                    <a:pt x="503916" y="211339"/>
                  </a:moveTo>
                  <a:lnTo>
                    <a:pt x="509292" y="207125"/>
                  </a:lnTo>
                  <a:lnTo>
                    <a:pt x="483403" y="174915"/>
                  </a:lnTo>
                  <a:lnTo>
                    <a:pt x="478456" y="178780"/>
                  </a:lnTo>
                  <a:close/>
                  <a:moveTo>
                    <a:pt x="550398" y="435542"/>
                  </a:moveTo>
                  <a:lnTo>
                    <a:pt x="546178" y="438387"/>
                  </a:lnTo>
                  <a:lnTo>
                    <a:pt x="555883" y="455512"/>
                  </a:lnTo>
                  <a:lnTo>
                    <a:pt x="569325" y="446520"/>
                  </a:lnTo>
                  <a:close/>
                  <a:moveTo>
                    <a:pt x="497920" y="615726"/>
                  </a:moveTo>
                  <a:lnTo>
                    <a:pt x="493323" y="613928"/>
                  </a:lnTo>
                  <a:cubicBezTo>
                    <a:pt x="478483" y="625014"/>
                    <a:pt x="478188" y="625846"/>
                    <a:pt x="487032" y="639696"/>
                  </a:cubicBezTo>
                  <a:cubicBezTo>
                    <a:pt x="491307" y="630435"/>
                    <a:pt x="494641" y="623081"/>
                    <a:pt x="498001" y="615726"/>
                  </a:cubicBezTo>
                  <a:close/>
                  <a:moveTo>
                    <a:pt x="301667" y="966674"/>
                  </a:moveTo>
                  <a:lnTo>
                    <a:pt x="298306" y="962782"/>
                  </a:lnTo>
                  <a:lnTo>
                    <a:pt x="274110" y="984040"/>
                  </a:lnTo>
                  <a:lnTo>
                    <a:pt x="278170" y="988549"/>
                  </a:lnTo>
                  <a:close/>
                  <a:moveTo>
                    <a:pt x="431033" y="333439"/>
                  </a:moveTo>
                  <a:lnTo>
                    <a:pt x="424796" y="337814"/>
                  </a:lnTo>
                  <a:lnTo>
                    <a:pt x="437808" y="356307"/>
                  </a:lnTo>
                  <a:lnTo>
                    <a:pt x="443588" y="352147"/>
                  </a:lnTo>
                  <a:close/>
                  <a:moveTo>
                    <a:pt x="486898" y="324930"/>
                  </a:moveTo>
                  <a:lnTo>
                    <a:pt x="491011" y="318998"/>
                  </a:lnTo>
                  <a:cubicBezTo>
                    <a:pt x="486476" y="315294"/>
                    <a:pt x="481943" y="311582"/>
                    <a:pt x="477408" y="307859"/>
                  </a:cubicBezTo>
                  <a:cubicBezTo>
                    <a:pt x="475757" y="310057"/>
                    <a:pt x="474265" y="312371"/>
                    <a:pt x="472945" y="314784"/>
                  </a:cubicBezTo>
                  <a:cubicBezTo>
                    <a:pt x="477300" y="318461"/>
                    <a:pt x="482140" y="321655"/>
                    <a:pt x="486871" y="324930"/>
                  </a:cubicBezTo>
                  <a:close/>
                </a:path>
              </a:pathLst>
            </a:custGeom>
            <a:solidFill>
              <a:srgbClr val="3F399D">
                <a:alpha val="5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6" name="Google Shape;396;p20"/>
            <p:cNvSpPr/>
            <p:nvPr/>
          </p:nvSpPr>
          <p:spPr>
            <a:xfrm>
              <a:off x="7952600" y="3922472"/>
              <a:ext cx="503671" cy="640992"/>
            </a:xfrm>
            <a:custGeom>
              <a:rect b="b" l="l" r="r" t="t"/>
              <a:pathLst>
                <a:path extrusionOk="0" h="640992" w="503671">
                  <a:moveTo>
                    <a:pt x="136281" y="232202"/>
                  </a:moveTo>
                  <a:cubicBezTo>
                    <a:pt x="133593" y="246482"/>
                    <a:pt x="130904" y="260734"/>
                    <a:pt x="127947" y="275497"/>
                  </a:cubicBezTo>
                  <a:cubicBezTo>
                    <a:pt x="148702" y="277940"/>
                    <a:pt x="145314" y="260036"/>
                    <a:pt x="153971" y="253058"/>
                  </a:cubicBezTo>
                  <a:cubicBezTo>
                    <a:pt x="147035" y="277483"/>
                    <a:pt x="148594" y="304834"/>
                    <a:pt x="124398" y="322549"/>
                  </a:cubicBezTo>
                  <a:cubicBezTo>
                    <a:pt x="117731" y="327408"/>
                    <a:pt x="114559" y="337070"/>
                    <a:pt x="109773" y="344532"/>
                  </a:cubicBezTo>
                  <a:lnTo>
                    <a:pt x="115661" y="348371"/>
                  </a:lnTo>
                  <a:cubicBezTo>
                    <a:pt x="119774" y="343163"/>
                    <a:pt x="123914" y="337983"/>
                    <a:pt x="128028" y="332803"/>
                  </a:cubicBezTo>
                  <a:lnTo>
                    <a:pt x="131684" y="333903"/>
                  </a:lnTo>
                  <a:cubicBezTo>
                    <a:pt x="128248" y="340898"/>
                    <a:pt x="125181" y="348064"/>
                    <a:pt x="122490" y="355376"/>
                  </a:cubicBezTo>
                  <a:cubicBezTo>
                    <a:pt x="121317" y="360522"/>
                    <a:pt x="120704" y="365777"/>
                    <a:pt x="120661" y="371051"/>
                  </a:cubicBezTo>
                  <a:cubicBezTo>
                    <a:pt x="119721" y="381331"/>
                    <a:pt x="121038" y="392524"/>
                    <a:pt x="117543" y="401757"/>
                  </a:cubicBezTo>
                  <a:cubicBezTo>
                    <a:pt x="106789" y="430128"/>
                    <a:pt x="94369" y="457828"/>
                    <a:pt x="82405" y="486226"/>
                  </a:cubicBezTo>
                  <a:cubicBezTo>
                    <a:pt x="87298" y="488723"/>
                    <a:pt x="89610" y="490816"/>
                    <a:pt x="90659" y="490306"/>
                  </a:cubicBezTo>
                  <a:cubicBezTo>
                    <a:pt x="112623" y="479436"/>
                    <a:pt x="139050" y="476537"/>
                    <a:pt x="153353" y="451950"/>
                  </a:cubicBezTo>
                  <a:cubicBezTo>
                    <a:pt x="158729" y="442583"/>
                    <a:pt x="171177" y="437537"/>
                    <a:pt x="178597" y="428974"/>
                  </a:cubicBezTo>
                  <a:cubicBezTo>
                    <a:pt x="184726" y="421942"/>
                    <a:pt x="188194" y="412601"/>
                    <a:pt x="192845" y="404307"/>
                  </a:cubicBezTo>
                  <a:lnTo>
                    <a:pt x="197765" y="410373"/>
                  </a:lnTo>
                  <a:lnTo>
                    <a:pt x="199297" y="380338"/>
                  </a:lnTo>
                  <a:lnTo>
                    <a:pt x="167359" y="401757"/>
                  </a:lnTo>
                  <a:cubicBezTo>
                    <a:pt x="179349" y="383586"/>
                    <a:pt x="190399" y="369011"/>
                    <a:pt x="198921" y="353068"/>
                  </a:cubicBezTo>
                  <a:cubicBezTo>
                    <a:pt x="203545" y="344398"/>
                    <a:pt x="203169" y="333205"/>
                    <a:pt x="206422" y="323543"/>
                  </a:cubicBezTo>
                  <a:cubicBezTo>
                    <a:pt x="209110" y="315759"/>
                    <a:pt x="211799" y="306284"/>
                    <a:pt x="217794" y="301613"/>
                  </a:cubicBezTo>
                  <a:cubicBezTo>
                    <a:pt x="240403" y="283898"/>
                    <a:pt x="254060" y="262157"/>
                    <a:pt x="255432" y="233115"/>
                  </a:cubicBezTo>
                  <a:cubicBezTo>
                    <a:pt x="255593" y="229760"/>
                    <a:pt x="256749" y="224821"/>
                    <a:pt x="259088" y="223506"/>
                  </a:cubicBezTo>
                  <a:cubicBezTo>
                    <a:pt x="275810" y="214246"/>
                    <a:pt x="285407" y="199832"/>
                    <a:pt x="292478" y="182627"/>
                  </a:cubicBezTo>
                  <a:cubicBezTo>
                    <a:pt x="294682" y="177259"/>
                    <a:pt x="300543" y="173179"/>
                    <a:pt x="305006" y="168938"/>
                  </a:cubicBezTo>
                  <a:cubicBezTo>
                    <a:pt x="315759" y="158953"/>
                    <a:pt x="315114" y="146042"/>
                    <a:pt x="315948" y="132917"/>
                  </a:cubicBezTo>
                  <a:cubicBezTo>
                    <a:pt x="316378" y="125938"/>
                    <a:pt x="314200" y="116061"/>
                    <a:pt x="326701" y="113055"/>
                  </a:cubicBezTo>
                  <a:cubicBezTo>
                    <a:pt x="329900" y="112276"/>
                    <a:pt x="331540" y="100413"/>
                    <a:pt x="331675" y="93622"/>
                  </a:cubicBezTo>
                  <a:cubicBezTo>
                    <a:pt x="331675" y="89193"/>
                    <a:pt x="327857" y="84684"/>
                    <a:pt x="324174" y="76953"/>
                  </a:cubicBezTo>
                  <a:lnTo>
                    <a:pt x="349875" y="85301"/>
                  </a:lnTo>
                  <a:cubicBezTo>
                    <a:pt x="350682" y="79664"/>
                    <a:pt x="351408" y="74565"/>
                    <a:pt x="352564" y="67425"/>
                  </a:cubicBezTo>
                  <a:cubicBezTo>
                    <a:pt x="356005" y="73303"/>
                    <a:pt x="358425" y="77517"/>
                    <a:pt x="360844" y="81704"/>
                  </a:cubicBezTo>
                  <a:lnTo>
                    <a:pt x="364366" y="80953"/>
                  </a:lnTo>
                  <a:cubicBezTo>
                    <a:pt x="364366" y="77893"/>
                    <a:pt x="365683" y="73625"/>
                    <a:pt x="364151" y="71988"/>
                  </a:cubicBezTo>
                  <a:cubicBezTo>
                    <a:pt x="358021" y="65385"/>
                    <a:pt x="348881" y="60768"/>
                    <a:pt x="344821" y="53199"/>
                  </a:cubicBezTo>
                  <a:cubicBezTo>
                    <a:pt x="339122" y="42624"/>
                    <a:pt x="333261" y="41818"/>
                    <a:pt x="323475" y="45925"/>
                  </a:cubicBezTo>
                  <a:cubicBezTo>
                    <a:pt x="322238" y="46462"/>
                    <a:pt x="315087" y="38356"/>
                    <a:pt x="315759" y="37202"/>
                  </a:cubicBezTo>
                  <a:cubicBezTo>
                    <a:pt x="320894" y="28344"/>
                    <a:pt x="323126" y="16346"/>
                    <a:pt x="337616" y="16239"/>
                  </a:cubicBezTo>
                  <a:cubicBezTo>
                    <a:pt x="345410" y="15882"/>
                    <a:pt x="353075" y="14137"/>
                    <a:pt x="360253" y="11085"/>
                  </a:cubicBezTo>
                  <a:cubicBezTo>
                    <a:pt x="367108" y="8401"/>
                    <a:pt x="373211" y="3758"/>
                    <a:pt x="379582" y="0"/>
                  </a:cubicBezTo>
                  <a:cubicBezTo>
                    <a:pt x="378319" y="11461"/>
                    <a:pt x="376087" y="21205"/>
                    <a:pt x="376679" y="30760"/>
                  </a:cubicBezTo>
                  <a:cubicBezTo>
                    <a:pt x="376921" y="34920"/>
                    <a:pt x="382970" y="38812"/>
                    <a:pt x="389072" y="45818"/>
                  </a:cubicBezTo>
                  <a:cubicBezTo>
                    <a:pt x="384744" y="57950"/>
                    <a:pt x="378910" y="73706"/>
                    <a:pt x="373668" y="89676"/>
                  </a:cubicBezTo>
                  <a:cubicBezTo>
                    <a:pt x="372923" y="92999"/>
                    <a:pt x="373310" y="96475"/>
                    <a:pt x="374770" y="99554"/>
                  </a:cubicBezTo>
                  <a:cubicBezTo>
                    <a:pt x="375388" y="100949"/>
                    <a:pt x="380523" y="102238"/>
                    <a:pt x="381249" y="101352"/>
                  </a:cubicBezTo>
                  <a:cubicBezTo>
                    <a:pt x="383454" y="98856"/>
                    <a:pt x="386034" y="95232"/>
                    <a:pt x="385819" y="92226"/>
                  </a:cubicBezTo>
                  <a:cubicBezTo>
                    <a:pt x="384717" y="76685"/>
                    <a:pt x="387567" y="62701"/>
                    <a:pt x="401950" y="54514"/>
                  </a:cubicBezTo>
                  <a:cubicBezTo>
                    <a:pt x="406816" y="51830"/>
                    <a:pt x="413806" y="52582"/>
                    <a:pt x="419828" y="51830"/>
                  </a:cubicBezTo>
                  <a:cubicBezTo>
                    <a:pt x="420492" y="56831"/>
                    <a:pt x="420745" y="61874"/>
                    <a:pt x="420581" y="66915"/>
                  </a:cubicBezTo>
                  <a:cubicBezTo>
                    <a:pt x="417892" y="90401"/>
                    <a:pt x="401358" y="102023"/>
                    <a:pt x="381706" y="109082"/>
                  </a:cubicBezTo>
                  <a:cubicBezTo>
                    <a:pt x="388588" y="125589"/>
                    <a:pt x="395390" y="139949"/>
                    <a:pt x="400525" y="154846"/>
                  </a:cubicBezTo>
                  <a:cubicBezTo>
                    <a:pt x="407945" y="176104"/>
                    <a:pt x="407058" y="177178"/>
                    <a:pt x="386088" y="186036"/>
                  </a:cubicBezTo>
                  <a:lnTo>
                    <a:pt x="388293" y="200422"/>
                  </a:lnTo>
                  <a:lnTo>
                    <a:pt x="377727" y="199832"/>
                  </a:lnTo>
                  <a:lnTo>
                    <a:pt x="377727" y="221144"/>
                  </a:lnTo>
                  <a:lnTo>
                    <a:pt x="382432" y="224257"/>
                  </a:lnTo>
                  <a:cubicBezTo>
                    <a:pt x="384179" y="220016"/>
                    <a:pt x="385954" y="215802"/>
                    <a:pt x="388696" y="209199"/>
                  </a:cubicBezTo>
                  <a:lnTo>
                    <a:pt x="421602" y="236819"/>
                  </a:lnTo>
                  <a:lnTo>
                    <a:pt x="393401" y="236819"/>
                  </a:lnTo>
                  <a:lnTo>
                    <a:pt x="375469" y="265458"/>
                  </a:lnTo>
                  <a:cubicBezTo>
                    <a:pt x="370334" y="275873"/>
                    <a:pt x="399315" y="280543"/>
                    <a:pt x="377593" y="294984"/>
                  </a:cubicBezTo>
                  <a:cubicBezTo>
                    <a:pt x="369124" y="300620"/>
                    <a:pt x="364715" y="312350"/>
                    <a:pt x="356731" y="320214"/>
                  </a:cubicBezTo>
                  <a:lnTo>
                    <a:pt x="302694" y="404173"/>
                  </a:lnTo>
                  <a:lnTo>
                    <a:pt x="326083" y="410293"/>
                  </a:lnTo>
                  <a:cubicBezTo>
                    <a:pt x="326997" y="423955"/>
                    <a:pt x="326997" y="423955"/>
                    <a:pt x="309576" y="423203"/>
                  </a:cubicBezTo>
                  <a:cubicBezTo>
                    <a:pt x="309977" y="430295"/>
                    <a:pt x="309904" y="437405"/>
                    <a:pt x="309361" y="444489"/>
                  </a:cubicBezTo>
                  <a:cubicBezTo>
                    <a:pt x="308554" y="450447"/>
                    <a:pt x="305785" y="456111"/>
                    <a:pt x="303635" y="462660"/>
                  </a:cubicBezTo>
                  <a:lnTo>
                    <a:pt x="288338" y="454151"/>
                  </a:lnTo>
                  <a:lnTo>
                    <a:pt x="292639" y="476698"/>
                  </a:lnTo>
                  <a:cubicBezTo>
                    <a:pt x="324120" y="460593"/>
                    <a:pt x="347778" y="436087"/>
                    <a:pt x="370899" y="410937"/>
                  </a:cubicBezTo>
                  <a:cubicBezTo>
                    <a:pt x="378507" y="402670"/>
                    <a:pt x="385551" y="396658"/>
                    <a:pt x="397272" y="405810"/>
                  </a:cubicBezTo>
                  <a:cubicBezTo>
                    <a:pt x="405176" y="411984"/>
                    <a:pt x="415123" y="403314"/>
                    <a:pt x="418779" y="394081"/>
                  </a:cubicBezTo>
                  <a:cubicBezTo>
                    <a:pt x="424748" y="379291"/>
                    <a:pt x="434023" y="365817"/>
                    <a:pt x="442384" y="352075"/>
                  </a:cubicBezTo>
                  <a:cubicBezTo>
                    <a:pt x="446739" y="344908"/>
                    <a:pt x="452089" y="338332"/>
                    <a:pt x="457627" y="330602"/>
                  </a:cubicBezTo>
                  <a:lnTo>
                    <a:pt x="445771" y="325582"/>
                  </a:lnTo>
                  <a:lnTo>
                    <a:pt x="446389" y="322174"/>
                  </a:lnTo>
                  <a:lnTo>
                    <a:pt x="464402" y="323247"/>
                  </a:lnTo>
                  <a:cubicBezTo>
                    <a:pt x="460046" y="315195"/>
                    <a:pt x="455852" y="307518"/>
                    <a:pt x="449884" y="296594"/>
                  </a:cubicBezTo>
                  <a:cubicBezTo>
                    <a:pt x="465692" y="304646"/>
                    <a:pt x="468703" y="295145"/>
                    <a:pt x="472736" y="285858"/>
                  </a:cubicBezTo>
                  <a:cubicBezTo>
                    <a:pt x="481094" y="266859"/>
                    <a:pt x="490880" y="248519"/>
                    <a:pt x="502013" y="230994"/>
                  </a:cubicBezTo>
                  <a:cubicBezTo>
                    <a:pt x="502013" y="239047"/>
                    <a:pt x="502013" y="247287"/>
                    <a:pt x="502013" y="255447"/>
                  </a:cubicBezTo>
                  <a:cubicBezTo>
                    <a:pt x="502013" y="259446"/>
                    <a:pt x="501582" y="263499"/>
                    <a:pt x="501824" y="267472"/>
                  </a:cubicBezTo>
                  <a:cubicBezTo>
                    <a:pt x="501824" y="269485"/>
                    <a:pt x="504244" y="272249"/>
                    <a:pt x="503545" y="273242"/>
                  </a:cubicBezTo>
                  <a:cubicBezTo>
                    <a:pt x="492791" y="288676"/>
                    <a:pt x="495722" y="305103"/>
                    <a:pt x="498948" y="321878"/>
                  </a:cubicBezTo>
                  <a:cubicBezTo>
                    <a:pt x="500184" y="328213"/>
                    <a:pt x="499163" y="335004"/>
                    <a:pt x="499163" y="343566"/>
                  </a:cubicBezTo>
                  <a:cubicBezTo>
                    <a:pt x="496883" y="343840"/>
                    <a:pt x="494735" y="344774"/>
                    <a:pt x="492979" y="346250"/>
                  </a:cubicBezTo>
                  <a:cubicBezTo>
                    <a:pt x="466552" y="375265"/>
                    <a:pt x="439856" y="404066"/>
                    <a:pt x="414424" y="433940"/>
                  </a:cubicBezTo>
                  <a:cubicBezTo>
                    <a:pt x="404665" y="445428"/>
                    <a:pt x="400202" y="461989"/>
                    <a:pt x="389368" y="471893"/>
                  </a:cubicBezTo>
                  <a:cubicBezTo>
                    <a:pt x="368936" y="490682"/>
                    <a:pt x="345305" y="505820"/>
                    <a:pt x="323556" y="523133"/>
                  </a:cubicBezTo>
                  <a:cubicBezTo>
                    <a:pt x="293607" y="546995"/>
                    <a:pt x="264411" y="571661"/>
                    <a:pt x="234327" y="595604"/>
                  </a:cubicBezTo>
                  <a:cubicBezTo>
                    <a:pt x="227902" y="600730"/>
                    <a:pt x="230886" y="618338"/>
                    <a:pt x="213815" y="610313"/>
                  </a:cubicBezTo>
                  <a:cubicBezTo>
                    <a:pt x="205293" y="606340"/>
                    <a:pt x="194996" y="606126"/>
                    <a:pt x="185560" y="604220"/>
                  </a:cubicBezTo>
                  <a:cubicBezTo>
                    <a:pt x="184054" y="615923"/>
                    <a:pt x="172118" y="624834"/>
                    <a:pt x="158111" y="621801"/>
                  </a:cubicBezTo>
                  <a:cubicBezTo>
                    <a:pt x="155573" y="620606"/>
                    <a:pt x="153543" y="618553"/>
                    <a:pt x="152385" y="616003"/>
                  </a:cubicBezTo>
                  <a:cubicBezTo>
                    <a:pt x="155941" y="611561"/>
                    <a:pt x="159832" y="607398"/>
                    <a:pt x="164026" y="603549"/>
                  </a:cubicBezTo>
                  <a:cubicBezTo>
                    <a:pt x="156525" y="605132"/>
                    <a:pt x="152197" y="605884"/>
                    <a:pt x="147895" y="606958"/>
                  </a:cubicBezTo>
                  <a:cubicBezTo>
                    <a:pt x="139400" y="609132"/>
                    <a:pt x="130985" y="613373"/>
                    <a:pt x="122516" y="613399"/>
                  </a:cubicBezTo>
                  <a:cubicBezTo>
                    <a:pt x="103052" y="613399"/>
                    <a:pt x="84099" y="613051"/>
                    <a:pt x="67807" y="626390"/>
                  </a:cubicBezTo>
                  <a:cubicBezTo>
                    <a:pt x="55951" y="636107"/>
                    <a:pt x="47160" y="627652"/>
                    <a:pt x="37294" y="619653"/>
                  </a:cubicBezTo>
                  <a:cubicBezTo>
                    <a:pt x="42913" y="614715"/>
                    <a:pt x="48047" y="610125"/>
                    <a:pt x="51623" y="606984"/>
                  </a:cubicBezTo>
                  <a:lnTo>
                    <a:pt x="23690" y="588491"/>
                  </a:lnTo>
                  <a:cubicBezTo>
                    <a:pt x="21002" y="595684"/>
                    <a:pt x="16889" y="605911"/>
                    <a:pt x="12157" y="618016"/>
                  </a:cubicBezTo>
                  <a:lnTo>
                    <a:pt x="39471" y="640992"/>
                  </a:lnTo>
                  <a:cubicBezTo>
                    <a:pt x="14415" y="640616"/>
                    <a:pt x="-2817" y="617560"/>
                    <a:pt x="382" y="592812"/>
                  </a:cubicBezTo>
                  <a:cubicBezTo>
                    <a:pt x="4845" y="558348"/>
                    <a:pt x="23180" y="528984"/>
                    <a:pt x="32643" y="496399"/>
                  </a:cubicBezTo>
                  <a:cubicBezTo>
                    <a:pt x="34632" y="489474"/>
                    <a:pt x="36702" y="482522"/>
                    <a:pt x="39310" y="475812"/>
                  </a:cubicBezTo>
                  <a:cubicBezTo>
                    <a:pt x="47375" y="454688"/>
                    <a:pt x="56140" y="433752"/>
                    <a:pt x="64312" y="412628"/>
                  </a:cubicBezTo>
                  <a:cubicBezTo>
                    <a:pt x="81330" y="368582"/>
                    <a:pt x="98401" y="324589"/>
                    <a:pt x="114935" y="280382"/>
                  </a:cubicBezTo>
                  <a:cubicBezTo>
                    <a:pt x="120742" y="264922"/>
                    <a:pt x="124936" y="248844"/>
                    <a:pt x="130205" y="233169"/>
                  </a:cubicBezTo>
                  <a:cubicBezTo>
                    <a:pt x="131092" y="230484"/>
                    <a:pt x="133270" y="221761"/>
                    <a:pt x="136066" y="232685"/>
                  </a:cubicBezTo>
                  <a:close/>
                  <a:moveTo>
                    <a:pt x="84583" y="403985"/>
                  </a:moveTo>
                  <a:lnTo>
                    <a:pt x="88884" y="405623"/>
                  </a:lnTo>
                  <a:cubicBezTo>
                    <a:pt x="94557" y="397194"/>
                    <a:pt x="100660" y="389035"/>
                    <a:pt x="105553" y="380204"/>
                  </a:cubicBezTo>
                  <a:cubicBezTo>
                    <a:pt x="106951" y="377708"/>
                    <a:pt x="104800" y="373252"/>
                    <a:pt x="104289" y="369709"/>
                  </a:cubicBezTo>
                  <a:cubicBezTo>
                    <a:pt x="100633" y="371454"/>
                    <a:pt x="94933" y="372393"/>
                    <a:pt x="93750" y="375077"/>
                  </a:cubicBezTo>
                  <a:cubicBezTo>
                    <a:pt x="90170" y="384539"/>
                    <a:pt x="87110" y="394191"/>
                    <a:pt x="84583" y="403985"/>
                  </a:cubicBezTo>
                  <a:close/>
                  <a:moveTo>
                    <a:pt x="84153" y="413192"/>
                  </a:moveTo>
                  <a:lnTo>
                    <a:pt x="78615" y="410508"/>
                  </a:lnTo>
                  <a:cubicBezTo>
                    <a:pt x="73238" y="421459"/>
                    <a:pt x="67861" y="432410"/>
                    <a:pt x="62484" y="443361"/>
                  </a:cubicBezTo>
                  <a:cubicBezTo>
                    <a:pt x="73722" y="435685"/>
                    <a:pt x="86546" y="428867"/>
                    <a:pt x="84153" y="413299"/>
                  </a:cubicBezTo>
                  <a:close/>
                </a:path>
              </a:pathLst>
            </a:custGeom>
            <a:solidFill>
              <a:srgbClr val="3F399D">
                <a:alpha val="5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7" name="Google Shape;397;p20"/>
            <p:cNvSpPr/>
            <p:nvPr/>
          </p:nvSpPr>
          <p:spPr>
            <a:xfrm>
              <a:off x="8268037" y="3719622"/>
              <a:ext cx="82587" cy="37769"/>
            </a:xfrm>
            <a:custGeom>
              <a:rect b="b" l="l" r="r" t="t"/>
              <a:pathLst>
                <a:path extrusionOk="0" h="37769" w="82587">
                  <a:moveTo>
                    <a:pt x="45972" y="25029"/>
                  </a:moveTo>
                  <a:cubicBezTo>
                    <a:pt x="40219" y="41133"/>
                    <a:pt x="39547" y="41133"/>
                    <a:pt x="21346" y="29726"/>
                  </a:cubicBezTo>
                  <a:cubicBezTo>
                    <a:pt x="17690" y="27418"/>
                    <a:pt x="12071" y="28062"/>
                    <a:pt x="8576" y="25619"/>
                  </a:cubicBezTo>
                  <a:cubicBezTo>
                    <a:pt x="5592" y="23526"/>
                    <a:pt x="4382" y="18909"/>
                    <a:pt x="0" y="11232"/>
                  </a:cubicBezTo>
                  <a:lnTo>
                    <a:pt x="21722" y="18909"/>
                  </a:lnTo>
                  <a:cubicBezTo>
                    <a:pt x="23927" y="12118"/>
                    <a:pt x="24411" y="818"/>
                    <a:pt x="36616" y="10857"/>
                  </a:cubicBezTo>
                  <a:cubicBezTo>
                    <a:pt x="37665" y="11716"/>
                    <a:pt x="41993" y="8602"/>
                    <a:pt x="44681" y="7501"/>
                  </a:cubicBezTo>
                  <a:cubicBezTo>
                    <a:pt x="55139" y="3422"/>
                    <a:pt x="64871" y="-5543"/>
                    <a:pt x="82588" y="4817"/>
                  </a:cubicBezTo>
                  <a:close/>
                </a:path>
              </a:pathLst>
            </a:custGeom>
            <a:solidFill>
              <a:srgbClr val="3F399D">
                <a:alpha val="5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8" name="Google Shape;398;p20"/>
            <p:cNvSpPr/>
            <p:nvPr/>
          </p:nvSpPr>
          <p:spPr>
            <a:xfrm>
              <a:off x="8110093" y="3795192"/>
              <a:ext cx="22313" cy="123898"/>
            </a:xfrm>
            <a:custGeom>
              <a:rect b="b" l="l" r="r" t="t"/>
              <a:pathLst>
                <a:path extrusionOk="0" h="123898" w="22313">
                  <a:moveTo>
                    <a:pt x="22045" y="0"/>
                  </a:moveTo>
                  <a:lnTo>
                    <a:pt x="9302" y="92145"/>
                  </a:lnTo>
                  <a:cubicBezTo>
                    <a:pt x="7823" y="102882"/>
                    <a:pt x="6264" y="113323"/>
                    <a:pt x="4758" y="123898"/>
                  </a:cubicBezTo>
                  <a:lnTo>
                    <a:pt x="0" y="123764"/>
                  </a:lnTo>
                  <a:cubicBezTo>
                    <a:pt x="645" y="110075"/>
                    <a:pt x="618" y="96333"/>
                    <a:pt x="2124" y="82724"/>
                  </a:cubicBezTo>
                  <a:cubicBezTo>
                    <a:pt x="4328" y="63211"/>
                    <a:pt x="6855" y="43644"/>
                    <a:pt x="10861" y="24425"/>
                  </a:cubicBezTo>
                  <a:cubicBezTo>
                    <a:pt x="12636" y="15944"/>
                    <a:pt x="18362" y="8321"/>
                    <a:pt x="22314" y="268"/>
                  </a:cubicBezTo>
                  <a:close/>
                </a:path>
              </a:pathLst>
            </a:custGeom>
            <a:solidFill>
              <a:srgbClr val="3F399D">
                <a:alpha val="5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9" name="Google Shape;399;p20"/>
            <p:cNvSpPr/>
            <p:nvPr/>
          </p:nvSpPr>
          <p:spPr>
            <a:xfrm>
              <a:off x="8417220" y="3936457"/>
              <a:ext cx="21665" cy="51776"/>
            </a:xfrm>
            <a:custGeom>
              <a:rect b="b" l="l" r="r" t="t"/>
              <a:pathLst>
                <a:path extrusionOk="0" h="51776" w="21665">
                  <a:moveTo>
                    <a:pt x="5481" y="161"/>
                  </a:moveTo>
                  <a:cubicBezTo>
                    <a:pt x="15348" y="3409"/>
                    <a:pt x="25429" y="26707"/>
                    <a:pt x="20268" y="35672"/>
                  </a:cubicBezTo>
                  <a:cubicBezTo>
                    <a:pt x="16509" y="41308"/>
                    <a:pt x="12377" y="46687"/>
                    <a:pt x="7901" y="51776"/>
                  </a:cubicBezTo>
                  <a:cubicBezTo>
                    <a:pt x="-6617" y="39537"/>
                    <a:pt x="2094" y="30840"/>
                    <a:pt x="8573" y="24479"/>
                  </a:cubicBezTo>
                  <a:lnTo>
                    <a:pt x="5885" y="0"/>
                  </a:lnTo>
                  <a:close/>
                </a:path>
              </a:pathLst>
            </a:custGeom>
            <a:solidFill>
              <a:srgbClr val="3F399D">
                <a:alpha val="5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0" name="Google Shape;400;p20"/>
            <p:cNvSpPr/>
            <p:nvPr/>
          </p:nvSpPr>
          <p:spPr>
            <a:xfrm>
              <a:off x="8019654" y="4543964"/>
              <a:ext cx="45447" cy="26432"/>
            </a:xfrm>
            <a:custGeom>
              <a:rect b="b" l="l" r="r" t="t"/>
              <a:pathLst>
                <a:path extrusionOk="0" h="26432" w="45447">
                  <a:moveTo>
                    <a:pt x="37127" y="22265"/>
                  </a:moveTo>
                  <a:cubicBezTo>
                    <a:pt x="17206" y="29727"/>
                    <a:pt x="8764" y="27633"/>
                    <a:pt x="0" y="12200"/>
                  </a:cubicBezTo>
                  <a:cubicBezTo>
                    <a:pt x="11775" y="8147"/>
                    <a:pt x="23147" y="3906"/>
                    <a:pt x="34761" y="443"/>
                  </a:cubicBezTo>
                  <a:cubicBezTo>
                    <a:pt x="37718" y="-442"/>
                    <a:pt x="43041" y="-13"/>
                    <a:pt x="44305" y="1839"/>
                  </a:cubicBezTo>
                  <a:cubicBezTo>
                    <a:pt x="45397" y="4147"/>
                    <a:pt x="45716" y="6743"/>
                    <a:pt x="45219" y="9247"/>
                  </a:cubicBezTo>
                  <a:lnTo>
                    <a:pt x="13093" y="18105"/>
                  </a:lnTo>
                  <a:lnTo>
                    <a:pt x="13093" y="22480"/>
                  </a:lnTo>
                  <a:lnTo>
                    <a:pt x="37476" y="22480"/>
                  </a:lnTo>
                  <a:close/>
                </a:path>
              </a:pathLst>
            </a:custGeom>
            <a:solidFill>
              <a:srgbClr val="3F399D">
                <a:alpha val="5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1" name="Google Shape;401;p20"/>
            <p:cNvSpPr/>
            <p:nvPr/>
          </p:nvSpPr>
          <p:spPr>
            <a:xfrm>
              <a:off x="8056943" y="4537348"/>
              <a:ext cx="47504" cy="29095"/>
            </a:xfrm>
            <a:custGeom>
              <a:rect b="b" l="l" r="r" t="t"/>
              <a:pathLst>
                <a:path extrusionOk="0" h="29095" w="47504">
                  <a:moveTo>
                    <a:pt x="81" y="29096"/>
                  </a:moveTo>
                  <a:cubicBezTo>
                    <a:pt x="6089" y="27544"/>
                    <a:pt x="11980" y="25582"/>
                    <a:pt x="17717" y="23217"/>
                  </a:cubicBezTo>
                  <a:cubicBezTo>
                    <a:pt x="20787" y="21119"/>
                    <a:pt x="23357" y="18370"/>
                    <a:pt x="25244" y="15165"/>
                  </a:cubicBezTo>
                  <a:cubicBezTo>
                    <a:pt x="28954" y="10253"/>
                    <a:pt x="32342" y="5073"/>
                    <a:pt x="35998" y="0"/>
                  </a:cubicBezTo>
                  <a:lnTo>
                    <a:pt x="40810" y="2389"/>
                  </a:lnTo>
                  <a:cubicBezTo>
                    <a:pt x="42665" y="7757"/>
                    <a:pt x="44493" y="12857"/>
                    <a:pt x="47504" y="21339"/>
                  </a:cubicBezTo>
                  <a:lnTo>
                    <a:pt x="0" y="28827"/>
                  </a:lnTo>
                  <a:close/>
                </a:path>
              </a:pathLst>
            </a:custGeom>
            <a:solidFill>
              <a:srgbClr val="3F399D">
                <a:alpha val="5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2" name="Google Shape;402;p20"/>
            <p:cNvSpPr/>
            <p:nvPr/>
          </p:nvSpPr>
          <p:spPr>
            <a:xfrm>
              <a:off x="8088666" y="4122251"/>
              <a:ext cx="18211" cy="37234"/>
            </a:xfrm>
            <a:custGeom>
              <a:rect b="b" l="l" r="r" t="t"/>
              <a:pathLst>
                <a:path extrusionOk="0" h="37234" w="18211">
                  <a:moveTo>
                    <a:pt x="0" y="32907"/>
                  </a:moveTo>
                  <a:cubicBezTo>
                    <a:pt x="4382" y="22010"/>
                    <a:pt x="8764" y="11085"/>
                    <a:pt x="13200" y="0"/>
                  </a:cubicBezTo>
                  <a:cubicBezTo>
                    <a:pt x="22287" y="12052"/>
                    <a:pt x="18577" y="30921"/>
                    <a:pt x="5619" y="37202"/>
                  </a:cubicBezTo>
                  <a:cubicBezTo>
                    <a:pt x="4785" y="37604"/>
                    <a:pt x="2070" y="34169"/>
                    <a:pt x="242" y="32531"/>
                  </a:cubicBezTo>
                  <a:close/>
                </a:path>
              </a:pathLst>
            </a:custGeom>
            <a:solidFill>
              <a:srgbClr val="3F399D">
                <a:alpha val="5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3" name="Google Shape;403;p20"/>
            <p:cNvSpPr/>
            <p:nvPr/>
          </p:nvSpPr>
          <p:spPr>
            <a:xfrm>
              <a:off x="8405791" y="3920513"/>
              <a:ext cx="21345" cy="16104"/>
            </a:xfrm>
            <a:custGeom>
              <a:rect b="b" l="l" r="r" t="t"/>
              <a:pathLst>
                <a:path extrusionOk="0" h="16104" w="21345">
                  <a:moveTo>
                    <a:pt x="17206" y="15863"/>
                  </a:moveTo>
                  <a:lnTo>
                    <a:pt x="1371" y="11783"/>
                  </a:lnTo>
                  <a:lnTo>
                    <a:pt x="0" y="7140"/>
                  </a:lnTo>
                  <a:lnTo>
                    <a:pt x="18658" y="0"/>
                  </a:lnTo>
                  <a:lnTo>
                    <a:pt x="21346" y="3919"/>
                  </a:lnTo>
                  <a:cubicBezTo>
                    <a:pt x="19840" y="7972"/>
                    <a:pt x="18362" y="11971"/>
                    <a:pt x="16856" y="16105"/>
                  </a:cubicBezTo>
                  <a:close/>
                </a:path>
              </a:pathLst>
            </a:custGeom>
            <a:solidFill>
              <a:srgbClr val="3F399D">
                <a:alpha val="5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4" name="Google Shape;404;p20"/>
            <p:cNvSpPr/>
            <p:nvPr/>
          </p:nvSpPr>
          <p:spPr>
            <a:xfrm>
              <a:off x="8027039" y="3767089"/>
              <a:ext cx="8262" cy="48931"/>
            </a:xfrm>
            <a:custGeom>
              <a:rect b="b" l="l" r="r" t="t"/>
              <a:pathLst>
                <a:path extrusionOk="0" h="48931" w="8262">
                  <a:moveTo>
                    <a:pt x="7993" y="0"/>
                  </a:moveTo>
                  <a:lnTo>
                    <a:pt x="7993" y="48931"/>
                  </a:lnTo>
                  <a:lnTo>
                    <a:pt x="4095" y="48770"/>
                  </a:lnTo>
                  <a:cubicBezTo>
                    <a:pt x="1407" y="32343"/>
                    <a:pt x="-5422" y="15648"/>
                    <a:pt x="8262" y="215"/>
                  </a:cubicBezTo>
                  <a:close/>
                </a:path>
              </a:pathLst>
            </a:custGeom>
            <a:solidFill>
              <a:srgbClr val="3F399D">
                <a:alpha val="55686"/>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21"/>
          <p:cNvSpPr txBox="1"/>
          <p:nvPr>
            <p:ph idx="12" type="sldNum"/>
          </p:nvPr>
        </p:nvSpPr>
        <p:spPr>
          <a:xfrm>
            <a:off x="11296611" y="6217623"/>
            <a:ext cx="731600" cy="524800"/>
          </a:xfrm>
          <a:prstGeom prst="rect">
            <a:avLst/>
          </a:prstGeom>
          <a:noFill/>
          <a:ln>
            <a:noFill/>
          </a:ln>
        </p:spPr>
        <p:txBody>
          <a:bodyPr anchorCtr="0" anchor="ctr" bIns="121900" lIns="121900" spcFirstLastPara="1" rIns="121900" wrap="square" tIns="121900">
            <a:norm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10" name="Google Shape;410;p21"/>
          <p:cNvSpPr txBox="1"/>
          <p:nvPr/>
        </p:nvSpPr>
        <p:spPr>
          <a:xfrm>
            <a:off x="905301" y="1530651"/>
            <a:ext cx="10954500" cy="1015592"/>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Ecosystem Status Reports through 2022 are available </a:t>
            </a:r>
            <a:r>
              <a:rPr b="0" i="0" lang="en-US" sz="1800" u="sng" cap="none" strike="noStrike">
                <a:solidFill>
                  <a:srgbClr val="0097A7"/>
                </a:solidFill>
                <a:latin typeface="Arial"/>
                <a:ea typeface="Arial"/>
                <a:cs typeface="Arial"/>
                <a:sym typeface="Arial"/>
                <a:hlinkClick r:id="rId3">
                  <a:extLst>
                    <a:ext uri="{A12FA001-AC4F-418D-AE19-62706E023703}">
                      <ahyp:hlinkClr val="tx"/>
                    </a:ext>
                  </a:extLst>
                </a:hlinkClick>
              </a:rPr>
              <a:t>here</a:t>
            </a:r>
            <a:r>
              <a:rPr b="0" i="0" lang="en-US" sz="1800" u="none" cap="none" strike="noStrike">
                <a:solidFill>
                  <a:srgbClr val="000000"/>
                </a:solidFill>
                <a:latin typeface="Arial"/>
                <a:ea typeface="Arial"/>
                <a:cs typeface="Arial"/>
                <a:sym typeface="Arial"/>
              </a:rPr>
              <a:t>:</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br>
              <a:rPr b="0" i="0" lang="en-US" sz="2000" u="none" cap="none" strike="noStrike">
                <a:solidFill>
                  <a:schemeClr val="dk1"/>
                </a:solidFill>
                <a:latin typeface="Arial"/>
                <a:ea typeface="Arial"/>
                <a:cs typeface="Arial"/>
                <a:sym typeface="Arial"/>
              </a:rPr>
            </a:br>
            <a:endParaRPr b="0" i="0" sz="2000" u="none" cap="none" strike="noStrike">
              <a:solidFill>
                <a:srgbClr val="000000"/>
              </a:solidFill>
              <a:latin typeface="Arial"/>
              <a:ea typeface="Arial"/>
              <a:cs typeface="Arial"/>
              <a:sym typeface="Arial"/>
            </a:endParaRPr>
          </a:p>
        </p:txBody>
      </p:sp>
      <p:sp>
        <p:nvSpPr>
          <p:cNvPr id="411" name="Google Shape;411;p21"/>
          <p:cNvSpPr txBox="1"/>
          <p:nvPr/>
        </p:nvSpPr>
        <p:spPr>
          <a:xfrm>
            <a:off x="1655928" y="247935"/>
            <a:ext cx="9453300" cy="1046700"/>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Additional Information Available</a:t>
            </a:r>
            <a:endParaRPr b="0" i="0" sz="2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br>
              <a:rPr b="0" i="0" lang="en-US" sz="2000" u="none" cap="none" strike="noStrike">
                <a:solidFill>
                  <a:srgbClr val="000000"/>
                </a:solidFill>
                <a:latin typeface="Arial"/>
                <a:ea typeface="Arial"/>
                <a:cs typeface="Arial"/>
                <a:sym typeface="Arial"/>
              </a:rPr>
            </a:br>
            <a:endParaRPr b="0" i="0" sz="2000" u="none" cap="none" strike="noStrike">
              <a:solidFill>
                <a:srgbClr val="000000"/>
              </a:solidFill>
              <a:latin typeface="Arial"/>
              <a:ea typeface="Arial"/>
              <a:cs typeface="Arial"/>
              <a:sym typeface="Arial"/>
            </a:endParaRPr>
          </a:p>
        </p:txBody>
      </p:sp>
      <p:pic>
        <p:nvPicPr>
          <p:cNvPr id="412" name="Google Shape;412;p21"/>
          <p:cNvPicPr preferRelativeResize="0"/>
          <p:nvPr/>
        </p:nvPicPr>
        <p:blipFill rotWithShape="1">
          <a:blip r:embed="rId4">
            <a:alphaModFix/>
          </a:blip>
          <a:srcRect b="0" l="0" r="0" t="0"/>
          <a:stretch/>
        </p:blipFill>
        <p:spPr>
          <a:xfrm>
            <a:off x="4282529" y="2439505"/>
            <a:ext cx="2926080" cy="2926080"/>
          </a:xfrm>
          <a:prstGeom prst="rect">
            <a:avLst/>
          </a:prstGeom>
          <a:noFill/>
          <a:ln>
            <a:noFill/>
          </a:ln>
        </p:spPr>
      </p:pic>
      <p:sp>
        <p:nvSpPr>
          <p:cNvPr id="413" name="Google Shape;413;p21"/>
          <p:cNvSpPr/>
          <p:nvPr/>
        </p:nvSpPr>
        <p:spPr>
          <a:xfrm>
            <a:off x="7037303" y="3492166"/>
            <a:ext cx="3005524" cy="410379"/>
          </a:xfrm>
          <a:prstGeom prst="rect">
            <a:avLst/>
          </a:prstGeom>
          <a:noFill/>
          <a:ln>
            <a:noFill/>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867"/>
              <a:buFont typeface="Arial"/>
              <a:buNone/>
            </a:pPr>
            <a:r>
              <a:rPr b="0" i="0" lang="en-US" sz="1867" u="none" cap="none" strike="noStrike">
                <a:solidFill>
                  <a:srgbClr val="000000"/>
                </a:solidFill>
                <a:latin typeface="Arial"/>
                <a:ea typeface="Arial"/>
                <a:cs typeface="Arial"/>
                <a:sym typeface="Arial"/>
              </a:rPr>
              <a:t>ESR Reports (1999-2022)</a:t>
            </a:r>
            <a:endParaRPr b="0" i="0" sz="2400" u="none" cap="none" strike="noStrike">
              <a:solidFill>
                <a:schemeClr val="dk1"/>
              </a:solidFill>
              <a:latin typeface="Calibri"/>
              <a:ea typeface="Calibri"/>
              <a:cs typeface="Calibri"/>
              <a:sym typeface="Calibri"/>
            </a:endParaRPr>
          </a:p>
        </p:txBody>
      </p:sp>
      <p:cxnSp>
        <p:nvCxnSpPr>
          <p:cNvPr id="414" name="Google Shape;414;p21"/>
          <p:cNvCxnSpPr/>
          <p:nvPr/>
        </p:nvCxnSpPr>
        <p:spPr>
          <a:xfrm>
            <a:off x="0" y="684890"/>
            <a:ext cx="12192000" cy="0"/>
          </a:xfrm>
          <a:prstGeom prst="straightConnector1">
            <a:avLst/>
          </a:prstGeom>
          <a:noFill/>
          <a:ln cap="flat" cmpd="sng" w="28575">
            <a:solidFill>
              <a:srgbClr val="37A3C9"/>
            </a:solidFill>
            <a:prstDash val="solid"/>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35"/>
          <p:cNvSpPr txBox="1"/>
          <p:nvPr/>
        </p:nvSpPr>
        <p:spPr>
          <a:xfrm>
            <a:off x="3728720" y="512000"/>
            <a:ext cx="8383847" cy="4468400"/>
          </a:xfrm>
          <a:prstGeom prst="rect">
            <a:avLst/>
          </a:prstGeom>
          <a:noFill/>
          <a:ln>
            <a:noFill/>
          </a:ln>
        </p:spPr>
        <p:txBody>
          <a:bodyPr anchorCtr="0" anchor="t" bIns="45700" lIns="91400" spcFirstLastPara="1" rIns="91400" wrap="square" tIns="45700">
            <a:noAutofit/>
          </a:bodyPr>
          <a:lstStyle/>
          <a:p>
            <a:pPr indent="0" lvl="0" marL="0" marR="0" rtl="0" algn="l">
              <a:lnSpc>
                <a:spcPct val="100000"/>
              </a:lnSpc>
              <a:spcBef>
                <a:spcPts val="0"/>
              </a:spcBef>
              <a:spcAft>
                <a:spcPts val="0"/>
              </a:spcAft>
              <a:buNone/>
            </a:pPr>
            <a:r>
              <a:rPr b="1" i="1" lang="en-US" sz="1700" u="none" cap="none" strike="noStrike">
                <a:solidFill>
                  <a:srgbClr val="0070C0"/>
                </a:solidFill>
                <a:latin typeface="Calibri"/>
                <a:ea typeface="Calibri"/>
                <a:cs typeface="Calibri"/>
                <a:sym typeface="Calibri"/>
              </a:rPr>
              <a:t>Assessment 2023</a:t>
            </a:r>
            <a:endParaRPr b="1" i="1" sz="1700" u="none" cap="none" strike="noStrike">
              <a:solidFill>
                <a:srgbClr val="0070C0"/>
              </a:solidFill>
              <a:latin typeface="Calibri"/>
              <a:ea typeface="Calibri"/>
              <a:cs typeface="Calibri"/>
              <a:sym typeface="Calibri"/>
            </a:endParaRPr>
          </a:p>
          <a:p>
            <a:pPr indent="-277276" lvl="0" marL="285742"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Calibri"/>
                <a:ea typeface="Calibri"/>
                <a:cs typeface="Calibri"/>
                <a:sym typeface="Calibri"/>
              </a:rPr>
              <a:t>Sustained warmer temperature for 10 years </a:t>
            </a:r>
            <a:endParaRPr b="0" i="0" sz="1700" u="none" cap="none" strike="noStrike">
              <a:solidFill>
                <a:srgbClr val="000000"/>
              </a:solidFill>
              <a:latin typeface="Calibri"/>
              <a:ea typeface="Calibri"/>
              <a:cs typeface="Calibri"/>
              <a:sym typeface="Calibri"/>
            </a:endParaRPr>
          </a:p>
          <a:p>
            <a:pPr indent="-277276" lvl="0" marL="285742"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Calibri"/>
                <a:ea typeface="Calibri"/>
                <a:cs typeface="Calibri"/>
                <a:sym typeface="Calibri"/>
              </a:rPr>
              <a:t>Warmest winter on record</a:t>
            </a:r>
            <a:endParaRPr b="0" i="0" sz="1700" u="none" cap="none" strike="noStrike">
              <a:solidFill>
                <a:srgbClr val="000000"/>
              </a:solidFill>
              <a:latin typeface="Calibri"/>
              <a:ea typeface="Calibri"/>
              <a:cs typeface="Calibri"/>
              <a:sym typeface="Calibri"/>
            </a:endParaRPr>
          </a:p>
          <a:p>
            <a:pPr indent="-243410" lvl="0" marL="285742" marR="0" rtl="0" algn="l">
              <a:lnSpc>
                <a:spcPct val="100000"/>
              </a:lnSpc>
              <a:spcBef>
                <a:spcPts val="0"/>
              </a:spcBef>
              <a:spcAft>
                <a:spcPts val="0"/>
              </a:spcAft>
              <a:buClr>
                <a:srgbClr val="000000"/>
              </a:buClr>
              <a:buSzPts val="1300"/>
              <a:buFont typeface="Calibri"/>
              <a:buChar char="•"/>
            </a:pPr>
            <a:r>
              <a:rPr b="0" i="0" lang="en-US" sz="1700" u="none" cap="none" strike="noStrike">
                <a:solidFill>
                  <a:srgbClr val="000000"/>
                </a:solidFill>
                <a:latin typeface="Calibri"/>
                <a:ea typeface="Calibri"/>
                <a:cs typeface="Calibri"/>
                <a:sym typeface="Calibri"/>
              </a:rPr>
              <a:t>Lowest heat and nutrients flux through passes, deeper mixed layer</a:t>
            </a:r>
            <a:endParaRPr b="0" i="0" sz="1700" u="none" cap="none" strike="noStrike">
              <a:solidFill>
                <a:srgbClr val="000000"/>
              </a:solidFill>
              <a:latin typeface="Calibri"/>
              <a:ea typeface="Calibri"/>
              <a:cs typeface="Calibri"/>
              <a:sym typeface="Calibri"/>
            </a:endParaRPr>
          </a:p>
          <a:p>
            <a:pPr indent="-243410" lvl="0" marL="285742" marR="0" rtl="0" algn="l">
              <a:lnSpc>
                <a:spcPct val="100000"/>
              </a:lnSpc>
              <a:spcBef>
                <a:spcPts val="0"/>
              </a:spcBef>
              <a:spcAft>
                <a:spcPts val="0"/>
              </a:spcAft>
              <a:buClr>
                <a:srgbClr val="000000"/>
              </a:buClr>
              <a:buSzPts val="1300"/>
              <a:buFont typeface="Calibri"/>
              <a:buChar char="•"/>
            </a:pPr>
            <a:r>
              <a:rPr b="0" i="0" lang="en-US" sz="1700" u="none" cap="none" strike="noStrike">
                <a:solidFill>
                  <a:srgbClr val="000000"/>
                </a:solidFill>
                <a:latin typeface="Calibri"/>
                <a:ea typeface="Calibri"/>
                <a:cs typeface="Calibri"/>
                <a:sym typeface="Calibri"/>
              </a:rPr>
              <a:t>Seabirds reproductive success: above mean in EAI; mixed in WAI</a:t>
            </a:r>
            <a:endParaRPr b="0" i="0" sz="1700" u="none" cap="none" strike="noStrike">
              <a:solidFill>
                <a:srgbClr val="000000"/>
              </a:solidFill>
              <a:latin typeface="Calibri"/>
              <a:ea typeface="Calibri"/>
              <a:cs typeface="Calibri"/>
              <a:sym typeface="Calibri"/>
            </a:endParaRPr>
          </a:p>
          <a:p>
            <a:pPr indent="-243410" lvl="0" marL="285742" marR="0" rtl="0" algn="l">
              <a:lnSpc>
                <a:spcPct val="100000"/>
              </a:lnSpc>
              <a:spcBef>
                <a:spcPts val="0"/>
              </a:spcBef>
              <a:spcAft>
                <a:spcPts val="0"/>
              </a:spcAft>
              <a:buClr>
                <a:srgbClr val="000000"/>
              </a:buClr>
              <a:buSzPts val="1300"/>
              <a:buFont typeface="Calibri"/>
              <a:buChar char="•"/>
            </a:pPr>
            <a:r>
              <a:rPr b="0" i="0" lang="en-US" sz="1700" u="none" cap="none" strike="noStrike">
                <a:solidFill>
                  <a:srgbClr val="000000"/>
                </a:solidFill>
                <a:latin typeface="Calibri"/>
                <a:ea typeface="Calibri"/>
                <a:cs typeface="Calibri"/>
                <a:sym typeface="Calibri"/>
              </a:rPr>
              <a:t>HABs increase EAI: </a:t>
            </a:r>
            <a:r>
              <a:rPr b="0" i="0" lang="en-US" sz="1700" u="none" cap="none" strike="noStrike">
                <a:solidFill>
                  <a:schemeClr val="dk1"/>
                </a:solidFill>
                <a:latin typeface="Calibri"/>
                <a:ea typeface="Calibri"/>
                <a:cs typeface="Calibri"/>
                <a:sym typeface="Calibri"/>
              </a:rPr>
              <a:t>3,793 µg/100 g in blue mussels (1000 µg/100 g potentially fatal)</a:t>
            </a:r>
            <a:endParaRPr b="0" i="0" sz="1700" u="none" cap="none" strike="noStrike">
              <a:solidFill>
                <a:srgbClr val="000000"/>
              </a:solidFill>
              <a:latin typeface="Calibri"/>
              <a:ea typeface="Calibri"/>
              <a:cs typeface="Calibri"/>
              <a:sym typeface="Calibri"/>
            </a:endParaRPr>
          </a:p>
          <a:p>
            <a:pPr indent="0" lvl="0" marL="609585" marR="0" rtl="0" algn="l">
              <a:lnSpc>
                <a:spcPct val="100000"/>
              </a:lnSpc>
              <a:spcBef>
                <a:spcPts val="0"/>
              </a:spcBef>
              <a:spcAft>
                <a:spcPts val="0"/>
              </a:spcAft>
              <a:buNone/>
            </a:pPr>
            <a:r>
              <a:t/>
            </a:r>
            <a:endParaRPr b="1" i="0" sz="1700" u="none" cap="none" strike="noStrike">
              <a:solidFill>
                <a:srgbClr val="0070C0"/>
              </a:solidFill>
              <a:latin typeface="Calibri"/>
              <a:ea typeface="Calibri"/>
              <a:cs typeface="Calibri"/>
              <a:sym typeface="Calibri"/>
            </a:endParaRPr>
          </a:p>
          <a:p>
            <a:pPr indent="0" lvl="0" marL="0" marR="0" rtl="0" algn="l">
              <a:lnSpc>
                <a:spcPct val="100000"/>
              </a:lnSpc>
              <a:spcBef>
                <a:spcPts val="0"/>
              </a:spcBef>
              <a:spcAft>
                <a:spcPts val="0"/>
              </a:spcAft>
              <a:buNone/>
            </a:pPr>
            <a:r>
              <a:rPr b="1" i="1" lang="en-US" sz="1700" u="none" cap="none" strike="noStrike">
                <a:solidFill>
                  <a:srgbClr val="0070C0"/>
                </a:solidFill>
                <a:latin typeface="Calibri"/>
                <a:ea typeface="Calibri"/>
                <a:cs typeface="Calibri"/>
                <a:sym typeface="Calibri"/>
              </a:rPr>
              <a:t>Multi-year since ~2013/14 –now linked to regime shift</a:t>
            </a:r>
            <a:endParaRPr b="1" i="1" sz="1700" u="none" cap="none" strike="noStrike">
              <a:solidFill>
                <a:srgbClr val="0070C0"/>
              </a:solidFill>
              <a:latin typeface="Calibri"/>
              <a:ea typeface="Calibri"/>
              <a:cs typeface="Calibri"/>
              <a:sym typeface="Calibri"/>
            </a:endParaRPr>
          </a:p>
          <a:p>
            <a:pPr indent="-277276" lvl="0" marL="285742"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Calibri"/>
                <a:ea typeface="Calibri"/>
                <a:cs typeface="Calibri"/>
                <a:sym typeface="Calibri"/>
              </a:rPr>
              <a:t>Sustained mid-depth &amp; surface warmer temperatures, lower productivity</a:t>
            </a:r>
            <a:endParaRPr b="0" i="0" sz="1700" u="none" cap="none" strike="noStrike">
              <a:solidFill>
                <a:srgbClr val="000000"/>
              </a:solidFill>
              <a:latin typeface="Calibri"/>
              <a:ea typeface="Calibri"/>
              <a:cs typeface="Calibri"/>
              <a:sym typeface="Calibri"/>
            </a:endParaRPr>
          </a:p>
          <a:p>
            <a:pPr indent="-243410" lvl="0" marL="285742" marR="0" rtl="0" algn="l">
              <a:lnSpc>
                <a:spcPct val="100000"/>
              </a:lnSpc>
              <a:spcBef>
                <a:spcPts val="0"/>
              </a:spcBef>
              <a:spcAft>
                <a:spcPts val="0"/>
              </a:spcAft>
              <a:buClr>
                <a:srgbClr val="000000"/>
              </a:buClr>
              <a:buSzPts val="1300"/>
              <a:buFont typeface="Calibri"/>
              <a:buChar char="•"/>
            </a:pPr>
            <a:r>
              <a:rPr b="0" i="0" lang="en-US" sz="1700" u="none" cap="none" strike="noStrike">
                <a:solidFill>
                  <a:srgbClr val="000000"/>
                </a:solidFill>
                <a:latin typeface="Calibri"/>
                <a:ea typeface="Calibri"/>
                <a:cs typeface="Calibri"/>
                <a:sym typeface="Calibri"/>
              </a:rPr>
              <a:t>Pinks impact: 3rd highest abundance, satellite chla</a:t>
            </a:r>
            <a:endParaRPr b="0" i="0" sz="1700" u="none" cap="none" strike="noStrike">
              <a:solidFill>
                <a:srgbClr val="000000"/>
              </a:solidFill>
              <a:latin typeface="Calibri"/>
              <a:ea typeface="Calibri"/>
              <a:cs typeface="Calibri"/>
              <a:sym typeface="Calibri"/>
            </a:endParaRPr>
          </a:p>
          <a:p>
            <a:pPr indent="-243410" lvl="0" marL="285742" marR="0" rtl="0" algn="l">
              <a:lnSpc>
                <a:spcPct val="100000"/>
              </a:lnSpc>
              <a:spcBef>
                <a:spcPts val="0"/>
              </a:spcBef>
              <a:spcAft>
                <a:spcPts val="0"/>
              </a:spcAft>
              <a:buClr>
                <a:srgbClr val="000000"/>
              </a:buClr>
              <a:buSzPts val="1300"/>
              <a:buFont typeface="Calibri"/>
              <a:buChar char="•"/>
            </a:pPr>
            <a:r>
              <a:rPr b="0" i="0" lang="en-US" sz="1700" u="none" cap="none" strike="noStrike">
                <a:solidFill>
                  <a:srgbClr val="000000"/>
                </a:solidFill>
                <a:latin typeface="Calibri"/>
                <a:ea typeface="Calibri"/>
                <a:cs typeface="Calibri"/>
                <a:sym typeface="Calibri"/>
              </a:rPr>
              <a:t>Rockfish dominate pelagic foragers - energy banked in  little preyed-on, long-lived rockfish</a:t>
            </a:r>
            <a:br>
              <a:rPr b="0" i="0" lang="en-US" sz="1700" u="none" cap="none" strike="noStrike">
                <a:solidFill>
                  <a:srgbClr val="000000"/>
                </a:solidFill>
                <a:latin typeface="Calibri"/>
                <a:ea typeface="Calibri"/>
                <a:cs typeface="Calibri"/>
                <a:sym typeface="Calibri"/>
              </a:rPr>
            </a:br>
            <a:r>
              <a:rPr b="0" i="0" lang="en-US" sz="1700" u="none" cap="none" strike="noStrike">
                <a:solidFill>
                  <a:srgbClr val="000000"/>
                </a:solidFill>
                <a:latin typeface="Calibri"/>
                <a:ea typeface="Calibri"/>
                <a:cs typeface="Calibri"/>
                <a:sym typeface="Calibri"/>
              </a:rPr>
              <a:t>(and pink salmon)</a:t>
            </a:r>
            <a:endParaRPr b="1" i="1" sz="1700" u="none" cap="none" strike="noStrike">
              <a:solidFill>
                <a:srgbClr val="0070C0"/>
              </a:solidFill>
              <a:latin typeface="Calibri"/>
              <a:ea typeface="Calibri"/>
              <a:cs typeface="Calibri"/>
              <a:sym typeface="Calibri"/>
            </a:endParaRPr>
          </a:p>
          <a:p>
            <a:pPr indent="0" lvl="0" marL="0" marR="0" rtl="0" algn="ctr">
              <a:lnSpc>
                <a:spcPct val="100000"/>
              </a:lnSpc>
              <a:spcBef>
                <a:spcPts val="0"/>
              </a:spcBef>
              <a:spcAft>
                <a:spcPts val="0"/>
              </a:spcAft>
              <a:buNone/>
            </a:pPr>
            <a:r>
              <a:rPr b="1" i="1" lang="en-US" sz="1700" u="none" cap="none" strike="noStrike">
                <a:solidFill>
                  <a:srgbClr val="0070C0"/>
                </a:solidFill>
                <a:latin typeface="Calibri"/>
                <a:ea typeface="Calibri"/>
                <a:cs typeface="Calibri"/>
                <a:sym typeface="Calibri"/>
              </a:rPr>
              <a:t>Implications for this year</a:t>
            </a:r>
            <a:endParaRPr b="1" i="1" sz="1700" u="none" cap="none" strike="noStrike">
              <a:solidFill>
                <a:srgbClr val="0070C0"/>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1700" u="none" cap="none" strike="noStrike">
                <a:solidFill>
                  <a:srgbClr val="0070C0"/>
                </a:solidFill>
                <a:latin typeface="Calibri"/>
                <a:ea typeface="Calibri"/>
                <a:cs typeface="Calibri"/>
                <a:sym typeface="Calibri"/>
              </a:rPr>
              <a:t>● </a:t>
            </a:r>
            <a:r>
              <a:rPr b="0" i="0" lang="en-US" sz="1700" u="none" cap="none" strike="noStrike">
                <a:solidFill>
                  <a:schemeClr val="dk1"/>
                </a:solidFill>
                <a:latin typeface="Calibri"/>
                <a:ea typeface="Calibri"/>
                <a:cs typeface="Calibri"/>
                <a:sym typeface="Calibri"/>
              </a:rPr>
              <a:t>SST regime shift implies higher temperatures are the new norm</a:t>
            </a:r>
            <a:endParaRPr b="0" i="0" sz="17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1700" u="none" cap="none" strike="noStrike">
                <a:solidFill>
                  <a:schemeClr val="dk1"/>
                </a:solidFill>
                <a:latin typeface="Calibri"/>
                <a:ea typeface="Calibri"/>
                <a:cs typeface="Calibri"/>
                <a:sym typeface="Calibri"/>
              </a:rPr>
              <a:t> </a:t>
            </a:r>
            <a:r>
              <a:rPr b="0" i="0" lang="en-US" sz="1700" u="none" cap="none" strike="noStrike">
                <a:solidFill>
                  <a:srgbClr val="0070C0"/>
                </a:solidFill>
                <a:latin typeface="Calibri"/>
                <a:ea typeface="Calibri"/>
                <a:cs typeface="Calibri"/>
                <a:sym typeface="Calibri"/>
              </a:rPr>
              <a:t>●</a:t>
            </a:r>
            <a:r>
              <a:rPr b="0" i="0" lang="en-US" sz="1700" u="none" cap="none" strike="noStrike">
                <a:solidFill>
                  <a:srgbClr val="000000"/>
                </a:solidFill>
                <a:latin typeface="Calibri"/>
                <a:ea typeface="Calibri"/>
                <a:cs typeface="Calibri"/>
                <a:sym typeface="Calibri"/>
              </a:rPr>
              <a:t> sat SST 1-13.4°C, Bottom temperature max 6 - 6.6</a:t>
            </a:r>
            <a:r>
              <a:rPr b="0" i="0" lang="en-US" sz="1700" u="none" cap="none" strike="noStrike">
                <a:solidFill>
                  <a:schemeClr val="dk1"/>
                </a:solidFill>
                <a:latin typeface="Calibri"/>
                <a:ea typeface="Calibri"/>
                <a:cs typeface="Calibri"/>
                <a:sym typeface="Calibri"/>
              </a:rPr>
              <a:t>°C, but is warmer in Sep &amp; &lt;100 m depth</a:t>
            </a:r>
            <a:r>
              <a:rPr b="0" i="0" lang="en-US" sz="1700" u="none" cap="none" strike="noStrike">
                <a:solidFill>
                  <a:srgbClr val="000000"/>
                </a:solidFill>
                <a:latin typeface="Calibri"/>
                <a:ea typeface="Calibri"/>
                <a:cs typeface="Calibri"/>
                <a:sym typeface="Calibri"/>
              </a:rPr>
              <a:t>   </a:t>
            </a:r>
            <a:br>
              <a:rPr b="0" i="0" lang="en-US" sz="1700" u="none" cap="none" strike="noStrike">
                <a:solidFill>
                  <a:srgbClr val="000000"/>
                </a:solidFill>
                <a:latin typeface="Calibri"/>
                <a:ea typeface="Calibri"/>
                <a:cs typeface="Calibri"/>
                <a:sym typeface="Calibri"/>
              </a:rPr>
            </a:br>
            <a:r>
              <a:rPr b="0" i="0" lang="en-US" sz="1700" u="none" cap="none" strike="noStrike">
                <a:solidFill>
                  <a:srgbClr val="0070C0"/>
                </a:solidFill>
                <a:latin typeface="Calibri"/>
                <a:ea typeface="Calibri"/>
                <a:cs typeface="Calibri"/>
                <a:sym typeface="Calibri"/>
              </a:rPr>
              <a:t>●</a:t>
            </a:r>
            <a:r>
              <a:rPr b="0" i="0" lang="en-US" sz="1700" u="none" cap="none" strike="noStrike">
                <a:solidFill>
                  <a:srgbClr val="000000"/>
                </a:solidFill>
                <a:latin typeface="Calibri"/>
                <a:ea typeface="Calibri"/>
                <a:cs typeface="Calibri"/>
                <a:sym typeface="Calibri"/>
              </a:rPr>
              <a:t> fish &amp;invertebrate prey availability expected in EAI, mixed availability in WAI </a:t>
            </a:r>
            <a:endParaRPr b="0" i="0" sz="17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1700" u="none" cap="none" strike="noStrike">
                <a:solidFill>
                  <a:srgbClr val="0070C0"/>
                </a:solidFill>
                <a:latin typeface="Calibri"/>
                <a:ea typeface="Calibri"/>
                <a:cs typeface="Calibri"/>
                <a:sym typeface="Calibri"/>
              </a:rPr>
              <a:t>●</a:t>
            </a:r>
            <a:r>
              <a:rPr b="0" i="0" lang="en-US" sz="1700" u="none" cap="none" strike="noStrike">
                <a:solidFill>
                  <a:schemeClr val="dk1"/>
                </a:solidFill>
                <a:latin typeface="Calibri"/>
                <a:ea typeface="Calibri"/>
                <a:cs typeface="Calibri"/>
                <a:sym typeface="Calibri"/>
              </a:rPr>
              <a:t> HABs increased risk to human health in EAI</a:t>
            </a:r>
            <a:endParaRPr b="0" i="0" sz="17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1" i="1" sz="1400" u="none" cap="none" strike="noStrike">
              <a:solidFill>
                <a:srgbClr val="0070C0"/>
              </a:solidFill>
              <a:latin typeface="Calibri"/>
              <a:ea typeface="Calibri"/>
              <a:cs typeface="Calibri"/>
              <a:sym typeface="Calibri"/>
            </a:endParaRPr>
          </a:p>
          <a:p>
            <a:pPr indent="0" lvl="0" marL="0" marR="0" rtl="0" algn="ctr">
              <a:lnSpc>
                <a:spcPct val="100000"/>
              </a:lnSpc>
              <a:spcBef>
                <a:spcPts val="0"/>
              </a:spcBef>
              <a:spcAft>
                <a:spcPts val="0"/>
              </a:spcAft>
              <a:buNone/>
            </a:pPr>
            <a:r>
              <a:rPr b="1" i="1" lang="en-US" sz="1700" u="none" cap="none" strike="noStrike">
                <a:solidFill>
                  <a:srgbClr val="0070C0"/>
                </a:solidFill>
                <a:latin typeface="Calibri"/>
                <a:ea typeface="Calibri"/>
                <a:cs typeface="Calibri"/>
                <a:sym typeface="Calibri"/>
              </a:rPr>
              <a:t>Cumulative effects </a:t>
            </a:r>
            <a:endParaRPr b="1" i="1" sz="1700" u="none" cap="none" strike="noStrike">
              <a:solidFill>
                <a:srgbClr val="0070C0"/>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1700" u="none" cap="none" strike="noStrike">
                <a:solidFill>
                  <a:srgbClr val="0070C0"/>
                </a:solidFill>
                <a:latin typeface="Calibri"/>
                <a:ea typeface="Calibri"/>
                <a:cs typeface="Calibri"/>
                <a:sym typeface="Calibri"/>
              </a:rPr>
              <a:t>●</a:t>
            </a:r>
            <a:r>
              <a:rPr b="0" i="0" lang="en-US" sz="1700" u="none" cap="none" strike="noStrike">
                <a:solidFill>
                  <a:srgbClr val="000000"/>
                </a:solidFill>
                <a:latin typeface="Calibri"/>
                <a:ea typeface="Calibri"/>
                <a:cs typeface="Calibri"/>
                <a:sym typeface="Calibri"/>
              </a:rPr>
              <a:t> higher bioenergetic costs   </a:t>
            </a:r>
            <a:r>
              <a:rPr b="0" i="0" lang="en-US" sz="1700" u="none" cap="none" strike="noStrike">
                <a:solidFill>
                  <a:srgbClr val="0070C0"/>
                </a:solidFill>
                <a:latin typeface="Calibri"/>
                <a:ea typeface="Calibri"/>
                <a:cs typeface="Calibri"/>
                <a:sym typeface="Calibri"/>
              </a:rPr>
              <a:t>●</a:t>
            </a:r>
            <a:r>
              <a:rPr b="0" i="0" lang="en-US" sz="1700" u="none" cap="none" strike="noStrike">
                <a:solidFill>
                  <a:srgbClr val="000000"/>
                </a:solidFill>
                <a:latin typeface="Calibri"/>
                <a:ea typeface="Calibri"/>
                <a:cs typeface="Calibri"/>
                <a:sym typeface="Calibri"/>
              </a:rPr>
              <a:t>  lower productivity </a:t>
            </a:r>
            <a:r>
              <a:rPr b="0" i="0" lang="en-US" sz="1700" u="none" cap="none" strike="noStrike">
                <a:solidFill>
                  <a:srgbClr val="0070C0"/>
                </a:solidFill>
                <a:latin typeface="Calibri"/>
                <a:ea typeface="Calibri"/>
                <a:cs typeface="Calibri"/>
                <a:sym typeface="Calibri"/>
              </a:rPr>
              <a:t>● </a:t>
            </a:r>
            <a:r>
              <a:rPr b="0" i="0" lang="en-US" sz="1700" u="none" cap="none" strike="noStrike">
                <a:solidFill>
                  <a:srgbClr val="000000"/>
                </a:solidFill>
                <a:latin typeface="Calibri"/>
                <a:ea typeface="Calibri"/>
                <a:cs typeface="Calibri"/>
                <a:sym typeface="Calibri"/>
              </a:rPr>
              <a:t>zoop, fish grow faster </a:t>
            </a:r>
            <a:endParaRPr b="0" i="0" sz="17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1700" u="none" cap="none" strike="noStrike">
                <a:solidFill>
                  <a:srgbClr val="0070C0"/>
                </a:solidFill>
                <a:latin typeface="Calibri"/>
                <a:ea typeface="Calibri"/>
                <a:cs typeface="Calibri"/>
                <a:sym typeface="Calibri"/>
              </a:rPr>
              <a:t>●</a:t>
            </a:r>
            <a:r>
              <a:rPr b="0" i="0" lang="en-US" sz="1700" u="none" cap="none" strike="noStrike">
                <a:solidFill>
                  <a:srgbClr val="000000"/>
                </a:solidFill>
                <a:latin typeface="Calibri"/>
                <a:ea typeface="Calibri"/>
                <a:cs typeface="Calibri"/>
                <a:sym typeface="Calibri"/>
              </a:rPr>
              <a:t> phenology might start to shift </a:t>
            </a:r>
            <a:r>
              <a:rPr b="0" i="0" lang="en-US" sz="1700" u="none" cap="none" strike="noStrike">
                <a:solidFill>
                  <a:srgbClr val="0070C0"/>
                </a:solidFill>
                <a:latin typeface="Calibri"/>
                <a:ea typeface="Calibri"/>
                <a:cs typeface="Calibri"/>
                <a:sym typeface="Calibri"/>
              </a:rPr>
              <a:t>●</a:t>
            </a:r>
            <a:r>
              <a:rPr b="0" i="0" lang="en-US" sz="1700" u="none" cap="none" strike="noStrike">
                <a:solidFill>
                  <a:srgbClr val="000000"/>
                </a:solidFill>
                <a:latin typeface="Calibri"/>
                <a:ea typeface="Calibri"/>
                <a:cs typeface="Calibri"/>
                <a:sym typeface="Calibri"/>
              </a:rPr>
              <a:t> changes in prey field timing, composition and location </a:t>
            </a:r>
            <a:r>
              <a:rPr b="0" i="0" lang="en-US" sz="1700" u="none" cap="none" strike="noStrike">
                <a:solidFill>
                  <a:srgbClr val="0070C0"/>
                </a:solidFill>
                <a:latin typeface="Calibri"/>
                <a:ea typeface="Calibri"/>
                <a:cs typeface="Calibri"/>
                <a:sym typeface="Calibri"/>
              </a:rPr>
              <a:t>● </a:t>
            </a:r>
            <a:r>
              <a:rPr b="0" i="0" lang="en-US" sz="1700" u="none" cap="none" strike="noStrike">
                <a:solidFill>
                  <a:srgbClr val="000000"/>
                </a:solidFill>
                <a:latin typeface="Calibri"/>
                <a:ea typeface="Calibri"/>
                <a:cs typeface="Calibri"/>
                <a:sym typeface="Calibri"/>
              </a:rPr>
              <a:t>rockfish &amp; pink salmon main pathway of zooplankton into foodweb</a:t>
            </a:r>
            <a:endParaRPr/>
          </a:p>
          <a:p>
            <a:pPr indent="0" lvl="0" marL="0" marR="0" rtl="0" algn="ctr">
              <a:lnSpc>
                <a:spcPct val="100000"/>
              </a:lnSpc>
              <a:spcBef>
                <a:spcPts val="0"/>
              </a:spcBef>
              <a:spcAft>
                <a:spcPts val="0"/>
              </a:spcAft>
              <a:buNone/>
            </a:pPr>
            <a:r>
              <a:rPr b="0" i="0" lang="en-US" sz="1800" u="none" cap="none" strike="noStrike">
                <a:solidFill>
                  <a:srgbClr val="0070C0"/>
                </a:solidFill>
                <a:latin typeface="Calibri"/>
                <a:ea typeface="Calibri"/>
                <a:cs typeface="Calibri"/>
                <a:sym typeface="Calibri"/>
              </a:rPr>
              <a:t>● </a:t>
            </a:r>
            <a:r>
              <a:rPr b="0" i="0" lang="en-US" sz="1700" u="none" cap="none" strike="noStrike">
                <a:solidFill>
                  <a:srgbClr val="000000"/>
                </a:solidFill>
                <a:latin typeface="Calibri"/>
                <a:ea typeface="Calibri"/>
                <a:cs typeface="Calibri"/>
                <a:sym typeface="Calibri"/>
              </a:rPr>
              <a:t>past indicators (e.g. PDO) may not be as useful in the future; their relationships with physical and ecological processes may vary as the climate continues to change</a:t>
            </a:r>
            <a:endParaRPr b="0" i="0" sz="17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7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17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7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700" u="none" cap="none" strike="noStrike">
              <a:solidFill>
                <a:srgbClr val="000000"/>
              </a:solidFill>
              <a:latin typeface="Calibri"/>
              <a:ea typeface="Calibri"/>
              <a:cs typeface="Calibri"/>
              <a:sym typeface="Calibri"/>
            </a:endParaRPr>
          </a:p>
        </p:txBody>
      </p:sp>
      <p:sp>
        <p:nvSpPr>
          <p:cNvPr id="121" name="Google Shape;121;p35"/>
          <p:cNvSpPr txBox="1"/>
          <p:nvPr/>
        </p:nvSpPr>
        <p:spPr>
          <a:xfrm>
            <a:off x="3728720" y="71233"/>
            <a:ext cx="8463280" cy="478800"/>
          </a:xfrm>
          <a:prstGeom prst="rect">
            <a:avLst/>
          </a:prstGeom>
          <a:solidFill>
            <a:srgbClr val="EDEDED"/>
          </a:solid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None/>
            </a:pPr>
            <a:r>
              <a:rPr b="1" i="0" lang="en-US" sz="2667" u="none" cap="none" strike="noStrike">
                <a:solidFill>
                  <a:srgbClr val="000000"/>
                </a:solidFill>
                <a:latin typeface="Calibri"/>
                <a:ea typeface="Calibri"/>
                <a:cs typeface="Calibri"/>
                <a:sym typeface="Calibri"/>
              </a:rPr>
              <a:t>2023 Ecosystem Status Report – Aleutian Islands</a:t>
            </a:r>
            <a:endParaRPr b="1" i="0" sz="2667" u="none" cap="none" strike="noStrike">
              <a:solidFill>
                <a:srgbClr val="000000"/>
              </a:solidFill>
              <a:latin typeface="Calibri"/>
              <a:ea typeface="Calibri"/>
              <a:cs typeface="Calibri"/>
              <a:sym typeface="Calibri"/>
            </a:endParaRPr>
          </a:p>
        </p:txBody>
      </p:sp>
      <p:sp>
        <p:nvSpPr>
          <p:cNvPr id="122" name="Google Shape;122;p35"/>
          <p:cNvSpPr txBox="1"/>
          <p:nvPr/>
        </p:nvSpPr>
        <p:spPr>
          <a:xfrm>
            <a:off x="182507" y="3340893"/>
            <a:ext cx="3363333" cy="1427200"/>
          </a:xfrm>
          <a:prstGeom prst="rect">
            <a:avLst/>
          </a:prstGeom>
          <a:noFill/>
          <a:ln cap="flat" cmpd="sng" w="38100">
            <a:solidFill>
              <a:srgbClr val="5B9BD5"/>
            </a:solidFill>
            <a:prstDash val="solid"/>
            <a:round/>
            <a:headEnd len="sm" w="sm" type="none"/>
            <a:tailEnd len="sm" w="sm" type="none"/>
          </a:ln>
        </p:spPr>
        <p:txBody>
          <a:bodyPr anchorCtr="0" anchor="t" bIns="12150" lIns="12150" spcFirstLastPara="1" rIns="12150" wrap="square" tIns="12150">
            <a:noAutofit/>
          </a:bodyPr>
          <a:lstStyle/>
          <a:p>
            <a:pPr indent="0" lvl="0" marL="0" marR="0" rtl="0" algn="ctr">
              <a:lnSpc>
                <a:spcPct val="100000"/>
              </a:lnSpc>
              <a:spcBef>
                <a:spcPts val="0"/>
              </a:spcBef>
              <a:spcAft>
                <a:spcPts val="0"/>
              </a:spcAft>
              <a:buNone/>
            </a:pPr>
            <a:r>
              <a:rPr b="1" i="1" lang="en-US" sz="1600" u="none" cap="none" strike="noStrike">
                <a:solidFill>
                  <a:srgbClr val="000000"/>
                </a:solidFill>
                <a:latin typeface="Calibri"/>
                <a:ea typeface="Calibri"/>
                <a:cs typeface="Calibri"/>
                <a:sym typeface="Calibri"/>
              </a:rPr>
              <a:t>Level 1</a:t>
            </a:r>
            <a:r>
              <a:rPr b="1" i="0" lang="en-US" sz="1600" u="none" cap="none" strike="noStrike">
                <a:solidFill>
                  <a:srgbClr val="000000"/>
                </a:solidFill>
                <a:latin typeface="Calibri"/>
                <a:ea typeface="Calibri"/>
                <a:cs typeface="Calibri"/>
                <a:sym typeface="Calibri"/>
              </a:rPr>
              <a:t> </a:t>
            </a:r>
            <a:endParaRPr b="0"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0" i="1" lang="en-US" sz="1600" u="none" cap="none" strike="noStrike">
                <a:solidFill>
                  <a:srgbClr val="000000"/>
                </a:solidFill>
                <a:latin typeface="Calibri"/>
                <a:ea typeface="Calibri"/>
                <a:cs typeface="Calibri"/>
                <a:sym typeface="Calibri"/>
              </a:rPr>
              <a:t>No apparent environmental/</a:t>
            </a:r>
            <a:endParaRPr b="0"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0" i="1" lang="en-US" sz="1600" u="none" cap="none" strike="noStrike">
                <a:solidFill>
                  <a:srgbClr val="000000"/>
                </a:solidFill>
                <a:latin typeface="Calibri"/>
                <a:ea typeface="Calibri"/>
                <a:cs typeface="Calibri"/>
                <a:sym typeface="Calibri"/>
              </a:rPr>
              <a:t>ecosystem concerns</a:t>
            </a:r>
            <a:endParaRPr/>
          </a:p>
          <a:p>
            <a:pPr indent="0" lvl="0" marL="0" marR="0" rtl="0" algn="ctr">
              <a:lnSpc>
                <a:spcPct val="100000"/>
              </a:lnSpc>
              <a:spcBef>
                <a:spcPts val="0"/>
              </a:spcBef>
              <a:spcAft>
                <a:spcPts val="0"/>
              </a:spcAft>
              <a:buNone/>
            </a:pPr>
            <a:r>
              <a:t/>
            </a:r>
            <a:endParaRPr b="0" i="0" sz="1600" u="none" cap="none" strike="noStrike">
              <a:solidFill>
                <a:srgbClr val="000000"/>
              </a:solidFill>
              <a:latin typeface="Calibri"/>
              <a:ea typeface="Calibri"/>
              <a:cs typeface="Calibri"/>
              <a:sym typeface="Calibri"/>
            </a:endParaRPr>
          </a:p>
          <a:p>
            <a:pPr indent="-285742" lvl="0" marL="285742" marR="0" rtl="0" algn="l">
              <a:lnSpc>
                <a:spcPct val="100000"/>
              </a:lnSpc>
              <a:spcBef>
                <a:spcPts val="0"/>
              </a:spcBef>
              <a:spcAft>
                <a:spcPts val="0"/>
              </a:spcAft>
              <a:buClr>
                <a:srgbClr val="000000"/>
              </a:buClr>
              <a:buSzPts val="1800"/>
              <a:buFont typeface="Arial"/>
              <a:buChar char="•"/>
            </a:pPr>
            <a:r>
              <a:rPr b="0" i="0" lang="en-US" sz="1600" u="none" cap="none" strike="noStrike">
                <a:solidFill>
                  <a:srgbClr val="000000"/>
                </a:solidFill>
                <a:latin typeface="Calibri"/>
                <a:ea typeface="Calibri"/>
                <a:cs typeface="Calibri"/>
                <a:sym typeface="Calibri"/>
              </a:rPr>
              <a:t>Northern Rockfish</a:t>
            </a:r>
            <a:endParaRPr b="0" i="0" sz="1600" u="none" cap="none" strike="noStrike">
              <a:solidFill>
                <a:srgbClr val="000000"/>
              </a:solidFill>
              <a:latin typeface="Calibri"/>
              <a:ea typeface="Calibri"/>
              <a:cs typeface="Calibri"/>
              <a:sym typeface="Calibri"/>
            </a:endParaRPr>
          </a:p>
        </p:txBody>
      </p:sp>
      <p:sp>
        <p:nvSpPr>
          <p:cNvPr id="123" name="Google Shape;123;p35"/>
          <p:cNvSpPr txBox="1"/>
          <p:nvPr/>
        </p:nvSpPr>
        <p:spPr>
          <a:xfrm>
            <a:off x="187307" y="1173169"/>
            <a:ext cx="3358533" cy="2070774"/>
          </a:xfrm>
          <a:prstGeom prst="rect">
            <a:avLst/>
          </a:prstGeom>
          <a:noFill/>
          <a:ln cap="flat" cmpd="sng" w="38100">
            <a:solidFill>
              <a:srgbClr val="ED7D31"/>
            </a:solidFill>
            <a:prstDash val="solid"/>
            <a:round/>
            <a:headEnd len="sm" w="sm" type="none"/>
            <a:tailEnd len="sm" w="sm" type="none"/>
          </a:ln>
        </p:spPr>
        <p:txBody>
          <a:bodyPr anchorCtr="0" anchor="t" bIns="12150" lIns="24350" spcFirstLastPara="1" rIns="24350" wrap="square" tIns="12150">
            <a:noAutofit/>
          </a:bodyPr>
          <a:lstStyle/>
          <a:p>
            <a:pPr indent="0" lvl="0" marL="0" marR="0" rtl="0" algn="ctr">
              <a:lnSpc>
                <a:spcPct val="100000"/>
              </a:lnSpc>
              <a:spcBef>
                <a:spcPts val="0"/>
              </a:spcBef>
              <a:spcAft>
                <a:spcPts val="0"/>
              </a:spcAft>
              <a:buNone/>
            </a:pPr>
            <a:r>
              <a:rPr b="1" i="1" lang="en-US" sz="1600" u="none" cap="none" strike="noStrike">
                <a:solidFill>
                  <a:srgbClr val="000000"/>
                </a:solidFill>
                <a:latin typeface="Calibri"/>
                <a:ea typeface="Calibri"/>
                <a:cs typeface="Calibri"/>
                <a:sym typeface="Calibri"/>
              </a:rPr>
              <a:t>Level 2</a:t>
            </a:r>
            <a:endParaRPr b="0"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0" i="1" lang="en-US" sz="1600" u="none" cap="none" strike="noStrike">
                <a:solidFill>
                  <a:schemeClr val="dk1"/>
                </a:solidFill>
                <a:latin typeface="Calibri"/>
                <a:ea typeface="Calibri"/>
                <a:cs typeface="Calibri"/>
                <a:sym typeface="Calibri"/>
              </a:rPr>
              <a:t>Multiple indicators showing consistent adverse signals a) across the same trophic level as the stock, and/or b) up or down trophic levels (i.e., predators and prey of the stock)</a:t>
            </a:r>
            <a:endParaRPr b="0" i="1"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1" sz="1600" u="none" cap="none" strike="noStrike">
              <a:solidFill>
                <a:srgbClr val="000000"/>
              </a:solidFill>
              <a:latin typeface="Calibri"/>
              <a:ea typeface="Calibri"/>
              <a:cs typeface="Calibri"/>
              <a:sym typeface="Calibri"/>
            </a:endParaRPr>
          </a:p>
          <a:p>
            <a:pPr indent="-285742" lvl="0" marL="285742" marR="0" rtl="0" algn="l">
              <a:lnSpc>
                <a:spcPct val="100000"/>
              </a:lnSpc>
              <a:spcBef>
                <a:spcPts val="0"/>
              </a:spcBef>
              <a:spcAft>
                <a:spcPts val="0"/>
              </a:spcAft>
              <a:buClr>
                <a:srgbClr val="000000"/>
              </a:buClr>
              <a:buSzPts val="1800"/>
              <a:buFont typeface="Arial"/>
              <a:buChar char="•"/>
            </a:pPr>
            <a:r>
              <a:rPr b="0" i="0" lang="en-US" sz="1600" u="none" cap="none" strike="noStrike">
                <a:solidFill>
                  <a:srgbClr val="000000"/>
                </a:solidFill>
                <a:latin typeface="Calibri"/>
                <a:ea typeface="Calibri"/>
                <a:cs typeface="Calibri"/>
                <a:sym typeface="Calibri"/>
              </a:rPr>
              <a:t>AI Pacific cod</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Calibri"/>
              <a:ea typeface="Calibri"/>
              <a:cs typeface="Calibri"/>
              <a:sym typeface="Calibri"/>
            </a:endParaRPr>
          </a:p>
        </p:txBody>
      </p:sp>
      <p:sp>
        <p:nvSpPr>
          <p:cNvPr id="124" name="Google Shape;124;p35"/>
          <p:cNvSpPr txBox="1"/>
          <p:nvPr/>
        </p:nvSpPr>
        <p:spPr>
          <a:xfrm>
            <a:off x="214907" y="117969"/>
            <a:ext cx="3330933" cy="1258687"/>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None/>
            </a:pPr>
            <a:r>
              <a:rPr b="1" i="1" lang="en-US" sz="1867" u="none" cap="none" strike="noStrike">
                <a:solidFill>
                  <a:srgbClr val="000000"/>
                </a:solidFill>
                <a:latin typeface="Calibri"/>
                <a:ea typeface="Calibri"/>
                <a:cs typeface="Calibri"/>
                <a:sym typeface="Calibri"/>
              </a:rPr>
              <a:t>Risk Table</a:t>
            </a:r>
            <a:endParaRPr b="0" i="0" sz="1867"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1" lang="en-US" sz="1867" u="none" cap="none" strike="noStrike">
                <a:solidFill>
                  <a:srgbClr val="000000"/>
                </a:solidFill>
                <a:latin typeface="Calibri"/>
                <a:ea typeface="Calibri"/>
                <a:cs typeface="Calibri"/>
                <a:sym typeface="Calibri"/>
              </a:rPr>
              <a:t>Environmental/Ecosystem Considerations</a:t>
            </a:r>
            <a:endParaRPr b="1" i="0" sz="1867"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867" u="none" cap="none" strike="noStrike">
              <a:solidFill>
                <a:srgbClr val="000000"/>
              </a:solidFill>
              <a:latin typeface="Calibri"/>
              <a:ea typeface="Calibri"/>
              <a:cs typeface="Calibri"/>
              <a:sym typeface="Calibri"/>
            </a:endParaRPr>
          </a:p>
        </p:txBody>
      </p:sp>
      <p:sp>
        <p:nvSpPr>
          <p:cNvPr id="125" name="Google Shape;125;p35"/>
          <p:cNvSpPr/>
          <p:nvPr/>
        </p:nvSpPr>
        <p:spPr>
          <a:xfrm>
            <a:off x="182507" y="4865043"/>
            <a:ext cx="3363333" cy="1573200"/>
          </a:xfrm>
          <a:prstGeom prst="rect">
            <a:avLst/>
          </a:prstGeom>
          <a:noFill/>
          <a:ln cap="flat" cmpd="sng" w="38100">
            <a:solidFill>
              <a:srgbClr val="A2C4C9"/>
            </a:solidFill>
            <a:prstDash val="solid"/>
            <a:round/>
            <a:headEnd len="sm" w="sm" type="none"/>
            <a:tailEnd len="sm" w="sm" type="none"/>
          </a:ln>
        </p:spPr>
        <p:txBody>
          <a:bodyPr anchorCtr="0" anchor="ctr" bIns="12150" lIns="12150" spcFirstLastPara="1" rIns="12150" wrap="square" tIns="12150">
            <a:noAutofit/>
          </a:bodyPr>
          <a:lstStyle/>
          <a:p>
            <a:pPr indent="0" lvl="0" marL="0" marR="0" rtl="0" algn="ctr">
              <a:lnSpc>
                <a:spcPct val="100000"/>
              </a:lnSpc>
              <a:spcBef>
                <a:spcPts val="0"/>
              </a:spcBef>
              <a:spcAft>
                <a:spcPts val="0"/>
              </a:spcAft>
              <a:buNone/>
            </a:pPr>
            <a:r>
              <a:rPr b="1" i="0" lang="en-US" sz="1600" u="none" cap="none" strike="noStrike">
                <a:solidFill>
                  <a:srgbClr val="000000"/>
                </a:solidFill>
                <a:latin typeface="Calibri"/>
                <a:ea typeface="Calibri"/>
                <a:cs typeface="Calibri"/>
                <a:sym typeface="Calibri"/>
              </a:rPr>
              <a:t>Noteworthy</a:t>
            </a:r>
            <a:endParaRPr/>
          </a:p>
          <a:p>
            <a:pPr indent="0" lvl="0" marL="0" marR="0" rtl="0" algn="ctr">
              <a:lnSpc>
                <a:spcPct val="100000"/>
              </a:lnSpc>
              <a:spcBef>
                <a:spcPts val="0"/>
              </a:spcBef>
              <a:spcAft>
                <a:spcPts val="0"/>
              </a:spcAft>
              <a:buNone/>
            </a:pPr>
            <a:r>
              <a:t/>
            </a:r>
            <a:endParaRPr b="1" i="0" sz="1600" u="none" cap="none" strike="noStrike">
              <a:solidFill>
                <a:srgbClr val="000000"/>
              </a:solidFill>
              <a:latin typeface="Calibri"/>
              <a:ea typeface="Calibri"/>
              <a:cs typeface="Calibri"/>
              <a:sym typeface="Calibri"/>
            </a:endParaRPr>
          </a:p>
          <a:p>
            <a:pPr indent="-268809" lvl="0" marL="285742" marR="0" rtl="0" algn="l">
              <a:lnSpc>
                <a:spcPct val="100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Large scale changes SST patterns</a:t>
            </a:r>
            <a:endParaRPr/>
          </a:p>
          <a:p>
            <a:pPr indent="-268809" lvl="0" marL="285742" marR="0" rtl="0" algn="l">
              <a:lnSpc>
                <a:spcPct val="100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Key temperatures for AI groundfish</a:t>
            </a:r>
            <a:endParaRPr/>
          </a:p>
          <a:p>
            <a:pPr indent="-268809" lvl="0" marL="285742" marR="0" rtl="0" algn="l">
              <a:lnSpc>
                <a:spcPct val="100000"/>
              </a:lnSpc>
              <a:spcBef>
                <a:spcPts val="0"/>
              </a:spcBef>
              <a:spcAft>
                <a:spcPts val="0"/>
              </a:spcAft>
              <a:buClr>
                <a:srgbClr val="000000"/>
              </a:buClr>
              <a:buSzPts val="1600"/>
              <a:buFont typeface="Calibri"/>
              <a:buChar char="•"/>
            </a:pPr>
            <a:r>
              <a:rPr b="0" i="0" lang="en-US" sz="1600" u="none" cap="none" strike="noStrike">
                <a:solidFill>
                  <a:srgbClr val="000000"/>
                </a:solidFill>
                <a:latin typeface="Calibri"/>
                <a:ea typeface="Calibri"/>
                <a:cs typeface="Calibri"/>
                <a:sym typeface="Calibri"/>
              </a:rPr>
              <a:t>Pcod eating less fish</a:t>
            </a:r>
            <a:endParaRPr/>
          </a:p>
          <a:p>
            <a:pPr indent="0" lvl="0" marL="609585" marR="0" rtl="0" algn="l">
              <a:lnSpc>
                <a:spcPct val="100000"/>
              </a:lnSpc>
              <a:spcBef>
                <a:spcPts val="0"/>
              </a:spcBef>
              <a:spcAft>
                <a:spcPts val="0"/>
              </a:spcAft>
              <a:buNone/>
            </a:pPr>
            <a:r>
              <a:t/>
            </a:r>
            <a:endParaRPr b="0" i="0" sz="1600" u="none" cap="none" strike="noStrike">
              <a:solidFill>
                <a:srgbClr val="000000"/>
              </a:solidFill>
              <a:latin typeface="Calibri"/>
              <a:ea typeface="Calibri"/>
              <a:cs typeface="Calibri"/>
              <a:sym typeface="Calibri"/>
            </a:endParaRPr>
          </a:p>
        </p:txBody>
      </p:sp>
      <p:pic>
        <p:nvPicPr>
          <p:cNvPr id="126" name="Google Shape;126;p35"/>
          <p:cNvPicPr preferRelativeResize="0"/>
          <p:nvPr/>
        </p:nvPicPr>
        <p:blipFill rotWithShape="1">
          <a:blip r:embed="rId3">
            <a:alphaModFix/>
          </a:blip>
          <a:srcRect b="0" l="0" r="0" t="0"/>
          <a:stretch/>
        </p:blipFill>
        <p:spPr>
          <a:xfrm>
            <a:off x="11074932" y="3619501"/>
            <a:ext cx="1009966" cy="651816"/>
          </a:xfrm>
          <a:prstGeom prst="rect">
            <a:avLst/>
          </a:prstGeom>
          <a:noFill/>
          <a:ln>
            <a:noFill/>
          </a:ln>
        </p:spPr>
      </p:pic>
      <p:pic>
        <p:nvPicPr>
          <p:cNvPr id="127" name="Google Shape;127;p35"/>
          <p:cNvPicPr preferRelativeResize="0"/>
          <p:nvPr/>
        </p:nvPicPr>
        <p:blipFill rotWithShape="1">
          <a:blip r:embed="rId4">
            <a:alphaModFix/>
          </a:blip>
          <a:srcRect b="0" l="0" r="0" t="0"/>
          <a:stretch/>
        </p:blipFill>
        <p:spPr>
          <a:xfrm>
            <a:off x="10715047" y="3432332"/>
            <a:ext cx="1168216" cy="521275"/>
          </a:xfrm>
          <a:prstGeom prst="rect">
            <a:avLst/>
          </a:prstGeom>
          <a:noFill/>
          <a:ln>
            <a:noFill/>
          </a:ln>
        </p:spPr>
      </p:pic>
      <p:pic>
        <p:nvPicPr>
          <p:cNvPr id="128" name="Google Shape;128;p35"/>
          <p:cNvPicPr preferRelativeResize="0"/>
          <p:nvPr/>
        </p:nvPicPr>
        <p:blipFill rotWithShape="1">
          <a:blip r:embed="rId5">
            <a:alphaModFix/>
          </a:blip>
          <a:srcRect b="0" l="0" r="0" t="0"/>
          <a:stretch/>
        </p:blipFill>
        <p:spPr>
          <a:xfrm>
            <a:off x="10341196" y="608569"/>
            <a:ext cx="733736" cy="728600"/>
          </a:xfrm>
          <a:prstGeom prst="rect">
            <a:avLst/>
          </a:prstGeom>
          <a:noFill/>
          <a:ln>
            <a:noFill/>
          </a:ln>
        </p:spPr>
      </p:pic>
      <p:pic>
        <p:nvPicPr>
          <p:cNvPr id="129" name="Google Shape;129;p35"/>
          <p:cNvPicPr preferRelativeResize="0"/>
          <p:nvPr/>
        </p:nvPicPr>
        <p:blipFill rotWithShape="1">
          <a:blip r:embed="rId6">
            <a:alphaModFix/>
          </a:blip>
          <a:srcRect b="0" l="0" r="0" t="0"/>
          <a:stretch/>
        </p:blipFill>
        <p:spPr>
          <a:xfrm>
            <a:off x="10947158" y="1277384"/>
            <a:ext cx="920639" cy="1055200"/>
          </a:xfrm>
          <a:prstGeom prst="rect">
            <a:avLst/>
          </a:prstGeom>
          <a:noFill/>
          <a:ln>
            <a:noFill/>
          </a:ln>
        </p:spPr>
      </p:pic>
      <p:pic>
        <p:nvPicPr>
          <p:cNvPr descr="A fish with its mouth open&#10;&#10;Description automatically generated" id="130" name="Google Shape;130;p35"/>
          <p:cNvPicPr preferRelativeResize="0"/>
          <p:nvPr/>
        </p:nvPicPr>
        <p:blipFill rotWithShape="1">
          <a:blip r:embed="rId7">
            <a:alphaModFix amt="70000"/>
          </a:blip>
          <a:srcRect b="0" l="0" r="0" t="0"/>
          <a:stretch/>
        </p:blipFill>
        <p:spPr>
          <a:xfrm>
            <a:off x="3277869" y="4714240"/>
            <a:ext cx="1063336" cy="1067886"/>
          </a:xfrm>
          <a:prstGeom prst="rect">
            <a:avLst/>
          </a:prstGeom>
          <a:noFill/>
          <a:ln>
            <a:noFill/>
          </a:ln>
        </p:spPr>
      </p:pic>
      <p:grpSp>
        <p:nvGrpSpPr>
          <p:cNvPr id="131" name="Google Shape;131;p35"/>
          <p:cNvGrpSpPr/>
          <p:nvPr/>
        </p:nvGrpSpPr>
        <p:grpSpPr>
          <a:xfrm>
            <a:off x="10436885" y="3665227"/>
            <a:ext cx="327463" cy="280182"/>
            <a:chOff x="10099186" y="3467101"/>
            <a:chExt cx="569474" cy="531642"/>
          </a:xfrm>
        </p:grpSpPr>
        <p:pic>
          <p:nvPicPr>
            <p:cNvPr id="132" name="Google Shape;132;p35"/>
            <p:cNvPicPr preferRelativeResize="0"/>
            <p:nvPr/>
          </p:nvPicPr>
          <p:blipFill rotWithShape="1">
            <a:blip r:embed="rId8">
              <a:alphaModFix/>
            </a:blip>
            <a:srcRect b="0" l="0" r="0" t="0"/>
            <a:stretch/>
          </p:blipFill>
          <p:spPr>
            <a:xfrm>
              <a:off x="10178619" y="3467101"/>
              <a:ext cx="337641" cy="273148"/>
            </a:xfrm>
            <a:prstGeom prst="rect">
              <a:avLst/>
            </a:prstGeom>
            <a:noFill/>
            <a:ln>
              <a:noFill/>
            </a:ln>
          </p:spPr>
        </p:pic>
        <p:pic>
          <p:nvPicPr>
            <p:cNvPr id="133" name="Google Shape;133;p35"/>
            <p:cNvPicPr preferRelativeResize="0"/>
            <p:nvPr/>
          </p:nvPicPr>
          <p:blipFill rotWithShape="1">
            <a:blip r:embed="rId8">
              <a:alphaModFix/>
            </a:blip>
            <a:srcRect b="0" l="0" r="0" t="0"/>
            <a:stretch/>
          </p:blipFill>
          <p:spPr>
            <a:xfrm>
              <a:off x="10331019" y="3619502"/>
              <a:ext cx="337641" cy="273147"/>
            </a:xfrm>
            <a:prstGeom prst="rect">
              <a:avLst/>
            </a:prstGeom>
            <a:noFill/>
            <a:ln>
              <a:noFill/>
            </a:ln>
          </p:spPr>
        </p:pic>
        <p:pic>
          <p:nvPicPr>
            <p:cNvPr id="134" name="Google Shape;134;p35"/>
            <p:cNvPicPr preferRelativeResize="0"/>
            <p:nvPr/>
          </p:nvPicPr>
          <p:blipFill rotWithShape="1">
            <a:blip r:embed="rId8">
              <a:alphaModFix/>
            </a:blip>
            <a:srcRect b="0" l="0" r="0" t="0"/>
            <a:stretch/>
          </p:blipFill>
          <p:spPr>
            <a:xfrm>
              <a:off x="10099186" y="3725595"/>
              <a:ext cx="337641" cy="273148"/>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3"/>
          <p:cNvSpPr txBox="1"/>
          <p:nvPr/>
        </p:nvSpPr>
        <p:spPr>
          <a:xfrm>
            <a:off x="7380791" y="253252"/>
            <a:ext cx="4572000" cy="83099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2023 AI Risk Tables</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Level 2</a:t>
            </a:r>
            <a:endParaRPr b="0" i="0" sz="1400" u="none" cap="none" strike="noStrike">
              <a:solidFill>
                <a:srgbClr val="000000"/>
              </a:solidFill>
              <a:latin typeface="Arial"/>
              <a:ea typeface="Arial"/>
              <a:cs typeface="Arial"/>
              <a:sym typeface="Arial"/>
            </a:endParaRPr>
          </a:p>
        </p:txBody>
      </p:sp>
      <p:sp>
        <p:nvSpPr>
          <p:cNvPr id="140" name="Google Shape;140;p3"/>
          <p:cNvSpPr txBox="1"/>
          <p:nvPr/>
        </p:nvSpPr>
        <p:spPr>
          <a:xfrm>
            <a:off x="518813" y="955711"/>
            <a:ext cx="1980984"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A</a:t>
            </a:r>
            <a:r>
              <a:rPr b="0" i="0" lang="en-US" sz="1800" u="none" cap="none" strike="noStrike">
                <a:solidFill>
                  <a:srgbClr val="00467F"/>
                </a:solidFill>
                <a:latin typeface="Arial"/>
                <a:ea typeface="Arial"/>
                <a:cs typeface="Arial"/>
                <a:sym typeface="Arial"/>
              </a:rPr>
              <a:t>I Pacific cod</a:t>
            </a:r>
            <a:endParaRPr b="0" i="0" sz="1800" u="none" cap="none" strike="noStrike">
              <a:solidFill>
                <a:schemeClr val="dk1"/>
              </a:solidFill>
              <a:latin typeface="Arial"/>
              <a:ea typeface="Arial"/>
              <a:cs typeface="Arial"/>
              <a:sym typeface="Arial"/>
            </a:endParaRPr>
          </a:p>
        </p:txBody>
      </p:sp>
      <p:pic>
        <p:nvPicPr>
          <p:cNvPr id="141" name="Google Shape;141;p3"/>
          <p:cNvPicPr preferRelativeResize="0"/>
          <p:nvPr/>
        </p:nvPicPr>
        <p:blipFill rotWithShape="1">
          <a:blip r:embed="rId3">
            <a:alphaModFix/>
          </a:blip>
          <a:srcRect b="0" l="0" r="0" t="0"/>
          <a:stretch/>
        </p:blipFill>
        <p:spPr>
          <a:xfrm>
            <a:off x="257813" y="2338505"/>
            <a:ext cx="2241984" cy="795429"/>
          </a:xfrm>
          <a:prstGeom prst="rect">
            <a:avLst/>
          </a:prstGeom>
          <a:noFill/>
          <a:ln>
            <a:noFill/>
          </a:ln>
        </p:spPr>
      </p:pic>
      <p:sp>
        <p:nvSpPr>
          <p:cNvPr id="142" name="Google Shape;142;p3"/>
          <p:cNvSpPr txBox="1"/>
          <p:nvPr/>
        </p:nvSpPr>
        <p:spPr>
          <a:xfrm>
            <a:off x="4562225" y="1383228"/>
            <a:ext cx="7371962" cy="6093936"/>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1E4E79"/>
              </a:buClr>
              <a:buSzPts val="1800"/>
              <a:buFont typeface="Arial"/>
              <a:buChar char="•"/>
            </a:pPr>
            <a:r>
              <a:rPr b="0" i="0" lang="en-US" sz="1800" u="none" cap="none" strike="noStrike">
                <a:solidFill>
                  <a:srgbClr val="1E4E79"/>
                </a:solidFill>
                <a:latin typeface="Arial"/>
                <a:ea typeface="Arial"/>
                <a:cs typeface="Arial"/>
                <a:sym typeface="Arial"/>
              </a:rPr>
              <a:t>Persistent warm conditions </a:t>
            </a:r>
            <a:endParaRPr/>
          </a:p>
          <a:p>
            <a:pPr indent="-285750" lvl="0" marL="285750" marR="0" rtl="0" algn="l">
              <a:lnSpc>
                <a:spcPct val="100000"/>
              </a:lnSpc>
              <a:spcBef>
                <a:spcPts val="0"/>
              </a:spcBef>
              <a:spcAft>
                <a:spcPts val="0"/>
              </a:spcAft>
              <a:buClr>
                <a:srgbClr val="1E4E79"/>
              </a:buClr>
              <a:buSzPts val="1800"/>
              <a:buFont typeface="Arial"/>
              <a:buChar char="•"/>
            </a:pPr>
            <a:r>
              <a:rPr b="0" i="0" lang="en-US" sz="1800" u="none" cap="none" strike="noStrike">
                <a:solidFill>
                  <a:srgbClr val="1E4E79"/>
                </a:solidFill>
                <a:latin typeface="Arial"/>
                <a:ea typeface="Arial"/>
                <a:cs typeface="Arial"/>
                <a:sym typeface="Arial"/>
              </a:rPr>
              <a:t>Narrow optimal thermal range for &gt;20% egg hatch success</a:t>
            </a:r>
            <a:endParaRPr/>
          </a:p>
          <a:p>
            <a:pPr indent="-285750" lvl="0" marL="285750" marR="0" rtl="0" algn="l">
              <a:lnSpc>
                <a:spcPct val="100000"/>
              </a:lnSpc>
              <a:spcBef>
                <a:spcPts val="0"/>
              </a:spcBef>
              <a:spcAft>
                <a:spcPts val="0"/>
              </a:spcAft>
              <a:buClr>
                <a:srgbClr val="1E4E79"/>
              </a:buClr>
              <a:buSzPts val="1800"/>
              <a:buFont typeface="Arial"/>
              <a:buChar char="•"/>
            </a:pPr>
            <a:r>
              <a:rPr b="0" i="0" lang="en-US" sz="1800" u="none" cap="none" strike="noStrike">
                <a:solidFill>
                  <a:srgbClr val="1E4E79"/>
                </a:solidFill>
                <a:latin typeface="Arial"/>
                <a:ea typeface="Arial"/>
                <a:cs typeface="Arial"/>
                <a:sym typeface="Arial"/>
              </a:rPr>
              <a:t>Increased bioenergetic costs, increased consumption</a:t>
            </a:r>
            <a:endParaRPr/>
          </a:p>
          <a:p>
            <a:pPr indent="-285750" lvl="0" marL="285750" marR="0" rtl="0" algn="l">
              <a:lnSpc>
                <a:spcPct val="100000"/>
              </a:lnSpc>
              <a:spcBef>
                <a:spcPts val="0"/>
              </a:spcBef>
              <a:spcAft>
                <a:spcPts val="0"/>
              </a:spcAft>
              <a:buClr>
                <a:srgbClr val="1E4E79"/>
              </a:buClr>
              <a:buSzPts val="1800"/>
              <a:buFont typeface="Arial"/>
              <a:buChar char="•"/>
            </a:pPr>
            <a:r>
              <a:rPr b="0" i="0" lang="en-US" sz="1800" u="none" cap="none" strike="noStrike">
                <a:solidFill>
                  <a:srgbClr val="1E4E79"/>
                </a:solidFill>
                <a:latin typeface="Arial"/>
                <a:ea typeface="Arial"/>
                <a:cs typeface="Arial"/>
                <a:sym typeface="Arial"/>
              </a:rPr>
              <a:t>Lower amount of fish in diet since ~2010</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1E4E79"/>
              </a:buClr>
              <a:buSzPts val="1800"/>
              <a:buFont typeface="Arial"/>
              <a:buChar char="•"/>
            </a:pPr>
            <a:r>
              <a:rPr b="0" i="0" lang="en-US" sz="1800" u="none" cap="none" strike="noStrike">
                <a:solidFill>
                  <a:srgbClr val="1E4E79"/>
                </a:solidFill>
                <a:latin typeface="Arial"/>
                <a:ea typeface="Arial"/>
                <a:cs typeface="Arial"/>
                <a:sym typeface="Arial"/>
              </a:rPr>
              <a:t>Lower prey quality resulting in reduced fish condition </a:t>
            </a:r>
            <a:endParaRPr b="0" i="0" sz="1800" u="none" cap="none" strike="noStrike">
              <a:solidFill>
                <a:srgbClr val="1E4E79"/>
              </a:solidFill>
              <a:latin typeface="Arial"/>
              <a:ea typeface="Arial"/>
              <a:cs typeface="Arial"/>
              <a:sym typeface="Arial"/>
            </a:endParaRPr>
          </a:p>
          <a:p>
            <a:pPr indent="-285750" lvl="0" marL="285750" marR="0" rtl="0" algn="l">
              <a:lnSpc>
                <a:spcPct val="100000"/>
              </a:lnSpc>
              <a:spcBef>
                <a:spcPts val="0"/>
              </a:spcBef>
              <a:spcAft>
                <a:spcPts val="0"/>
              </a:spcAft>
              <a:buClr>
                <a:srgbClr val="1E4E79"/>
              </a:buClr>
              <a:buSzPts val="1800"/>
              <a:buFont typeface="Arial"/>
              <a:buChar char="•"/>
            </a:pPr>
            <a:r>
              <a:rPr b="0" i="0" lang="en-US" sz="1800" u="none" cap="none" strike="noStrike">
                <a:solidFill>
                  <a:srgbClr val="1E4E79"/>
                </a:solidFill>
                <a:latin typeface="Arial"/>
                <a:ea typeface="Arial"/>
                <a:cs typeface="Arial"/>
                <a:sym typeface="Arial"/>
              </a:rPr>
              <a:t>Decreased consumption of Atka as prey</a:t>
            </a:r>
            <a:endParaRPr/>
          </a:p>
          <a:p>
            <a:pPr indent="-171450" lvl="0" marL="285750" marR="0" rtl="0" algn="l">
              <a:lnSpc>
                <a:spcPct val="100000"/>
              </a:lnSpc>
              <a:spcBef>
                <a:spcPts val="0"/>
              </a:spcBef>
              <a:spcAft>
                <a:spcPts val="0"/>
              </a:spcAft>
              <a:buClr>
                <a:srgbClr val="1E4E79"/>
              </a:buClr>
              <a:buSzPts val="1800"/>
              <a:buFont typeface="Arial"/>
              <a:buNone/>
            </a:pPr>
            <a:r>
              <a:t/>
            </a:r>
            <a:endParaRPr b="0" i="0" sz="1800" u="none" cap="none" strike="noStrike">
              <a:solidFill>
                <a:srgbClr val="1E4E79"/>
              </a:solidFill>
              <a:latin typeface="Arial"/>
              <a:ea typeface="Arial"/>
              <a:cs typeface="Arial"/>
              <a:sym typeface="Arial"/>
            </a:endParaRPr>
          </a:p>
          <a:p>
            <a:pPr indent="-171450" lvl="0" marL="285750" marR="0" rtl="0" algn="l">
              <a:lnSpc>
                <a:spcPct val="100000"/>
              </a:lnSpc>
              <a:spcBef>
                <a:spcPts val="0"/>
              </a:spcBef>
              <a:spcAft>
                <a:spcPts val="0"/>
              </a:spcAft>
              <a:buClr>
                <a:srgbClr val="1E4E79"/>
              </a:buClr>
              <a:buSzPts val="1800"/>
              <a:buFont typeface="Arial"/>
              <a:buNone/>
            </a:pPr>
            <a:r>
              <a:t/>
            </a:r>
            <a:endParaRPr b="0" i="0" sz="1800" u="none" cap="none" strike="noStrike">
              <a:solidFill>
                <a:srgbClr val="1E4E79"/>
              </a:solidFill>
              <a:latin typeface="Arial"/>
              <a:ea typeface="Arial"/>
              <a:cs typeface="Arial"/>
              <a:sym typeface="Arial"/>
            </a:endParaRPr>
          </a:p>
          <a:p>
            <a:pPr indent="0" lvl="0" marL="0" marR="0" rtl="0" algn="r">
              <a:lnSpc>
                <a:spcPct val="100000"/>
              </a:lnSpc>
              <a:spcBef>
                <a:spcPts val="0"/>
              </a:spcBef>
              <a:spcAft>
                <a:spcPts val="0"/>
              </a:spcAft>
              <a:buNone/>
            </a:pPr>
            <a:r>
              <a:rPr b="0" i="0" lang="en-US" sz="2400" u="none" cap="none" strike="noStrike">
                <a:solidFill>
                  <a:schemeClr val="dk1"/>
                </a:solidFill>
                <a:latin typeface="Arial"/>
                <a:ea typeface="Arial"/>
                <a:cs typeface="Arial"/>
                <a:sym typeface="Arial"/>
              </a:rPr>
              <a:t>Level 1</a:t>
            </a:r>
            <a:endParaRPr/>
          </a:p>
          <a:p>
            <a:pPr indent="0" lvl="0" marL="0" marR="0" rtl="0" algn="r">
              <a:lnSpc>
                <a:spcPct val="100000"/>
              </a:lnSpc>
              <a:spcBef>
                <a:spcPts val="0"/>
              </a:spcBef>
              <a:spcAft>
                <a:spcPts val="0"/>
              </a:spcAft>
              <a:buNone/>
            </a:pPr>
            <a:r>
              <a:t/>
            </a:r>
            <a:endParaRPr b="0" i="0" sz="24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rgbClr val="1E4E79"/>
              </a:buClr>
              <a:buSzPts val="1800"/>
              <a:buFont typeface="Arial"/>
              <a:buChar char="•"/>
            </a:pPr>
            <a:r>
              <a:rPr b="0" i="0" lang="en-US" sz="1800" u="none" cap="none" strike="noStrike">
                <a:solidFill>
                  <a:srgbClr val="1E4E79"/>
                </a:solidFill>
                <a:latin typeface="Arial"/>
                <a:ea typeface="Arial"/>
                <a:cs typeface="Arial"/>
                <a:sym typeface="Arial"/>
              </a:rPr>
              <a:t>Warm conditions and lower than average fish condition BUT</a:t>
            </a:r>
            <a:endParaRPr/>
          </a:p>
          <a:p>
            <a:pPr indent="-285750" lvl="0" marL="285750" marR="0" rtl="0" algn="l">
              <a:lnSpc>
                <a:spcPct val="100000"/>
              </a:lnSpc>
              <a:spcBef>
                <a:spcPts val="0"/>
              </a:spcBef>
              <a:spcAft>
                <a:spcPts val="0"/>
              </a:spcAft>
              <a:buClr>
                <a:srgbClr val="1E4E79"/>
              </a:buClr>
              <a:buSzPts val="1800"/>
              <a:buFont typeface="Arial"/>
              <a:buChar char="•"/>
            </a:pPr>
            <a:r>
              <a:rPr b="0" i="0" lang="en-US" sz="1800" u="none" cap="none" strike="noStrike">
                <a:solidFill>
                  <a:srgbClr val="1E4E79"/>
                </a:solidFill>
                <a:latin typeface="Arial"/>
                <a:ea typeface="Arial"/>
                <a:cs typeface="Arial"/>
                <a:sym typeface="Arial"/>
              </a:rPr>
              <a:t>Eggs hatch internally – live bearers</a:t>
            </a:r>
            <a:endParaRPr/>
          </a:p>
          <a:p>
            <a:pPr indent="-285750" lvl="0" marL="285750" marR="0" rtl="0" algn="l">
              <a:lnSpc>
                <a:spcPct val="100000"/>
              </a:lnSpc>
              <a:spcBef>
                <a:spcPts val="0"/>
              </a:spcBef>
              <a:spcAft>
                <a:spcPts val="0"/>
              </a:spcAft>
              <a:buClr>
                <a:srgbClr val="1E4E79"/>
              </a:buClr>
              <a:buSzPts val="1800"/>
              <a:buFont typeface="Arial"/>
              <a:buChar char="•"/>
            </a:pPr>
            <a:r>
              <a:rPr b="0" i="0" lang="en-US" sz="1800" u="none" cap="none" strike="noStrike">
                <a:solidFill>
                  <a:srgbClr val="1E4E79"/>
                </a:solidFill>
                <a:latin typeface="Arial"/>
                <a:ea typeface="Arial"/>
                <a:cs typeface="Arial"/>
                <a:sym typeface="Arial"/>
              </a:rPr>
              <a:t>Long-lived species -each adult cohort’s genetic composition is heavily influenced by the environmental conditions experienced during the first year at sea (Maselko et al 2020)</a:t>
            </a:r>
            <a:endParaRPr/>
          </a:p>
          <a:p>
            <a:pPr indent="-285750" lvl="0" marL="285750" marR="0" rtl="0" algn="l">
              <a:lnSpc>
                <a:spcPct val="100000"/>
              </a:lnSpc>
              <a:spcBef>
                <a:spcPts val="0"/>
              </a:spcBef>
              <a:spcAft>
                <a:spcPts val="0"/>
              </a:spcAft>
              <a:buClr>
                <a:srgbClr val="1E4E79"/>
              </a:buClr>
              <a:buSzPts val="1800"/>
              <a:buFont typeface="Arial"/>
              <a:buChar char="•"/>
            </a:pPr>
            <a:r>
              <a:rPr b="0" i="0" lang="en-US" sz="1800" u="none" cap="none" strike="noStrike">
                <a:solidFill>
                  <a:srgbClr val="1E4E79"/>
                </a:solidFill>
                <a:latin typeface="Arial"/>
                <a:ea typeface="Arial"/>
                <a:cs typeface="Arial"/>
                <a:sym typeface="Arial"/>
              </a:rPr>
              <a:t>Genetic portfolio includes the environmental conditions of every cohort’s first year</a:t>
            </a:r>
            <a:endParaRPr/>
          </a:p>
          <a:p>
            <a:pPr indent="-285750" lvl="0" marL="285750" marR="0" rtl="0" algn="l">
              <a:lnSpc>
                <a:spcPct val="100000"/>
              </a:lnSpc>
              <a:spcBef>
                <a:spcPts val="0"/>
              </a:spcBef>
              <a:spcAft>
                <a:spcPts val="0"/>
              </a:spcAft>
              <a:buClr>
                <a:srgbClr val="1E4E79"/>
              </a:buClr>
              <a:buSzPts val="1800"/>
              <a:buFont typeface="Arial"/>
              <a:buChar char="•"/>
            </a:pPr>
            <a:r>
              <a:rPr b="0" i="0" lang="en-US" sz="1800" u="none" cap="none" strike="noStrike">
                <a:solidFill>
                  <a:srgbClr val="1E4E79"/>
                </a:solidFill>
                <a:latin typeface="Arial"/>
                <a:ea typeface="Arial"/>
                <a:cs typeface="Arial"/>
                <a:sym typeface="Arial"/>
              </a:rPr>
              <a:t>No apparent effects from Eastern Kamchatka Pink Salmon</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1E4E7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1E4E7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1E4E79"/>
              </a:solidFill>
              <a:latin typeface="Arial"/>
              <a:ea typeface="Arial"/>
              <a:cs typeface="Arial"/>
              <a:sym typeface="Arial"/>
            </a:endParaRPr>
          </a:p>
        </p:txBody>
      </p:sp>
      <p:pic>
        <p:nvPicPr>
          <p:cNvPr id="143" name="Google Shape;143;p3"/>
          <p:cNvPicPr preferRelativeResize="0"/>
          <p:nvPr/>
        </p:nvPicPr>
        <p:blipFill rotWithShape="1">
          <a:blip r:embed="rId4">
            <a:alphaModFix amt="70000"/>
          </a:blip>
          <a:srcRect b="0" l="0" r="0" t="0"/>
          <a:stretch/>
        </p:blipFill>
        <p:spPr>
          <a:xfrm>
            <a:off x="3145156" y="1757102"/>
            <a:ext cx="771525" cy="766763"/>
          </a:xfrm>
          <a:prstGeom prst="rect">
            <a:avLst/>
          </a:prstGeom>
          <a:noFill/>
          <a:ln>
            <a:noFill/>
          </a:ln>
        </p:spPr>
      </p:pic>
      <p:sp>
        <p:nvSpPr>
          <p:cNvPr id="144" name="Google Shape;144;p3"/>
          <p:cNvSpPr/>
          <p:nvPr/>
        </p:nvSpPr>
        <p:spPr>
          <a:xfrm>
            <a:off x="3565157" y="1791955"/>
            <a:ext cx="825046" cy="182712"/>
          </a:xfrm>
          <a:custGeom>
            <a:rect b="b" l="l" r="r" t="t"/>
            <a:pathLst>
              <a:path extrusionOk="0" h="1180523" w="2751428">
                <a:moveTo>
                  <a:pt x="2071828" y="557265"/>
                </a:moveTo>
                <a:cubicBezTo>
                  <a:pt x="2091983" y="558943"/>
                  <a:pt x="2171206" y="568175"/>
                  <a:pt x="2188562" y="565378"/>
                </a:cubicBezTo>
                <a:cubicBezTo>
                  <a:pt x="2220475" y="560622"/>
                  <a:pt x="2247070" y="540200"/>
                  <a:pt x="2272264" y="522296"/>
                </a:cubicBezTo>
                <a:cubicBezTo>
                  <a:pt x="2301098" y="501594"/>
                  <a:pt x="2333291" y="466066"/>
                  <a:pt x="2365764" y="447602"/>
                </a:cubicBezTo>
                <a:cubicBezTo>
                  <a:pt x="2399357" y="428579"/>
                  <a:pt x="2434069" y="411235"/>
                  <a:pt x="2469622" y="396128"/>
                </a:cubicBezTo>
                <a:cubicBezTo>
                  <a:pt x="2505734" y="380742"/>
                  <a:pt x="2542686" y="368153"/>
                  <a:pt x="2580478" y="357522"/>
                </a:cubicBezTo>
                <a:cubicBezTo>
                  <a:pt x="2619949" y="346332"/>
                  <a:pt x="2690774" y="316679"/>
                  <a:pt x="2729126" y="344374"/>
                </a:cubicBezTo>
                <a:cubicBezTo>
                  <a:pt x="2768317" y="372629"/>
                  <a:pt x="2748722" y="433335"/>
                  <a:pt x="2724647" y="463268"/>
                </a:cubicBezTo>
                <a:cubicBezTo>
                  <a:pt x="2715129" y="475018"/>
                  <a:pt x="2703371" y="486208"/>
                  <a:pt x="2694693" y="498237"/>
                </a:cubicBezTo>
                <a:cubicBezTo>
                  <a:pt x="2691614" y="502434"/>
                  <a:pt x="2690494" y="508588"/>
                  <a:pt x="2687415" y="513344"/>
                </a:cubicBezTo>
                <a:cubicBezTo>
                  <a:pt x="2681256" y="522296"/>
                  <a:pt x="2671178" y="527611"/>
                  <a:pt x="2664460" y="536004"/>
                </a:cubicBezTo>
                <a:cubicBezTo>
                  <a:pt x="2640385" y="565937"/>
                  <a:pt x="2595035" y="591394"/>
                  <a:pt x="2587196" y="631958"/>
                </a:cubicBezTo>
                <a:cubicBezTo>
                  <a:pt x="2582997" y="653219"/>
                  <a:pt x="2589716" y="680076"/>
                  <a:pt x="2603153" y="697140"/>
                </a:cubicBezTo>
                <a:cubicBezTo>
                  <a:pt x="2616030" y="713086"/>
                  <a:pt x="2626388" y="730710"/>
                  <a:pt x="2641225" y="744978"/>
                </a:cubicBezTo>
                <a:cubicBezTo>
                  <a:pt x="2666419" y="769596"/>
                  <a:pt x="2695533" y="800648"/>
                  <a:pt x="2710370" y="832540"/>
                </a:cubicBezTo>
                <a:cubicBezTo>
                  <a:pt x="2725207" y="864432"/>
                  <a:pt x="2761319" y="922900"/>
                  <a:pt x="2718488" y="950595"/>
                </a:cubicBezTo>
                <a:cubicBezTo>
                  <a:pt x="2683216" y="973534"/>
                  <a:pt x="2631147" y="944440"/>
                  <a:pt x="2596994" y="933250"/>
                </a:cubicBezTo>
                <a:cubicBezTo>
                  <a:pt x="2578238" y="927096"/>
                  <a:pt x="2559762" y="920941"/>
                  <a:pt x="2541286" y="914227"/>
                </a:cubicBezTo>
                <a:cubicBezTo>
                  <a:pt x="2504334" y="900799"/>
                  <a:pt x="2468502" y="884014"/>
                  <a:pt x="2433230" y="866670"/>
                </a:cubicBezTo>
                <a:cubicBezTo>
                  <a:pt x="2398797" y="849605"/>
                  <a:pt x="2365204" y="831421"/>
                  <a:pt x="2332731" y="810440"/>
                </a:cubicBezTo>
                <a:cubicBezTo>
                  <a:pt x="2316495" y="800089"/>
                  <a:pt x="2298299" y="777429"/>
                  <a:pt x="2283182" y="767358"/>
                </a:cubicBezTo>
                <a:cubicBezTo>
                  <a:pt x="2268625" y="757567"/>
                  <a:pt x="2254068" y="746377"/>
                  <a:pt x="2238392" y="738544"/>
                </a:cubicBezTo>
                <a:cubicBezTo>
                  <a:pt x="2206478" y="722598"/>
                  <a:pt x="2111299" y="722598"/>
                  <a:pt x="2101501" y="721758"/>
                </a:cubicBezTo>
                <a:cubicBezTo>
                  <a:pt x="2097022" y="721479"/>
                  <a:pt x="2092543" y="720919"/>
                  <a:pt x="2088064" y="720919"/>
                </a:cubicBezTo>
                <a:cubicBezTo>
                  <a:pt x="2084145" y="720919"/>
                  <a:pt x="2080226" y="722038"/>
                  <a:pt x="2076306" y="722318"/>
                </a:cubicBezTo>
                <a:cubicBezTo>
                  <a:pt x="2083305" y="731270"/>
                  <a:pt x="2091423" y="739663"/>
                  <a:pt x="2098142" y="748894"/>
                </a:cubicBezTo>
                <a:cubicBezTo>
                  <a:pt x="2104300" y="757287"/>
                  <a:pt x="2108780" y="766798"/>
                  <a:pt x="2112699" y="776310"/>
                </a:cubicBezTo>
                <a:cubicBezTo>
                  <a:pt x="2116618" y="785542"/>
                  <a:pt x="2119137" y="795333"/>
                  <a:pt x="2118018" y="805404"/>
                </a:cubicBezTo>
                <a:cubicBezTo>
                  <a:pt x="2110739" y="865271"/>
                  <a:pt x="2035995" y="881496"/>
                  <a:pt x="1991205" y="914227"/>
                </a:cubicBezTo>
                <a:cubicBezTo>
                  <a:pt x="1939696" y="951994"/>
                  <a:pt x="1862433" y="998153"/>
                  <a:pt x="1803645" y="1023330"/>
                </a:cubicBezTo>
                <a:cubicBezTo>
                  <a:pt x="1691949" y="1071168"/>
                  <a:pt x="1564297" y="1093827"/>
                  <a:pt x="1463799" y="1016336"/>
                </a:cubicBezTo>
                <a:cubicBezTo>
                  <a:pt x="1446722" y="1003188"/>
                  <a:pt x="1434685" y="986683"/>
                  <a:pt x="1424327" y="968219"/>
                </a:cubicBezTo>
                <a:cubicBezTo>
                  <a:pt x="1412010" y="946399"/>
                  <a:pt x="1400532" y="923739"/>
                  <a:pt x="1388775" y="901638"/>
                </a:cubicBezTo>
                <a:cubicBezTo>
                  <a:pt x="1383736" y="892407"/>
                  <a:pt x="1380097" y="881217"/>
                  <a:pt x="1368899" y="878139"/>
                </a:cubicBezTo>
                <a:cubicBezTo>
                  <a:pt x="1363860" y="876741"/>
                  <a:pt x="1357701" y="878139"/>
                  <a:pt x="1352383" y="878419"/>
                </a:cubicBezTo>
                <a:cubicBezTo>
                  <a:pt x="1345664" y="878979"/>
                  <a:pt x="1338946" y="879538"/>
                  <a:pt x="1332227" y="880377"/>
                </a:cubicBezTo>
                <a:cubicBezTo>
                  <a:pt x="1280158" y="885693"/>
                  <a:pt x="1228089" y="892127"/>
                  <a:pt x="1175741" y="896043"/>
                </a:cubicBezTo>
                <a:cubicBezTo>
                  <a:pt x="1149426" y="898002"/>
                  <a:pt x="1123112" y="899121"/>
                  <a:pt x="1096798" y="900240"/>
                </a:cubicBezTo>
                <a:cubicBezTo>
                  <a:pt x="1071043" y="901359"/>
                  <a:pt x="1045009" y="901638"/>
                  <a:pt x="1019254" y="904716"/>
                </a:cubicBezTo>
                <a:cubicBezTo>
                  <a:pt x="1012816" y="905275"/>
                  <a:pt x="1006657" y="906114"/>
                  <a:pt x="1000498" y="906954"/>
                </a:cubicBezTo>
                <a:cubicBezTo>
                  <a:pt x="997699" y="907233"/>
                  <a:pt x="995180" y="907513"/>
                  <a:pt x="992660" y="908912"/>
                </a:cubicBezTo>
                <a:cubicBezTo>
                  <a:pt x="990141" y="910031"/>
                  <a:pt x="987621" y="911709"/>
                  <a:pt x="985102" y="913108"/>
                </a:cubicBezTo>
                <a:cubicBezTo>
                  <a:pt x="1009457" y="940804"/>
                  <a:pt x="1060126" y="928215"/>
                  <a:pt x="1076082" y="961785"/>
                </a:cubicBezTo>
                <a:cubicBezTo>
                  <a:pt x="1088120" y="986963"/>
                  <a:pt x="1080001" y="1027806"/>
                  <a:pt x="1073843" y="1054662"/>
                </a:cubicBezTo>
                <a:cubicBezTo>
                  <a:pt x="1070203" y="1069489"/>
                  <a:pt x="1065445" y="1082917"/>
                  <a:pt x="1061245" y="1096905"/>
                </a:cubicBezTo>
                <a:cubicBezTo>
                  <a:pt x="1054247" y="1119285"/>
                  <a:pt x="1047528" y="1145022"/>
                  <a:pt x="1032132" y="1163765"/>
                </a:cubicBezTo>
                <a:cubicBezTo>
                  <a:pt x="1006377" y="1195377"/>
                  <a:pt x="999379" y="1176354"/>
                  <a:pt x="974184" y="1155093"/>
                </a:cubicBezTo>
                <a:cubicBezTo>
                  <a:pt x="960187" y="1143064"/>
                  <a:pt x="945630" y="1116208"/>
                  <a:pt x="931353" y="1107815"/>
                </a:cubicBezTo>
                <a:cubicBezTo>
                  <a:pt x="918756" y="1100542"/>
                  <a:pt x="901960" y="1074245"/>
                  <a:pt x="891042" y="1065013"/>
                </a:cubicBezTo>
                <a:cubicBezTo>
                  <a:pt x="869487" y="1046829"/>
                  <a:pt x="856609" y="1029764"/>
                  <a:pt x="839533" y="1004587"/>
                </a:cubicBezTo>
                <a:cubicBezTo>
                  <a:pt x="810979" y="962624"/>
                  <a:pt x="814339" y="925977"/>
                  <a:pt x="762270" y="911150"/>
                </a:cubicBezTo>
                <a:cubicBezTo>
                  <a:pt x="683887" y="888770"/>
                  <a:pt x="605504" y="868628"/>
                  <a:pt x="590947" y="866670"/>
                </a:cubicBezTo>
                <a:cubicBezTo>
                  <a:pt x="555954" y="862473"/>
                  <a:pt x="521522" y="856319"/>
                  <a:pt x="487089" y="848765"/>
                </a:cubicBezTo>
                <a:cubicBezTo>
                  <a:pt x="422143" y="834778"/>
                  <a:pt x="356077" y="831701"/>
                  <a:pt x="291411" y="814076"/>
                </a:cubicBezTo>
                <a:cubicBezTo>
                  <a:pt x="276015" y="809880"/>
                  <a:pt x="260898" y="804565"/>
                  <a:pt x="245781" y="798970"/>
                </a:cubicBezTo>
                <a:cubicBezTo>
                  <a:pt x="184754" y="776869"/>
                  <a:pt x="124567" y="751692"/>
                  <a:pt x="65780" y="723996"/>
                </a:cubicBezTo>
                <a:cubicBezTo>
                  <a:pt x="50943" y="717003"/>
                  <a:pt x="36106" y="710568"/>
                  <a:pt x="21270" y="703295"/>
                </a:cubicBezTo>
                <a:cubicBezTo>
                  <a:pt x="12591" y="699099"/>
                  <a:pt x="6993" y="690147"/>
                  <a:pt x="3633" y="681474"/>
                </a:cubicBezTo>
                <a:cubicBezTo>
                  <a:pt x="274" y="672802"/>
                  <a:pt x="-1685" y="661892"/>
                  <a:pt x="1954" y="652940"/>
                </a:cubicBezTo>
                <a:cubicBezTo>
                  <a:pt x="6153" y="642309"/>
                  <a:pt x="18190" y="642589"/>
                  <a:pt x="27708" y="645107"/>
                </a:cubicBezTo>
                <a:cubicBezTo>
                  <a:pt x="34707" y="647065"/>
                  <a:pt x="41705" y="649303"/>
                  <a:pt x="48984" y="650422"/>
                </a:cubicBezTo>
                <a:cubicBezTo>
                  <a:pt x="52343" y="650981"/>
                  <a:pt x="55702" y="650981"/>
                  <a:pt x="59341" y="650702"/>
                </a:cubicBezTo>
                <a:cubicBezTo>
                  <a:pt x="62981" y="650422"/>
                  <a:pt x="66900" y="648464"/>
                  <a:pt x="70539" y="648464"/>
                </a:cubicBezTo>
                <a:cubicBezTo>
                  <a:pt x="73058" y="648464"/>
                  <a:pt x="75578" y="650142"/>
                  <a:pt x="77817" y="650981"/>
                </a:cubicBezTo>
                <a:cubicBezTo>
                  <a:pt x="81457" y="652380"/>
                  <a:pt x="85096" y="651821"/>
                  <a:pt x="89015" y="651541"/>
                </a:cubicBezTo>
                <a:cubicBezTo>
                  <a:pt x="90695" y="651261"/>
                  <a:pt x="92654" y="651541"/>
                  <a:pt x="94054" y="650981"/>
                </a:cubicBezTo>
                <a:cubicBezTo>
                  <a:pt x="96293" y="650142"/>
                  <a:pt x="95174" y="651261"/>
                  <a:pt x="95734" y="649583"/>
                </a:cubicBezTo>
                <a:cubicBezTo>
                  <a:pt x="95734" y="649023"/>
                  <a:pt x="96013" y="647624"/>
                  <a:pt x="96013" y="647065"/>
                </a:cubicBezTo>
                <a:cubicBezTo>
                  <a:pt x="95734" y="645107"/>
                  <a:pt x="94614" y="644827"/>
                  <a:pt x="92654" y="643708"/>
                </a:cubicBezTo>
                <a:cubicBezTo>
                  <a:pt x="90975" y="642589"/>
                  <a:pt x="89295" y="641470"/>
                  <a:pt x="87615" y="640631"/>
                </a:cubicBezTo>
                <a:cubicBezTo>
                  <a:pt x="80897" y="636714"/>
                  <a:pt x="73058" y="634196"/>
                  <a:pt x="65780" y="631399"/>
                </a:cubicBezTo>
                <a:cubicBezTo>
                  <a:pt x="58222" y="628322"/>
                  <a:pt x="50663" y="625244"/>
                  <a:pt x="43105" y="622447"/>
                </a:cubicBezTo>
                <a:cubicBezTo>
                  <a:pt x="31347" y="617691"/>
                  <a:pt x="18750" y="614334"/>
                  <a:pt x="11752" y="603144"/>
                </a:cubicBezTo>
                <a:cubicBezTo>
                  <a:pt x="6433" y="594751"/>
                  <a:pt x="5313" y="583561"/>
                  <a:pt x="10352" y="574609"/>
                </a:cubicBezTo>
                <a:cubicBezTo>
                  <a:pt x="13711" y="569014"/>
                  <a:pt x="19030" y="564538"/>
                  <a:pt x="23789" y="560342"/>
                </a:cubicBezTo>
                <a:cubicBezTo>
                  <a:pt x="29388" y="555586"/>
                  <a:pt x="35267" y="551110"/>
                  <a:pt x="41425" y="546914"/>
                </a:cubicBezTo>
                <a:cubicBezTo>
                  <a:pt x="66900" y="528730"/>
                  <a:pt x="93214" y="511665"/>
                  <a:pt x="118689" y="494041"/>
                </a:cubicBezTo>
                <a:cubicBezTo>
                  <a:pt x="145003" y="475577"/>
                  <a:pt x="172997" y="460191"/>
                  <a:pt x="201271" y="444805"/>
                </a:cubicBezTo>
                <a:cubicBezTo>
                  <a:pt x="253060" y="416830"/>
                  <a:pt x="296170" y="386337"/>
                  <a:pt x="343480" y="352767"/>
                </a:cubicBezTo>
                <a:cubicBezTo>
                  <a:pt x="387991" y="320875"/>
                  <a:pt x="444538" y="305769"/>
                  <a:pt x="496327" y="290102"/>
                </a:cubicBezTo>
                <a:cubicBezTo>
                  <a:pt x="548116" y="274436"/>
                  <a:pt x="551195" y="232194"/>
                  <a:pt x="573311" y="186595"/>
                </a:cubicBezTo>
                <a:cubicBezTo>
                  <a:pt x="595986" y="139596"/>
                  <a:pt x="617541" y="108264"/>
                  <a:pt x="658972" y="76932"/>
                </a:cubicBezTo>
                <a:cubicBezTo>
                  <a:pt x="864168" y="-78889"/>
                  <a:pt x="1173501" y="34410"/>
                  <a:pt x="1363860" y="132323"/>
                </a:cubicBezTo>
                <a:cubicBezTo>
                  <a:pt x="1580533" y="243664"/>
                  <a:pt x="1809524" y="231355"/>
                  <a:pt x="2027597" y="346053"/>
                </a:cubicBezTo>
                <a:cubicBezTo>
                  <a:pt x="2040754" y="353046"/>
                  <a:pt x="2053351" y="361159"/>
                  <a:pt x="2066229" y="368992"/>
                </a:cubicBezTo>
                <a:cubicBezTo>
                  <a:pt x="2090024" y="383539"/>
                  <a:pt x="2112979" y="401164"/>
                  <a:pt x="2125576" y="426901"/>
                </a:cubicBezTo>
                <a:cubicBezTo>
                  <a:pt x="2136774" y="449561"/>
                  <a:pt x="2136214" y="474738"/>
                  <a:pt x="2126136" y="497678"/>
                </a:cubicBezTo>
                <a:cubicBezTo>
                  <a:pt x="2123336" y="503832"/>
                  <a:pt x="2119977" y="509987"/>
                  <a:pt x="2116058" y="515582"/>
                </a:cubicBezTo>
                <a:cubicBezTo>
                  <a:pt x="2112419" y="521177"/>
                  <a:pt x="2108220" y="527891"/>
                  <a:pt x="2102901" y="532087"/>
                </a:cubicBezTo>
                <a:cubicBezTo>
                  <a:pt x="2098142" y="535724"/>
                  <a:pt x="2092263" y="537962"/>
                  <a:pt x="2087224" y="541039"/>
                </a:cubicBezTo>
                <a:cubicBezTo>
                  <a:pt x="2083865" y="543277"/>
                  <a:pt x="2080506" y="545515"/>
                  <a:pt x="2077146" y="548033"/>
                </a:cubicBezTo>
                <a:cubicBezTo>
                  <a:pt x="2075747" y="549152"/>
                  <a:pt x="2074347" y="549991"/>
                  <a:pt x="2072667" y="551110"/>
                </a:cubicBezTo>
                <a:cubicBezTo>
                  <a:pt x="2070148" y="553908"/>
                  <a:pt x="2070988" y="554467"/>
                  <a:pt x="2071828" y="557265"/>
                </a:cubicBezTo>
                <a:close/>
              </a:path>
            </a:pathLst>
          </a:custGeom>
          <a:solidFill>
            <a:srgbClr val="E5CC1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mbria"/>
              <a:ea typeface="Cambria"/>
              <a:cs typeface="Cambria"/>
              <a:sym typeface="Cambria"/>
            </a:endParaRPr>
          </a:p>
        </p:txBody>
      </p:sp>
      <p:grpSp>
        <p:nvGrpSpPr>
          <p:cNvPr id="145" name="Google Shape;145;p3"/>
          <p:cNvGrpSpPr/>
          <p:nvPr/>
        </p:nvGrpSpPr>
        <p:grpSpPr>
          <a:xfrm>
            <a:off x="2902147" y="2310458"/>
            <a:ext cx="821926" cy="240450"/>
            <a:chOff x="4865466" y="1284190"/>
            <a:chExt cx="3691983" cy="1129384"/>
          </a:xfrm>
        </p:grpSpPr>
        <p:sp>
          <p:nvSpPr>
            <p:cNvPr id="146" name="Google Shape;146;p3"/>
            <p:cNvSpPr/>
            <p:nvPr/>
          </p:nvSpPr>
          <p:spPr>
            <a:xfrm>
              <a:off x="4865466" y="1284190"/>
              <a:ext cx="3691983" cy="1129384"/>
            </a:xfrm>
            <a:custGeom>
              <a:rect b="b" l="l" r="r" t="t"/>
              <a:pathLst>
                <a:path extrusionOk="0" h="1129384" w="3691983">
                  <a:moveTo>
                    <a:pt x="1252370" y="0"/>
                  </a:moveTo>
                  <a:cubicBezTo>
                    <a:pt x="1252951" y="5816"/>
                    <a:pt x="1254987" y="4944"/>
                    <a:pt x="1255568" y="11051"/>
                  </a:cubicBezTo>
                  <a:cubicBezTo>
                    <a:pt x="1259348" y="10469"/>
                    <a:pt x="1258185" y="11633"/>
                    <a:pt x="1259929" y="8725"/>
                  </a:cubicBezTo>
                  <a:cubicBezTo>
                    <a:pt x="1257313" y="7270"/>
                    <a:pt x="1259057" y="9306"/>
                    <a:pt x="1257603" y="6398"/>
                  </a:cubicBezTo>
                  <a:cubicBezTo>
                    <a:pt x="1257894" y="6398"/>
                    <a:pt x="1258476" y="6398"/>
                    <a:pt x="1258766" y="6398"/>
                  </a:cubicBezTo>
                  <a:cubicBezTo>
                    <a:pt x="1259639" y="7270"/>
                    <a:pt x="1261092" y="7852"/>
                    <a:pt x="1261964" y="8725"/>
                  </a:cubicBezTo>
                  <a:cubicBezTo>
                    <a:pt x="1262255" y="10760"/>
                    <a:pt x="1261092" y="10179"/>
                    <a:pt x="1264290" y="11051"/>
                  </a:cubicBezTo>
                  <a:cubicBezTo>
                    <a:pt x="1266907" y="8434"/>
                    <a:pt x="1270105" y="6980"/>
                    <a:pt x="1275339" y="6689"/>
                  </a:cubicBezTo>
                  <a:cubicBezTo>
                    <a:pt x="1275048" y="17449"/>
                    <a:pt x="1272140" y="17158"/>
                    <a:pt x="1272140" y="28500"/>
                  </a:cubicBezTo>
                  <a:cubicBezTo>
                    <a:pt x="1275920" y="30536"/>
                    <a:pt x="1277083" y="31699"/>
                    <a:pt x="1277665" y="37225"/>
                  </a:cubicBezTo>
                  <a:cubicBezTo>
                    <a:pt x="1274757" y="40133"/>
                    <a:pt x="1272431" y="45658"/>
                    <a:pt x="1270977" y="50311"/>
                  </a:cubicBezTo>
                  <a:cubicBezTo>
                    <a:pt x="1274176" y="50021"/>
                    <a:pt x="1273303" y="49148"/>
                    <a:pt x="1275339" y="50311"/>
                  </a:cubicBezTo>
                  <a:cubicBezTo>
                    <a:pt x="1272722" y="53510"/>
                    <a:pt x="1267489" y="67760"/>
                    <a:pt x="1266616" y="72123"/>
                  </a:cubicBezTo>
                  <a:cubicBezTo>
                    <a:pt x="1268942" y="72123"/>
                    <a:pt x="1270977" y="72123"/>
                    <a:pt x="1273303" y="72123"/>
                  </a:cubicBezTo>
                  <a:cubicBezTo>
                    <a:pt x="1272722" y="75613"/>
                    <a:pt x="1272431" y="75322"/>
                    <a:pt x="1270977" y="77648"/>
                  </a:cubicBezTo>
                  <a:cubicBezTo>
                    <a:pt x="1276502" y="77939"/>
                    <a:pt x="1277665" y="78230"/>
                    <a:pt x="1278537" y="83174"/>
                  </a:cubicBezTo>
                  <a:cubicBezTo>
                    <a:pt x="1277083" y="84628"/>
                    <a:pt x="1277083" y="85210"/>
                    <a:pt x="1276211" y="87536"/>
                  </a:cubicBezTo>
                  <a:cubicBezTo>
                    <a:pt x="1277374" y="87536"/>
                    <a:pt x="1278537" y="87536"/>
                    <a:pt x="1279409" y="87536"/>
                  </a:cubicBezTo>
                  <a:cubicBezTo>
                    <a:pt x="1281735" y="86082"/>
                    <a:pt x="1281735" y="86954"/>
                    <a:pt x="1284933" y="87536"/>
                  </a:cubicBezTo>
                  <a:cubicBezTo>
                    <a:pt x="1284933" y="88409"/>
                    <a:pt x="1284933" y="88990"/>
                    <a:pt x="1284933" y="89863"/>
                  </a:cubicBezTo>
                  <a:cubicBezTo>
                    <a:pt x="1286387" y="92189"/>
                    <a:pt x="1289004" y="101786"/>
                    <a:pt x="1288131" y="105276"/>
                  </a:cubicBezTo>
                  <a:cubicBezTo>
                    <a:pt x="1287550" y="108184"/>
                    <a:pt x="1283189" y="109929"/>
                    <a:pt x="1284933" y="115164"/>
                  </a:cubicBezTo>
                  <a:cubicBezTo>
                    <a:pt x="1286096" y="118654"/>
                    <a:pt x="1291329" y="121562"/>
                    <a:pt x="1292492" y="125052"/>
                  </a:cubicBezTo>
                  <a:cubicBezTo>
                    <a:pt x="1295109" y="132613"/>
                    <a:pt x="1291911" y="147154"/>
                    <a:pt x="1291329" y="153552"/>
                  </a:cubicBezTo>
                  <a:cubicBezTo>
                    <a:pt x="1290748" y="161113"/>
                    <a:pt x="1295981" y="173909"/>
                    <a:pt x="1298016" y="182924"/>
                  </a:cubicBezTo>
                  <a:cubicBezTo>
                    <a:pt x="1299761" y="191067"/>
                    <a:pt x="1295691" y="198047"/>
                    <a:pt x="1294818" y="203572"/>
                  </a:cubicBezTo>
                  <a:cubicBezTo>
                    <a:pt x="1299470" y="204154"/>
                    <a:pt x="1301505" y="204445"/>
                    <a:pt x="1305866" y="203572"/>
                  </a:cubicBezTo>
                  <a:cubicBezTo>
                    <a:pt x="1305866" y="204445"/>
                    <a:pt x="1305866" y="205026"/>
                    <a:pt x="1305866" y="205899"/>
                  </a:cubicBezTo>
                  <a:cubicBezTo>
                    <a:pt x="1303541" y="206190"/>
                    <a:pt x="1303831" y="206190"/>
                    <a:pt x="1302668" y="207062"/>
                  </a:cubicBezTo>
                  <a:cubicBezTo>
                    <a:pt x="1302959" y="207062"/>
                    <a:pt x="1303541" y="207062"/>
                    <a:pt x="1303831" y="207062"/>
                  </a:cubicBezTo>
                  <a:cubicBezTo>
                    <a:pt x="1305576" y="208807"/>
                    <a:pt x="1305866" y="208516"/>
                    <a:pt x="1306157" y="209389"/>
                  </a:cubicBezTo>
                  <a:cubicBezTo>
                    <a:pt x="1307320" y="215205"/>
                    <a:pt x="1302087" y="216077"/>
                    <a:pt x="1300633" y="222475"/>
                  </a:cubicBezTo>
                  <a:cubicBezTo>
                    <a:pt x="1303831" y="225384"/>
                    <a:pt x="1302959" y="224220"/>
                    <a:pt x="1302959" y="229164"/>
                  </a:cubicBezTo>
                  <a:cubicBezTo>
                    <a:pt x="1305285" y="229455"/>
                    <a:pt x="1304994" y="229455"/>
                    <a:pt x="1306157" y="230327"/>
                  </a:cubicBezTo>
                  <a:cubicBezTo>
                    <a:pt x="1305285" y="231491"/>
                    <a:pt x="1305866" y="230618"/>
                    <a:pt x="1304994" y="232654"/>
                  </a:cubicBezTo>
                  <a:cubicBezTo>
                    <a:pt x="1309355" y="232654"/>
                    <a:pt x="1309937" y="232072"/>
                    <a:pt x="1311681" y="234981"/>
                  </a:cubicBezTo>
                  <a:cubicBezTo>
                    <a:pt x="1306739" y="240506"/>
                    <a:pt x="1310809" y="246322"/>
                    <a:pt x="1309355" y="252430"/>
                  </a:cubicBezTo>
                  <a:cubicBezTo>
                    <a:pt x="1311681" y="252430"/>
                    <a:pt x="1313717" y="252430"/>
                    <a:pt x="1316042" y="252430"/>
                  </a:cubicBezTo>
                  <a:cubicBezTo>
                    <a:pt x="1317496" y="251266"/>
                    <a:pt x="1319241" y="250685"/>
                    <a:pt x="1321567" y="250103"/>
                  </a:cubicBezTo>
                  <a:cubicBezTo>
                    <a:pt x="1321567" y="250394"/>
                    <a:pt x="1321567" y="250976"/>
                    <a:pt x="1321567" y="251266"/>
                  </a:cubicBezTo>
                  <a:cubicBezTo>
                    <a:pt x="1317496" y="255047"/>
                    <a:pt x="1312844" y="261154"/>
                    <a:pt x="1311681" y="267552"/>
                  </a:cubicBezTo>
                  <a:cubicBezTo>
                    <a:pt x="1311972" y="267843"/>
                    <a:pt x="1312554" y="268425"/>
                    <a:pt x="1312844" y="268715"/>
                  </a:cubicBezTo>
                  <a:cubicBezTo>
                    <a:pt x="1314589" y="268425"/>
                    <a:pt x="1316624" y="267843"/>
                    <a:pt x="1318368" y="267552"/>
                  </a:cubicBezTo>
                  <a:cubicBezTo>
                    <a:pt x="1319822" y="270460"/>
                    <a:pt x="1320404" y="271333"/>
                    <a:pt x="1320694" y="276277"/>
                  </a:cubicBezTo>
                  <a:cubicBezTo>
                    <a:pt x="1317787" y="278022"/>
                    <a:pt x="1316333" y="279185"/>
                    <a:pt x="1317496" y="281802"/>
                  </a:cubicBezTo>
                  <a:cubicBezTo>
                    <a:pt x="1318950" y="287037"/>
                    <a:pt x="1322729" y="290236"/>
                    <a:pt x="1324183" y="294889"/>
                  </a:cubicBezTo>
                  <a:cubicBezTo>
                    <a:pt x="1324183" y="297797"/>
                    <a:pt x="1324183" y="300705"/>
                    <a:pt x="1324183" y="303613"/>
                  </a:cubicBezTo>
                  <a:cubicBezTo>
                    <a:pt x="1326218" y="310593"/>
                    <a:pt x="1328835" y="322807"/>
                    <a:pt x="1330870" y="329787"/>
                  </a:cubicBezTo>
                  <a:cubicBezTo>
                    <a:pt x="1332905" y="337057"/>
                    <a:pt x="1326509" y="347527"/>
                    <a:pt x="1328544" y="351598"/>
                  </a:cubicBezTo>
                  <a:cubicBezTo>
                    <a:pt x="1339011" y="357996"/>
                    <a:pt x="1363724" y="353925"/>
                    <a:pt x="1377680" y="357124"/>
                  </a:cubicBezTo>
                  <a:cubicBezTo>
                    <a:pt x="1409661" y="364394"/>
                    <a:pt x="1446004" y="363522"/>
                    <a:pt x="1475078" y="370211"/>
                  </a:cubicBezTo>
                  <a:cubicBezTo>
                    <a:pt x="1482056" y="371665"/>
                    <a:pt x="1513456" y="375445"/>
                    <a:pt x="1516654" y="373410"/>
                  </a:cubicBezTo>
                  <a:cubicBezTo>
                    <a:pt x="1526249" y="370211"/>
                    <a:pt x="1535843" y="355088"/>
                    <a:pt x="1543984" y="349272"/>
                  </a:cubicBezTo>
                  <a:cubicBezTo>
                    <a:pt x="1561719" y="336767"/>
                    <a:pt x="1577128" y="322226"/>
                    <a:pt x="1594282" y="310011"/>
                  </a:cubicBezTo>
                  <a:cubicBezTo>
                    <a:pt x="1647488" y="271624"/>
                    <a:pt x="1702729" y="238180"/>
                    <a:pt x="1766983" y="210552"/>
                  </a:cubicBezTo>
                  <a:cubicBezTo>
                    <a:pt x="1786462" y="202118"/>
                    <a:pt x="1840250" y="177399"/>
                    <a:pt x="1864381" y="181179"/>
                  </a:cubicBezTo>
                  <a:cubicBezTo>
                    <a:pt x="1864672" y="184087"/>
                    <a:pt x="1864963" y="184960"/>
                    <a:pt x="1865544" y="186705"/>
                  </a:cubicBezTo>
                  <a:cubicBezTo>
                    <a:pt x="1872231" y="187286"/>
                    <a:pt x="1877755" y="192812"/>
                    <a:pt x="1885315" y="191067"/>
                  </a:cubicBezTo>
                  <a:cubicBezTo>
                    <a:pt x="1895781" y="188450"/>
                    <a:pt x="1895200" y="186123"/>
                    <a:pt x="1909446" y="186705"/>
                  </a:cubicBezTo>
                  <a:cubicBezTo>
                    <a:pt x="1910609" y="189031"/>
                    <a:pt x="1910900" y="188741"/>
                    <a:pt x="1911772" y="192230"/>
                  </a:cubicBezTo>
                  <a:cubicBezTo>
                    <a:pt x="1909446" y="194557"/>
                    <a:pt x="1908865" y="195429"/>
                    <a:pt x="1908574" y="199792"/>
                  </a:cubicBezTo>
                  <a:cubicBezTo>
                    <a:pt x="1916424" y="198919"/>
                    <a:pt x="1920785" y="197465"/>
                    <a:pt x="1923983" y="202118"/>
                  </a:cubicBezTo>
                  <a:cubicBezTo>
                    <a:pt x="1920785" y="204154"/>
                    <a:pt x="1917587" y="206771"/>
                    <a:pt x="1916424" y="210843"/>
                  </a:cubicBezTo>
                  <a:cubicBezTo>
                    <a:pt x="1916715" y="210843"/>
                    <a:pt x="1917296" y="210843"/>
                    <a:pt x="1917587" y="210843"/>
                  </a:cubicBezTo>
                  <a:cubicBezTo>
                    <a:pt x="1919041" y="212588"/>
                    <a:pt x="1921076" y="212588"/>
                    <a:pt x="1923111" y="214042"/>
                  </a:cubicBezTo>
                  <a:cubicBezTo>
                    <a:pt x="1917296" y="217241"/>
                    <a:pt x="1919331" y="220730"/>
                    <a:pt x="1919913" y="227128"/>
                  </a:cubicBezTo>
                  <a:cubicBezTo>
                    <a:pt x="1926600" y="227128"/>
                    <a:pt x="1929507" y="229746"/>
                    <a:pt x="1932996" y="230327"/>
                  </a:cubicBezTo>
                  <a:cubicBezTo>
                    <a:pt x="1935032" y="230618"/>
                    <a:pt x="1946080" y="228001"/>
                    <a:pt x="1951604" y="228001"/>
                  </a:cubicBezTo>
                  <a:cubicBezTo>
                    <a:pt x="1953348" y="231782"/>
                    <a:pt x="1954220" y="233817"/>
                    <a:pt x="1959163" y="234690"/>
                  </a:cubicBezTo>
                  <a:cubicBezTo>
                    <a:pt x="1959163" y="237889"/>
                    <a:pt x="1959163" y="241379"/>
                    <a:pt x="1959163" y="244578"/>
                  </a:cubicBezTo>
                  <a:cubicBezTo>
                    <a:pt x="1964978" y="246322"/>
                    <a:pt x="1971665" y="246322"/>
                    <a:pt x="1974572" y="251266"/>
                  </a:cubicBezTo>
                  <a:cubicBezTo>
                    <a:pt x="1976026" y="253884"/>
                    <a:pt x="1974863" y="257664"/>
                    <a:pt x="1976898" y="259991"/>
                  </a:cubicBezTo>
                  <a:cubicBezTo>
                    <a:pt x="1978933" y="262608"/>
                    <a:pt x="1983585" y="264062"/>
                    <a:pt x="1984458" y="267552"/>
                  </a:cubicBezTo>
                  <a:cubicBezTo>
                    <a:pt x="1984748" y="269006"/>
                    <a:pt x="1983295" y="271042"/>
                    <a:pt x="1984458" y="273078"/>
                  </a:cubicBezTo>
                  <a:cubicBezTo>
                    <a:pt x="1985620" y="273950"/>
                    <a:pt x="1987365" y="274532"/>
                    <a:pt x="1988819" y="275404"/>
                  </a:cubicBezTo>
                  <a:cubicBezTo>
                    <a:pt x="1988528" y="278603"/>
                    <a:pt x="1986493" y="277731"/>
                    <a:pt x="1989982" y="279766"/>
                  </a:cubicBezTo>
                  <a:cubicBezTo>
                    <a:pt x="1990854" y="280639"/>
                    <a:pt x="1993180" y="280057"/>
                    <a:pt x="1995506" y="282093"/>
                  </a:cubicBezTo>
                  <a:cubicBezTo>
                    <a:pt x="1996669" y="283256"/>
                    <a:pt x="1997832" y="284420"/>
                    <a:pt x="1998704" y="285292"/>
                  </a:cubicBezTo>
                  <a:cubicBezTo>
                    <a:pt x="1997832" y="287037"/>
                    <a:pt x="1995796" y="287328"/>
                    <a:pt x="1997541" y="288491"/>
                  </a:cubicBezTo>
                  <a:cubicBezTo>
                    <a:pt x="1999576" y="292853"/>
                    <a:pt x="2000739" y="293144"/>
                    <a:pt x="2005100" y="295180"/>
                  </a:cubicBezTo>
                  <a:cubicBezTo>
                    <a:pt x="2003356" y="298379"/>
                    <a:pt x="2001611" y="299251"/>
                    <a:pt x="1999576" y="301869"/>
                  </a:cubicBezTo>
                  <a:cubicBezTo>
                    <a:pt x="2004519" y="301869"/>
                    <a:pt x="2017602" y="302450"/>
                    <a:pt x="2020219" y="307394"/>
                  </a:cubicBezTo>
                  <a:cubicBezTo>
                    <a:pt x="2018474" y="308557"/>
                    <a:pt x="2016439" y="309721"/>
                    <a:pt x="2014695" y="310593"/>
                  </a:cubicBezTo>
                  <a:cubicBezTo>
                    <a:pt x="2017893" y="316700"/>
                    <a:pt x="2014695" y="321644"/>
                    <a:pt x="2013532" y="330369"/>
                  </a:cubicBezTo>
                  <a:cubicBezTo>
                    <a:pt x="2013822" y="330660"/>
                    <a:pt x="2014404" y="331241"/>
                    <a:pt x="2014695" y="331532"/>
                  </a:cubicBezTo>
                  <a:cubicBezTo>
                    <a:pt x="2016730" y="330950"/>
                    <a:pt x="2019056" y="330369"/>
                    <a:pt x="2022254" y="330369"/>
                  </a:cubicBezTo>
                  <a:cubicBezTo>
                    <a:pt x="2023417" y="334440"/>
                    <a:pt x="2025743" y="343165"/>
                    <a:pt x="2028941" y="345782"/>
                  </a:cubicBezTo>
                  <a:cubicBezTo>
                    <a:pt x="2032721" y="348109"/>
                    <a:pt x="2038536" y="347527"/>
                    <a:pt x="2042024" y="350144"/>
                  </a:cubicBezTo>
                  <a:cubicBezTo>
                    <a:pt x="2043187" y="352471"/>
                    <a:pt x="2042315" y="355088"/>
                    <a:pt x="2043187" y="357706"/>
                  </a:cubicBezTo>
                  <a:cubicBezTo>
                    <a:pt x="2044350" y="357706"/>
                    <a:pt x="2045513" y="357706"/>
                    <a:pt x="2046386" y="357706"/>
                  </a:cubicBezTo>
                  <a:cubicBezTo>
                    <a:pt x="2046095" y="361486"/>
                    <a:pt x="2045513" y="363813"/>
                    <a:pt x="2046386" y="365267"/>
                  </a:cubicBezTo>
                  <a:cubicBezTo>
                    <a:pt x="2048421" y="366721"/>
                    <a:pt x="2053073" y="367593"/>
                    <a:pt x="2055108" y="368466"/>
                  </a:cubicBezTo>
                  <a:cubicBezTo>
                    <a:pt x="2054817" y="371665"/>
                    <a:pt x="2055108" y="375736"/>
                    <a:pt x="2055108" y="381553"/>
                  </a:cubicBezTo>
                  <a:cubicBezTo>
                    <a:pt x="2061213" y="382134"/>
                    <a:pt x="2067028" y="384461"/>
                    <a:pt x="2072552" y="385915"/>
                  </a:cubicBezTo>
                  <a:cubicBezTo>
                    <a:pt x="2074878" y="389405"/>
                    <a:pt x="2085345" y="397257"/>
                    <a:pt x="2083600" y="403364"/>
                  </a:cubicBezTo>
                  <a:cubicBezTo>
                    <a:pt x="2083019" y="405109"/>
                    <a:pt x="2080112" y="405981"/>
                    <a:pt x="2079239" y="408889"/>
                  </a:cubicBezTo>
                  <a:cubicBezTo>
                    <a:pt x="2083310" y="408599"/>
                    <a:pt x="2096975" y="413543"/>
                    <a:pt x="2097847" y="419940"/>
                  </a:cubicBezTo>
                  <a:cubicBezTo>
                    <a:pt x="2098719" y="421395"/>
                    <a:pt x="2098138" y="421104"/>
                    <a:pt x="2097847" y="424303"/>
                  </a:cubicBezTo>
                  <a:cubicBezTo>
                    <a:pt x="2100173" y="424594"/>
                    <a:pt x="2099882" y="424594"/>
                    <a:pt x="2101045" y="425466"/>
                  </a:cubicBezTo>
                  <a:cubicBezTo>
                    <a:pt x="2101627" y="426338"/>
                    <a:pt x="2101045" y="430992"/>
                    <a:pt x="2101045" y="430992"/>
                  </a:cubicBezTo>
                  <a:cubicBezTo>
                    <a:pt x="2104825" y="435063"/>
                    <a:pt x="2109186" y="432736"/>
                    <a:pt x="2109767" y="440879"/>
                  </a:cubicBezTo>
                  <a:cubicBezTo>
                    <a:pt x="2110930" y="440879"/>
                    <a:pt x="2112093" y="440879"/>
                    <a:pt x="2112965" y="440879"/>
                  </a:cubicBezTo>
                  <a:cubicBezTo>
                    <a:pt x="2112384" y="446114"/>
                    <a:pt x="2111221" y="446114"/>
                    <a:pt x="2110639" y="451930"/>
                  </a:cubicBezTo>
                  <a:cubicBezTo>
                    <a:pt x="2112675" y="453384"/>
                    <a:pt x="2113256" y="457165"/>
                    <a:pt x="2115001" y="458619"/>
                  </a:cubicBezTo>
                  <a:cubicBezTo>
                    <a:pt x="2117036" y="459782"/>
                    <a:pt x="2120815" y="460073"/>
                    <a:pt x="2122560" y="460946"/>
                  </a:cubicBezTo>
                  <a:cubicBezTo>
                    <a:pt x="2120525" y="464436"/>
                    <a:pt x="2115291" y="469379"/>
                    <a:pt x="2117036" y="472869"/>
                  </a:cubicBezTo>
                  <a:cubicBezTo>
                    <a:pt x="2124014" y="477232"/>
                    <a:pt x="2140586" y="476068"/>
                    <a:pt x="2149890" y="478395"/>
                  </a:cubicBezTo>
                  <a:cubicBezTo>
                    <a:pt x="2176929" y="485084"/>
                    <a:pt x="2206003" y="486247"/>
                    <a:pt x="2233914" y="493808"/>
                  </a:cubicBezTo>
                  <a:cubicBezTo>
                    <a:pt x="2267640" y="502823"/>
                    <a:pt x="2303692" y="504568"/>
                    <a:pt x="2338872" y="513584"/>
                  </a:cubicBezTo>
                  <a:cubicBezTo>
                    <a:pt x="2348175" y="515910"/>
                    <a:pt x="2372307" y="524053"/>
                    <a:pt x="2383646" y="521145"/>
                  </a:cubicBezTo>
                  <a:cubicBezTo>
                    <a:pt x="2408650" y="514747"/>
                    <a:pt x="2433654" y="503405"/>
                    <a:pt x="2455750" y="493808"/>
                  </a:cubicBezTo>
                  <a:cubicBezTo>
                    <a:pt x="2510700" y="469961"/>
                    <a:pt x="2558382" y="442333"/>
                    <a:pt x="2606645" y="412961"/>
                  </a:cubicBezTo>
                  <a:cubicBezTo>
                    <a:pt x="2613913" y="408599"/>
                    <a:pt x="2622345" y="407726"/>
                    <a:pt x="2629613" y="403073"/>
                  </a:cubicBezTo>
                  <a:cubicBezTo>
                    <a:pt x="2656071" y="385624"/>
                    <a:pt x="2690088" y="373119"/>
                    <a:pt x="2720325" y="360323"/>
                  </a:cubicBezTo>
                  <a:cubicBezTo>
                    <a:pt x="2728466" y="356833"/>
                    <a:pt x="2759284" y="347527"/>
                    <a:pt x="2765099" y="355961"/>
                  </a:cubicBezTo>
                  <a:cubicBezTo>
                    <a:pt x="2765390" y="356542"/>
                    <a:pt x="2765099" y="360032"/>
                    <a:pt x="2765099" y="363522"/>
                  </a:cubicBezTo>
                  <a:cubicBezTo>
                    <a:pt x="2768297" y="363522"/>
                    <a:pt x="2771786" y="363522"/>
                    <a:pt x="2774984" y="363522"/>
                  </a:cubicBezTo>
                  <a:cubicBezTo>
                    <a:pt x="2777892" y="369920"/>
                    <a:pt x="2783125" y="370211"/>
                    <a:pt x="2789231" y="373410"/>
                  </a:cubicBezTo>
                  <a:cubicBezTo>
                    <a:pt x="2788068" y="380680"/>
                    <a:pt x="2792720" y="387951"/>
                    <a:pt x="2791557" y="392022"/>
                  </a:cubicBezTo>
                  <a:cubicBezTo>
                    <a:pt x="2790103" y="396966"/>
                    <a:pt x="2787195" y="398711"/>
                    <a:pt x="2786032" y="406272"/>
                  </a:cubicBezTo>
                  <a:cubicBezTo>
                    <a:pt x="2790684" y="408017"/>
                    <a:pt x="2790393" y="410634"/>
                    <a:pt x="2795918" y="411798"/>
                  </a:cubicBezTo>
                  <a:cubicBezTo>
                    <a:pt x="2796208" y="419068"/>
                    <a:pt x="2795918" y="423139"/>
                    <a:pt x="2797081" y="432446"/>
                  </a:cubicBezTo>
                  <a:cubicBezTo>
                    <a:pt x="2801442" y="432446"/>
                    <a:pt x="2805803" y="432446"/>
                    <a:pt x="2810164" y="432446"/>
                  </a:cubicBezTo>
                  <a:cubicBezTo>
                    <a:pt x="2810455" y="433609"/>
                    <a:pt x="2811036" y="434772"/>
                    <a:pt x="2811327" y="435645"/>
                  </a:cubicBezTo>
                  <a:cubicBezTo>
                    <a:pt x="2813944" y="439134"/>
                    <a:pt x="2813362" y="442333"/>
                    <a:pt x="2813653" y="447568"/>
                  </a:cubicBezTo>
                  <a:cubicBezTo>
                    <a:pt x="2817723" y="447859"/>
                    <a:pt x="2821794" y="448441"/>
                    <a:pt x="2825573" y="448731"/>
                  </a:cubicBezTo>
                  <a:cubicBezTo>
                    <a:pt x="2825864" y="449022"/>
                    <a:pt x="2826446" y="449604"/>
                    <a:pt x="2826736" y="449895"/>
                  </a:cubicBezTo>
                  <a:cubicBezTo>
                    <a:pt x="2827027" y="458038"/>
                    <a:pt x="2829644" y="467053"/>
                    <a:pt x="2833423" y="472869"/>
                  </a:cubicBezTo>
                  <a:cubicBezTo>
                    <a:pt x="2834586" y="473160"/>
                    <a:pt x="2835749" y="473742"/>
                    <a:pt x="2836621" y="474033"/>
                  </a:cubicBezTo>
                  <a:cubicBezTo>
                    <a:pt x="2838657" y="478395"/>
                    <a:pt x="2833714" y="480721"/>
                    <a:pt x="2834296" y="482757"/>
                  </a:cubicBezTo>
                  <a:cubicBezTo>
                    <a:pt x="2837203" y="485374"/>
                    <a:pt x="2841273" y="486538"/>
                    <a:pt x="2845344" y="488283"/>
                  </a:cubicBezTo>
                  <a:cubicBezTo>
                    <a:pt x="2845053" y="492063"/>
                    <a:pt x="2844472" y="495553"/>
                    <a:pt x="2844181" y="499334"/>
                  </a:cubicBezTo>
                  <a:cubicBezTo>
                    <a:pt x="2846507" y="499624"/>
                    <a:pt x="2850286" y="500497"/>
                    <a:pt x="2851740" y="501660"/>
                  </a:cubicBezTo>
                  <a:cubicBezTo>
                    <a:pt x="2852612" y="502533"/>
                    <a:pt x="2853194" y="503987"/>
                    <a:pt x="2854066" y="504859"/>
                  </a:cubicBezTo>
                  <a:cubicBezTo>
                    <a:pt x="2855520" y="503696"/>
                    <a:pt x="2857264" y="503114"/>
                    <a:pt x="2859590" y="502533"/>
                  </a:cubicBezTo>
                  <a:cubicBezTo>
                    <a:pt x="2859590" y="502823"/>
                    <a:pt x="2859590" y="503405"/>
                    <a:pt x="2859590" y="503696"/>
                  </a:cubicBezTo>
                  <a:cubicBezTo>
                    <a:pt x="2857264" y="505441"/>
                    <a:pt x="2856392" y="505441"/>
                    <a:pt x="2857264" y="508058"/>
                  </a:cubicBezTo>
                  <a:cubicBezTo>
                    <a:pt x="2859009" y="510966"/>
                    <a:pt x="2860462" y="510385"/>
                    <a:pt x="2864823" y="510385"/>
                  </a:cubicBezTo>
                  <a:cubicBezTo>
                    <a:pt x="2865986" y="509512"/>
                    <a:pt x="2865986" y="509803"/>
                    <a:pt x="2868022" y="509221"/>
                  </a:cubicBezTo>
                  <a:cubicBezTo>
                    <a:pt x="2867149" y="514165"/>
                    <a:pt x="2865405" y="518818"/>
                    <a:pt x="2864823" y="524635"/>
                  </a:cubicBezTo>
                  <a:cubicBezTo>
                    <a:pt x="2866568" y="524344"/>
                    <a:pt x="2882268" y="528997"/>
                    <a:pt x="2882268" y="528997"/>
                  </a:cubicBezTo>
                  <a:cubicBezTo>
                    <a:pt x="2884303" y="531905"/>
                    <a:pt x="2881686" y="537722"/>
                    <a:pt x="2882268" y="538885"/>
                  </a:cubicBezTo>
                  <a:cubicBezTo>
                    <a:pt x="2883722" y="542084"/>
                    <a:pt x="2888373" y="544410"/>
                    <a:pt x="2889827" y="547609"/>
                  </a:cubicBezTo>
                  <a:cubicBezTo>
                    <a:pt x="2890990" y="550227"/>
                    <a:pt x="2890409" y="556916"/>
                    <a:pt x="2890990" y="557497"/>
                  </a:cubicBezTo>
                  <a:cubicBezTo>
                    <a:pt x="2893607" y="557497"/>
                    <a:pt x="2896224" y="557497"/>
                    <a:pt x="2898549" y="557497"/>
                  </a:cubicBezTo>
                  <a:cubicBezTo>
                    <a:pt x="2898840" y="567967"/>
                    <a:pt x="2900585" y="569712"/>
                    <a:pt x="2900875" y="578145"/>
                  </a:cubicBezTo>
                  <a:cubicBezTo>
                    <a:pt x="2902911" y="579309"/>
                    <a:pt x="2904946" y="580472"/>
                    <a:pt x="2907563" y="581344"/>
                  </a:cubicBezTo>
                  <a:cubicBezTo>
                    <a:pt x="2906981" y="583380"/>
                    <a:pt x="2907272" y="582507"/>
                    <a:pt x="2906399" y="583671"/>
                  </a:cubicBezTo>
                  <a:cubicBezTo>
                    <a:pt x="2905236" y="586870"/>
                    <a:pt x="2904364" y="586288"/>
                    <a:pt x="2903201" y="589196"/>
                  </a:cubicBezTo>
                  <a:cubicBezTo>
                    <a:pt x="2907853" y="589196"/>
                    <a:pt x="2909016" y="590069"/>
                    <a:pt x="2911924" y="591523"/>
                  </a:cubicBezTo>
                  <a:cubicBezTo>
                    <a:pt x="2912214" y="596467"/>
                    <a:pt x="2912796" y="604610"/>
                    <a:pt x="2915122" y="607809"/>
                  </a:cubicBezTo>
                  <a:cubicBezTo>
                    <a:pt x="2921227" y="613334"/>
                    <a:pt x="2930240" y="614788"/>
                    <a:pt x="2936927" y="619732"/>
                  </a:cubicBezTo>
                  <a:cubicBezTo>
                    <a:pt x="2938672" y="620895"/>
                    <a:pt x="2938672" y="625258"/>
                    <a:pt x="2940125" y="626421"/>
                  </a:cubicBezTo>
                  <a:cubicBezTo>
                    <a:pt x="2941870" y="626421"/>
                    <a:pt x="2943905" y="626421"/>
                    <a:pt x="2945650" y="626421"/>
                  </a:cubicBezTo>
                  <a:cubicBezTo>
                    <a:pt x="2954372" y="631946"/>
                    <a:pt x="2977050" y="629329"/>
                    <a:pt x="2989261" y="631946"/>
                  </a:cubicBezTo>
                  <a:cubicBezTo>
                    <a:pt x="3028511" y="640380"/>
                    <a:pt x="3095672" y="640962"/>
                    <a:pt x="3133469" y="630783"/>
                  </a:cubicBezTo>
                  <a:cubicBezTo>
                    <a:pt x="3188419" y="616242"/>
                    <a:pt x="3235519" y="600829"/>
                    <a:pt x="3282038" y="579309"/>
                  </a:cubicBezTo>
                  <a:cubicBezTo>
                    <a:pt x="3294540" y="573492"/>
                    <a:pt x="3307623" y="564477"/>
                    <a:pt x="3319253" y="557497"/>
                  </a:cubicBezTo>
                  <a:cubicBezTo>
                    <a:pt x="3341349" y="543829"/>
                    <a:pt x="3368679" y="530742"/>
                    <a:pt x="3392519" y="520273"/>
                  </a:cubicBezTo>
                  <a:cubicBezTo>
                    <a:pt x="3430898" y="503405"/>
                    <a:pt x="3469275" y="490318"/>
                    <a:pt x="3511723" y="476650"/>
                  </a:cubicBezTo>
                  <a:cubicBezTo>
                    <a:pt x="3533529" y="469670"/>
                    <a:pt x="3558824" y="465017"/>
                    <a:pt x="3582665" y="459201"/>
                  </a:cubicBezTo>
                  <a:cubicBezTo>
                    <a:pt x="3596911" y="455711"/>
                    <a:pt x="3609994" y="459201"/>
                    <a:pt x="3625404" y="456002"/>
                  </a:cubicBezTo>
                  <a:cubicBezTo>
                    <a:pt x="3645174" y="451640"/>
                    <a:pt x="3678900" y="455129"/>
                    <a:pt x="3691983" y="462691"/>
                  </a:cubicBezTo>
                  <a:cubicBezTo>
                    <a:pt x="3691693" y="463854"/>
                    <a:pt x="3691111" y="465017"/>
                    <a:pt x="3690821" y="465890"/>
                  </a:cubicBezTo>
                  <a:cubicBezTo>
                    <a:pt x="3686750" y="467053"/>
                    <a:pt x="3685006" y="467925"/>
                    <a:pt x="3684133" y="472578"/>
                  </a:cubicBezTo>
                  <a:cubicBezTo>
                    <a:pt x="3686460" y="478686"/>
                    <a:pt x="3680063" y="485665"/>
                    <a:pt x="3678609" y="490028"/>
                  </a:cubicBezTo>
                  <a:cubicBezTo>
                    <a:pt x="3677156" y="493808"/>
                    <a:pt x="3681226" y="499043"/>
                    <a:pt x="3681807" y="501951"/>
                  </a:cubicBezTo>
                  <a:cubicBezTo>
                    <a:pt x="3680935" y="504568"/>
                    <a:pt x="3680354" y="507186"/>
                    <a:pt x="3679482" y="509512"/>
                  </a:cubicBezTo>
                  <a:cubicBezTo>
                    <a:pt x="3675993" y="510676"/>
                    <a:pt x="3655059" y="524926"/>
                    <a:pt x="3654478" y="528125"/>
                  </a:cubicBezTo>
                  <a:cubicBezTo>
                    <a:pt x="3657094" y="529288"/>
                    <a:pt x="3658548" y="529579"/>
                    <a:pt x="3660002" y="532487"/>
                  </a:cubicBezTo>
                  <a:cubicBezTo>
                    <a:pt x="3656513" y="533359"/>
                    <a:pt x="3658257" y="531905"/>
                    <a:pt x="3656804" y="534813"/>
                  </a:cubicBezTo>
                  <a:cubicBezTo>
                    <a:pt x="3658257" y="534813"/>
                    <a:pt x="3659711" y="534813"/>
                    <a:pt x="3661165" y="534813"/>
                  </a:cubicBezTo>
                  <a:cubicBezTo>
                    <a:pt x="3662328" y="535686"/>
                    <a:pt x="3662909" y="535686"/>
                    <a:pt x="3665526" y="535977"/>
                  </a:cubicBezTo>
                  <a:cubicBezTo>
                    <a:pt x="3665817" y="545283"/>
                    <a:pt x="3666980" y="544701"/>
                    <a:pt x="3665526" y="552262"/>
                  </a:cubicBezTo>
                  <a:cubicBezTo>
                    <a:pt x="3661165" y="553135"/>
                    <a:pt x="3656804" y="553717"/>
                    <a:pt x="3652443" y="554589"/>
                  </a:cubicBezTo>
                  <a:cubicBezTo>
                    <a:pt x="3650989" y="557788"/>
                    <a:pt x="3649826" y="560405"/>
                    <a:pt x="3646918" y="562150"/>
                  </a:cubicBezTo>
                  <a:cubicBezTo>
                    <a:pt x="3653024" y="576691"/>
                    <a:pt x="3647209" y="570002"/>
                    <a:pt x="3645756" y="583962"/>
                  </a:cubicBezTo>
                  <a:cubicBezTo>
                    <a:pt x="3648663" y="585706"/>
                    <a:pt x="3648372" y="584834"/>
                    <a:pt x="3648954" y="589487"/>
                  </a:cubicBezTo>
                  <a:cubicBezTo>
                    <a:pt x="3648081" y="590650"/>
                    <a:pt x="3648663" y="589778"/>
                    <a:pt x="3647791" y="591814"/>
                  </a:cubicBezTo>
                  <a:cubicBezTo>
                    <a:pt x="3641685" y="594722"/>
                    <a:pt x="3623950" y="604028"/>
                    <a:pt x="3622787" y="610426"/>
                  </a:cubicBezTo>
                  <a:cubicBezTo>
                    <a:pt x="3621915" y="615079"/>
                    <a:pt x="3626857" y="613916"/>
                    <a:pt x="3625985" y="619150"/>
                  </a:cubicBezTo>
                  <a:cubicBezTo>
                    <a:pt x="3625404" y="623222"/>
                    <a:pt x="3620170" y="633982"/>
                    <a:pt x="3622787" y="639799"/>
                  </a:cubicBezTo>
                  <a:cubicBezTo>
                    <a:pt x="3623368" y="641543"/>
                    <a:pt x="3627439" y="642707"/>
                    <a:pt x="3628311" y="644161"/>
                  </a:cubicBezTo>
                  <a:cubicBezTo>
                    <a:pt x="3630928" y="649105"/>
                    <a:pt x="3628020" y="652013"/>
                    <a:pt x="3627148" y="657248"/>
                  </a:cubicBezTo>
                  <a:cubicBezTo>
                    <a:pt x="3628311" y="657248"/>
                    <a:pt x="3629474" y="657248"/>
                    <a:pt x="3630346" y="657248"/>
                  </a:cubicBezTo>
                  <a:cubicBezTo>
                    <a:pt x="3638196" y="671207"/>
                    <a:pt x="3641104" y="672079"/>
                    <a:pt x="3635870" y="688947"/>
                  </a:cubicBezTo>
                  <a:cubicBezTo>
                    <a:pt x="3637033" y="688947"/>
                    <a:pt x="3638196" y="688947"/>
                    <a:pt x="3639068" y="688947"/>
                  </a:cubicBezTo>
                  <a:cubicBezTo>
                    <a:pt x="3639650" y="693600"/>
                    <a:pt x="3641395" y="693600"/>
                    <a:pt x="3642267" y="696508"/>
                  </a:cubicBezTo>
                  <a:cubicBezTo>
                    <a:pt x="3643720" y="701161"/>
                    <a:pt x="3639359" y="701452"/>
                    <a:pt x="3639941" y="704069"/>
                  </a:cubicBezTo>
                  <a:cubicBezTo>
                    <a:pt x="3641104" y="710176"/>
                    <a:pt x="3645174" y="711630"/>
                    <a:pt x="3644302" y="719483"/>
                  </a:cubicBezTo>
                  <a:cubicBezTo>
                    <a:pt x="3644011" y="719483"/>
                    <a:pt x="3643430" y="719483"/>
                    <a:pt x="3643139" y="719483"/>
                  </a:cubicBezTo>
                  <a:cubicBezTo>
                    <a:pt x="3643430" y="719773"/>
                    <a:pt x="3644011" y="720355"/>
                    <a:pt x="3644302" y="720646"/>
                  </a:cubicBezTo>
                  <a:cubicBezTo>
                    <a:pt x="3646046" y="722391"/>
                    <a:pt x="3646337" y="721518"/>
                    <a:pt x="3647500" y="723845"/>
                  </a:cubicBezTo>
                  <a:cubicBezTo>
                    <a:pt x="3644883" y="725881"/>
                    <a:pt x="3647209" y="732569"/>
                    <a:pt x="3647500" y="739258"/>
                  </a:cubicBezTo>
                  <a:cubicBezTo>
                    <a:pt x="3644011" y="740712"/>
                    <a:pt x="3641395" y="742457"/>
                    <a:pt x="3638778" y="744784"/>
                  </a:cubicBezTo>
                  <a:cubicBezTo>
                    <a:pt x="3638778" y="745656"/>
                    <a:pt x="3638778" y="746238"/>
                    <a:pt x="3638778" y="747110"/>
                  </a:cubicBezTo>
                  <a:cubicBezTo>
                    <a:pt x="3645174" y="747401"/>
                    <a:pt x="3647209" y="750309"/>
                    <a:pt x="3647500" y="756998"/>
                  </a:cubicBezTo>
                  <a:cubicBezTo>
                    <a:pt x="3643720" y="758743"/>
                    <a:pt x="3641685" y="760488"/>
                    <a:pt x="3640813" y="765722"/>
                  </a:cubicBezTo>
                  <a:cubicBezTo>
                    <a:pt x="3641976" y="765722"/>
                    <a:pt x="3643139" y="765722"/>
                    <a:pt x="3644011" y="765722"/>
                  </a:cubicBezTo>
                  <a:cubicBezTo>
                    <a:pt x="3645756" y="778518"/>
                    <a:pt x="3658257" y="776774"/>
                    <a:pt x="3659420" y="789860"/>
                  </a:cubicBezTo>
                  <a:cubicBezTo>
                    <a:pt x="3652733" y="791605"/>
                    <a:pt x="3646046" y="799167"/>
                    <a:pt x="3644011" y="805274"/>
                  </a:cubicBezTo>
                  <a:cubicBezTo>
                    <a:pt x="3648954" y="808764"/>
                    <a:pt x="3646337" y="811962"/>
                    <a:pt x="3649535" y="815161"/>
                  </a:cubicBezTo>
                  <a:cubicBezTo>
                    <a:pt x="3651279" y="817197"/>
                    <a:pt x="3663491" y="822432"/>
                    <a:pt x="3666980" y="822723"/>
                  </a:cubicBezTo>
                  <a:cubicBezTo>
                    <a:pt x="3667270" y="826794"/>
                    <a:pt x="3669596" y="829121"/>
                    <a:pt x="3669306" y="831447"/>
                  </a:cubicBezTo>
                  <a:cubicBezTo>
                    <a:pt x="3668433" y="831738"/>
                    <a:pt x="3667852" y="832320"/>
                    <a:pt x="3666980" y="832611"/>
                  </a:cubicBezTo>
                  <a:cubicBezTo>
                    <a:pt x="3666980" y="834065"/>
                    <a:pt x="3666980" y="835519"/>
                    <a:pt x="3666980" y="836973"/>
                  </a:cubicBezTo>
                  <a:cubicBezTo>
                    <a:pt x="3666980" y="837264"/>
                    <a:pt x="3666980" y="837845"/>
                    <a:pt x="3666980" y="838136"/>
                  </a:cubicBezTo>
                  <a:cubicBezTo>
                    <a:pt x="3665526" y="838427"/>
                    <a:pt x="3664072" y="839009"/>
                    <a:pt x="3662618" y="839299"/>
                  </a:cubicBezTo>
                  <a:cubicBezTo>
                    <a:pt x="3662328" y="842498"/>
                    <a:pt x="3661746" y="845988"/>
                    <a:pt x="3661455" y="849187"/>
                  </a:cubicBezTo>
                  <a:cubicBezTo>
                    <a:pt x="3660293" y="851223"/>
                    <a:pt x="3658257" y="850932"/>
                    <a:pt x="3657094" y="853549"/>
                  </a:cubicBezTo>
                  <a:cubicBezTo>
                    <a:pt x="3665235" y="855585"/>
                    <a:pt x="3669015" y="863437"/>
                    <a:pt x="3670178" y="869835"/>
                  </a:cubicBezTo>
                  <a:cubicBezTo>
                    <a:pt x="3669015" y="870126"/>
                    <a:pt x="3667852" y="870708"/>
                    <a:pt x="3666980" y="870998"/>
                  </a:cubicBezTo>
                  <a:cubicBezTo>
                    <a:pt x="3666980" y="876815"/>
                    <a:pt x="3666980" y="882631"/>
                    <a:pt x="3666980" y="888448"/>
                  </a:cubicBezTo>
                  <a:cubicBezTo>
                    <a:pt x="3665526" y="891937"/>
                    <a:pt x="3662328" y="891065"/>
                    <a:pt x="3661455" y="897172"/>
                  </a:cubicBezTo>
                  <a:cubicBezTo>
                    <a:pt x="3664654" y="900662"/>
                    <a:pt x="3669887" y="910550"/>
                    <a:pt x="3670178" y="916948"/>
                  </a:cubicBezTo>
                  <a:cubicBezTo>
                    <a:pt x="3668433" y="919274"/>
                    <a:pt x="3667561" y="922473"/>
                    <a:pt x="3665817" y="924509"/>
                  </a:cubicBezTo>
                  <a:cubicBezTo>
                    <a:pt x="3663782" y="926254"/>
                    <a:pt x="3660874" y="926254"/>
                    <a:pt x="3659130" y="928871"/>
                  </a:cubicBezTo>
                  <a:cubicBezTo>
                    <a:pt x="3662909" y="929162"/>
                    <a:pt x="3665235" y="929453"/>
                    <a:pt x="3666689" y="932070"/>
                  </a:cubicBezTo>
                  <a:cubicBezTo>
                    <a:pt x="3666980" y="932361"/>
                    <a:pt x="3667561" y="932943"/>
                    <a:pt x="3667852" y="933233"/>
                  </a:cubicBezTo>
                  <a:cubicBezTo>
                    <a:pt x="3664945" y="934106"/>
                    <a:pt x="3662618" y="934978"/>
                    <a:pt x="3661165" y="937596"/>
                  </a:cubicBezTo>
                  <a:cubicBezTo>
                    <a:pt x="3661455" y="937596"/>
                    <a:pt x="3662037" y="937596"/>
                    <a:pt x="3662328" y="937596"/>
                  </a:cubicBezTo>
                  <a:cubicBezTo>
                    <a:pt x="3663200" y="938468"/>
                    <a:pt x="3664654" y="939050"/>
                    <a:pt x="3665526" y="939922"/>
                  </a:cubicBezTo>
                  <a:cubicBezTo>
                    <a:pt x="3662618" y="944575"/>
                    <a:pt x="3670469" y="954172"/>
                    <a:pt x="3664363" y="956208"/>
                  </a:cubicBezTo>
                  <a:cubicBezTo>
                    <a:pt x="3664363" y="957371"/>
                    <a:pt x="3664363" y="958535"/>
                    <a:pt x="3664363" y="959407"/>
                  </a:cubicBezTo>
                  <a:cubicBezTo>
                    <a:pt x="3664945" y="961443"/>
                    <a:pt x="3666980" y="961443"/>
                    <a:pt x="3667561" y="966096"/>
                  </a:cubicBezTo>
                  <a:cubicBezTo>
                    <a:pt x="3664945" y="967841"/>
                    <a:pt x="3664945" y="968713"/>
                    <a:pt x="3660874" y="969295"/>
                  </a:cubicBezTo>
                  <a:cubicBezTo>
                    <a:pt x="3661165" y="973075"/>
                    <a:pt x="3661746" y="976565"/>
                    <a:pt x="3662037" y="980346"/>
                  </a:cubicBezTo>
                  <a:cubicBezTo>
                    <a:pt x="3664363" y="980637"/>
                    <a:pt x="3664072" y="980637"/>
                    <a:pt x="3665235" y="981509"/>
                  </a:cubicBezTo>
                  <a:cubicBezTo>
                    <a:pt x="3664945" y="981509"/>
                    <a:pt x="3664363" y="981509"/>
                    <a:pt x="3664072" y="981509"/>
                  </a:cubicBezTo>
                  <a:cubicBezTo>
                    <a:pt x="3653024" y="989943"/>
                    <a:pt x="3616682" y="984417"/>
                    <a:pt x="3603016" y="980346"/>
                  </a:cubicBezTo>
                  <a:cubicBezTo>
                    <a:pt x="3584700" y="975984"/>
                    <a:pt x="3566674" y="971621"/>
                    <a:pt x="3548357" y="967259"/>
                  </a:cubicBezTo>
                  <a:cubicBezTo>
                    <a:pt x="3515213" y="956208"/>
                    <a:pt x="3482068" y="945157"/>
                    <a:pt x="3450959" y="931198"/>
                  </a:cubicBezTo>
                  <a:cubicBezTo>
                    <a:pt x="3385542" y="901825"/>
                    <a:pt x="3321288" y="868090"/>
                    <a:pt x="3258488" y="836100"/>
                  </a:cubicBezTo>
                  <a:cubicBezTo>
                    <a:pt x="3255289" y="835228"/>
                    <a:pt x="3251801" y="834646"/>
                    <a:pt x="3248602" y="833774"/>
                  </a:cubicBezTo>
                  <a:cubicBezTo>
                    <a:pt x="3234065" y="827667"/>
                    <a:pt x="3213713" y="820396"/>
                    <a:pt x="3201502" y="810799"/>
                  </a:cubicBezTo>
                  <a:cubicBezTo>
                    <a:pt x="3193071" y="811962"/>
                    <a:pt x="3177371" y="802366"/>
                    <a:pt x="3168648" y="798876"/>
                  </a:cubicBezTo>
                  <a:cubicBezTo>
                    <a:pt x="3146552" y="789860"/>
                    <a:pt x="3119222" y="785498"/>
                    <a:pt x="3093347" y="778228"/>
                  </a:cubicBezTo>
                  <a:cubicBezTo>
                    <a:pt x="3079391" y="774156"/>
                    <a:pt x="3052643" y="775320"/>
                    <a:pt x="3037524" y="777064"/>
                  </a:cubicBezTo>
                  <a:cubicBezTo>
                    <a:pt x="3023569" y="778809"/>
                    <a:pt x="3005833" y="777064"/>
                    <a:pt x="2992750" y="780263"/>
                  </a:cubicBezTo>
                  <a:cubicBezTo>
                    <a:pt x="2987226" y="780263"/>
                    <a:pt x="2981702" y="780263"/>
                    <a:pt x="2976468" y="780263"/>
                  </a:cubicBezTo>
                  <a:cubicBezTo>
                    <a:pt x="2964548" y="783172"/>
                    <a:pt x="2942161" y="786080"/>
                    <a:pt x="2926170" y="786952"/>
                  </a:cubicBezTo>
                  <a:cubicBezTo>
                    <a:pt x="2925879" y="792187"/>
                    <a:pt x="2925298" y="798876"/>
                    <a:pt x="2922972" y="802366"/>
                  </a:cubicBezTo>
                  <a:cubicBezTo>
                    <a:pt x="2920646" y="804110"/>
                    <a:pt x="2918611" y="806146"/>
                    <a:pt x="2916285" y="807891"/>
                  </a:cubicBezTo>
                  <a:cubicBezTo>
                    <a:pt x="2916285" y="811962"/>
                    <a:pt x="2916285" y="816034"/>
                    <a:pt x="2916285" y="819815"/>
                  </a:cubicBezTo>
                  <a:cubicBezTo>
                    <a:pt x="2914540" y="822432"/>
                    <a:pt x="2906109" y="825049"/>
                    <a:pt x="2904364" y="828539"/>
                  </a:cubicBezTo>
                  <a:cubicBezTo>
                    <a:pt x="2902038" y="833192"/>
                    <a:pt x="2905527" y="834646"/>
                    <a:pt x="2901166" y="837264"/>
                  </a:cubicBezTo>
                  <a:cubicBezTo>
                    <a:pt x="2897968" y="840172"/>
                    <a:pt x="2890118" y="841044"/>
                    <a:pt x="2885757" y="842789"/>
                  </a:cubicBezTo>
                  <a:cubicBezTo>
                    <a:pt x="2888373" y="846570"/>
                    <a:pt x="2891862" y="848896"/>
                    <a:pt x="2894479" y="852677"/>
                  </a:cubicBezTo>
                  <a:cubicBezTo>
                    <a:pt x="2888664" y="852968"/>
                    <a:pt x="2881977" y="854131"/>
                    <a:pt x="2877035" y="855876"/>
                  </a:cubicBezTo>
                  <a:cubicBezTo>
                    <a:pt x="2877035" y="856748"/>
                    <a:pt x="2877035" y="857330"/>
                    <a:pt x="2877035" y="858203"/>
                  </a:cubicBezTo>
                  <a:cubicBezTo>
                    <a:pt x="2880523" y="860529"/>
                    <a:pt x="2881977" y="862856"/>
                    <a:pt x="2883722" y="866927"/>
                  </a:cubicBezTo>
                  <a:cubicBezTo>
                    <a:pt x="2882849" y="866927"/>
                    <a:pt x="2882268" y="866927"/>
                    <a:pt x="2881396" y="866927"/>
                  </a:cubicBezTo>
                  <a:cubicBezTo>
                    <a:pt x="2879361" y="865473"/>
                    <a:pt x="2875290" y="865764"/>
                    <a:pt x="2871510" y="865764"/>
                  </a:cubicBezTo>
                  <a:cubicBezTo>
                    <a:pt x="2871510" y="866636"/>
                    <a:pt x="2871510" y="867218"/>
                    <a:pt x="2871510" y="868090"/>
                  </a:cubicBezTo>
                  <a:cubicBezTo>
                    <a:pt x="2870638" y="869835"/>
                    <a:pt x="2872092" y="875942"/>
                    <a:pt x="2872674" y="880014"/>
                  </a:cubicBezTo>
                  <a:cubicBezTo>
                    <a:pt x="2868312" y="880305"/>
                    <a:pt x="2863951" y="880886"/>
                    <a:pt x="2859590" y="881177"/>
                  </a:cubicBezTo>
                  <a:cubicBezTo>
                    <a:pt x="2858427" y="892810"/>
                    <a:pt x="2850868" y="893101"/>
                    <a:pt x="2847670" y="900953"/>
                  </a:cubicBezTo>
                  <a:cubicBezTo>
                    <a:pt x="2846216" y="904152"/>
                    <a:pt x="2848251" y="908223"/>
                    <a:pt x="2845344" y="909677"/>
                  </a:cubicBezTo>
                  <a:cubicBezTo>
                    <a:pt x="2841273" y="909677"/>
                    <a:pt x="2837203" y="909677"/>
                    <a:pt x="2833423" y="909677"/>
                  </a:cubicBezTo>
                  <a:cubicBezTo>
                    <a:pt x="2824410" y="915494"/>
                    <a:pt x="2810455" y="909968"/>
                    <a:pt x="2802896" y="915203"/>
                  </a:cubicBezTo>
                  <a:cubicBezTo>
                    <a:pt x="2806675" y="918402"/>
                    <a:pt x="2806384" y="923055"/>
                    <a:pt x="2811618" y="925091"/>
                  </a:cubicBezTo>
                  <a:cubicBezTo>
                    <a:pt x="2815688" y="927708"/>
                    <a:pt x="2823538" y="927708"/>
                    <a:pt x="2827899" y="929453"/>
                  </a:cubicBezTo>
                  <a:cubicBezTo>
                    <a:pt x="2827899" y="930325"/>
                    <a:pt x="2827899" y="930907"/>
                    <a:pt x="2827899" y="931779"/>
                  </a:cubicBezTo>
                  <a:cubicBezTo>
                    <a:pt x="2822666" y="935269"/>
                    <a:pt x="2820921" y="940795"/>
                    <a:pt x="2816851" y="946029"/>
                  </a:cubicBezTo>
                  <a:cubicBezTo>
                    <a:pt x="2812781" y="951264"/>
                    <a:pt x="2802314" y="955045"/>
                    <a:pt x="2796208" y="957953"/>
                  </a:cubicBezTo>
                  <a:cubicBezTo>
                    <a:pt x="2797662" y="963188"/>
                    <a:pt x="2799116" y="968131"/>
                    <a:pt x="2800569" y="973366"/>
                  </a:cubicBezTo>
                  <a:cubicBezTo>
                    <a:pt x="2782834" y="973366"/>
                    <a:pt x="2764808" y="973366"/>
                    <a:pt x="2747073" y="973366"/>
                  </a:cubicBezTo>
                  <a:cubicBezTo>
                    <a:pt x="2737188" y="967259"/>
                    <a:pt x="2721488" y="972203"/>
                    <a:pt x="2708695" y="969004"/>
                  </a:cubicBezTo>
                  <a:cubicBezTo>
                    <a:pt x="2694740" y="965514"/>
                    <a:pt x="2677295" y="963188"/>
                    <a:pt x="2663921" y="959116"/>
                  </a:cubicBezTo>
                  <a:cubicBezTo>
                    <a:pt x="2661886" y="958535"/>
                    <a:pt x="2655489" y="959698"/>
                    <a:pt x="2650837" y="957953"/>
                  </a:cubicBezTo>
                  <a:cubicBezTo>
                    <a:pt x="2626124" y="948938"/>
                    <a:pt x="2587456" y="944284"/>
                    <a:pt x="2556928" y="933815"/>
                  </a:cubicBezTo>
                  <a:cubicBezTo>
                    <a:pt x="2550822" y="931779"/>
                    <a:pt x="2546752" y="933524"/>
                    <a:pt x="2540646" y="931488"/>
                  </a:cubicBezTo>
                  <a:cubicBezTo>
                    <a:pt x="2515643" y="923346"/>
                    <a:pt x="2488604" y="920437"/>
                    <a:pt x="2461855" y="912876"/>
                  </a:cubicBezTo>
                  <a:cubicBezTo>
                    <a:pt x="2423187" y="902116"/>
                    <a:pt x="2380739" y="894264"/>
                    <a:pt x="2340616" y="885539"/>
                  </a:cubicBezTo>
                  <a:cubicBezTo>
                    <a:pt x="2333638" y="884085"/>
                    <a:pt x="2312996" y="890192"/>
                    <a:pt x="2306599" y="892228"/>
                  </a:cubicBezTo>
                  <a:cubicBezTo>
                    <a:pt x="2293516" y="896009"/>
                    <a:pt x="2281305" y="894264"/>
                    <a:pt x="2267349" y="897754"/>
                  </a:cubicBezTo>
                  <a:cubicBezTo>
                    <a:pt x="2256592" y="900371"/>
                    <a:pt x="2243799" y="902988"/>
                    <a:pt x="2231297" y="903279"/>
                  </a:cubicBezTo>
                  <a:cubicBezTo>
                    <a:pt x="2226936" y="910259"/>
                    <a:pt x="2215306" y="918983"/>
                    <a:pt x="2212690" y="923927"/>
                  </a:cubicBezTo>
                  <a:cubicBezTo>
                    <a:pt x="2210364" y="928289"/>
                    <a:pt x="2212108" y="933524"/>
                    <a:pt x="2209492" y="937014"/>
                  </a:cubicBezTo>
                  <a:cubicBezTo>
                    <a:pt x="2205712" y="940504"/>
                    <a:pt x="2199025" y="943412"/>
                    <a:pt x="2194082" y="945739"/>
                  </a:cubicBezTo>
                  <a:cubicBezTo>
                    <a:pt x="2194664" y="947774"/>
                    <a:pt x="2194373" y="946902"/>
                    <a:pt x="2195245" y="948065"/>
                  </a:cubicBezTo>
                  <a:cubicBezTo>
                    <a:pt x="2198443" y="951555"/>
                    <a:pt x="2203386" y="953009"/>
                    <a:pt x="2205131" y="957953"/>
                  </a:cubicBezTo>
                  <a:cubicBezTo>
                    <a:pt x="2199607" y="957953"/>
                    <a:pt x="2194082" y="957953"/>
                    <a:pt x="2188849" y="957953"/>
                  </a:cubicBezTo>
                  <a:cubicBezTo>
                    <a:pt x="2187395" y="958825"/>
                    <a:pt x="2186232" y="958825"/>
                    <a:pt x="2183325" y="959116"/>
                  </a:cubicBezTo>
                  <a:cubicBezTo>
                    <a:pt x="2181290" y="962024"/>
                    <a:pt x="2177219" y="964932"/>
                    <a:pt x="2175766" y="967841"/>
                  </a:cubicBezTo>
                  <a:cubicBezTo>
                    <a:pt x="2173730" y="971330"/>
                    <a:pt x="2174893" y="975984"/>
                    <a:pt x="2172567" y="978892"/>
                  </a:cubicBezTo>
                  <a:cubicBezTo>
                    <a:pt x="2165299" y="986744"/>
                    <a:pt x="2148145" y="985290"/>
                    <a:pt x="2147564" y="999540"/>
                  </a:cubicBezTo>
                  <a:cubicBezTo>
                    <a:pt x="2143493" y="1005065"/>
                    <a:pt x="2146110" y="1014953"/>
                    <a:pt x="2144366" y="1018152"/>
                  </a:cubicBezTo>
                  <a:cubicBezTo>
                    <a:pt x="2141458" y="1019897"/>
                    <a:pt x="2133899" y="1019315"/>
                    <a:pt x="2128956" y="1019315"/>
                  </a:cubicBezTo>
                  <a:cubicBezTo>
                    <a:pt x="2125177" y="1033856"/>
                    <a:pt x="2115001" y="1033565"/>
                    <a:pt x="2105988" y="1043453"/>
                  </a:cubicBezTo>
                  <a:cubicBezTo>
                    <a:pt x="2103371" y="1046071"/>
                    <a:pt x="2104243" y="1049270"/>
                    <a:pt x="2102789" y="1053341"/>
                  </a:cubicBezTo>
                  <a:cubicBezTo>
                    <a:pt x="2099010" y="1062066"/>
                    <a:pt x="2092323" y="1062938"/>
                    <a:pt x="2083019" y="1066428"/>
                  </a:cubicBezTo>
                  <a:cubicBezTo>
                    <a:pt x="2082728" y="1069627"/>
                    <a:pt x="2082147" y="1073117"/>
                    <a:pt x="2081856" y="1076316"/>
                  </a:cubicBezTo>
                  <a:cubicBezTo>
                    <a:pt x="2078367" y="1077188"/>
                    <a:pt x="2075460" y="1080096"/>
                    <a:pt x="2073134" y="1080678"/>
                  </a:cubicBezTo>
                  <a:cubicBezTo>
                    <a:pt x="2069354" y="1081550"/>
                    <a:pt x="2056271" y="1071081"/>
                    <a:pt x="2051328" y="1069627"/>
                  </a:cubicBezTo>
                  <a:cubicBezTo>
                    <a:pt x="2051619" y="1069918"/>
                    <a:pt x="2052200" y="1070499"/>
                    <a:pt x="2052491" y="1070790"/>
                  </a:cubicBezTo>
                  <a:cubicBezTo>
                    <a:pt x="2052782" y="1076316"/>
                    <a:pt x="2059469" y="1083586"/>
                    <a:pt x="2060050" y="1090566"/>
                  </a:cubicBezTo>
                  <a:cubicBezTo>
                    <a:pt x="2045513" y="1094055"/>
                    <a:pt x="2047839" y="1104816"/>
                    <a:pt x="2035919" y="1105979"/>
                  </a:cubicBezTo>
                  <a:cubicBezTo>
                    <a:pt x="2034756" y="1106561"/>
                    <a:pt x="2033302" y="1106561"/>
                    <a:pt x="2030395" y="1107142"/>
                  </a:cubicBezTo>
                  <a:cubicBezTo>
                    <a:pt x="2030395" y="1108596"/>
                    <a:pt x="2030395" y="1110050"/>
                    <a:pt x="2030395" y="1111505"/>
                  </a:cubicBezTo>
                  <a:cubicBezTo>
                    <a:pt x="2031848" y="1113831"/>
                    <a:pt x="2031267" y="1115576"/>
                    <a:pt x="2030395" y="1118193"/>
                  </a:cubicBezTo>
                  <a:cubicBezTo>
                    <a:pt x="2027197" y="1118193"/>
                    <a:pt x="2023708" y="1118193"/>
                    <a:pt x="2020509" y="1118193"/>
                  </a:cubicBezTo>
                  <a:cubicBezTo>
                    <a:pt x="2019637" y="1123137"/>
                    <a:pt x="2018474" y="1126336"/>
                    <a:pt x="2013822" y="1128081"/>
                  </a:cubicBezTo>
                  <a:cubicBezTo>
                    <a:pt x="2010043" y="1130698"/>
                    <a:pt x="2001030" y="1128663"/>
                    <a:pt x="1997541" y="1128081"/>
                  </a:cubicBezTo>
                  <a:cubicBezTo>
                    <a:pt x="1992017" y="1131571"/>
                    <a:pt x="1963233" y="1124301"/>
                    <a:pt x="1952767" y="1123719"/>
                  </a:cubicBezTo>
                  <a:cubicBezTo>
                    <a:pt x="1905957" y="1120520"/>
                    <a:pt x="1852752" y="1109469"/>
                    <a:pt x="1808559" y="1096382"/>
                  </a:cubicBezTo>
                  <a:cubicBezTo>
                    <a:pt x="1781520" y="1088239"/>
                    <a:pt x="1757098" y="1085040"/>
                    <a:pt x="1732094" y="1075734"/>
                  </a:cubicBezTo>
                  <a:cubicBezTo>
                    <a:pt x="1688773" y="1059739"/>
                    <a:pt x="1639347" y="1042581"/>
                    <a:pt x="1602132" y="1019897"/>
                  </a:cubicBezTo>
                  <a:cubicBezTo>
                    <a:pt x="1589630" y="1012336"/>
                    <a:pt x="1576547" y="1005065"/>
                    <a:pt x="1563754" y="996922"/>
                  </a:cubicBezTo>
                  <a:cubicBezTo>
                    <a:pt x="1558230" y="993433"/>
                    <a:pt x="1552997" y="986744"/>
                    <a:pt x="1546310" y="984999"/>
                  </a:cubicBezTo>
                  <a:cubicBezTo>
                    <a:pt x="1540786" y="983254"/>
                    <a:pt x="1534971" y="986453"/>
                    <a:pt x="1532063" y="987325"/>
                  </a:cubicBezTo>
                  <a:cubicBezTo>
                    <a:pt x="1525086" y="987325"/>
                    <a:pt x="1518108" y="987325"/>
                    <a:pt x="1511421" y="987325"/>
                  </a:cubicBezTo>
                  <a:cubicBezTo>
                    <a:pt x="1502699" y="987325"/>
                    <a:pt x="1494267" y="988780"/>
                    <a:pt x="1486417" y="990524"/>
                  </a:cubicBezTo>
                  <a:cubicBezTo>
                    <a:pt x="1437282" y="993723"/>
                    <a:pt x="1388146" y="997213"/>
                    <a:pt x="1339011" y="1000412"/>
                  </a:cubicBezTo>
                  <a:cubicBezTo>
                    <a:pt x="1304994" y="1001866"/>
                    <a:pt x="1271268" y="1003320"/>
                    <a:pt x="1237251" y="1004775"/>
                  </a:cubicBezTo>
                  <a:cubicBezTo>
                    <a:pt x="1223877" y="1004775"/>
                    <a:pt x="1210213" y="1004775"/>
                    <a:pt x="1196838" y="1004775"/>
                  </a:cubicBezTo>
                  <a:cubicBezTo>
                    <a:pt x="1173870" y="1009718"/>
                    <a:pt x="1132294" y="1005938"/>
                    <a:pt x="1106127" y="1005938"/>
                  </a:cubicBezTo>
                  <a:cubicBezTo>
                    <a:pt x="1031988" y="1005938"/>
                    <a:pt x="957849" y="1000994"/>
                    <a:pt x="893013" y="1000412"/>
                  </a:cubicBezTo>
                  <a:cubicBezTo>
                    <a:pt x="892723" y="1002739"/>
                    <a:pt x="892723" y="1002448"/>
                    <a:pt x="891850" y="1003611"/>
                  </a:cubicBezTo>
                  <a:cubicBezTo>
                    <a:pt x="886036" y="999831"/>
                    <a:pt x="875860" y="999249"/>
                    <a:pt x="866847" y="999249"/>
                  </a:cubicBezTo>
                  <a:cubicBezTo>
                    <a:pt x="866847" y="1000703"/>
                    <a:pt x="866847" y="1002157"/>
                    <a:pt x="866847" y="1003611"/>
                  </a:cubicBezTo>
                  <a:cubicBezTo>
                    <a:pt x="878185" y="1003902"/>
                    <a:pt x="887198" y="1007683"/>
                    <a:pt x="894176" y="1010300"/>
                  </a:cubicBezTo>
                  <a:cubicBezTo>
                    <a:pt x="895921" y="1010882"/>
                    <a:pt x="901736" y="1010300"/>
                    <a:pt x="901736" y="1010300"/>
                  </a:cubicBezTo>
                  <a:cubicBezTo>
                    <a:pt x="905806" y="1013790"/>
                    <a:pt x="906387" y="1018734"/>
                    <a:pt x="913656" y="1016989"/>
                  </a:cubicBezTo>
                  <a:cubicBezTo>
                    <a:pt x="913656" y="1020479"/>
                    <a:pt x="911911" y="1018443"/>
                    <a:pt x="914819" y="1020188"/>
                  </a:cubicBezTo>
                  <a:cubicBezTo>
                    <a:pt x="915982" y="1021060"/>
                    <a:pt x="919180" y="1020769"/>
                    <a:pt x="921506" y="1023387"/>
                  </a:cubicBezTo>
                  <a:cubicBezTo>
                    <a:pt x="922378" y="1024841"/>
                    <a:pt x="921215" y="1024841"/>
                    <a:pt x="922669" y="1026586"/>
                  </a:cubicBezTo>
                  <a:cubicBezTo>
                    <a:pt x="922669" y="1026295"/>
                    <a:pt x="922669" y="1025713"/>
                    <a:pt x="922669" y="1025423"/>
                  </a:cubicBezTo>
                  <a:cubicBezTo>
                    <a:pt x="923541" y="1024259"/>
                    <a:pt x="924123" y="1023387"/>
                    <a:pt x="924995" y="1022224"/>
                  </a:cubicBezTo>
                  <a:cubicBezTo>
                    <a:pt x="927321" y="1023968"/>
                    <a:pt x="929065" y="1026004"/>
                    <a:pt x="930519" y="1026586"/>
                  </a:cubicBezTo>
                  <a:cubicBezTo>
                    <a:pt x="931973" y="1027167"/>
                    <a:pt x="936625" y="1024841"/>
                    <a:pt x="937206" y="1025423"/>
                  </a:cubicBezTo>
                  <a:cubicBezTo>
                    <a:pt x="938950" y="1027167"/>
                    <a:pt x="940113" y="1030076"/>
                    <a:pt x="941567" y="1030948"/>
                  </a:cubicBezTo>
                  <a:cubicBezTo>
                    <a:pt x="944184" y="1030366"/>
                    <a:pt x="968315" y="1036183"/>
                    <a:pt x="970060" y="1039673"/>
                  </a:cubicBezTo>
                  <a:cubicBezTo>
                    <a:pt x="969769" y="1039673"/>
                    <a:pt x="969188" y="1039673"/>
                    <a:pt x="968897" y="1039673"/>
                  </a:cubicBezTo>
                  <a:cubicBezTo>
                    <a:pt x="969188" y="1039963"/>
                    <a:pt x="969769" y="1040545"/>
                    <a:pt x="970060" y="1040836"/>
                  </a:cubicBezTo>
                  <a:cubicBezTo>
                    <a:pt x="972095" y="1038800"/>
                    <a:pt x="978491" y="1040545"/>
                    <a:pt x="978782" y="1040836"/>
                  </a:cubicBezTo>
                  <a:cubicBezTo>
                    <a:pt x="979073" y="1040836"/>
                    <a:pt x="979654" y="1040836"/>
                    <a:pt x="979945" y="1040836"/>
                  </a:cubicBezTo>
                  <a:cubicBezTo>
                    <a:pt x="979073" y="1042290"/>
                    <a:pt x="978491" y="1043744"/>
                    <a:pt x="977619" y="1045198"/>
                  </a:cubicBezTo>
                  <a:cubicBezTo>
                    <a:pt x="978491" y="1045198"/>
                    <a:pt x="979073" y="1045198"/>
                    <a:pt x="979945" y="1045198"/>
                  </a:cubicBezTo>
                  <a:cubicBezTo>
                    <a:pt x="979945" y="1045198"/>
                    <a:pt x="980527" y="1040836"/>
                    <a:pt x="981108" y="1042872"/>
                  </a:cubicBezTo>
                  <a:cubicBezTo>
                    <a:pt x="981108" y="1043162"/>
                    <a:pt x="981108" y="1043744"/>
                    <a:pt x="981108" y="1044035"/>
                  </a:cubicBezTo>
                  <a:cubicBezTo>
                    <a:pt x="981980" y="1045198"/>
                    <a:pt x="981399" y="1044326"/>
                    <a:pt x="982271" y="1046361"/>
                  </a:cubicBezTo>
                  <a:cubicBezTo>
                    <a:pt x="984015" y="1045198"/>
                    <a:pt x="983143" y="1045198"/>
                    <a:pt x="985469" y="1044035"/>
                  </a:cubicBezTo>
                  <a:cubicBezTo>
                    <a:pt x="991575" y="1051305"/>
                    <a:pt x="991865" y="1045780"/>
                    <a:pt x="995354" y="1055958"/>
                  </a:cubicBezTo>
                  <a:cubicBezTo>
                    <a:pt x="1000878" y="1055668"/>
                    <a:pt x="1003495" y="1057994"/>
                    <a:pt x="1010764" y="1059157"/>
                  </a:cubicBezTo>
                  <a:cubicBezTo>
                    <a:pt x="1010473" y="1060030"/>
                    <a:pt x="1009891" y="1060611"/>
                    <a:pt x="1009601" y="1061484"/>
                  </a:cubicBezTo>
                  <a:cubicBezTo>
                    <a:pt x="1009891" y="1061484"/>
                    <a:pt x="1010473" y="1061484"/>
                    <a:pt x="1010764" y="1061484"/>
                  </a:cubicBezTo>
                  <a:cubicBezTo>
                    <a:pt x="1015997" y="1056540"/>
                    <a:pt x="1040129" y="1069336"/>
                    <a:pt x="1052340" y="1069045"/>
                  </a:cubicBezTo>
                  <a:cubicBezTo>
                    <a:pt x="1052049" y="1069918"/>
                    <a:pt x="1051468" y="1070499"/>
                    <a:pt x="1051177" y="1071372"/>
                  </a:cubicBezTo>
                  <a:cubicBezTo>
                    <a:pt x="1051468" y="1071372"/>
                    <a:pt x="1052049" y="1071372"/>
                    <a:pt x="1052340" y="1071372"/>
                  </a:cubicBezTo>
                  <a:cubicBezTo>
                    <a:pt x="1053503" y="1070499"/>
                    <a:pt x="1052630" y="1071081"/>
                    <a:pt x="1054666" y="1070208"/>
                  </a:cubicBezTo>
                  <a:cubicBezTo>
                    <a:pt x="1054375" y="1071081"/>
                    <a:pt x="1053793" y="1071663"/>
                    <a:pt x="1053503" y="1072535"/>
                  </a:cubicBezTo>
                  <a:cubicBezTo>
                    <a:pt x="1053793" y="1072535"/>
                    <a:pt x="1054375" y="1072535"/>
                    <a:pt x="1054666" y="1072535"/>
                  </a:cubicBezTo>
                  <a:cubicBezTo>
                    <a:pt x="1055829" y="1071663"/>
                    <a:pt x="1056410" y="1071663"/>
                    <a:pt x="1059027" y="1071372"/>
                  </a:cubicBezTo>
                  <a:cubicBezTo>
                    <a:pt x="1058736" y="1073989"/>
                    <a:pt x="1058445" y="1071953"/>
                    <a:pt x="1059027" y="1074571"/>
                  </a:cubicBezTo>
                  <a:cubicBezTo>
                    <a:pt x="1061643" y="1074280"/>
                    <a:pt x="1059899" y="1074280"/>
                    <a:pt x="1063388" y="1074571"/>
                  </a:cubicBezTo>
                  <a:cubicBezTo>
                    <a:pt x="1063388" y="1074862"/>
                    <a:pt x="1063388" y="1075443"/>
                    <a:pt x="1063388" y="1075734"/>
                  </a:cubicBezTo>
                  <a:cubicBezTo>
                    <a:pt x="1061643" y="1077479"/>
                    <a:pt x="1062516" y="1077770"/>
                    <a:pt x="1060190" y="1078933"/>
                  </a:cubicBezTo>
                  <a:cubicBezTo>
                    <a:pt x="1056410" y="1079224"/>
                    <a:pt x="1043908" y="1076025"/>
                    <a:pt x="1036058" y="1073407"/>
                  </a:cubicBezTo>
                  <a:cubicBezTo>
                    <a:pt x="1035186" y="1076316"/>
                    <a:pt x="1035477" y="1072826"/>
                    <a:pt x="1033732" y="1075734"/>
                  </a:cubicBezTo>
                  <a:cubicBezTo>
                    <a:pt x="1036930" y="1077479"/>
                    <a:pt x="1035477" y="1078060"/>
                    <a:pt x="1036930" y="1078933"/>
                  </a:cubicBezTo>
                  <a:cubicBezTo>
                    <a:pt x="1039838" y="1077770"/>
                    <a:pt x="1043617" y="1081260"/>
                    <a:pt x="1045653" y="1082132"/>
                  </a:cubicBezTo>
                  <a:cubicBezTo>
                    <a:pt x="1045653" y="1081841"/>
                    <a:pt x="1045653" y="1081260"/>
                    <a:pt x="1045653" y="1080969"/>
                  </a:cubicBezTo>
                  <a:cubicBezTo>
                    <a:pt x="1045362" y="1080678"/>
                    <a:pt x="1044780" y="1080096"/>
                    <a:pt x="1044490" y="1079805"/>
                  </a:cubicBezTo>
                  <a:cubicBezTo>
                    <a:pt x="1045362" y="1079805"/>
                    <a:pt x="1045943" y="1079805"/>
                    <a:pt x="1046816" y="1079805"/>
                  </a:cubicBezTo>
                  <a:cubicBezTo>
                    <a:pt x="1050595" y="1083586"/>
                    <a:pt x="1054084" y="1080969"/>
                    <a:pt x="1055538" y="1084168"/>
                  </a:cubicBezTo>
                  <a:cubicBezTo>
                    <a:pt x="1054666" y="1084168"/>
                    <a:pt x="1054084" y="1084168"/>
                    <a:pt x="1053212" y="1084168"/>
                  </a:cubicBezTo>
                  <a:cubicBezTo>
                    <a:pt x="1049723" y="1085331"/>
                    <a:pt x="1038384" y="1083295"/>
                    <a:pt x="1035767" y="1081841"/>
                  </a:cubicBezTo>
                  <a:cubicBezTo>
                    <a:pt x="1036058" y="1082132"/>
                    <a:pt x="1036640" y="1082714"/>
                    <a:pt x="1036930" y="1083004"/>
                  </a:cubicBezTo>
                  <a:cubicBezTo>
                    <a:pt x="1038966" y="1083877"/>
                    <a:pt x="1034605" y="1084168"/>
                    <a:pt x="1034605" y="1084168"/>
                  </a:cubicBezTo>
                  <a:cubicBezTo>
                    <a:pt x="1033151" y="1081841"/>
                    <a:pt x="1012217" y="1077770"/>
                    <a:pt x="1004077" y="1077479"/>
                  </a:cubicBezTo>
                  <a:cubicBezTo>
                    <a:pt x="1004077" y="1077770"/>
                    <a:pt x="1004077" y="1078351"/>
                    <a:pt x="1004077" y="1078642"/>
                  </a:cubicBezTo>
                  <a:cubicBezTo>
                    <a:pt x="1006984" y="1081550"/>
                    <a:pt x="1006403" y="1081260"/>
                    <a:pt x="1006403" y="1085331"/>
                  </a:cubicBezTo>
                  <a:cubicBezTo>
                    <a:pt x="1004949" y="1085622"/>
                    <a:pt x="1003495" y="1086203"/>
                    <a:pt x="1002041" y="1086494"/>
                  </a:cubicBezTo>
                  <a:cubicBezTo>
                    <a:pt x="1002332" y="1085331"/>
                    <a:pt x="1002914" y="1084168"/>
                    <a:pt x="1003204" y="1083295"/>
                  </a:cubicBezTo>
                  <a:cubicBezTo>
                    <a:pt x="994191" y="1084749"/>
                    <a:pt x="983434" y="1081260"/>
                    <a:pt x="978201" y="1078933"/>
                  </a:cubicBezTo>
                  <a:cubicBezTo>
                    <a:pt x="978491" y="1079224"/>
                    <a:pt x="979073" y="1079805"/>
                    <a:pt x="979364" y="1080096"/>
                  </a:cubicBezTo>
                  <a:cubicBezTo>
                    <a:pt x="981399" y="1080969"/>
                    <a:pt x="977038" y="1081260"/>
                    <a:pt x="977038" y="1081260"/>
                  </a:cubicBezTo>
                  <a:cubicBezTo>
                    <a:pt x="971804" y="1075734"/>
                    <a:pt x="961919" y="1078933"/>
                    <a:pt x="952034" y="1075734"/>
                  </a:cubicBezTo>
                  <a:cubicBezTo>
                    <a:pt x="946510" y="1073989"/>
                    <a:pt x="941858" y="1072244"/>
                    <a:pt x="934589" y="1070208"/>
                  </a:cubicBezTo>
                  <a:cubicBezTo>
                    <a:pt x="931682" y="1069627"/>
                    <a:pt x="927030" y="1071372"/>
                    <a:pt x="922669" y="1069045"/>
                  </a:cubicBezTo>
                  <a:cubicBezTo>
                    <a:pt x="922378" y="1067882"/>
                    <a:pt x="921797" y="1066719"/>
                    <a:pt x="921506" y="1065846"/>
                  </a:cubicBezTo>
                  <a:cubicBezTo>
                    <a:pt x="918889" y="1063520"/>
                    <a:pt x="912784" y="1062938"/>
                    <a:pt x="908423" y="1062647"/>
                  </a:cubicBezTo>
                  <a:cubicBezTo>
                    <a:pt x="908713" y="1065265"/>
                    <a:pt x="909004" y="1063229"/>
                    <a:pt x="908423" y="1065846"/>
                  </a:cubicBezTo>
                  <a:cubicBezTo>
                    <a:pt x="908132" y="1065846"/>
                    <a:pt x="907550" y="1065846"/>
                    <a:pt x="907260" y="1065846"/>
                  </a:cubicBezTo>
                  <a:cubicBezTo>
                    <a:pt x="906387" y="1060611"/>
                    <a:pt x="905515" y="1060321"/>
                    <a:pt x="899700" y="1060321"/>
                  </a:cubicBezTo>
                  <a:cubicBezTo>
                    <a:pt x="897956" y="1060902"/>
                    <a:pt x="853182" y="1045780"/>
                    <a:pt x="843878" y="1040545"/>
                  </a:cubicBezTo>
                  <a:cubicBezTo>
                    <a:pt x="840680" y="1040254"/>
                    <a:pt x="837191" y="1039673"/>
                    <a:pt x="833993" y="1039382"/>
                  </a:cubicBezTo>
                  <a:cubicBezTo>
                    <a:pt x="822363" y="1035601"/>
                    <a:pt x="809861" y="1029203"/>
                    <a:pt x="799104" y="1025132"/>
                  </a:cubicBezTo>
                  <a:cubicBezTo>
                    <a:pt x="797359" y="1025132"/>
                    <a:pt x="795324" y="1025132"/>
                    <a:pt x="793580" y="1025132"/>
                  </a:cubicBezTo>
                  <a:cubicBezTo>
                    <a:pt x="755202" y="1009428"/>
                    <a:pt x="713626" y="991979"/>
                    <a:pt x="674376" y="978019"/>
                  </a:cubicBezTo>
                  <a:cubicBezTo>
                    <a:pt x="662455" y="973657"/>
                    <a:pt x="643266" y="975984"/>
                    <a:pt x="628438" y="971330"/>
                  </a:cubicBezTo>
                  <a:cubicBezTo>
                    <a:pt x="617972" y="968131"/>
                    <a:pt x="601690" y="961733"/>
                    <a:pt x="590060" y="961443"/>
                  </a:cubicBezTo>
                  <a:cubicBezTo>
                    <a:pt x="583664" y="961152"/>
                    <a:pt x="572907" y="967259"/>
                    <a:pt x="567092" y="969004"/>
                  </a:cubicBezTo>
                  <a:cubicBezTo>
                    <a:pt x="550810" y="974239"/>
                    <a:pt x="487429" y="976856"/>
                    <a:pt x="468821" y="971330"/>
                  </a:cubicBezTo>
                  <a:cubicBezTo>
                    <a:pt x="433060" y="960279"/>
                    <a:pt x="396717" y="952427"/>
                    <a:pt x="362700" y="938468"/>
                  </a:cubicBezTo>
                  <a:cubicBezTo>
                    <a:pt x="266756" y="899208"/>
                    <a:pt x="184185" y="857621"/>
                    <a:pt x="103650" y="804110"/>
                  </a:cubicBezTo>
                  <a:cubicBezTo>
                    <a:pt x="96672" y="799457"/>
                    <a:pt x="89694" y="796840"/>
                    <a:pt x="83007" y="792187"/>
                  </a:cubicBezTo>
                  <a:cubicBezTo>
                    <a:pt x="74866" y="783462"/>
                    <a:pt x="67016" y="774738"/>
                    <a:pt x="58875" y="766013"/>
                  </a:cubicBezTo>
                  <a:cubicBezTo>
                    <a:pt x="55677" y="763687"/>
                    <a:pt x="52770" y="763978"/>
                    <a:pt x="48990" y="761651"/>
                  </a:cubicBezTo>
                  <a:cubicBezTo>
                    <a:pt x="45501" y="759615"/>
                    <a:pt x="44048" y="753799"/>
                    <a:pt x="40268" y="751763"/>
                  </a:cubicBezTo>
                  <a:cubicBezTo>
                    <a:pt x="28929" y="745365"/>
                    <a:pt x="8286" y="742166"/>
                    <a:pt x="3053" y="729952"/>
                  </a:cubicBezTo>
                  <a:cubicBezTo>
                    <a:pt x="-3634" y="722391"/>
                    <a:pt x="1599" y="707559"/>
                    <a:pt x="9740" y="704942"/>
                  </a:cubicBezTo>
                  <a:cubicBezTo>
                    <a:pt x="21370" y="695345"/>
                    <a:pt x="46083" y="705523"/>
                    <a:pt x="56840" y="708141"/>
                  </a:cubicBezTo>
                  <a:cubicBezTo>
                    <a:pt x="56840" y="707850"/>
                    <a:pt x="56840" y="707268"/>
                    <a:pt x="56840" y="706977"/>
                  </a:cubicBezTo>
                  <a:cubicBezTo>
                    <a:pt x="51607" y="702033"/>
                    <a:pt x="47536" y="695926"/>
                    <a:pt x="42594" y="690692"/>
                  </a:cubicBezTo>
                  <a:cubicBezTo>
                    <a:pt x="37942" y="686039"/>
                    <a:pt x="30964" y="681967"/>
                    <a:pt x="27185" y="676442"/>
                  </a:cubicBezTo>
                  <a:cubicBezTo>
                    <a:pt x="10322" y="652013"/>
                    <a:pt x="26894" y="627875"/>
                    <a:pt x="46955" y="614207"/>
                  </a:cubicBezTo>
                  <a:cubicBezTo>
                    <a:pt x="60620" y="604900"/>
                    <a:pt x="76029" y="596467"/>
                    <a:pt x="92892" y="590069"/>
                  </a:cubicBezTo>
                  <a:cubicBezTo>
                    <a:pt x="101324" y="586870"/>
                    <a:pt x="109174" y="587742"/>
                    <a:pt x="117896" y="584543"/>
                  </a:cubicBezTo>
                  <a:cubicBezTo>
                    <a:pt x="134468" y="578436"/>
                    <a:pt x="153076" y="570584"/>
                    <a:pt x="169357" y="563895"/>
                  </a:cubicBezTo>
                  <a:cubicBezTo>
                    <a:pt x="182731" y="558370"/>
                    <a:pt x="195233" y="556334"/>
                    <a:pt x="208607" y="550808"/>
                  </a:cubicBezTo>
                  <a:cubicBezTo>
                    <a:pt x="245532" y="535686"/>
                    <a:pt x="285363" y="524926"/>
                    <a:pt x="323450" y="509221"/>
                  </a:cubicBezTo>
                  <a:cubicBezTo>
                    <a:pt x="337697" y="502533"/>
                    <a:pt x="351943" y="496135"/>
                    <a:pt x="366189" y="489446"/>
                  </a:cubicBezTo>
                  <a:cubicBezTo>
                    <a:pt x="401078" y="474905"/>
                    <a:pt x="438293" y="465308"/>
                    <a:pt x="473182" y="452221"/>
                  </a:cubicBezTo>
                  <a:cubicBezTo>
                    <a:pt x="526097" y="432446"/>
                    <a:pt x="583083" y="421976"/>
                    <a:pt x="637161" y="404236"/>
                  </a:cubicBezTo>
                  <a:cubicBezTo>
                    <a:pt x="647337" y="401910"/>
                    <a:pt x="657513" y="399874"/>
                    <a:pt x="667688" y="397548"/>
                  </a:cubicBezTo>
                  <a:cubicBezTo>
                    <a:pt x="709846" y="384752"/>
                    <a:pt x="756655" y="378644"/>
                    <a:pt x="801139" y="367012"/>
                  </a:cubicBezTo>
                  <a:cubicBezTo>
                    <a:pt x="818002" y="362649"/>
                    <a:pt x="835156" y="362359"/>
                    <a:pt x="851437" y="358287"/>
                  </a:cubicBezTo>
                  <a:cubicBezTo>
                    <a:pt x="859578" y="356251"/>
                    <a:pt x="868300" y="358869"/>
                    <a:pt x="874406" y="355088"/>
                  </a:cubicBezTo>
                  <a:cubicBezTo>
                    <a:pt x="891560" y="344037"/>
                    <a:pt x="901154" y="326879"/>
                    <a:pt x="912784" y="310302"/>
                  </a:cubicBezTo>
                  <a:cubicBezTo>
                    <a:pt x="928193" y="288200"/>
                    <a:pt x="944765" y="266680"/>
                    <a:pt x="960756" y="244578"/>
                  </a:cubicBezTo>
                  <a:cubicBezTo>
                    <a:pt x="970932" y="230618"/>
                    <a:pt x="984306" y="218113"/>
                    <a:pt x="995645" y="205317"/>
                  </a:cubicBezTo>
                  <a:cubicBezTo>
                    <a:pt x="1039838" y="150062"/>
                    <a:pt x="1086357" y="103240"/>
                    <a:pt x="1141888" y="62235"/>
                  </a:cubicBezTo>
                  <a:cubicBezTo>
                    <a:pt x="1170381" y="41587"/>
                    <a:pt x="1214574" y="2908"/>
                    <a:pt x="1252370" y="0"/>
                  </a:cubicBezTo>
                  <a:close/>
                </a:path>
              </a:pathLst>
            </a:custGeom>
            <a:solidFill>
              <a:srgbClr val="9E9BD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mbria"/>
                <a:ea typeface="Cambria"/>
                <a:cs typeface="Cambria"/>
                <a:sym typeface="Cambria"/>
              </a:endParaRPr>
            </a:p>
          </p:txBody>
        </p:sp>
        <p:sp>
          <p:nvSpPr>
            <p:cNvPr id="147" name="Google Shape;147;p3"/>
            <p:cNvSpPr/>
            <p:nvPr/>
          </p:nvSpPr>
          <p:spPr>
            <a:xfrm>
              <a:off x="5803254" y="2303214"/>
              <a:ext cx="1220" cy="2326"/>
            </a:xfrm>
            <a:custGeom>
              <a:rect b="b" l="l" r="r" t="t"/>
              <a:pathLst>
                <a:path extrusionOk="0" h="2326" w="1220">
                  <a:moveTo>
                    <a:pt x="0" y="0"/>
                  </a:moveTo>
                  <a:cubicBezTo>
                    <a:pt x="1163" y="1745"/>
                    <a:pt x="2035" y="1163"/>
                    <a:pt x="0" y="2327"/>
                  </a:cubicBezTo>
                  <a:cubicBezTo>
                    <a:pt x="0" y="1454"/>
                    <a:pt x="0" y="582"/>
                    <a:pt x="0" y="0"/>
                  </a:cubicBezTo>
                  <a:close/>
                </a:path>
              </a:pathLst>
            </a:custGeom>
            <a:solidFill>
              <a:srgbClr val="9E9BD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mbria"/>
                <a:ea typeface="Cambria"/>
                <a:cs typeface="Cambria"/>
                <a:sym typeface="Cambria"/>
              </a:endParaRPr>
            </a:p>
          </p:txBody>
        </p:sp>
        <p:sp>
          <p:nvSpPr>
            <p:cNvPr id="148" name="Google Shape;148;p3"/>
            <p:cNvSpPr/>
            <p:nvPr/>
          </p:nvSpPr>
          <p:spPr>
            <a:xfrm>
              <a:off x="5807615" y="2307576"/>
              <a:ext cx="1220" cy="2326"/>
            </a:xfrm>
            <a:custGeom>
              <a:rect b="b" l="l" r="r" t="t"/>
              <a:pathLst>
                <a:path extrusionOk="0" h="2326" w="1220">
                  <a:moveTo>
                    <a:pt x="0" y="0"/>
                  </a:moveTo>
                  <a:cubicBezTo>
                    <a:pt x="1163" y="1745"/>
                    <a:pt x="2035" y="1163"/>
                    <a:pt x="0" y="2327"/>
                  </a:cubicBezTo>
                  <a:cubicBezTo>
                    <a:pt x="0" y="1454"/>
                    <a:pt x="0" y="582"/>
                    <a:pt x="0" y="0"/>
                  </a:cubicBezTo>
                  <a:close/>
                </a:path>
              </a:pathLst>
            </a:custGeom>
            <a:solidFill>
              <a:srgbClr val="9E9BD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mbria"/>
                <a:ea typeface="Cambria"/>
                <a:cs typeface="Cambria"/>
                <a:sym typeface="Cambria"/>
              </a:endParaRPr>
            </a:p>
          </p:txBody>
        </p:sp>
        <p:sp>
          <p:nvSpPr>
            <p:cNvPr id="149" name="Google Shape;149;p3"/>
            <p:cNvSpPr/>
            <p:nvPr/>
          </p:nvSpPr>
          <p:spPr>
            <a:xfrm>
              <a:off x="5815174" y="2309612"/>
              <a:ext cx="1162" cy="2326"/>
            </a:xfrm>
            <a:custGeom>
              <a:rect b="b" l="l" r="r" t="t"/>
              <a:pathLst>
                <a:path extrusionOk="0" h="2326" w="1162">
                  <a:moveTo>
                    <a:pt x="0" y="0"/>
                  </a:moveTo>
                  <a:cubicBezTo>
                    <a:pt x="872" y="1163"/>
                    <a:pt x="291" y="291"/>
                    <a:pt x="1163" y="2327"/>
                  </a:cubicBezTo>
                  <a:cubicBezTo>
                    <a:pt x="872" y="2327"/>
                    <a:pt x="291" y="2327"/>
                    <a:pt x="0" y="2327"/>
                  </a:cubicBezTo>
                  <a:cubicBezTo>
                    <a:pt x="0" y="1454"/>
                    <a:pt x="0" y="872"/>
                    <a:pt x="0" y="0"/>
                  </a:cubicBezTo>
                  <a:close/>
                </a:path>
              </a:pathLst>
            </a:custGeom>
            <a:solidFill>
              <a:srgbClr val="9E9BD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mbria"/>
                <a:ea typeface="Cambria"/>
                <a:cs typeface="Cambria"/>
                <a:sym typeface="Cambria"/>
              </a:endParaRPr>
            </a:p>
          </p:txBody>
        </p:sp>
        <p:sp>
          <p:nvSpPr>
            <p:cNvPr id="150" name="Google Shape;150;p3"/>
            <p:cNvSpPr/>
            <p:nvPr/>
          </p:nvSpPr>
          <p:spPr>
            <a:xfrm>
              <a:off x="5822734" y="2309612"/>
              <a:ext cx="2325" cy="1163"/>
            </a:xfrm>
            <a:custGeom>
              <a:rect b="b" l="l" r="r" t="t"/>
              <a:pathLst>
                <a:path extrusionOk="0" h="1163" w="2325">
                  <a:moveTo>
                    <a:pt x="0" y="0"/>
                  </a:moveTo>
                  <a:cubicBezTo>
                    <a:pt x="872" y="0"/>
                    <a:pt x="1454" y="0"/>
                    <a:pt x="2326" y="0"/>
                  </a:cubicBezTo>
                  <a:cubicBezTo>
                    <a:pt x="2326" y="291"/>
                    <a:pt x="2326" y="872"/>
                    <a:pt x="2326" y="1163"/>
                  </a:cubicBezTo>
                  <a:cubicBezTo>
                    <a:pt x="291" y="291"/>
                    <a:pt x="1163" y="872"/>
                    <a:pt x="0" y="0"/>
                  </a:cubicBezTo>
                  <a:close/>
                </a:path>
              </a:pathLst>
            </a:custGeom>
            <a:solidFill>
              <a:srgbClr val="9E9BD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mbria"/>
                <a:ea typeface="Cambria"/>
                <a:cs typeface="Cambria"/>
                <a:sym typeface="Cambria"/>
              </a:endParaRPr>
            </a:p>
          </p:txBody>
        </p:sp>
        <p:sp>
          <p:nvSpPr>
            <p:cNvPr id="151" name="Google Shape;151;p3"/>
            <p:cNvSpPr/>
            <p:nvPr/>
          </p:nvSpPr>
          <p:spPr>
            <a:xfrm>
              <a:off x="5845702" y="2320663"/>
              <a:ext cx="2325" cy="1163"/>
            </a:xfrm>
            <a:custGeom>
              <a:rect b="b" l="l" r="r" t="t"/>
              <a:pathLst>
                <a:path extrusionOk="0" h="1163" w="2325">
                  <a:moveTo>
                    <a:pt x="0" y="0"/>
                  </a:moveTo>
                  <a:cubicBezTo>
                    <a:pt x="872" y="0"/>
                    <a:pt x="1454" y="0"/>
                    <a:pt x="2326" y="0"/>
                  </a:cubicBezTo>
                  <a:cubicBezTo>
                    <a:pt x="2326" y="291"/>
                    <a:pt x="2326" y="872"/>
                    <a:pt x="2326" y="1163"/>
                  </a:cubicBezTo>
                  <a:cubicBezTo>
                    <a:pt x="291" y="291"/>
                    <a:pt x="1163" y="872"/>
                    <a:pt x="0" y="0"/>
                  </a:cubicBezTo>
                  <a:close/>
                </a:path>
              </a:pathLst>
            </a:custGeom>
            <a:solidFill>
              <a:srgbClr val="9E9BD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mbria"/>
                <a:ea typeface="Cambria"/>
                <a:cs typeface="Cambria"/>
                <a:sym typeface="Cambria"/>
              </a:endParaRPr>
            </a:p>
          </p:txBody>
        </p:sp>
        <p:sp>
          <p:nvSpPr>
            <p:cNvPr id="152" name="Google Shape;152;p3"/>
            <p:cNvSpPr/>
            <p:nvPr/>
          </p:nvSpPr>
          <p:spPr>
            <a:xfrm>
              <a:off x="5864310" y="2332587"/>
              <a:ext cx="4361" cy="2326"/>
            </a:xfrm>
            <a:custGeom>
              <a:rect b="b" l="l" r="r" t="t"/>
              <a:pathLst>
                <a:path extrusionOk="0" h="2326" w="4361">
                  <a:moveTo>
                    <a:pt x="0" y="0"/>
                  </a:moveTo>
                  <a:cubicBezTo>
                    <a:pt x="1454" y="291"/>
                    <a:pt x="2907" y="872"/>
                    <a:pt x="4361" y="1163"/>
                  </a:cubicBezTo>
                  <a:cubicBezTo>
                    <a:pt x="4361" y="1454"/>
                    <a:pt x="4361" y="2036"/>
                    <a:pt x="4361" y="2327"/>
                  </a:cubicBezTo>
                  <a:cubicBezTo>
                    <a:pt x="872" y="1454"/>
                    <a:pt x="1744" y="2036"/>
                    <a:pt x="0" y="0"/>
                  </a:cubicBezTo>
                  <a:close/>
                </a:path>
              </a:pathLst>
            </a:custGeom>
            <a:solidFill>
              <a:srgbClr val="9E9BD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mbria"/>
                <a:ea typeface="Cambria"/>
                <a:cs typeface="Cambria"/>
                <a:sym typeface="Cambria"/>
              </a:endParaRPr>
            </a:p>
          </p:txBody>
        </p:sp>
        <p:sp>
          <p:nvSpPr>
            <p:cNvPr id="153" name="Google Shape;153;p3"/>
            <p:cNvSpPr/>
            <p:nvPr/>
          </p:nvSpPr>
          <p:spPr>
            <a:xfrm>
              <a:off x="5929915" y="2355561"/>
              <a:ext cx="4463" cy="3489"/>
            </a:xfrm>
            <a:custGeom>
              <a:rect b="b" l="l" r="r" t="t"/>
              <a:pathLst>
                <a:path extrusionOk="0" h="3489" w="4463">
                  <a:moveTo>
                    <a:pt x="102" y="0"/>
                  </a:moveTo>
                  <a:cubicBezTo>
                    <a:pt x="2137" y="1163"/>
                    <a:pt x="1847" y="1454"/>
                    <a:pt x="4463" y="2327"/>
                  </a:cubicBezTo>
                  <a:cubicBezTo>
                    <a:pt x="4463" y="2617"/>
                    <a:pt x="4463" y="3199"/>
                    <a:pt x="4463" y="3490"/>
                  </a:cubicBezTo>
                  <a:cubicBezTo>
                    <a:pt x="-1061" y="2908"/>
                    <a:pt x="102" y="3199"/>
                    <a:pt x="102" y="0"/>
                  </a:cubicBezTo>
                  <a:close/>
                </a:path>
              </a:pathLst>
            </a:custGeom>
            <a:solidFill>
              <a:srgbClr val="9E9BD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mbria"/>
                <a:ea typeface="Cambria"/>
                <a:cs typeface="Cambria"/>
                <a:sym typeface="Cambria"/>
              </a:endParaRPr>
            </a:p>
          </p:txBody>
        </p:sp>
        <p:sp>
          <p:nvSpPr>
            <p:cNvPr id="154" name="Google Shape;154;p3"/>
            <p:cNvSpPr/>
            <p:nvPr/>
          </p:nvSpPr>
          <p:spPr>
            <a:xfrm>
              <a:off x="5935251" y="2357597"/>
              <a:ext cx="2325" cy="1163"/>
            </a:xfrm>
            <a:custGeom>
              <a:rect b="b" l="l" r="r" t="t"/>
              <a:pathLst>
                <a:path extrusionOk="0" h="1163" w="2325">
                  <a:moveTo>
                    <a:pt x="0" y="0"/>
                  </a:moveTo>
                  <a:cubicBezTo>
                    <a:pt x="872" y="0"/>
                    <a:pt x="1454" y="0"/>
                    <a:pt x="2326" y="0"/>
                  </a:cubicBezTo>
                  <a:cubicBezTo>
                    <a:pt x="2326" y="291"/>
                    <a:pt x="2326" y="872"/>
                    <a:pt x="2326" y="1163"/>
                  </a:cubicBezTo>
                  <a:cubicBezTo>
                    <a:pt x="291" y="582"/>
                    <a:pt x="1163" y="872"/>
                    <a:pt x="0" y="0"/>
                  </a:cubicBezTo>
                  <a:close/>
                </a:path>
              </a:pathLst>
            </a:custGeom>
            <a:solidFill>
              <a:srgbClr val="9E9BD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mbria"/>
                <a:ea typeface="Cambria"/>
                <a:cs typeface="Cambria"/>
                <a:sym typeface="Cambria"/>
              </a:endParaRPr>
            </a:p>
          </p:txBody>
        </p:sp>
        <p:sp>
          <p:nvSpPr>
            <p:cNvPr id="155" name="Google Shape;155;p3"/>
            <p:cNvSpPr/>
            <p:nvPr/>
          </p:nvSpPr>
          <p:spPr>
            <a:xfrm>
              <a:off x="5934378" y="2359924"/>
              <a:ext cx="2325" cy="1163"/>
            </a:xfrm>
            <a:custGeom>
              <a:rect b="b" l="l" r="r" t="t"/>
              <a:pathLst>
                <a:path extrusionOk="0" h="1163" w="2325">
                  <a:moveTo>
                    <a:pt x="0" y="0"/>
                  </a:moveTo>
                  <a:cubicBezTo>
                    <a:pt x="872" y="0"/>
                    <a:pt x="1454" y="0"/>
                    <a:pt x="2326" y="0"/>
                  </a:cubicBezTo>
                  <a:cubicBezTo>
                    <a:pt x="2326" y="291"/>
                    <a:pt x="2326" y="872"/>
                    <a:pt x="2326" y="1163"/>
                  </a:cubicBezTo>
                  <a:cubicBezTo>
                    <a:pt x="291" y="291"/>
                    <a:pt x="872" y="872"/>
                    <a:pt x="0" y="0"/>
                  </a:cubicBezTo>
                  <a:close/>
                </a:path>
              </a:pathLst>
            </a:custGeom>
            <a:solidFill>
              <a:srgbClr val="9E9BD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mbria"/>
                <a:ea typeface="Cambria"/>
                <a:cs typeface="Cambria"/>
                <a:sym typeface="Cambria"/>
              </a:endParaRPr>
            </a:p>
          </p:txBody>
        </p:sp>
        <p:sp>
          <p:nvSpPr>
            <p:cNvPr id="156" name="Google Shape;156;p3"/>
            <p:cNvSpPr/>
            <p:nvPr/>
          </p:nvSpPr>
          <p:spPr>
            <a:xfrm>
              <a:off x="5873032" y="2361087"/>
              <a:ext cx="2568" cy="3199"/>
            </a:xfrm>
            <a:custGeom>
              <a:rect b="b" l="l" r="r" t="t"/>
              <a:pathLst>
                <a:path extrusionOk="0" h="3199" w="2568">
                  <a:moveTo>
                    <a:pt x="1163" y="0"/>
                  </a:moveTo>
                  <a:cubicBezTo>
                    <a:pt x="3198" y="2617"/>
                    <a:pt x="3198" y="1745"/>
                    <a:pt x="0" y="3199"/>
                  </a:cubicBezTo>
                  <a:cubicBezTo>
                    <a:pt x="0" y="2908"/>
                    <a:pt x="0" y="2327"/>
                    <a:pt x="0" y="2036"/>
                  </a:cubicBezTo>
                  <a:cubicBezTo>
                    <a:pt x="872" y="873"/>
                    <a:pt x="291" y="1745"/>
                    <a:pt x="1163" y="0"/>
                  </a:cubicBezTo>
                  <a:close/>
                </a:path>
              </a:pathLst>
            </a:custGeom>
            <a:solidFill>
              <a:srgbClr val="9E9BD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mbria"/>
                <a:ea typeface="Cambria"/>
                <a:cs typeface="Cambria"/>
                <a:sym typeface="Cambria"/>
              </a:endParaRPr>
            </a:p>
          </p:txBody>
        </p:sp>
        <p:sp>
          <p:nvSpPr>
            <p:cNvPr id="157" name="Google Shape;157;p3"/>
            <p:cNvSpPr/>
            <p:nvPr/>
          </p:nvSpPr>
          <p:spPr>
            <a:xfrm>
              <a:off x="5874195" y="2361959"/>
              <a:ext cx="8722" cy="4362"/>
            </a:xfrm>
            <a:custGeom>
              <a:rect b="b" l="l" r="r" t="t"/>
              <a:pathLst>
                <a:path extrusionOk="0" h="4362" w="8722">
                  <a:moveTo>
                    <a:pt x="5524" y="0"/>
                  </a:moveTo>
                  <a:cubicBezTo>
                    <a:pt x="7269" y="1454"/>
                    <a:pt x="7850" y="2327"/>
                    <a:pt x="8722" y="4362"/>
                  </a:cubicBezTo>
                  <a:cubicBezTo>
                    <a:pt x="7559" y="4362"/>
                    <a:pt x="6396" y="4362"/>
                    <a:pt x="5524" y="4362"/>
                  </a:cubicBezTo>
                  <a:cubicBezTo>
                    <a:pt x="3489" y="3490"/>
                    <a:pt x="3489" y="4071"/>
                    <a:pt x="0" y="4362"/>
                  </a:cubicBezTo>
                  <a:cubicBezTo>
                    <a:pt x="0" y="4071"/>
                    <a:pt x="0" y="3490"/>
                    <a:pt x="0" y="3199"/>
                  </a:cubicBezTo>
                  <a:cubicBezTo>
                    <a:pt x="291" y="3199"/>
                    <a:pt x="872" y="3199"/>
                    <a:pt x="1163" y="3199"/>
                  </a:cubicBezTo>
                  <a:cubicBezTo>
                    <a:pt x="2326" y="1745"/>
                    <a:pt x="3780" y="1454"/>
                    <a:pt x="5524" y="0"/>
                  </a:cubicBezTo>
                  <a:close/>
                </a:path>
              </a:pathLst>
            </a:custGeom>
            <a:solidFill>
              <a:srgbClr val="9E9BD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mbria"/>
                <a:ea typeface="Cambria"/>
                <a:cs typeface="Cambria"/>
                <a:sym typeface="Cambria"/>
              </a:endParaRPr>
            </a:p>
          </p:txBody>
        </p:sp>
        <p:sp>
          <p:nvSpPr>
            <p:cNvPr id="158" name="Google Shape;158;p3"/>
            <p:cNvSpPr/>
            <p:nvPr/>
          </p:nvSpPr>
          <p:spPr>
            <a:xfrm>
              <a:off x="5882917" y="2363123"/>
              <a:ext cx="5524" cy="5525"/>
            </a:xfrm>
            <a:custGeom>
              <a:rect b="b" l="l" r="r" t="t"/>
              <a:pathLst>
                <a:path extrusionOk="0" h="5525" w="5524">
                  <a:moveTo>
                    <a:pt x="0" y="0"/>
                  </a:moveTo>
                  <a:cubicBezTo>
                    <a:pt x="3489" y="1163"/>
                    <a:pt x="4070" y="582"/>
                    <a:pt x="4361" y="2327"/>
                  </a:cubicBezTo>
                  <a:cubicBezTo>
                    <a:pt x="4652" y="3490"/>
                    <a:pt x="5233" y="4653"/>
                    <a:pt x="5524" y="5526"/>
                  </a:cubicBezTo>
                  <a:cubicBezTo>
                    <a:pt x="5233" y="5526"/>
                    <a:pt x="4652" y="5526"/>
                    <a:pt x="4361" y="5526"/>
                  </a:cubicBezTo>
                  <a:cubicBezTo>
                    <a:pt x="4361" y="5235"/>
                    <a:pt x="4361" y="4653"/>
                    <a:pt x="4361" y="4362"/>
                  </a:cubicBezTo>
                  <a:cubicBezTo>
                    <a:pt x="2617" y="3199"/>
                    <a:pt x="1163" y="2327"/>
                    <a:pt x="0" y="0"/>
                  </a:cubicBezTo>
                  <a:close/>
                </a:path>
              </a:pathLst>
            </a:custGeom>
            <a:solidFill>
              <a:srgbClr val="9E9BD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mbria"/>
                <a:ea typeface="Cambria"/>
                <a:cs typeface="Cambria"/>
                <a:sym typeface="Cambria"/>
              </a:endParaRPr>
            </a:p>
          </p:txBody>
        </p:sp>
        <p:sp>
          <p:nvSpPr>
            <p:cNvPr id="159" name="Google Shape;159;p3"/>
            <p:cNvSpPr/>
            <p:nvPr/>
          </p:nvSpPr>
          <p:spPr>
            <a:xfrm>
              <a:off x="5921477" y="2363123"/>
              <a:ext cx="3016" cy="2560"/>
            </a:xfrm>
            <a:custGeom>
              <a:rect b="b" l="l" r="r" t="t"/>
              <a:pathLst>
                <a:path extrusionOk="0" h="2560" w="3016">
                  <a:moveTo>
                    <a:pt x="691" y="0"/>
                  </a:moveTo>
                  <a:cubicBezTo>
                    <a:pt x="1563" y="872"/>
                    <a:pt x="2144" y="1454"/>
                    <a:pt x="3017" y="2327"/>
                  </a:cubicBezTo>
                  <a:cubicBezTo>
                    <a:pt x="109" y="3199"/>
                    <a:pt x="-763" y="1454"/>
                    <a:pt x="691" y="0"/>
                  </a:cubicBezTo>
                  <a:close/>
                </a:path>
              </a:pathLst>
            </a:custGeom>
            <a:solidFill>
              <a:srgbClr val="9E9BD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mbria"/>
                <a:ea typeface="Cambria"/>
                <a:cs typeface="Cambria"/>
                <a:sym typeface="Cambria"/>
              </a:endParaRPr>
            </a:p>
          </p:txBody>
        </p:sp>
        <p:sp>
          <p:nvSpPr>
            <p:cNvPr id="160" name="Google Shape;160;p3"/>
            <p:cNvSpPr/>
            <p:nvPr/>
          </p:nvSpPr>
          <p:spPr>
            <a:xfrm>
              <a:off x="5889313" y="2365449"/>
              <a:ext cx="4651" cy="4653"/>
            </a:xfrm>
            <a:custGeom>
              <a:rect b="b" l="l" r="r" t="t"/>
              <a:pathLst>
                <a:path extrusionOk="0" h="4653" w="4651">
                  <a:moveTo>
                    <a:pt x="291" y="0"/>
                  </a:moveTo>
                  <a:cubicBezTo>
                    <a:pt x="1744" y="291"/>
                    <a:pt x="3198" y="873"/>
                    <a:pt x="4652" y="1163"/>
                  </a:cubicBezTo>
                  <a:cubicBezTo>
                    <a:pt x="3489" y="2036"/>
                    <a:pt x="4361" y="1454"/>
                    <a:pt x="2326" y="2327"/>
                  </a:cubicBezTo>
                  <a:cubicBezTo>
                    <a:pt x="1454" y="3199"/>
                    <a:pt x="872" y="3781"/>
                    <a:pt x="0" y="4653"/>
                  </a:cubicBezTo>
                  <a:cubicBezTo>
                    <a:pt x="291" y="2908"/>
                    <a:pt x="291" y="1454"/>
                    <a:pt x="291" y="0"/>
                  </a:cubicBezTo>
                  <a:close/>
                </a:path>
              </a:pathLst>
            </a:custGeom>
            <a:solidFill>
              <a:srgbClr val="9E9BD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mbria"/>
                <a:ea typeface="Cambria"/>
                <a:cs typeface="Cambria"/>
                <a:sym typeface="Cambria"/>
              </a:endParaRPr>
            </a:p>
          </p:txBody>
        </p:sp>
        <p:sp>
          <p:nvSpPr>
            <p:cNvPr id="161" name="Google Shape;161;p3"/>
            <p:cNvSpPr/>
            <p:nvPr/>
          </p:nvSpPr>
          <p:spPr>
            <a:xfrm>
              <a:off x="5882917" y="2366612"/>
              <a:ext cx="2325" cy="1163"/>
            </a:xfrm>
            <a:custGeom>
              <a:rect b="b" l="l" r="r" t="t"/>
              <a:pathLst>
                <a:path extrusionOk="0" h="1163" w="2325">
                  <a:moveTo>
                    <a:pt x="0" y="0"/>
                  </a:moveTo>
                  <a:cubicBezTo>
                    <a:pt x="872" y="0"/>
                    <a:pt x="1454" y="0"/>
                    <a:pt x="2326" y="0"/>
                  </a:cubicBezTo>
                  <a:cubicBezTo>
                    <a:pt x="2326" y="291"/>
                    <a:pt x="2326" y="873"/>
                    <a:pt x="2326" y="1163"/>
                  </a:cubicBezTo>
                  <a:cubicBezTo>
                    <a:pt x="291" y="291"/>
                    <a:pt x="1163" y="873"/>
                    <a:pt x="0" y="0"/>
                  </a:cubicBezTo>
                  <a:close/>
                </a:path>
              </a:pathLst>
            </a:custGeom>
            <a:solidFill>
              <a:srgbClr val="9E9BD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mbria"/>
                <a:ea typeface="Cambria"/>
                <a:cs typeface="Cambria"/>
                <a:sym typeface="Cambria"/>
              </a:endParaRPr>
            </a:p>
          </p:txBody>
        </p:sp>
        <p:sp>
          <p:nvSpPr>
            <p:cNvPr id="162" name="Google Shape;162;p3"/>
            <p:cNvSpPr/>
            <p:nvPr/>
          </p:nvSpPr>
          <p:spPr>
            <a:xfrm>
              <a:off x="5899489" y="2367485"/>
              <a:ext cx="3198" cy="3199"/>
            </a:xfrm>
            <a:custGeom>
              <a:rect b="b" l="l" r="r" t="t"/>
              <a:pathLst>
                <a:path extrusionOk="0" h="3199" w="3198">
                  <a:moveTo>
                    <a:pt x="872" y="0"/>
                  </a:moveTo>
                  <a:cubicBezTo>
                    <a:pt x="2617" y="1454"/>
                    <a:pt x="2035" y="582"/>
                    <a:pt x="3198" y="3199"/>
                  </a:cubicBezTo>
                  <a:cubicBezTo>
                    <a:pt x="2035" y="3199"/>
                    <a:pt x="872" y="3199"/>
                    <a:pt x="0" y="3199"/>
                  </a:cubicBezTo>
                  <a:cubicBezTo>
                    <a:pt x="291" y="2327"/>
                    <a:pt x="582" y="1163"/>
                    <a:pt x="872" y="0"/>
                  </a:cubicBezTo>
                  <a:close/>
                </a:path>
              </a:pathLst>
            </a:custGeom>
            <a:solidFill>
              <a:srgbClr val="9E9BD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Cambria"/>
                <a:ea typeface="Cambria"/>
                <a:cs typeface="Cambria"/>
                <a:sym typeface="Cambria"/>
              </a:endParaRPr>
            </a:p>
          </p:txBody>
        </p:sp>
      </p:grpSp>
      <p:cxnSp>
        <p:nvCxnSpPr>
          <p:cNvPr id="163" name="Google Shape;163;p3"/>
          <p:cNvCxnSpPr/>
          <p:nvPr/>
        </p:nvCxnSpPr>
        <p:spPr>
          <a:xfrm>
            <a:off x="0" y="684890"/>
            <a:ext cx="12192000" cy="0"/>
          </a:xfrm>
          <a:prstGeom prst="straightConnector1">
            <a:avLst/>
          </a:prstGeom>
          <a:noFill/>
          <a:ln cap="flat" cmpd="sng" w="28575">
            <a:solidFill>
              <a:srgbClr val="37A3C9"/>
            </a:solidFill>
            <a:prstDash val="solid"/>
            <a:round/>
            <a:headEnd len="sm" w="sm" type="none"/>
            <a:tailEnd len="sm" w="sm" type="none"/>
          </a:ln>
        </p:spPr>
      </p:cxnSp>
      <p:pic>
        <p:nvPicPr>
          <p:cNvPr id="164" name="Google Shape;164;p3"/>
          <p:cNvPicPr preferRelativeResize="0"/>
          <p:nvPr/>
        </p:nvPicPr>
        <p:blipFill rotWithShape="1">
          <a:blip r:embed="rId5">
            <a:alphaModFix/>
          </a:blip>
          <a:srcRect b="0" l="0" r="0" t="0"/>
          <a:stretch/>
        </p:blipFill>
        <p:spPr>
          <a:xfrm>
            <a:off x="789748" y="4507392"/>
            <a:ext cx="1700111" cy="953799"/>
          </a:xfrm>
          <a:prstGeom prst="rect">
            <a:avLst/>
          </a:prstGeom>
          <a:noFill/>
          <a:ln>
            <a:noFill/>
          </a:ln>
        </p:spPr>
      </p:pic>
      <p:sp>
        <p:nvSpPr>
          <p:cNvPr id="165" name="Google Shape;165;p3"/>
          <p:cNvSpPr txBox="1"/>
          <p:nvPr/>
        </p:nvSpPr>
        <p:spPr>
          <a:xfrm>
            <a:off x="518813" y="3788828"/>
            <a:ext cx="2241983"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467F"/>
                </a:solidFill>
                <a:latin typeface="Arial"/>
                <a:ea typeface="Arial"/>
                <a:cs typeface="Arial"/>
                <a:sym typeface="Arial"/>
              </a:rPr>
              <a:t>Northern Rockfish</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5"/>
          <p:cNvSpPr txBox="1"/>
          <p:nvPr/>
        </p:nvSpPr>
        <p:spPr>
          <a:xfrm>
            <a:off x="313691" y="9106"/>
            <a:ext cx="11781852" cy="574650"/>
          </a:xfrm>
          <a:prstGeom prst="rect">
            <a:avLst/>
          </a:prstGeom>
          <a:noFill/>
          <a:ln>
            <a:noFill/>
          </a:ln>
        </p:spPr>
        <p:txBody>
          <a:bodyPr anchorCtr="0" anchor="ctr" bIns="34275" lIns="68550" spcFirstLastPara="1" rIns="68550" wrap="square" tIns="34275">
            <a:normAutofit/>
          </a:bodyPr>
          <a:lstStyle/>
          <a:p>
            <a:pPr indent="0" lvl="0" marL="0" marR="0" rtl="0" algn="l">
              <a:lnSpc>
                <a:spcPct val="9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Noteworthy 								</a:t>
            </a:r>
            <a:r>
              <a:rPr b="0" i="0" lang="en-US" sz="2200" u="none" cap="none" strike="noStrike">
                <a:solidFill>
                  <a:srgbClr val="006794"/>
                </a:solidFill>
                <a:latin typeface="Calibri"/>
                <a:ea typeface="Calibri"/>
                <a:cs typeface="Calibri"/>
                <a:sym typeface="Calibri"/>
              </a:rPr>
              <a:t>Changes in large scale sea surface temperature patterns</a:t>
            </a:r>
            <a:endParaRPr b="0" i="0" sz="2400" u="none" cap="none" strike="noStrike">
              <a:solidFill>
                <a:srgbClr val="000000"/>
              </a:solidFill>
              <a:latin typeface="Arial"/>
              <a:ea typeface="Arial"/>
              <a:cs typeface="Arial"/>
              <a:sym typeface="Arial"/>
            </a:endParaRPr>
          </a:p>
        </p:txBody>
      </p:sp>
      <p:sp>
        <p:nvSpPr>
          <p:cNvPr id="171" name="Google Shape;171;p5"/>
          <p:cNvSpPr txBox="1"/>
          <p:nvPr/>
        </p:nvSpPr>
        <p:spPr>
          <a:xfrm>
            <a:off x="6400316" y="666278"/>
            <a:ext cx="5695227" cy="76944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200"/>
              <a:buFont typeface="Arial"/>
              <a:buNone/>
            </a:pPr>
            <a:br>
              <a:rPr b="0" i="0" lang="en-US" sz="2200" u="none" cap="none" strike="noStrike">
                <a:solidFill>
                  <a:schemeClr val="dk1"/>
                </a:solidFill>
                <a:latin typeface="Calibri"/>
                <a:ea typeface="Calibri"/>
                <a:cs typeface="Calibri"/>
                <a:sym typeface="Calibri"/>
              </a:rPr>
            </a:br>
            <a:endParaRPr b="0" i="0" sz="2200" u="none" cap="none" strike="noStrike">
              <a:solidFill>
                <a:srgbClr val="000000"/>
              </a:solidFill>
              <a:latin typeface="Arial"/>
              <a:ea typeface="Arial"/>
              <a:cs typeface="Arial"/>
              <a:sym typeface="Arial"/>
            </a:endParaRPr>
          </a:p>
        </p:txBody>
      </p:sp>
      <p:cxnSp>
        <p:nvCxnSpPr>
          <p:cNvPr id="172" name="Google Shape;172;p5"/>
          <p:cNvCxnSpPr/>
          <p:nvPr/>
        </p:nvCxnSpPr>
        <p:spPr>
          <a:xfrm>
            <a:off x="0" y="684890"/>
            <a:ext cx="12192000" cy="0"/>
          </a:xfrm>
          <a:prstGeom prst="straightConnector1">
            <a:avLst/>
          </a:prstGeom>
          <a:noFill/>
          <a:ln cap="flat" cmpd="sng" w="28575">
            <a:solidFill>
              <a:srgbClr val="37A3C9"/>
            </a:solidFill>
            <a:prstDash val="solid"/>
            <a:round/>
            <a:headEnd len="sm" w="sm" type="none"/>
            <a:tailEnd len="sm" w="sm" type="none"/>
          </a:ln>
        </p:spPr>
      </p:cxnSp>
      <p:pic>
        <p:nvPicPr>
          <p:cNvPr id="173" name="Google Shape;173;p5"/>
          <p:cNvPicPr preferRelativeResize="0"/>
          <p:nvPr/>
        </p:nvPicPr>
        <p:blipFill rotWithShape="1">
          <a:blip r:embed="rId3">
            <a:alphaModFix/>
          </a:blip>
          <a:srcRect b="0" l="0" r="0" t="0"/>
          <a:stretch/>
        </p:blipFill>
        <p:spPr>
          <a:xfrm>
            <a:off x="191769" y="770796"/>
            <a:ext cx="3041288" cy="2578061"/>
          </a:xfrm>
          <a:prstGeom prst="rect">
            <a:avLst/>
          </a:prstGeom>
          <a:noFill/>
          <a:ln>
            <a:noFill/>
          </a:ln>
        </p:spPr>
      </p:pic>
      <p:cxnSp>
        <p:nvCxnSpPr>
          <p:cNvPr id="174" name="Google Shape;174;p5"/>
          <p:cNvCxnSpPr/>
          <p:nvPr/>
        </p:nvCxnSpPr>
        <p:spPr>
          <a:xfrm rot="10800000">
            <a:off x="2196071" y="1155537"/>
            <a:ext cx="1108552" cy="0"/>
          </a:xfrm>
          <a:prstGeom prst="straightConnector1">
            <a:avLst/>
          </a:prstGeom>
          <a:noFill/>
          <a:ln cap="flat" cmpd="sng" w="57150">
            <a:solidFill>
              <a:srgbClr val="92D050"/>
            </a:solidFill>
            <a:prstDash val="solid"/>
            <a:round/>
            <a:headEnd len="sm" w="sm" type="none"/>
            <a:tailEnd len="med" w="med" type="triangle"/>
          </a:ln>
        </p:spPr>
      </p:cxnSp>
      <p:sp>
        <p:nvSpPr>
          <p:cNvPr id="175" name="Google Shape;175;p5"/>
          <p:cNvSpPr txBox="1"/>
          <p:nvPr/>
        </p:nvSpPr>
        <p:spPr>
          <a:xfrm>
            <a:off x="3296676" y="992528"/>
            <a:ext cx="2522522" cy="3260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Northern North Pacific</a:t>
            </a:r>
            <a:endParaRPr/>
          </a:p>
        </p:txBody>
      </p:sp>
      <p:pic>
        <p:nvPicPr>
          <p:cNvPr id="176" name="Google Shape;176;p5"/>
          <p:cNvPicPr preferRelativeResize="0"/>
          <p:nvPr/>
        </p:nvPicPr>
        <p:blipFill rotWithShape="1">
          <a:blip r:embed="rId4">
            <a:alphaModFix/>
          </a:blip>
          <a:srcRect b="0" l="0" r="0" t="0"/>
          <a:stretch/>
        </p:blipFill>
        <p:spPr>
          <a:xfrm>
            <a:off x="191769" y="3464168"/>
            <a:ext cx="5117157" cy="2401304"/>
          </a:xfrm>
          <a:prstGeom prst="rect">
            <a:avLst/>
          </a:prstGeom>
          <a:noFill/>
          <a:ln>
            <a:noFill/>
          </a:ln>
        </p:spPr>
      </p:pic>
      <p:pic>
        <p:nvPicPr>
          <p:cNvPr descr="A graph of different types of data&#10;&#10;Description automatically generated with medium confidence" id="177" name="Google Shape;177;p5"/>
          <p:cNvPicPr preferRelativeResize="0"/>
          <p:nvPr/>
        </p:nvPicPr>
        <p:blipFill rotWithShape="1">
          <a:blip r:embed="rId5">
            <a:alphaModFix/>
          </a:blip>
          <a:srcRect b="0" l="0" r="0" t="0"/>
          <a:stretch/>
        </p:blipFill>
        <p:spPr>
          <a:xfrm>
            <a:off x="6379647" y="3647877"/>
            <a:ext cx="3533514" cy="2401304"/>
          </a:xfrm>
          <a:prstGeom prst="rect">
            <a:avLst/>
          </a:prstGeom>
          <a:noFill/>
          <a:ln>
            <a:noFill/>
          </a:ln>
        </p:spPr>
      </p:pic>
      <p:sp>
        <p:nvSpPr>
          <p:cNvPr id="178" name="Google Shape;178;p5"/>
          <p:cNvSpPr txBox="1"/>
          <p:nvPr/>
        </p:nvSpPr>
        <p:spPr>
          <a:xfrm>
            <a:off x="6400316" y="3153880"/>
            <a:ext cx="1412240" cy="2587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Lemagie &amp; Callahan</a:t>
            </a:r>
            <a:endParaRPr/>
          </a:p>
        </p:txBody>
      </p:sp>
      <p:sp>
        <p:nvSpPr>
          <p:cNvPr id="179" name="Google Shape;179;p5"/>
          <p:cNvSpPr txBox="1"/>
          <p:nvPr/>
        </p:nvSpPr>
        <p:spPr>
          <a:xfrm>
            <a:off x="313691" y="6173110"/>
            <a:ext cx="5325109"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Xiao and Ren, 2023. A regime shift in North Paciﬁc annual mean sea surface temperature in 2013/14. Modified from Figures 1 and 2.</a:t>
            </a:r>
            <a:endParaRPr/>
          </a:p>
        </p:txBody>
      </p:sp>
      <p:sp>
        <p:nvSpPr>
          <p:cNvPr id="180" name="Google Shape;180;p5"/>
          <p:cNvSpPr txBox="1"/>
          <p:nvPr/>
        </p:nvSpPr>
        <p:spPr>
          <a:xfrm>
            <a:off x="6336697" y="919583"/>
            <a:ext cx="5568950" cy="21236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2E75B5"/>
                </a:solidFill>
                <a:latin typeface="Arial"/>
                <a:ea typeface="Arial"/>
                <a:cs typeface="Arial"/>
                <a:sym typeface="Arial"/>
              </a:rPr>
              <a:t>● Thermal regime shift in North pacific annual mean sea surface temperature 2013/14</a:t>
            </a:r>
            <a:endParaRPr/>
          </a:p>
          <a:p>
            <a:pPr indent="0" lvl="0" marL="0" marR="0" rtl="0" algn="l">
              <a:lnSpc>
                <a:spcPct val="100000"/>
              </a:lnSpc>
              <a:spcBef>
                <a:spcPts val="600"/>
              </a:spcBef>
              <a:spcAft>
                <a:spcPts val="0"/>
              </a:spcAft>
              <a:buNone/>
            </a:pPr>
            <a:r>
              <a:rPr b="0" i="0" lang="en-US" sz="1600" u="none" cap="none" strike="noStrike">
                <a:solidFill>
                  <a:srgbClr val="2E75B5"/>
                </a:solidFill>
                <a:latin typeface="Arial"/>
                <a:ea typeface="Arial"/>
                <a:cs typeface="Arial"/>
                <a:sym typeface="Arial"/>
              </a:rPr>
              <a:t>● PDO indicator may not be as useful as it used to be</a:t>
            </a:r>
            <a:endParaRPr/>
          </a:p>
          <a:p>
            <a:pPr indent="0" lvl="0" marL="0" marR="0" rtl="0" algn="l">
              <a:lnSpc>
                <a:spcPct val="100000"/>
              </a:lnSpc>
              <a:spcBef>
                <a:spcPts val="600"/>
              </a:spcBef>
              <a:spcAft>
                <a:spcPts val="0"/>
              </a:spcAft>
              <a:buNone/>
            </a:pPr>
            <a:r>
              <a:rPr b="0" i="0" lang="en-US" sz="1600" u="none" cap="none" strike="noStrike">
                <a:solidFill>
                  <a:srgbClr val="2E75B5"/>
                </a:solidFill>
                <a:latin typeface="Arial"/>
                <a:ea typeface="Arial"/>
                <a:cs typeface="Arial"/>
                <a:sym typeface="Arial"/>
              </a:rPr>
              <a:t>● First mode of variability of SST has changed</a:t>
            </a:r>
            <a:endParaRPr/>
          </a:p>
          <a:p>
            <a:pPr indent="0" lvl="0" marL="0" marR="0" rtl="0" algn="l">
              <a:lnSpc>
                <a:spcPct val="100000"/>
              </a:lnSpc>
              <a:spcBef>
                <a:spcPts val="600"/>
              </a:spcBef>
              <a:spcAft>
                <a:spcPts val="0"/>
              </a:spcAft>
              <a:buNone/>
            </a:pPr>
            <a:r>
              <a:rPr b="0" i="0" lang="en-US" sz="1600" u="none" cap="none" strike="noStrike">
                <a:solidFill>
                  <a:srgbClr val="2E75B5"/>
                </a:solidFill>
                <a:latin typeface="Arial"/>
                <a:ea typeface="Arial"/>
                <a:cs typeface="Arial"/>
                <a:sym typeface="Arial"/>
              </a:rPr>
              <a:t>● Relationships with physical and ecological processes may vary as the climate continues to change</a:t>
            </a:r>
            <a:endParaRPr/>
          </a:p>
          <a:p>
            <a:pPr indent="0" lvl="0" marL="0" marR="0" rtl="0" algn="l">
              <a:lnSpc>
                <a:spcPct val="100000"/>
              </a:lnSpc>
              <a:spcBef>
                <a:spcPts val="600"/>
              </a:spcBef>
              <a:spcAft>
                <a:spcPts val="0"/>
              </a:spcAft>
              <a:buNone/>
            </a:pPr>
            <a:r>
              <a:t/>
            </a:r>
            <a:endParaRPr b="0" i="0" sz="1600" u="none" cap="none" strike="noStrike">
              <a:solidFill>
                <a:srgbClr val="2E75B5"/>
              </a:solidFill>
              <a:latin typeface="Arial"/>
              <a:ea typeface="Arial"/>
              <a:cs typeface="Arial"/>
              <a:sym typeface="Arial"/>
            </a:endParaRPr>
          </a:p>
        </p:txBody>
      </p:sp>
      <p:sp>
        <p:nvSpPr>
          <p:cNvPr id="181" name="Google Shape;181;p5"/>
          <p:cNvSpPr txBox="1"/>
          <p:nvPr/>
        </p:nvSpPr>
        <p:spPr>
          <a:xfrm>
            <a:off x="6216651" y="6173110"/>
            <a:ext cx="5325109"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Werb and Rudnick, 2023. Remarkable changes in the dominant modes of North Pacific sea surface temperature. Modified from Figures 1b and 3b.</a:t>
            </a:r>
            <a:endParaRPr/>
          </a:p>
        </p:txBody>
      </p:sp>
      <p:sp>
        <p:nvSpPr>
          <p:cNvPr id="182" name="Google Shape;182;p5"/>
          <p:cNvSpPr txBox="1"/>
          <p:nvPr/>
        </p:nvSpPr>
        <p:spPr>
          <a:xfrm>
            <a:off x="6542314" y="3864151"/>
            <a:ext cx="52450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WAI</a:t>
            </a:r>
            <a:endParaRPr/>
          </a:p>
        </p:txBody>
      </p:sp>
      <p:sp>
        <p:nvSpPr>
          <p:cNvPr id="183" name="Google Shape;183;p5"/>
          <p:cNvSpPr txBox="1"/>
          <p:nvPr/>
        </p:nvSpPr>
        <p:spPr>
          <a:xfrm>
            <a:off x="7661976" y="3864151"/>
            <a:ext cx="48442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CAI</a:t>
            </a:r>
            <a:endParaRPr/>
          </a:p>
        </p:txBody>
      </p:sp>
      <p:sp>
        <p:nvSpPr>
          <p:cNvPr id="184" name="Google Shape;184;p5"/>
          <p:cNvSpPr txBox="1"/>
          <p:nvPr/>
        </p:nvSpPr>
        <p:spPr>
          <a:xfrm>
            <a:off x="8787568" y="3875515"/>
            <a:ext cx="47481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EAI</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6"/>
          <p:cNvSpPr txBox="1"/>
          <p:nvPr/>
        </p:nvSpPr>
        <p:spPr>
          <a:xfrm>
            <a:off x="313691" y="85308"/>
            <a:ext cx="11781852" cy="574650"/>
          </a:xfrm>
          <a:prstGeom prst="rect">
            <a:avLst/>
          </a:prstGeom>
          <a:noFill/>
          <a:ln>
            <a:noFill/>
          </a:ln>
        </p:spPr>
        <p:txBody>
          <a:bodyPr anchorCtr="0" anchor="ctr" bIns="34275" lIns="68550" spcFirstLastPara="1" rIns="68550" wrap="square" tIns="34275">
            <a:normAutofit fontScale="92500"/>
          </a:bodyPr>
          <a:lstStyle/>
          <a:p>
            <a:pPr indent="0" lvl="0" marL="0" marR="0" rtl="0" algn="r">
              <a:lnSpc>
                <a:spcPct val="90000"/>
              </a:lnSpc>
              <a:spcBef>
                <a:spcPts val="0"/>
              </a:spcBef>
              <a:spcAft>
                <a:spcPts val="0"/>
              </a:spcAft>
              <a:buClr>
                <a:srgbClr val="000000"/>
              </a:buClr>
              <a:buSzPct val="100000"/>
              <a:buFont typeface="Arial"/>
              <a:buNone/>
            </a:pPr>
            <a:r>
              <a:rPr b="0" i="0" lang="en-US" sz="2800" u="none" cap="none" strike="noStrike">
                <a:solidFill>
                  <a:schemeClr val="dk1"/>
                </a:solidFill>
                <a:latin typeface="Arial"/>
                <a:ea typeface="Arial"/>
                <a:cs typeface="Arial"/>
                <a:sym typeface="Arial"/>
              </a:rPr>
              <a:t>Noteworthy</a:t>
            </a:r>
            <a:r>
              <a:rPr b="0" i="0" lang="en-US" sz="2200" u="none" cap="none" strike="noStrike">
                <a:solidFill>
                  <a:schemeClr val="dk1"/>
                </a:solidFill>
                <a:latin typeface="Arial"/>
                <a:ea typeface="Arial"/>
                <a:cs typeface="Arial"/>
                <a:sym typeface="Arial"/>
              </a:rPr>
              <a:t>		</a:t>
            </a:r>
            <a:r>
              <a:rPr b="0" i="0" lang="en-US" sz="2200" u="none" cap="none" strike="noStrike">
                <a:solidFill>
                  <a:srgbClr val="006794"/>
                </a:solidFill>
                <a:latin typeface="Calibri"/>
                <a:ea typeface="Calibri"/>
                <a:cs typeface="Calibri"/>
                <a:sym typeface="Calibri"/>
              </a:rPr>
              <a:t>Key temperature ranges for commercial groundfish species in the Aleutian Islands</a:t>
            </a:r>
            <a:r>
              <a:rPr b="0" i="0" lang="en-US" sz="1800" u="none" cap="none" strike="noStrike">
                <a:solidFill>
                  <a:srgbClr val="006794"/>
                </a:solidFill>
                <a:latin typeface="Calibri"/>
                <a:ea typeface="Calibri"/>
                <a:cs typeface="Calibri"/>
                <a:sym typeface="Calibri"/>
              </a:rPr>
              <a:t> </a:t>
            </a:r>
            <a:endParaRPr b="0" i="0" sz="2400" u="none" cap="none" strike="noStrike">
              <a:solidFill>
                <a:srgbClr val="000000"/>
              </a:solidFill>
              <a:latin typeface="Arial"/>
              <a:ea typeface="Arial"/>
              <a:cs typeface="Arial"/>
              <a:sym typeface="Arial"/>
            </a:endParaRPr>
          </a:p>
        </p:txBody>
      </p:sp>
      <p:cxnSp>
        <p:nvCxnSpPr>
          <p:cNvPr id="190" name="Google Shape;190;p36"/>
          <p:cNvCxnSpPr/>
          <p:nvPr/>
        </p:nvCxnSpPr>
        <p:spPr>
          <a:xfrm>
            <a:off x="-31905" y="837290"/>
            <a:ext cx="12192000" cy="0"/>
          </a:xfrm>
          <a:prstGeom prst="straightConnector1">
            <a:avLst/>
          </a:prstGeom>
          <a:noFill/>
          <a:ln cap="flat" cmpd="sng" w="28575">
            <a:solidFill>
              <a:srgbClr val="37A3C9"/>
            </a:solidFill>
            <a:prstDash val="solid"/>
            <a:round/>
            <a:headEnd len="sm" w="sm" type="none"/>
            <a:tailEnd len="sm" w="sm" type="none"/>
          </a:ln>
        </p:spPr>
      </p:cxnSp>
      <p:pic>
        <p:nvPicPr>
          <p:cNvPr descr="A graph of a temperature&#10;&#10;Description automatically generated with medium confidence" id="191" name="Google Shape;191;p36"/>
          <p:cNvPicPr preferRelativeResize="0"/>
          <p:nvPr/>
        </p:nvPicPr>
        <p:blipFill rotWithShape="1">
          <a:blip r:embed="rId3">
            <a:alphaModFix/>
          </a:blip>
          <a:srcRect b="1620" l="2851" r="0" t="16498"/>
          <a:stretch/>
        </p:blipFill>
        <p:spPr>
          <a:xfrm>
            <a:off x="9150081" y="3918859"/>
            <a:ext cx="2214606" cy="2584538"/>
          </a:xfrm>
          <a:prstGeom prst="rect">
            <a:avLst/>
          </a:prstGeom>
          <a:noFill/>
          <a:ln>
            <a:noFill/>
          </a:ln>
        </p:spPr>
      </p:pic>
      <p:sp>
        <p:nvSpPr>
          <p:cNvPr id="192" name="Google Shape;192;p36"/>
          <p:cNvSpPr txBox="1"/>
          <p:nvPr/>
        </p:nvSpPr>
        <p:spPr>
          <a:xfrm>
            <a:off x="6228046" y="6428993"/>
            <a:ext cx="602775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Mooring data: Staben et al  2005; satellite SST Lemagie &amp; Callahan; bottom trawl temperature, O’Leary. Spawning P. cod data: Neidetcher et al. 2014</a:t>
            </a:r>
            <a:endParaRPr/>
          </a:p>
        </p:txBody>
      </p:sp>
      <p:sp>
        <p:nvSpPr>
          <p:cNvPr id="193" name="Google Shape;193;p36"/>
          <p:cNvSpPr txBox="1"/>
          <p:nvPr/>
        </p:nvSpPr>
        <p:spPr>
          <a:xfrm>
            <a:off x="6204617" y="860626"/>
            <a:ext cx="5890926" cy="37548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Most vulnerable: Pacific cod</a:t>
            </a:r>
            <a:r>
              <a:rPr b="0" i="0" lang="en-US" sz="1400" u="none" cap="none" strike="noStrike">
                <a:solidFill>
                  <a:srgbClr val="000000"/>
                </a:solidFill>
                <a:latin typeface="Arial"/>
                <a:ea typeface="Arial"/>
                <a:cs typeface="Arial"/>
                <a:sym typeface="Arial"/>
              </a:rPr>
              <a:t>, narrow optimal temperature for &gt;20% egg hatch success: 3-6°C January to May at 100-200 m. Eggs adhere to seafloor.</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Bottom trawl survey max bottom temperature: 6.6°C potentially same temperature in Jan-May in some areas. No. days ≥6°C since 2014:16</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11 times in 2016, depths 68-141m; 6 times depths &gt;100m, across AI</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Second most vulnerable: Atka mackerel</a:t>
            </a:r>
            <a:r>
              <a:rPr b="0" i="0" lang="en-US" sz="1400" u="none" cap="none" strike="noStrike">
                <a:solidFill>
                  <a:srgbClr val="000000"/>
                </a:solidFill>
                <a:latin typeface="Arial"/>
                <a:ea typeface="Arial"/>
                <a:cs typeface="Arial"/>
                <a:sym typeface="Arial"/>
              </a:rPr>
              <a:t>, wide nesting temperature 3.7-10.7°C in July to October, 15 °C lethal for eggs, shallowest nests at 34 m depth.</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Atka mackerel: Bottom trawl survey max SST: 12.3; twice above 12°C max satellite SST 13.39. Satellite SST No. days ≥ 12°C since 2014: 79.</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In WAI &amp; EAI.</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4" name="Google Shape;194;p36"/>
          <p:cNvSpPr txBox="1"/>
          <p:nvPr/>
        </p:nvSpPr>
        <p:spPr>
          <a:xfrm>
            <a:off x="31905" y="573884"/>
            <a:ext cx="12350255"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100" u="none" cap="none" strike="noStrike">
                <a:solidFill>
                  <a:srgbClr val="000000"/>
                </a:solidFill>
                <a:latin typeface="Arial"/>
                <a:ea typeface="Arial"/>
                <a:cs typeface="Arial"/>
                <a:sym typeface="Arial"/>
              </a:rPr>
              <a:t>Persistent warming conditions: The SSC suggested information on which species are most vulnerable to these persistent conditions would be helpful for understanding ecosystem impact</a:t>
            </a:r>
            <a:endParaRPr/>
          </a:p>
        </p:txBody>
      </p:sp>
      <p:pic>
        <p:nvPicPr>
          <p:cNvPr id="195" name="Google Shape;195;p36"/>
          <p:cNvPicPr preferRelativeResize="0"/>
          <p:nvPr/>
        </p:nvPicPr>
        <p:blipFill rotWithShape="1">
          <a:blip r:embed="rId4">
            <a:alphaModFix/>
          </a:blip>
          <a:srcRect b="0" l="0" r="0" t="0"/>
          <a:stretch/>
        </p:blipFill>
        <p:spPr>
          <a:xfrm>
            <a:off x="96457" y="1158556"/>
            <a:ext cx="6131589" cy="555294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7"/>
          <p:cNvSpPr txBox="1"/>
          <p:nvPr/>
        </p:nvSpPr>
        <p:spPr>
          <a:xfrm>
            <a:off x="313691" y="9106"/>
            <a:ext cx="11781852" cy="574650"/>
          </a:xfrm>
          <a:prstGeom prst="rect">
            <a:avLst/>
          </a:prstGeom>
          <a:noFill/>
          <a:ln>
            <a:noFill/>
          </a:ln>
        </p:spPr>
        <p:txBody>
          <a:bodyPr anchorCtr="0" anchor="ctr" bIns="34275" lIns="68550" spcFirstLastPara="1" rIns="68550" wrap="square" tIns="34275">
            <a:normAutofit/>
          </a:bodyPr>
          <a:lstStyle/>
          <a:p>
            <a:pPr indent="0" lvl="0" marL="0" marR="0" rtl="0" algn="r">
              <a:lnSpc>
                <a:spcPct val="9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Noteworthy</a:t>
            </a:r>
            <a:r>
              <a:rPr b="0" i="0" lang="en-US" sz="2200" u="none" cap="none" strike="noStrike">
                <a:solidFill>
                  <a:schemeClr val="dk1"/>
                </a:solidFill>
                <a:latin typeface="Arial"/>
                <a:ea typeface="Arial"/>
                <a:cs typeface="Arial"/>
                <a:sym typeface="Arial"/>
              </a:rPr>
              <a:t>								</a:t>
            </a:r>
            <a:r>
              <a:rPr b="0" i="0" lang="en-US" sz="1900" u="none" cap="none" strike="noStrike">
                <a:solidFill>
                  <a:srgbClr val="2E75B5"/>
                </a:solidFill>
                <a:latin typeface="Arial"/>
                <a:ea typeface="Arial"/>
                <a:cs typeface="Arial"/>
                <a:sym typeface="Arial"/>
              </a:rPr>
              <a:t>Changes in Pacific cod diets</a:t>
            </a:r>
            <a:r>
              <a:rPr b="0" i="0" lang="en-US" sz="1900" u="none" cap="none" strike="noStrike">
                <a:solidFill>
                  <a:srgbClr val="2E75B5"/>
                </a:solidFill>
                <a:latin typeface="Calibri"/>
                <a:ea typeface="Calibri"/>
                <a:cs typeface="Calibri"/>
                <a:sym typeface="Calibri"/>
              </a:rPr>
              <a:t> </a:t>
            </a:r>
            <a:endParaRPr b="0" i="0" sz="1900" u="none" cap="none" strike="noStrike">
              <a:solidFill>
                <a:srgbClr val="2E75B5"/>
              </a:solidFill>
              <a:latin typeface="Arial"/>
              <a:ea typeface="Arial"/>
              <a:cs typeface="Arial"/>
              <a:sym typeface="Arial"/>
            </a:endParaRPr>
          </a:p>
        </p:txBody>
      </p:sp>
      <p:cxnSp>
        <p:nvCxnSpPr>
          <p:cNvPr id="201" name="Google Shape;201;p37"/>
          <p:cNvCxnSpPr/>
          <p:nvPr/>
        </p:nvCxnSpPr>
        <p:spPr>
          <a:xfrm>
            <a:off x="0" y="815521"/>
            <a:ext cx="12192000" cy="0"/>
          </a:xfrm>
          <a:prstGeom prst="straightConnector1">
            <a:avLst/>
          </a:prstGeom>
          <a:noFill/>
          <a:ln cap="flat" cmpd="sng" w="28575">
            <a:solidFill>
              <a:srgbClr val="37A3C9"/>
            </a:solidFill>
            <a:prstDash val="solid"/>
            <a:round/>
            <a:headEnd len="sm" w="sm" type="none"/>
            <a:tailEnd len="sm" w="sm" type="none"/>
          </a:ln>
        </p:spPr>
      </p:cxnSp>
      <p:pic>
        <p:nvPicPr>
          <p:cNvPr descr="A map of the islands&#10;&#10;Description automatically generated" id="202" name="Google Shape;202;p37"/>
          <p:cNvPicPr preferRelativeResize="0"/>
          <p:nvPr/>
        </p:nvPicPr>
        <p:blipFill rotWithShape="1">
          <a:blip r:embed="rId3">
            <a:alphaModFix/>
          </a:blip>
          <a:srcRect b="27723" l="0" r="0" t="0"/>
          <a:stretch/>
        </p:blipFill>
        <p:spPr>
          <a:xfrm>
            <a:off x="174742" y="1149138"/>
            <a:ext cx="2565169" cy="1390525"/>
          </a:xfrm>
          <a:prstGeom prst="rect">
            <a:avLst/>
          </a:prstGeom>
          <a:noFill/>
          <a:ln>
            <a:noFill/>
          </a:ln>
        </p:spPr>
      </p:pic>
      <p:pic>
        <p:nvPicPr>
          <p:cNvPr descr="A graph of food diets&#10;&#10;Description automatically generated" id="203" name="Google Shape;203;p37"/>
          <p:cNvPicPr preferRelativeResize="0"/>
          <p:nvPr/>
        </p:nvPicPr>
        <p:blipFill rotWithShape="1">
          <a:blip r:embed="rId4">
            <a:alphaModFix/>
          </a:blip>
          <a:srcRect b="0" l="0" r="0" t="0"/>
          <a:stretch/>
        </p:blipFill>
        <p:spPr>
          <a:xfrm>
            <a:off x="174742" y="2874271"/>
            <a:ext cx="7581430" cy="3595019"/>
          </a:xfrm>
          <a:prstGeom prst="rect">
            <a:avLst/>
          </a:prstGeom>
          <a:noFill/>
          <a:ln>
            <a:noFill/>
          </a:ln>
        </p:spPr>
      </p:pic>
      <p:pic>
        <p:nvPicPr>
          <p:cNvPr descr="A graph of blue and white candlesticks&#10;&#10;Description automatically generated" id="204" name="Google Shape;204;p37"/>
          <p:cNvPicPr preferRelativeResize="0"/>
          <p:nvPr/>
        </p:nvPicPr>
        <p:blipFill rotWithShape="1">
          <a:blip r:embed="rId5">
            <a:alphaModFix/>
          </a:blip>
          <a:srcRect b="0" l="0" r="0" t="0"/>
          <a:stretch/>
        </p:blipFill>
        <p:spPr>
          <a:xfrm>
            <a:off x="8061051" y="3394893"/>
            <a:ext cx="3724578" cy="2778496"/>
          </a:xfrm>
          <a:prstGeom prst="rect">
            <a:avLst/>
          </a:prstGeom>
          <a:noFill/>
          <a:ln>
            <a:noFill/>
          </a:ln>
        </p:spPr>
      </p:pic>
      <p:sp>
        <p:nvSpPr>
          <p:cNvPr id="205" name="Google Shape;205;p37"/>
          <p:cNvSpPr txBox="1"/>
          <p:nvPr/>
        </p:nvSpPr>
        <p:spPr>
          <a:xfrm>
            <a:off x="2766517" y="999249"/>
            <a:ext cx="9425483" cy="2600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2E75B5"/>
                </a:solidFill>
                <a:latin typeface="Arial"/>
                <a:ea typeface="Arial"/>
                <a:cs typeface="Arial"/>
                <a:sym typeface="Arial"/>
              </a:rPr>
              <a:t>● Less fish in diets</a:t>
            </a:r>
            <a:endParaRPr/>
          </a:p>
          <a:p>
            <a:pPr indent="0" lvl="0" marL="0" marR="0" rtl="0" algn="l">
              <a:lnSpc>
                <a:spcPct val="100000"/>
              </a:lnSpc>
              <a:spcBef>
                <a:spcPts val="600"/>
              </a:spcBef>
              <a:spcAft>
                <a:spcPts val="0"/>
              </a:spcAft>
              <a:buNone/>
            </a:pPr>
            <a:r>
              <a:rPr b="0" i="0" lang="en-US" sz="1600" u="none" cap="none" strike="noStrike">
                <a:solidFill>
                  <a:srgbClr val="2E75B5"/>
                </a:solidFill>
                <a:latin typeface="Arial"/>
                <a:ea typeface="Arial"/>
                <a:cs typeface="Arial"/>
                <a:sym typeface="Arial"/>
              </a:rPr>
              <a:t>● Even when similar amount of prey was consumed, less fish results in low fish condition</a:t>
            </a:r>
            <a:endParaRPr/>
          </a:p>
          <a:p>
            <a:pPr indent="0" lvl="0" marL="0" marR="0" rtl="0" algn="l">
              <a:lnSpc>
                <a:spcPct val="100000"/>
              </a:lnSpc>
              <a:spcBef>
                <a:spcPts val="600"/>
              </a:spcBef>
              <a:spcAft>
                <a:spcPts val="0"/>
              </a:spcAft>
              <a:buNone/>
            </a:pPr>
            <a:r>
              <a:rPr b="0" i="0" lang="en-US" sz="1600" u="none" cap="none" strike="noStrike">
                <a:solidFill>
                  <a:srgbClr val="2E75B5"/>
                </a:solidFill>
                <a:latin typeface="Arial"/>
                <a:ea typeface="Arial"/>
                <a:cs typeface="Arial"/>
                <a:sym typeface="Arial"/>
              </a:rPr>
              <a:t>● Lower fish condition potentially due to lower prey quality + potentially higher bioenergetic costs</a:t>
            </a:r>
            <a:endParaRPr/>
          </a:p>
          <a:p>
            <a:pPr indent="0" lvl="0" marL="0" marR="0" rtl="0" algn="l">
              <a:lnSpc>
                <a:spcPct val="100000"/>
              </a:lnSpc>
              <a:spcBef>
                <a:spcPts val="600"/>
              </a:spcBef>
              <a:spcAft>
                <a:spcPts val="0"/>
              </a:spcAft>
              <a:buNone/>
            </a:pPr>
            <a:r>
              <a:rPr b="0" i="0" lang="en-US" sz="1600" u="none" cap="none" strike="noStrike">
                <a:solidFill>
                  <a:srgbClr val="2E75B5"/>
                </a:solidFill>
                <a:latin typeface="Arial"/>
                <a:ea typeface="Arial"/>
                <a:cs typeface="Arial"/>
                <a:sym typeface="Arial"/>
              </a:rPr>
              <a:t>● Decrease of fish in diet most noticeable in western Aleutian Islands</a:t>
            </a:r>
            <a:endParaRPr/>
          </a:p>
          <a:p>
            <a:pPr indent="0" lvl="0" marL="0" marR="0" rtl="0" algn="l">
              <a:lnSpc>
                <a:spcPct val="100000"/>
              </a:lnSpc>
              <a:spcBef>
                <a:spcPts val="600"/>
              </a:spcBef>
              <a:spcAft>
                <a:spcPts val="0"/>
              </a:spcAft>
              <a:buNone/>
            </a:pPr>
            <a:r>
              <a:rPr b="0" i="0" lang="en-US" sz="1600" u="none" cap="none" strike="noStrike">
                <a:solidFill>
                  <a:srgbClr val="2E75B5"/>
                </a:solidFill>
                <a:latin typeface="Arial"/>
                <a:ea typeface="Arial"/>
                <a:cs typeface="Arial"/>
                <a:sym typeface="Arial"/>
              </a:rPr>
              <a:t>● Trend not seen east of Samalga where prey consumption was highest in 2022 and condition was (+)</a:t>
            </a:r>
            <a:endParaRPr/>
          </a:p>
          <a:p>
            <a:pPr indent="0" lvl="0" marL="0" marR="0" rtl="0" algn="l">
              <a:lnSpc>
                <a:spcPct val="100000"/>
              </a:lnSpc>
              <a:spcBef>
                <a:spcPts val="600"/>
              </a:spcBef>
              <a:spcAft>
                <a:spcPts val="0"/>
              </a:spcAft>
              <a:buNone/>
            </a:pPr>
            <a:r>
              <a:t/>
            </a:r>
            <a:endParaRPr b="0" i="0" sz="1600" u="none" cap="none" strike="noStrike">
              <a:solidFill>
                <a:srgbClr val="2E75B5"/>
              </a:solidFill>
              <a:latin typeface="Arial"/>
              <a:ea typeface="Arial"/>
              <a:cs typeface="Arial"/>
              <a:sym typeface="Arial"/>
            </a:endParaRPr>
          </a:p>
          <a:p>
            <a:pPr indent="0" lvl="0" marL="0" marR="0" rtl="0" algn="l">
              <a:lnSpc>
                <a:spcPct val="100000"/>
              </a:lnSpc>
              <a:spcBef>
                <a:spcPts val="600"/>
              </a:spcBef>
              <a:spcAft>
                <a:spcPts val="0"/>
              </a:spcAft>
              <a:buNone/>
            </a:pPr>
            <a:r>
              <a:t/>
            </a:r>
            <a:endParaRPr b="0" i="0" sz="1600" u="none" cap="none" strike="noStrike">
              <a:solidFill>
                <a:srgbClr val="2E75B5"/>
              </a:solidFill>
              <a:latin typeface="Arial"/>
              <a:ea typeface="Arial"/>
              <a:cs typeface="Arial"/>
              <a:sym typeface="Arial"/>
            </a:endParaRPr>
          </a:p>
          <a:p>
            <a:pPr indent="0" lvl="0" marL="0" marR="0" rtl="0" algn="l">
              <a:lnSpc>
                <a:spcPct val="100000"/>
              </a:lnSpc>
              <a:spcBef>
                <a:spcPts val="600"/>
              </a:spcBef>
              <a:spcAft>
                <a:spcPts val="0"/>
              </a:spcAft>
              <a:buNone/>
            </a:pPr>
            <a:r>
              <a:t/>
            </a:r>
            <a:endParaRPr b="0" i="0" sz="1600" u="none" cap="none" strike="noStrike">
              <a:solidFill>
                <a:srgbClr val="2E75B5"/>
              </a:solidFill>
              <a:latin typeface="Arial"/>
              <a:ea typeface="Arial"/>
              <a:cs typeface="Arial"/>
              <a:sym typeface="Arial"/>
            </a:endParaRPr>
          </a:p>
        </p:txBody>
      </p:sp>
      <p:sp>
        <p:nvSpPr>
          <p:cNvPr id="206" name="Google Shape;206;p37"/>
          <p:cNvSpPr txBox="1"/>
          <p:nvPr/>
        </p:nvSpPr>
        <p:spPr>
          <a:xfrm>
            <a:off x="-7566" y="574488"/>
            <a:ext cx="1210311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100" u="none" cap="none" strike="noStrike">
                <a:solidFill>
                  <a:srgbClr val="000000"/>
                </a:solidFill>
                <a:latin typeface="Arial"/>
                <a:ea typeface="Arial"/>
                <a:cs typeface="Arial"/>
                <a:sym typeface="Arial"/>
              </a:rPr>
              <a:t>Declines of non-commercial species in WAI: The SSC encourages efforts to explore mechanistic and food-web links for these observed trends, prioritizing diet data when samples are available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descr="A chart showing the average sea surface temperature&#10;&#10;Description automatically generated" id="211" name="Google Shape;211;p6"/>
          <p:cNvPicPr preferRelativeResize="0"/>
          <p:nvPr/>
        </p:nvPicPr>
        <p:blipFill rotWithShape="1">
          <a:blip r:embed="rId3">
            <a:alphaModFix/>
          </a:blip>
          <a:srcRect b="14004" l="0" r="0" t="15088"/>
          <a:stretch/>
        </p:blipFill>
        <p:spPr>
          <a:xfrm>
            <a:off x="101951" y="839122"/>
            <a:ext cx="6093109" cy="2592191"/>
          </a:xfrm>
          <a:prstGeom prst="rect">
            <a:avLst/>
          </a:prstGeom>
          <a:noFill/>
          <a:ln>
            <a:noFill/>
          </a:ln>
        </p:spPr>
      </p:pic>
      <p:sp>
        <p:nvSpPr>
          <p:cNvPr id="212" name="Google Shape;212;p6"/>
          <p:cNvSpPr txBox="1"/>
          <p:nvPr/>
        </p:nvSpPr>
        <p:spPr>
          <a:xfrm>
            <a:off x="693599" y="870994"/>
            <a:ext cx="186525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Summer May-Oct</a:t>
            </a:r>
            <a:endParaRPr b="0" i="0" sz="1400" u="none" cap="none" strike="noStrike">
              <a:solidFill>
                <a:schemeClr val="dk1"/>
              </a:solidFill>
              <a:latin typeface="Arial"/>
              <a:ea typeface="Arial"/>
              <a:cs typeface="Arial"/>
              <a:sym typeface="Arial"/>
            </a:endParaRPr>
          </a:p>
        </p:txBody>
      </p:sp>
      <p:grpSp>
        <p:nvGrpSpPr>
          <p:cNvPr id="213" name="Google Shape;213;p6"/>
          <p:cNvGrpSpPr/>
          <p:nvPr/>
        </p:nvGrpSpPr>
        <p:grpSpPr>
          <a:xfrm>
            <a:off x="122075" y="3633714"/>
            <a:ext cx="6100791" cy="3115761"/>
            <a:chOff x="122075" y="3633714"/>
            <a:chExt cx="6100791" cy="3115761"/>
          </a:xfrm>
        </p:grpSpPr>
        <p:pic>
          <p:nvPicPr>
            <p:cNvPr descr="A diagram of sea surface temperature&#10;&#10;Description automatically generated with medium confidence" id="214" name="Google Shape;214;p6"/>
            <p:cNvPicPr preferRelativeResize="0"/>
            <p:nvPr/>
          </p:nvPicPr>
          <p:blipFill rotWithShape="1">
            <a:blip r:embed="rId4">
              <a:alphaModFix/>
            </a:blip>
            <a:srcRect b="0" l="0" r="0" t="14880"/>
            <a:stretch/>
          </p:blipFill>
          <p:spPr>
            <a:xfrm>
              <a:off x="122075" y="3633714"/>
              <a:ext cx="6100791" cy="3115761"/>
            </a:xfrm>
            <a:prstGeom prst="rect">
              <a:avLst/>
            </a:prstGeom>
            <a:noFill/>
            <a:ln>
              <a:noFill/>
            </a:ln>
          </p:spPr>
        </p:pic>
        <p:sp>
          <p:nvSpPr>
            <p:cNvPr id="215" name="Google Shape;215;p6"/>
            <p:cNvSpPr txBox="1"/>
            <p:nvPr/>
          </p:nvSpPr>
          <p:spPr>
            <a:xfrm>
              <a:off x="705093" y="3633714"/>
              <a:ext cx="169867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accent2"/>
                  </a:solidFill>
                  <a:latin typeface="Calibri"/>
                  <a:ea typeface="Calibri"/>
                  <a:cs typeface="Calibri"/>
                  <a:sym typeface="Calibri"/>
                </a:rPr>
                <a:t>Winter Nov-Apr</a:t>
              </a:r>
              <a:endParaRPr b="1" i="0" sz="1400" u="none" cap="none" strike="noStrike">
                <a:solidFill>
                  <a:schemeClr val="accent2"/>
                </a:solidFill>
                <a:latin typeface="Arial"/>
                <a:ea typeface="Arial"/>
                <a:cs typeface="Arial"/>
                <a:sym typeface="Arial"/>
              </a:endParaRPr>
            </a:p>
          </p:txBody>
        </p:sp>
      </p:grpSp>
      <p:cxnSp>
        <p:nvCxnSpPr>
          <p:cNvPr id="216" name="Google Shape;216;p6"/>
          <p:cNvCxnSpPr/>
          <p:nvPr/>
        </p:nvCxnSpPr>
        <p:spPr>
          <a:xfrm>
            <a:off x="0" y="684890"/>
            <a:ext cx="12192000" cy="0"/>
          </a:xfrm>
          <a:prstGeom prst="straightConnector1">
            <a:avLst/>
          </a:prstGeom>
          <a:noFill/>
          <a:ln cap="flat" cmpd="sng" w="28575">
            <a:solidFill>
              <a:srgbClr val="37A3C9"/>
            </a:solidFill>
            <a:prstDash val="solid"/>
            <a:round/>
            <a:headEnd len="sm" w="sm" type="none"/>
            <a:tailEnd len="sm" w="sm" type="none"/>
          </a:ln>
        </p:spPr>
      </p:cxnSp>
      <p:sp>
        <p:nvSpPr>
          <p:cNvPr id="217" name="Google Shape;217;p6"/>
          <p:cNvSpPr txBox="1"/>
          <p:nvPr/>
        </p:nvSpPr>
        <p:spPr>
          <a:xfrm>
            <a:off x="122075" y="108525"/>
            <a:ext cx="11973600" cy="574800"/>
          </a:xfrm>
          <a:prstGeom prst="rect">
            <a:avLst/>
          </a:prstGeom>
          <a:noFill/>
          <a:ln>
            <a:noFill/>
          </a:ln>
        </p:spPr>
        <p:txBody>
          <a:bodyPr anchorCtr="0" anchor="ctr" bIns="34275" lIns="68550" spcFirstLastPara="1" rIns="68550" wrap="square" tIns="34275">
            <a:normAutofit/>
          </a:bodyPr>
          <a:lstStyle/>
          <a:p>
            <a:pPr indent="0" lvl="0" marL="0" marR="0" rtl="0" algn="l">
              <a:lnSpc>
                <a:spcPct val="90000"/>
              </a:lnSpc>
              <a:spcBef>
                <a:spcPts val="0"/>
              </a:spcBef>
              <a:spcAft>
                <a:spcPts val="0"/>
              </a:spcAft>
              <a:buClr>
                <a:srgbClr val="000000"/>
              </a:buClr>
              <a:buSzPts val="2200"/>
              <a:buFont typeface="Arial"/>
              <a:buNone/>
            </a:pPr>
            <a:r>
              <a:rPr b="0" i="0" lang="en-US" sz="2200" u="none" cap="none" strike="noStrike">
                <a:solidFill>
                  <a:schemeClr val="dk1"/>
                </a:solidFill>
                <a:latin typeface="Arial"/>
                <a:ea typeface="Arial"/>
                <a:cs typeface="Arial"/>
                <a:sym typeface="Arial"/>
              </a:rPr>
              <a:t>Thoman  &amp; Lemagie and Callahan          </a:t>
            </a:r>
            <a:r>
              <a:rPr b="1" i="0" lang="en-US" sz="2200" u="none" cap="none" strike="noStrike">
                <a:solidFill>
                  <a:schemeClr val="dk1"/>
                </a:solidFill>
                <a:latin typeface="Arial"/>
                <a:ea typeface="Arial"/>
                <a:cs typeface="Arial"/>
                <a:sym typeface="Arial"/>
              </a:rPr>
              <a:t> Current Conditions 2023</a:t>
            </a:r>
            <a:r>
              <a:rPr b="0" i="0" lang="en-US" sz="2200" u="none" cap="none" strike="noStrike">
                <a:solidFill>
                  <a:schemeClr val="dk1"/>
                </a:solidFill>
                <a:latin typeface="Arial"/>
                <a:ea typeface="Arial"/>
                <a:cs typeface="Arial"/>
                <a:sym typeface="Arial"/>
              </a:rPr>
              <a:t>                  Oceanography</a:t>
            </a:r>
            <a:endParaRPr b="0" i="0" sz="2200" u="none" cap="none" strike="noStrike">
              <a:solidFill>
                <a:srgbClr val="000000"/>
              </a:solidFill>
              <a:latin typeface="Arial"/>
              <a:ea typeface="Arial"/>
              <a:cs typeface="Arial"/>
              <a:sym typeface="Arial"/>
            </a:endParaRPr>
          </a:p>
        </p:txBody>
      </p:sp>
      <p:sp>
        <p:nvSpPr>
          <p:cNvPr id="218" name="Google Shape;218;p6"/>
          <p:cNvSpPr txBox="1"/>
          <p:nvPr/>
        </p:nvSpPr>
        <p:spPr>
          <a:xfrm>
            <a:off x="6840629" y="2805316"/>
            <a:ext cx="5142600" cy="2801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2E75B5"/>
                </a:solidFill>
                <a:latin typeface="Arial"/>
                <a:ea typeface="Arial"/>
                <a:cs typeface="Arial"/>
                <a:sym typeface="Arial"/>
              </a:rPr>
              <a:t>Long-term Sea Surface Temperature</a:t>
            </a:r>
            <a:endParaRPr b="0" i="0" sz="1400" u="none" cap="none" strike="noStrike">
              <a:solidFill>
                <a:srgbClr val="2E75B5"/>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2023 – </a:t>
            </a:r>
            <a:r>
              <a:rPr b="0" i="0" lang="en-US" sz="1600" u="none" cap="none" strike="noStrike">
                <a:solidFill>
                  <a:schemeClr val="accent2"/>
                </a:solidFill>
                <a:latin typeface="Arial"/>
                <a:ea typeface="Arial"/>
                <a:cs typeface="Arial"/>
                <a:sym typeface="Arial"/>
              </a:rPr>
              <a:t>Warmest winter </a:t>
            </a:r>
            <a:r>
              <a:rPr b="0" i="0" lang="en-US" sz="1600" u="none" cap="none" strike="noStrike">
                <a:solidFill>
                  <a:schemeClr val="dk1"/>
                </a:solidFill>
                <a:latin typeface="Arial"/>
                <a:ea typeface="Arial"/>
                <a:cs typeface="Arial"/>
                <a:sym typeface="Arial"/>
              </a:rPr>
              <a:t>in 124 years</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Warming trend winter and summer</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184150" lvl="0" marL="28575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a:p>
            <a:pPr indent="-184150" lvl="0" marL="28575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219" name="Google Shape;219;p6"/>
          <p:cNvSpPr/>
          <p:nvPr/>
        </p:nvSpPr>
        <p:spPr>
          <a:xfrm>
            <a:off x="6103620" y="3831126"/>
            <a:ext cx="236220" cy="202393"/>
          </a:xfrm>
          <a:prstGeom prst="leftArrow">
            <a:avLst>
              <a:gd fmla="val 50000" name="adj1"/>
              <a:gd fmla="val 50000" name="adj2"/>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7"/>
          <p:cNvSpPr txBox="1"/>
          <p:nvPr/>
        </p:nvSpPr>
        <p:spPr>
          <a:xfrm>
            <a:off x="6248400" y="837296"/>
            <a:ext cx="5811820" cy="13233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B0F0"/>
                </a:solidFill>
                <a:latin typeface="Arial"/>
                <a:ea typeface="Arial"/>
                <a:cs typeface="Arial"/>
                <a:sym typeface="Arial"/>
              </a:rPr>
              <a:t>Satellite SST</a:t>
            </a:r>
            <a:endParaRPr b="0" i="0" sz="1400" u="none" cap="none" strike="noStrike">
              <a:solidFill>
                <a:srgbClr val="00B0F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Warm winter throughout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Cooler spring &amp; summer but still above 1985-2015 mean</a:t>
            </a:r>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Current Fall – warmest in WAI</a:t>
            </a:r>
            <a:endParaRPr b="0" i="0" sz="1600" u="none" cap="none" strike="noStrike">
              <a:solidFill>
                <a:srgbClr val="000000"/>
              </a:solidFill>
              <a:latin typeface="Arial"/>
              <a:ea typeface="Arial"/>
              <a:cs typeface="Arial"/>
              <a:sym typeface="Arial"/>
            </a:endParaRPr>
          </a:p>
          <a:p>
            <a:pPr indent="-184150" lvl="0" marL="28575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p:txBody>
      </p:sp>
      <p:cxnSp>
        <p:nvCxnSpPr>
          <p:cNvPr id="225" name="Google Shape;225;p7"/>
          <p:cNvCxnSpPr/>
          <p:nvPr/>
        </p:nvCxnSpPr>
        <p:spPr>
          <a:xfrm>
            <a:off x="0" y="684890"/>
            <a:ext cx="12192000" cy="0"/>
          </a:xfrm>
          <a:prstGeom prst="straightConnector1">
            <a:avLst/>
          </a:prstGeom>
          <a:noFill/>
          <a:ln cap="flat" cmpd="sng" w="28575">
            <a:solidFill>
              <a:srgbClr val="37A3C9"/>
            </a:solidFill>
            <a:prstDash val="solid"/>
            <a:round/>
            <a:headEnd len="sm" w="sm" type="none"/>
            <a:tailEnd len="sm" w="sm" type="none"/>
          </a:ln>
        </p:spPr>
      </p:cxnSp>
      <p:sp>
        <p:nvSpPr>
          <p:cNvPr id="226" name="Google Shape;226;p7"/>
          <p:cNvSpPr txBox="1"/>
          <p:nvPr/>
        </p:nvSpPr>
        <p:spPr>
          <a:xfrm>
            <a:off x="243174" y="110240"/>
            <a:ext cx="11781852" cy="574650"/>
          </a:xfrm>
          <a:prstGeom prst="rect">
            <a:avLst/>
          </a:prstGeom>
          <a:noFill/>
          <a:ln>
            <a:noFill/>
          </a:ln>
        </p:spPr>
        <p:txBody>
          <a:bodyPr anchorCtr="0" anchor="ctr" bIns="34275" lIns="68550" spcFirstLastPara="1" rIns="68550" wrap="square" tIns="34275">
            <a:normAutofit/>
          </a:bodyPr>
          <a:lstStyle/>
          <a:p>
            <a:pPr indent="0" lvl="0" marL="0" marR="0" rtl="0" algn="l">
              <a:lnSpc>
                <a:spcPct val="90000"/>
              </a:lnSpc>
              <a:spcBef>
                <a:spcPts val="0"/>
              </a:spcBef>
              <a:spcAft>
                <a:spcPts val="0"/>
              </a:spcAft>
              <a:buClr>
                <a:srgbClr val="000000"/>
              </a:buClr>
              <a:buSzPts val="2200"/>
              <a:buFont typeface="Arial"/>
              <a:buNone/>
            </a:pPr>
            <a:r>
              <a:rPr b="0" i="0" lang="en-US" sz="2200" u="none" cap="none" strike="noStrike">
                <a:solidFill>
                  <a:schemeClr val="dk1"/>
                </a:solidFill>
                <a:latin typeface="Arial"/>
                <a:ea typeface="Arial"/>
                <a:cs typeface="Arial"/>
                <a:sym typeface="Arial"/>
              </a:rPr>
              <a:t>Lemagie &amp; Callahan, O’Leary &amp; Laman                                                              Oceanography</a:t>
            </a:r>
            <a:endParaRPr b="0" i="0" sz="2200" u="none" cap="none" strike="noStrike">
              <a:solidFill>
                <a:srgbClr val="000000"/>
              </a:solidFill>
              <a:latin typeface="Arial"/>
              <a:ea typeface="Arial"/>
              <a:cs typeface="Arial"/>
              <a:sym typeface="Arial"/>
            </a:endParaRPr>
          </a:p>
        </p:txBody>
      </p:sp>
      <p:pic>
        <p:nvPicPr>
          <p:cNvPr descr="A group of graphs showing different types of air quality&#10;&#10;Description automatically generated with medium confidence" id="227" name="Google Shape;227;p7"/>
          <p:cNvPicPr preferRelativeResize="0"/>
          <p:nvPr/>
        </p:nvPicPr>
        <p:blipFill rotWithShape="1">
          <a:blip r:embed="rId3">
            <a:alphaModFix/>
          </a:blip>
          <a:srcRect b="0" l="0" r="0" t="0"/>
          <a:stretch/>
        </p:blipFill>
        <p:spPr>
          <a:xfrm>
            <a:off x="243174" y="2061501"/>
            <a:ext cx="5531315" cy="4378958"/>
          </a:xfrm>
          <a:prstGeom prst="rect">
            <a:avLst/>
          </a:prstGeom>
          <a:noFill/>
          <a:ln>
            <a:noFill/>
          </a:ln>
        </p:spPr>
      </p:pic>
      <p:sp>
        <p:nvSpPr>
          <p:cNvPr id="228" name="Google Shape;228;p7"/>
          <p:cNvSpPr txBox="1"/>
          <p:nvPr/>
        </p:nvSpPr>
        <p:spPr>
          <a:xfrm>
            <a:off x="436880" y="1753723"/>
            <a:ext cx="232664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data through 11-12-2023</a:t>
            </a:r>
            <a:endParaRPr/>
          </a:p>
        </p:txBody>
      </p:sp>
      <p:pic>
        <p:nvPicPr>
          <p:cNvPr descr="A graph of different colored lines&#10;&#10;Description automatically generated with medium confidence" id="229" name="Google Shape;229;p7"/>
          <p:cNvPicPr preferRelativeResize="0"/>
          <p:nvPr/>
        </p:nvPicPr>
        <p:blipFill rotWithShape="1">
          <a:blip r:embed="rId4">
            <a:alphaModFix/>
          </a:blip>
          <a:srcRect b="0" l="0" r="0" t="0"/>
          <a:stretch/>
        </p:blipFill>
        <p:spPr>
          <a:xfrm>
            <a:off x="6322770" y="3023725"/>
            <a:ext cx="5686650" cy="3198741"/>
          </a:xfrm>
          <a:prstGeom prst="rect">
            <a:avLst/>
          </a:prstGeom>
          <a:noFill/>
          <a:ln>
            <a:noFill/>
          </a:ln>
        </p:spPr>
      </p:pic>
      <p:sp>
        <p:nvSpPr>
          <p:cNvPr id="230" name="Google Shape;230;p7"/>
          <p:cNvSpPr txBox="1"/>
          <p:nvPr/>
        </p:nvSpPr>
        <p:spPr>
          <a:xfrm>
            <a:off x="6685280" y="2803323"/>
            <a:ext cx="232664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data through 09-02-2023</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descr="A graph of a graph of a graph&#10;&#10;Description automatically generated with medium confidence" id="235" name="Google Shape;235;p8"/>
          <p:cNvPicPr preferRelativeResize="0"/>
          <p:nvPr/>
        </p:nvPicPr>
        <p:blipFill rotWithShape="1">
          <a:blip r:embed="rId3">
            <a:alphaModFix/>
          </a:blip>
          <a:srcRect b="0" l="0" r="0" t="0"/>
          <a:stretch/>
        </p:blipFill>
        <p:spPr>
          <a:xfrm>
            <a:off x="243174" y="1408919"/>
            <a:ext cx="6226923" cy="4360187"/>
          </a:xfrm>
          <a:prstGeom prst="rect">
            <a:avLst/>
          </a:prstGeom>
          <a:noFill/>
          <a:ln>
            <a:noFill/>
          </a:ln>
        </p:spPr>
      </p:pic>
      <p:cxnSp>
        <p:nvCxnSpPr>
          <p:cNvPr id="236" name="Google Shape;236;p8"/>
          <p:cNvCxnSpPr/>
          <p:nvPr/>
        </p:nvCxnSpPr>
        <p:spPr>
          <a:xfrm>
            <a:off x="0" y="684890"/>
            <a:ext cx="12192000" cy="0"/>
          </a:xfrm>
          <a:prstGeom prst="straightConnector1">
            <a:avLst/>
          </a:prstGeom>
          <a:noFill/>
          <a:ln cap="flat" cmpd="sng" w="28575">
            <a:solidFill>
              <a:srgbClr val="37A3C9"/>
            </a:solidFill>
            <a:prstDash val="solid"/>
            <a:round/>
            <a:headEnd len="sm" w="sm" type="none"/>
            <a:tailEnd len="sm" w="sm" type="none"/>
          </a:ln>
        </p:spPr>
      </p:cxnSp>
      <p:sp>
        <p:nvSpPr>
          <p:cNvPr id="237" name="Google Shape;237;p8"/>
          <p:cNvSpPr txBox="1"/>
          <p:nvPr/>
        </p:nvSpPr>
        <p:spPr>
          <a:xfrm>
            <a:off x="243174" y="110240"/>
            <a:ext cx="11781852" cy="574650"/>
          </a:xfrm>
          <a:prstGeom prst="rect">
            <a:avLst/>
          </a:prstGeom>
          <a:noFill/>
          <a:ln>
            <a:noFill/>
          </a:ln>
        </p:spPr>
        <p:txBody>
          <a:bodyPr anchorCtr="0" anchor="ctr" bIns="34275" lIns="68550" spcFirstLastPara="1" rIns="68550" wrap="square" tIns="34275">
            <a:noAutofit/>
          </a:bodyPr>
          <a:lstStyle/>
          <a:p>
            <a:pPr indent="0" lvl="0" marL="0" marR="0" rtl="0" algn="l">
              <a:lnSpc>
                <a:spcPct val="90000"/>
              </a:lnSpc>
              <a:spcBef>
                <a:spcPts val="0"/>
              </a:spcBef>
              <a:spcAft>
                <a:spcPts val="0"/>
              </a:spcAft>
              <a:buClr>
                <a:srgbClr val="000000"/>
              </a:buClr>
              <a:buSzPts val="2200"/>
              <a:buFont typeface="Arial"/>
              <a:buNone/>
            </a:pPr>
            <a:r>
              <a:rPr b="0" i="0" lang="en-US" sz="2200" u="none" cap="none" strike="noStrike">
                <a:solidFill>
                  <a:schemeClr val="dk1"/>
                </a:solidFill>
                <a:latin typeface="Arial"/>
                <a:ea typeface="Arial"/>
                <a:cs typeface="Arial"/>
                <a:sym typeface="Arial"/>
              </a:rPr>
              <a:t>Cheng, Pelland			                                                                 Oceanography</a:t>
            </a:r>
            <a:endParaRPr b="0" i="0" sz="2200" u="none" cap="none" strike="noStrike">
              <a:solidFill>
                <a:srgbClr val="000000"/>
              </a:solidFill>
              <a:latin typeface="Arial"/>
              <a:ea typeface="Arial"/>
              <a:cs typeface="Arial"/>
              <a:sym typeface="Arial"/>
            </a:endParaRPr>
          </a:p>
        </p:txBody>
      </p:sp>
      <p:sp>
        <p:nvSpPr>
          <p:cNvPr id="238" name="Google Shape;238;p8"/>
          <p:cNvSpPr txBox="1"/>
          <p:nvPr/>
        </p:nvSpPr>
        <p:spPr>
          <a:xfrm>
            <a:off x="6134100" y="1453147"/>
            <a:ext cx="5805600" cy="18158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92D050"/>
                </a:solidFill>
                <a:latin typeface="Arial"/>
                <a:ea typeface="Arial"/>
                <a:cs typeface="Arial"/>
                <a:sym typeface="Arial"/>
              </a:rPr>
              <a:t>Eddy Kinetic Energy</a:t>
            </a:r>
            <a:endParaRPr b="1" i="0" sz="1600" u="none" cap="none" strike="noStrike">
              <a:solidFill>
                <a:srgbClr val="92D05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92D05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Historical minima in EAI</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Currently below average in all three regions</a:t>
            </a:r>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Lower transport of heat, salt and nutrients through passes</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grpSp>
        <p:nvGrpSpPr>
          <p:cNvPr id="239" name="Google Shape;239;p8"/>
          <p:cNvGrpSpPr/>
          <p:nvPr/>
        </p:nvGrpSpPr>
        <p:grpSpPr>
          <a:xfrm>
            <a:off x="843280" y="1620557"/>
            <a:ext cx="5290820" cy="4217028"/>
            <a:chOff x="843280" y="1620557"/>
            <a:chExt cx="5290820" cy="4217028"/>
          </a:xfrm>
        </p:grpSpPr>
        <p:sp>
          <p:nvSpPr>
            <p:cNvPr id="240" name="Google Shape;240;p8"/>
            <p:cNvSpPr/>
            <p:nvPr/>
          </p:nvSpPr>
          <p:spPr>
            <a:xfrm>
              <a:off x="5683998" y="3355670"/>
              <a:ext cx="450102" cy="865465"/>
            </a:xfrm>
            <a:prstGeom prst="ellipse">
              <a:avLst/>
            </a:prstGeom>
            <a:noFill/>
            <a:ln cap="flat" cmpd="sng" w="38100">
              <a:solidFill>
                <a:srgbClr val="92D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0000"/>
                </a:solidFill>
                <a:latin typeface="Calibri"/>
                <a:ea typeface="Calibri"/>
                <a:cs typeface="Calibri"/>
                <a:sym typeface="Calibri"/>
              </a:endParaRPr>
            </a:p>
          </p:txBody>
        </p:sp>
        <p:sp>
          <p:nvSpPr>
            <p:cNvPr id="241" name="Google Shape;241;p8"/>
            <p:cNvSpPr/>
            <p:nvPr/>
          </p:nvSpPr>
          <p:spPr>
            <a:xfrm>
              <a:off x="5660705" y="1928334"/>
              <a:ext cx="450102" cy="865465"/>
            </a:xfrm>
            <a:prstGeom prst="ellipse">
              <a:avLst/>
            </a:prstGeom>
            <a:noFill/>
            <a:ln cap="flat" cmpd="sng" w="38100">
              <a:solidFill>
                <a:srgbClr val="92D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B0F0"/>
                </a:solidFill>
                <a:latin typeface="Calibri"/>
                <a:ea typeface="Calibri"/>
                <a:cs typeface="Calibri"/>
                <a:sym typeface="Calibri"/>
              </a:endParaRPr>
            </a:p>
          </p:txBody>
        </p:sp>
        <p:sp>
          <p:nvSpPr>
            <p:cNvPr id="242" name="Google Shape;242;p8"/>
            <p:cNvSpPr/>
            <p:nvPr/>
          </p:nvSpPr>
          <p:spPr>
            <a:xfrm>
              <a:off x="5683998" y="4972120"/>
              <a:ext cx="450102" cy="865465"/>
            </a:xfrm>
            <a:prstGeom prst="ellipse">
              <a:avLst/>
            </a:prstGeom>
            <a:no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0000"/>
                </a:solidFill>
                <a:latin typeface="Calibri"/>
                <a:ea typeface="Calibri"/>
                <a:cs typeface="Calibri"/>
                <a:sym typeface="Calibri"/>
              </a:endParaRPr>
            </a:p>
          </p:txBody>
        </p:sp>
        <p:sp>
          <p:nvSpPr>
            <p:cNvPr id="243" name="Google Shape;243;p8"/>
            <p:cNvSpPr txBox="1"/>
            <p:nvPr/>
          </p:nvSpPr>
          <p:spPr>
            <a:xfrm>
              <a:off x="843280" y="1620557"/>
              <a:ext cx="108712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WAI</a:t>
              </a:r>
              <a:endParaRPr/>
            </a:p>
          </p:txBody>
        </p:sp>
        <p:sp>
          <p:nvSpPr>
            <p:cNvPr id="244" name="Google Shape;244;p8"/>
            <p:cNvSpPr txBox="1"/>
            <p:nvPr/>
          </p:nvSpPr>
          <p:spPr>
            <a:xfrm>
              <a:off x="843280" y="3064658"/>
              <a:ext cx="108712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CAI</a:t>
              </a:r>
              <a:endParaRPr/>
            </a:p>
          </p:txBody>
        </p:sp>
        <p:sp>
          <p:nvSpPr>
            <p:cNvPr id="245" name="Google Shape;245;p8"/>
            <p:cNvSpPr txBox="1"/>
            <p:nvPr/>
          </p:nvSpPr>
          <p:spPr>
            <a:xfrm>
              <a:off x="843280" y="4508759"/>
              <a:ext cx="108712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EAI</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2022-11-14T02:14:50Z</dcterms:created>
  <dc:creator>Ivonne Ortiz</dc:creator>
</cp:coreProperties>
</file>