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7" r:id="rId4"/>
    <p:sldId id="264" r:id="rId5"/>
    <p:sldId id="267" r:id="rId6"/>
    <p:sldId id="270" r:id="rId7"/>
    <p:sldId id="265" r:id="rId8"/>
    <p:sldId id="266" r:id="rId9"/>
    <p:sldId id="281" r:id="rId10"/>
    <p:sldId id="280" r:id="rId11"/>
    <p:sldId id="282" r:id="rId12"/>
    <p:sldId id="289" r:id="rId13"/>
    <p:sldId id="284" r:id="rId14"/>
    <p:sldId id="290" r:id="rId15"/>
    <p:sldId id="259" r:id="rId16"/>
    <p:sldId id="272" r:id="rId17"/>
    <p:sldId id="261" r:id="rId18"/>
    <p:sldId id="275" r:id="rId19"/>
    <p:sldId id="273" r:id="rId20"/>
    <p:sldId id="274" r:id="rId21"/>
    <p:sldId id="276" r:id="rId22"/>
    <p:sldId id="271" r:id="rId23"/>
    <p:sldId id="278" r:id="rId24"/>
    <p:sldId id="263" r:id="rId25"/>
    <p:sldId id="258" r:id="rId26"/>
    <p:sldId id="285" r:id="rId27"/>
    <p:sldId id="288" r:id="rId28"/>
    <p:sldId id="294" r:id="rId29"/>
    <p:sldId id="291" r:id="rId30"/>
    <p:sldId id="292" r:id="rId31"/>
    <p:sldId id="295" r:id="rId32"/>
    <p:sldId id="293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90" autoAdjust="0"/>
    <p:restoredTop sz="94660"/>
  </p:normalViewPr>
  <p:slideViewPr>
    <p:cSldViewPr snapToGrid="0">
      <p:cViewPr>
        <p:scale>
          <a:sx n="70" d="100"/>
          <a:sy n="70" d="100"/>
        </p:scale>
        <p:origin x="3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CF16-53D2-483B-A6F6-4831F817484B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238E8-8E22-429C-8E90-780BFEA42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733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CF16-53D2-483B-A6F6-4831F817484B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238E8-8E22-429C-8E90-780BFEA42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982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CF16-53D2-483B-A6F6-4831F817484B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238E8-8E22-429C-8E90-780BFEA42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37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CF16-53D2-483B-A6F6-4831F817484B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238E8-8E22-429C-8E90-780BFEA42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69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CF16-53D2-483B-A6F6-4831F817484B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238E8-8E22-429C-8E90-780BFEA42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490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CF16-53D2-483B-A6F6-4831F817484B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238E8-8E22-429C-8E90-780BFEA42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29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CF16-53D2-483B-A6F6-4831F817484B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238E8-8E22-429C-8E90-780BFEA42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55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CF16-53D2-483B-A6F6-4831F817484B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238E8-8E22-429C-8E90-780BFEA42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48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CF16-53D2-483B-A6F6-4831F817484B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238E8-8E22-429C-8E90-780BFEA42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670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CF16-53D2-483B-A6F6-4831F817484B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238E8-8E22-429C-8E90-780BFEA42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705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CF16-53D2-483B-A6F6-4831F817484B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238E8-8E22-429C-8E90-780BFEA42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48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0CF16-53D2-483B-A6F6-4831F817484B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238E8-8E22-429C-8E90-780BFEA42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01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Pribilof Islands red king crab assessment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Cody </a:t>
            </a:r>
            <a:r>
              <a:rPr lang="en-US" dirty="0" err="1" smtClean="0"/>
              <a:t>Szuwalski</a:t>
            </a:r>
            <a:endParaRPr lang="en-US" dirty="0" smtClean="0"/>
          </a:p>
          <a:p>
            <a:r>
              <a:rPr lang="en-US" dirty="0" smtClean="0"/>
              <a:t>September 19,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18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343" y="4934289"/>
            <a:ext cx="10515600" cy="11368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*priors based on an assumed maximum age of 25, following BBRKC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2495" y="1690688"/>
            <a:ext cx="13248362" cy="324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81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914" y="223610"/>
            <a:ext cx="6672943" cy="2476047"/>
          </a:xfrm>
        </p:spPr>
        <p:txBody>
          <a:bodyPr/>
          <a:lstStyle/>
          <a:p>
            <a:r>
              <a:rPr lang="en-US" dirty="0" smtClean="0"/>
              <a:t>3-year running </a:t>
            </a:r>
            <a:r>
              <a:rPr lang="en-US" dirty="0" smtClean="0"/>
              <a:t>average (inverse variance weighted)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868" y="460602"/>
            <a:ext cx="5126761" cy="237864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74914" y="351109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Random effects model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36660"/>
            <a:ext cx="12588482" cy="176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07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2987" y="-376338"/>
            <a:ext cx="12943802" cy="906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75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GMACS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Males only</a:t>
            </a:r>
          </a:p>
          <a:p>
            <a:pPr lvl="1"/>
            <a:r>
              <a:rPr lang="en-US" dirty="0" smtClean="0"/>
              <a:t>NMFS survey biomass 1976-2019 (carapace width &gt;120mm)</a:t>
            </a:r>
          </a:p>
          <a:p>
            <a:pPr lvl="1"/>
            <a:r>
              <a:rPr lang="en-US" dirty="0" smtClean="0"/>
              <a:t>NMFS size composition data 1988-2019</a:t>
            </a:r>
          </a:p>
          <a:p>
            <a:pPr lvl="1"/>
            <a:r>
              <a:rPr lang="en-US" dirty="0" smtClean="0"/>
              <a:t>Retained fishery catch 1993-1998</a:t>
            </a:r>
          </a:p>
          <a:p>
            <a:pPr lvl="1"/>
            <a:r>
              <a:rPr lang="en-US" dirty="0" smtClean="0"/>
              <a:t>Bycatch 1991-2018</a:t>
            </a:r>
            <a:endParaRPr lang="en-US" dirty="0" smtClean="0"/>
          </a:p>
          <a:p>
            <a:r>
              <a:rPr lang="en-US" dirty="0" smtClean="0"/>
              <a:t>Assumptions </a:t>
            </a:r>
            <a:r>
              <a:rPr lang="en-US" dirty="0" smtClean="0"/>
              <a:t>made</a:t>
            </a:r>
          </a:p>
          <a:p>
            <a:pPr lvl="1"/>
            <a:r>
              <a:rPr lang="en-US" dirty="0" smtClean="0"/>
              <a:t>Molting probability, survey q, trawl selectivity borrowed from BBRKC</a:t>
            </a:r>
          </a:p>
          <a:p>
            <a:pPr lvl="1"/>
            <a:r>
              <a:rPr lang="en-US" dirty="0" smtClean="0"/>
              <a:t>Natural mortality fixed to 0.18, 0.21, or 0.26</a:t>
            </a:r>
          </a:p>
          <a:p>
            <a:pPr lvl="1"/>
            <a:r>
              <a:rPr lang="en-US" dirty="0" smtClean="0"/>
              <a:t>Growth, survey selectivity, and recruitment are estimated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34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399" y="101600"/>
            <a:ext cx="8839201" cy="65196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55800" y="6436628"/>
            <a:ext cx="1225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Integrated assessment scenarios estimate higher biomasses than smoothing algorithms.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04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079" y="177801"/>
            <a:ext cx="5367821" cy="62667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640" y="1"/>
            <a:ext cx="5660731" cy="69893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339" y="6279488"/>
            <a:ext cx="6111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Largely because they incorporate length composition data, which indicate a new cohort moving through the population.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17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199" y="-68003"/>
            <a:ext cx="10659602" cy="803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50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8940801" cy="6705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55800" y="6256615"/>
            <a:ext cx="1225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Both smoothing algorithms estimate biomass is low compared to the last 20 years.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479" y="-272521"/>
            <a:ext cx="10355042" cy="740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94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" y="-104505"/>
            <a:ext cx="10380877" cy="712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43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346" y="0"/>
            <a:ext cx="9783308" cy="751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61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PIRKC is at low levels, in spite of not being fished since 1998</a:t>
            </a:r>
          </a:p>
          <a:p>
            <a:r>
              <a:rPr lang="en-US" dirty="0" smtClean="0"/>
              <a:t>Using status quo Tier 4 definitions of BMSY and </a:t>
            </a:r>
            <a:r>
              <a:rPr lang="en-US" dirty="0" smtClean="0"/>
              <a:t>status quo model</a:t>
            </a:r>
            <a:r>
              <a:rPr lang="en-US" dirty="0" smtClean="0"/>
              <a:t>, PIRKC is overfished</a:t>
            </a:r>
          </a:p>
          <a:p>
            <a:r>
              <a:rPr lang="en-US" dirty="0" smtClean="0"/>
              <a:t>Using output from GMACS or a revised definition of BMSY, it is not overfished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36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695" y="0"/>
            <a:ext cx="10512666" cy="741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19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779" y="-450601"/>
            <a:ext cx="11116442" cy="775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36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479" y="-164401"/>
            <a:ext cx="10355042" cy="718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56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136" y="1081062"/>
            <a:ext cx="12385442" cy="493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14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24300" y="264288"/>
            <a:ext cx="440327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Status quo: Average MMB from 1991-present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996126"/>
            <a:ext cx="7815833" cy="58618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7000" y="346014"/>
            <a:ext cx="379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BMSY definition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5252357" y="669178"/>
            <a:ext cx="307521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Modified: 35% of average MMB from 2000-present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09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159" y="1312095"/>
            <a:ext cx="11065682" cy="41467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83400" y="3053442"/>
            <a:ext cx="508000" cy="558800"/>
          </a:xfrm>
          <a:prstGeom prst="rect">
            <a:avLst/>
          </a:prstGeom>
          <a:solidFill>
            <a:srgbClr val="FF00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83400" y="3911097"/>
            <a:ext cx="508000" cy="294419"/>
          </a:xfrm>
          <a:prstGeom prst="rect">
            <a:avLst/>
          </a:prstGeom>
          <a:solidFill>
            <a:srgbClr val="FF00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Decisions to make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Assessment method</a:t>
            </a:r>
          </a:p>
          <a:p>
            <a:pPr lvl="1"/>
            <a:r>
              <a:rPr lang="en-US" dirty="0"/>
              <a:t>Length comps are the best data source we have</a:t>
            </a:r>
          </a:p>
          <a:p>
            <a:pPr lvl="1"/>
            <a:r>
              <a:rPr lang="en-US" dirty="0"/>
              <a:t>Lack of fits in later years</a:t>
            </a:r>
          </a:p>
          <a:p>
            <a:r>
              <a:rPr lang="en-US" dirty="0" smtClean="0"/>
              <a:t>Natural mortality</a:t>
            </a:r>
          </a:p>
          <a:p>
            <a:pPr lvl="1"/>
            <a:r>
              <a:rPr lang="en-US" dirty="0" smtClean="0"/>
              <a:t>Hamel priors seem most defensible</a:t>
            </a:r>
            <a:endParaRPr lang="en-US" dirty="0" smtClean="0"/>
          </a:p>
          <a:p>
            <a:r>
              <a:rPr lang="en-US" dirty="0" smtClean="0"/>
              <a:t>BMSY</a:t>
            </a:r>
          </a:p>
          <a:p>
            <a:pPr lvl="1"/>
            <a:r>
              <a:rPr lang="en-US" dirty="0" smtClean="0"/>
              <a:t>Defining reference points is difficult with cohort driven stocks, but they should be internally consistent</a:t>
            </a:r>
          </a:p>
          <a:p>
            <a:r>
              <a:rPr lang="en-US" dirty="0" smtClean="0"/>
              <a:t>Discussion </a:t>
            </a:r>
            <a:r>
              <a:rPr lang="en-US" dirty="0" smtClean="0"/>
              <a:t>for later—tier 3 vs. 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1101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‘fit’ problem (ft. Benjamin Button cohort)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assume a low natural mortality and essentially 2 strong year classes, the yearly changes in estimated MMB from the running average and the random effects model are unrealistic.</a:t>
            </a:r>
          </a:p>
          <a:p>
            <a:r>
              <a:rPr lang="en-US" dirty="0" smtClean="0"/>
              <a:t>There is no recruitment observed to support the large biomasses in the mid-2010s (BB cohort).</a:t>
            </a:r>
          </a:p>
          <a:p>
            <a:pPr lvl="1"/>
            <a:r>
              <a:rPr lang="en-US" dirty="0" smtClean="0"/>
              <a:t>Time varying catchability is a potential reason we might see large crab appear out of nowhere. (Frantic end of life search for meaning?)</a:t>
            </a:r>
          </a:p>
          <a:p>
            <a:pPr lvl="1"/>
            <a:r>
              <a:rPr lang="en-US" dirty="0" smtClean="0"/>
              <a:t>Movement from elsewhere into the Pribilof district is another possibility.</a:t>
            </a:r>
          </a:p>
          <a:p>
            <a:r>
              <a:rPr lang="en-US" dirty="0" smtClean="0"/>
              <a:t>Fit is at least as good as SMBKC!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1713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2987" y="-376338"/>
            <a:ext cx="12943802" cy="906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73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399" y="101600"/>
            <a:ext cx="8839201" cy="65196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55800" y="6436628"/>
            <a:ext cx="1225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Integrated assessment scenarios estimate higher biomasses than smoothing algorithms.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34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What model to use to estimate biomass?</a:t>
            </a:r>
          </a:p>
          <a:p>
            <a:pPr algn="ctr"/>
            <a:endParaRPr lang="en-US" sz="4400" dirty="0" smtClean="0"/>
          </a:p>
          <a:p>
            <a:pPr marL="0" indent="0" algn="ctr">
              <a:buNone/>
            </a:pPr>
            <a:r>
              <a:rPr lang="en-US" sz="4400" dirty="0" smtClean="0"/>
              <a:t>How to define BMSY?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893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079" y="177801"/>
            <a:ext cx="5367821" cy="62667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640" y="1"/>
            <a:ext cx="5660731" cy="69893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339" y="6279488"/>
            <a:ext cx="6111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Largely because they incorporate length composition data, which indicate a new cohort moving through the population.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 rot="20020593">
            <a:off x="1911716" y="1100597"/>
            <a:ext cx="3335226" cy="870857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65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Decisions to make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Assessment method</a:t>
            </a:r>
          </a:p>
          <a:p>
            <a:pPr lvl="1"/>
            <a:r>
              <a:rPr lang="en-US" dirty="0"/>
              <a:t>Length comps are the best data source we have</a:t>
            </a:r>
          </a:p>
          <a:p>
            <a:pPr lvl="1"/>
            <a:r>
              <a:rPr lang="en-US" dirty="0"/>
              <a:t>Lack of fits in later years</a:t>
            </a:r>
          </a:p>
          <a:p>
            <a:r>
              <a:rPr lang="en-US" dirty="0" smtClean="0"/>
              <a:t>Natural mortality</a:t>
            </a:r>
          </a:p>
          <a:p>
            <a:pPr lvl="1"/>
            <a:r>
              <a:rPr lang="en-US" dirty="0" smtClean="0"/>
              <a:t>Hamel priors seem most defensible</a:t>
            </a:r>
            <a:endParaRPr lang="en-US" dirty="0" smtClean="0"/>
          </a:p>
          <a:p>
            <a:r>
              <a:rPr lang="en-US" dirty="0" smtClean="0"/>
              <a:t>BMSY</a:t>
            </a:r>
          </a:p>
          <a:p>
            <a:pPr lvl="1"/>
            <a:r>
              <a:rPr lang="en-US" dirty="0" smtClean="0"/>
              <a:t>Defining reference points is difficult with cohort driven stocks, but they should be internally consistent</a:t>
            </a:r>
          </a:p>
          <a:p>
            <a:r>
              <a:rPr lang="en-US" dirty="0" smtClean="0"/>
              <a:t>Discussion </a:t>
            </a:r>
            <a:r>
              <a:rPr lang="en-US" dirty="0" smtClean="0"/>
              <a:t>for later—tier 3 vs. 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5963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297" y="1237594"/>
            <a:ext cx="11457962" cy="334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712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" y="-742951"/>
            <a:ext cx="11535180" cy="7209487"/>
          </a:xfrm>
        </p:spPr>
      </p:pic>
      <p:sp>
        <p:nvSpPr>
          <p:cNvPr id="5" name="TextBox 4"/>
          <p:cNvSpPr txBox="1"/>
          <p:nvPr/>
        </p:nvSpPr>
        <p:spPr>
          <a:xfrm>
            <a:off x="-31750" y="6383230"/>
            <a:ext cx="1225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Small sample sizes are a problem for this stock and indices of abundance are extrapolated from a relatively small number of crab.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80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65" y="0"/>
            <a:ext cx="10888635" cy="6805397"/>
          </a:xfrm>
        </p:spPr>
      </p:pic>
      <p:sp>
        <p:nvSpPr>
          <p:cNvPr id="5" name="TextBox 4"/>
          <p:cNvSpPr txBox="1"/>
          <p:nvPr/>
        </p:nvSpPr>
        <p:spPr>
          <a:xfrm>
            <a:off x="2701925" y="6531315"/>
            <a:ext cx="1225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number of stations at which crab were observed has never exceeded 14.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07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144" y="-291981"/>
            <a:ext cx="8234506" cy="46260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4594" y="3036288"/>
            <a:ext cx="7555056" cy="361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07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84" y="436054"/>
            <a:ext cx="10931243" cy="6246424"/>
          </a:xfrm>
        </p:spPr>
      </p:pic>
    </p:spTree>
    <p:extLst>
      <p:ext uri="{BB962C8B-B14F-4D97-AF65-F5344CB8AC3E}">
        <p14:creationId xmlns:p14="http://schemas.microsoft.com/office/powerpoint/2010/main" val="385045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125" y="0"/>
            <a:ext cx="6069311" cy="6936357"/>
          </a:xfrm>
        </p:spPr>
      </p:pic>
    </p:spTree>
    <p:extLst>
      <p:ext uri="{BB962C8B-B14F-4D97-AF65-F5344CB8AC3E}">
        <p14:creationId xmlns:p14="http://schemas.microsoft.com/office/powerpoint/2010/main" val="152679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CPT and SSC requests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Describe tradeoffs between data and assumptions by moving to an integrated assessment that borrows from BBRKC.</a:t>
            </a:r>
          </a:p>
          <a:p>
            <a:pPr lvl="1"/>
            <a:r>
              <a:rPr lang="en-US" dirty="0" smtClean="0"/>
              <a:t>Included sensitivity scenarios</a:t>
            </a:r>
            <a:endParaRPr lang="en-US" dirty="0" smtClean="0"/>
          </a:p>
          <a:p>
            <a:r>
              <a:rPr lang="en-US" dirty="0" smtClean="0"/>
              <a:t>Why are some CVs exactly equal to one?</a:t>
            </a:r>
          </a:p>
          <a:p>
            <a:pPr lvl="1"/>
            <a:r>
              <a:rPr lang="en-US" dirty="0" smtClean="0"/>
              <a:t>Estimated biomass came from only one station.</a:t>
            </a:r>
          </a:p>
          <a:p>
            <a:r>
              <a:rPr lang="en-US" dirty="0" smtClean="0"/>
              <a:t>Reevaluate the definition of BMSY</a:t>
            </a:r>
          </a:p>
          <a:p>
            <a:pPr lvl="1"/>
            <a:r>
              <a:rPr lang="en-US" dirty="0" smtClean="0"/>
              <a:t>Redefine based on ‘unfished’ or look at tier 3 in the future</a:t>
            </a:r>
            <a:endParaRPr lang="en-US" dirty="0" smtClean="0"/>
          </a:p>
          <a:p>
            <a:r>
              <a:rPr lang="en-US" dirty="0" smtClean="0"/>
              <a:t>Borrow data from BBRKC instead of studies from Kodiak</a:t>
            </a:r>
          </a:p>
          <a:p>
            <a:pPr lvl="1"/>
            <a:r>
              <a:rPr lang="en-US" dirty="0" smtClean="0"/>
              <a:t>Done</a:t>
            </a:r>
          </a:p>
          <a:p>
            <a:r>
              <a:rPr lang="en-US" dirty="0" smtClean="0"/>
              <a:t>Fit to biomass rather than abundance</a:t>
            </a:r>
          </a:p>
          <a:p>
            <a:pPr lvl="1"/>
            <a:r>
              <a:rPr lang="en-US" dirty="0" smtClean="0"/>
              <a:t>Done</a:t>
            </a:r>
          </a:p>
          <a:p>
            <a:r>
              <a:rPr lang="en-US" dirty="0" smtClean="0"/>
              <a:t>Thoroughly evaluate weights given to different data components</a:t>
            </a:r>
          </a:p>
          <a:p>
            <a:pPr lvl="1"/>
            <a:r>
              <a:rPr lang="en-US" dirty="0" smtClean="0"/>
              <a:t>Not done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47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2418</TotalTime>
  <Words>576</Words>
  <Application>Microsoft Office PowerPoint</Application>
  <PresentationFormat>Widescreen</PresentationFormat>
  <Paragraphs>72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Pribilof Islands red king crab assessment</vt:lpstr>
      <vt:lpstr>Big 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CPT and SSC requests</vt:lpstr>
      <vt:lpstr>Model Scenarios</vt:lpstr>
      <vt:lpstr>3-year running average (inverse variance weighted)</vt:lpstr>
      <vt:lpstr>PowerPoint Presentation</vt:lpstr>
      <vt:lpstr>GMACS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Decisions to make</vt:lpstr>
      <vt:lpstr>The ‘fit’ problem (ft. Benjamin Button cohort)</vt:lpstr>
      <vt:lpstr>PowerPoint Presentation</vt:lpstr>
      <vt:lpstr>PowerPoint Presentation</vt:lpstr>
      <vt:lpstr>PowerPoint Presentation</vt:lpstr>
      <vt:lpstr>Decisions to make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Pribilof Islands red king crab assessment brief</dc:title>
  <dc:creator>Cody</dc:creator>
  <cp:lastModifiedBy>Cody</cp:lastModifiedBy>
  <cp:revision>31</cp:revision>
  <dcterms:created xsi:type="dcterms:W3CDTF">2019-09-08T21:47:30Z</dcterms:created>
  <dcterms:modified xsi:type="dcterms:W3CDTF">2019-09-19T05:52:30Z</dcterms:modified>
</cp:coreProperties>
</file>