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324" r:id="rId5"/>
    <p:sldId id="259" r:id="rId6"/>
    <p:sldId id="308" r:id="rId7"/>
    <p:sldId id="309" r:id="rId8"/>
    <p:sldId id="318" r:id="rId9"/>
    <p:sldId id="331" r:id="rId10"/>
    <p:sldId id="319" r:id="rId11"/>
    <p:sldId id="320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6" r:id="rId21"/>
    <p:sldId id="325" r:id="rId22"/>
    <p:sldId id="327" r:id="rId23"/>
    <p:sldId id="280" r:id="rId24"/>
    <p:sldId id="351" r:id="rId25"/>
    <p:sldId id="262" r:id="rId26"/>
    <p:sldId id="264" r:id="rId27"/>
    <p:sldId id="263" r:id="rId28"/>
    <p:sldId id="291" r:id="rId29"/>
    <p:sldId id="293" r:id="rId30"/>
    <p:sldId id="292" r:id="rId31"/>
    <p:sldId id="269" r:id="rId32"/>
    <p:sldId id="270" r:id="rId33"/>
    <p:sldId id="294" r:id="rId34"/>
    <p:sldId id="282" r:id="rId35"/>
    <p:sldId id="283" r:id="rId36"/>
    <p:sldId id="290" r:id="rId37"/>
    <p:sldId id="297" r:id="rId38"/>
    <p:sldId id="295" r:id="rId39"/>
    <p:sldId id="298" r:id="rId40"/>
    <p:sldId id="285" r:id="rId41"/>
    <p:sldId id="286" r:id="rId42"/>
    <p:sldId id="287" r:id="rId43"/>
    <p:sldId id="352" r:id="rId44"/>
    <p:sldId id="353" r:id="rId45"/>
    <p:sldId id="354" r:id="rId46"/>
    <p:sldId id="288" r:id="rId47"/>
    <p:sldId id="267" r:id="rId48"/>
    <p:sldId id="268" r:id="rId49"/>
    <p:sldId id="296" r:id="rId50"/>
    <p:sldId id="289" r:id="rId51"/>
    <p:sldId id="348" r:id="rId52"/>
    <p:sldId id="278" r:id="rId53"/>
    <p:sldId id="349" r:id="rId54"/>
    <p:sldId id="329" r:id="rId55"/>
    <p:sldId id="321" r:id="rId56"/>
    <p:sldId id="323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dy\Desktop\Current_projects\May_CPT_2019\2_sexratio_prior\2016sc.da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Exponential depletion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 = 0.15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Sheet1!$B$5:$B$25</c:f>
              <c:numCache>
                <c:formatCode>General</c:formatCode>
                <c:ptCount val="21"/>
                <c:pt idx="0">
                  <c:v>100</c:v>
                </c:pt>
                <c:pt idx="1">
                  <c:v>86.070797642505781</c:v>
                </c:pt>
                <c:pt idx="2">
                  <c:v>74.081822068171789</c:v>
                </c:pt>
                <c:pt idx="3">
                  <c:v>63.762815162177333</c:v>
                </c:pt>
                <c:pt idx="4">
                  <c:v>54.881163609402648</c:v>
                </c:pt>
                <c:pt idx="5">
                  <c:v>47.236655274101473</c:v>
                </c:pt>
                <c:pt idx="6">
                  <c:v>40.656965974059915</c:v>
                </c:pt>
                <c:pt idx="7">
                  <c:v>34.993774911115537</c:v>
                </c:pt>
                <c:pt idx="8">
                  <c:v>30.119421191220212</c:v>
                </c:pt>
                <c:pt idx="9">
                  <c:v>25.924026064589153</c:v>
                </c:pt>
                <c:pt idx="10">
                  <c:v>22.313016014842987</c:v>
                </c:pt>
                <c:pt idx="11">
                  <c:v>19.204990862075416</c:v>
                </c:pt>
                <c:pt idx="12">
                  <c:v>16.529888822158657</c:v>
                </c:pt>
                <c:pt idx="13">
                  <c:v>14.22740715865136</c:v>
                </c:pt>
                <c:pt idx="14">
                  <c:v>12.245642825298193</c:v>
                </c:pt>
                <c:pt idx="15">
                  <c:v>10.539922456186435</c:v>
                </c:pt>
                <c:pt idx="16">
                  <c:v>9.071795328941251</c:v>
                </c:pt>
                <c:pt idx="17">
                  <c:v>7.8081666001153156</c:v>
                </c:pt>
                <c:pt idx="18">
                  <c:v>6.7205512739749764</c:v>
                </c:pt>
                <c:pt idx="19">
                  <c:v>5.7844320874838466</c:v>
                </c:pt>
                <c:pt idx="20">
                  <c:v>4.9787068367863947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B5-4598-9224-D4B2F8189A0F}"/>
            </c:ext>
          </c:extLst>
        </c:ser>
        <c:ser>
          <c:idx val="1"/>
          <c:order val="1"/>
          <c:tx>
            <c:v>M = 0.20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Sheet1!$C$5:$C$25</c:f>
              <c:numCache>
                <c:formatCode>General</c:formatCode>
                <c:ptCount val="21"/>
                <c:pt idx="0">
                  <c:v>100</c:v>
                </c:pt>
                <c:pt idx="1">
                  <c:v>81.873075307798189</c:v>
                </c:pt>
                <c:pt idx="2">
                  <c:v>67.032004603563934</c:v>
                </c:pt>
                <c:pt idx="3">
                  <c:v>54.881163609402641</c:v>
                </c:pt>
                <c:pt idx="4">
                  <c:v>44.932896411722155</c:v>
                </c:pt>
                <c:pt idx="5">
                  <c:v>36.787944117144228</c:v>
                </c:pt>
                <c:pt idx="6">
                  <c:v>30.119421191220205</c:v>
                </c:pt>
                <c:pt idx="7">
                  <c:v>24.659696394160644</c:v>
                </c:pt>
                <c:pt idx="8">
                  <c:v>20.189651799465537</c:v>
                </c:pt>
                <c:pt idx="9">
                  <c:v>16.52988882215865</c:v>
                </c:pt>
                <c:pt idx="10">
                  <c:v>13.533528323661265</c:v>
                </c:pt>
                <c:pt idx="11">
                  <c:v>11.080315836233385</c:v>
                </c:pt>
                <c:pt idx="12">
                  <c:v>9.0717953289412474</c:v>
                </c:pt>
                <c:pt idx="13">
                  <c:v>7.4273578214333851</c:v>
                </c:pt>
                <c:pt idx="14">
                  <c:v>6.081006262521794</c:v>
                </c:pt>
                <c:pt idx="15">
                  <c:v>4.978706836786392</c:v>
                </c:pt>
                <c:pt idx="16">
                  <c:v>4.0762203978366198</c:v>
                </c:pt>
                <c:pt idx="17">
                  <c:v>3.3373269960326066</c:v>
                </c:pt>
                <c:pt idx="18">
                  <c:v>2.7323722447292549</c:v>
                </c:pt>
                <c:pt idx="19">
                  <c:v>2.2370771856165583</c:v>
                </c:pt>
                <c:pt idx="20">
                  <c:v>1.8315638888734169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B5-4598-9224-D4B2F8189A0F}"/>
            </c:ext>
          </c:extLst>
        </c:ser>
        <c:ser>
          <c:idx val="2"/>
          <c:order val="2"/>
          <c:tx>
            <c:v>M = 0.25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Sheet1!$D$5:$D$25</c:f>
              <c:numCache>
                <c:formatCode>General</c:formatCode>
                <c:ptCount val="21"/>
                <c:pt idx="0">
                  <c:v>100</c:v>
                </c:pt>
                <c:pt idx="1">
                  <c:v>77.880078307140494</c:v>
                </c:pt>
                <c:pt idx="2">
                  <c:v>60.653065971263345</c:v>
                </c:pt>
                <c:pt idx="3">
                  <c:v>47.236655274101473</c:v>
                </c:pt>
                <c:pt idx="4">
                  <c:v>36.787944117144235</c:v>
                </c:pt>
                <c:pt idx="5">
                  <c:v>28.650479686019011</c:v>
                </c:pt>
                <c:pt idx="6">
                  <c:v>22.313016014842983</c:v>
                </c:pt>
                <c:pt idx="7">
                  <c:v>17.377394345044515</c:v>
                </c:pt>
                <c:pt idx="8">
                  <c:v>13.533528323661271</c:v>
                </c:pt>
                <c:pt idx="9">
                  <c:v>10.539922456186435</c:v>
                </c:pt>
                <c:pt idx="10">
                  <c:v>8.2084998623898802</c:v>
                </c:pt>
                <c:pt idx="11">
                  <c:v>6.3927861206707579</c:v>
                </c:pt>
                <c:pt idx="12">
                  <c:v>4.9787068367863947</c:v>
                </c:pt>
                <c:pt idx="13">
                  <c:v>3.8774207831722012</c:v>
                </c:pt>
                <c:pt idx="14">
                  <c:v>3.0197383422318502</c:v>
                </c:pt>
                <c:pt idx="15">
                  <c:v>2.3517745856009111</c:v>
                </c:pt>
                <c:pt idx="16">
                  <c:v>1.8315638888734183</c:v>
                </c:pt>
                <c:pt idx="17">
                  <c:v>1.4264233908999258</c:v>
                </c:pt>
                <c:pt idx="18">
                  <c:v>1.1108996538242308</c:v>
                </c:pt>
                <c:pt idx="19">
                  <c:v>0.86516952031206362</c:v>
                </c:pt>
                <c:pt idx="20">
                  <c:v>0.6737946999085469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B5-4598-9224-D4B2F8189A0F}"/>
            </c:ext>
          </c:extLst>
        </c:ser>
        <c:ser>
          <c:idx val="3"/>
          <c:order val="3"/>
          <c:tx>
            <c:v>M = 0.30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Sheet1!$A$5:$A$25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Sheet1!$E$5:$E$25</c:f>
              <c:numCache>
                <c:formatCode>General</c:formatCode>
                <c:ptCount val="21"/>
                <c:pt idx="0">
                  <c:v>100</c:v>
                </c:pt>
                <c:pt idx="1">
                  <c:v>74.081822068171789</c:v>
                </c:pt>
                <c:pt idx="2">
                  <c:v>54.881163609402648</c:v>
                </c:pt>
                <c:pt idx="3">
                  <c:v>40.656965974059915</c:v>
                </c:pt>
                <c:pt idx="4">
                  <c:v>30.119421191220212</c:v>
                </c:pt>
                <c:pt idx="5">
                  <c:v>22.313016014842987</c:v>
                </c:pt>
                <c:pt idx="6">
                  <c:v>16.529888822158657</c:v>
                </c:pt>
                <c:pt idx="7">
                  <c:v>12.245642825298194</c:v>
                </c:pt>
                <c:pt idx="8">
                  <c:v>9.0717953289412527</c:v>
                </c:pt>
                <c:pt idx="9">
                  <c:v>6.7205512739749782</c:v>
                </c:pt>
                <c:pt idx="10">
                  <c:v>4.9787068367863956</c:v>
                </c:pt>
                <c:pt idx="11">
                  <c:v>3.6883167401240016</c:v>
                </c:pt>
                <c:pt idx="12">
                  <c:v>2.7323722447292567</c:v>
                </c:pt>
                <c:pt idx="13">
                  <c:v>2.0241911445804392</c:v>
                </c:pt>
                <c:pt idx="14">
                  <c:v>1.499557682047771</c:v>
                </c:pt>
                <c:pt idx="15">
                  <c:v>1.1108996538242308</c:v>
                </c:pt>
                <c:pt idx="16">
                  <c:v>0.82297470490200308</c:v>
                </c:pt>
                <c:pt idx="17">
                  <c:v>0.60967465655156372</c:v>
                </c:pt>
                <c:pt idx="18">
                  <c:v>0.45165809426126691</c:v>
                </c:pt>
                <c:pt idx="19">
                  <c:v>0.33459654574712738</c:v>
                </c:pt>
                <c:pt idx="20">
                  <c:v>0.24787521766663592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BB5-4598-9224-D4B2F8189A0F}"/>
            </c:ext>
          </c:extLst>
        </c:ser>
        <c:ser>
          <c:idx val="4"/>
          <c:order val="4"/>
          <c:tx>
            <c:v>M = 0.35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Sheet1!$A$5:$A$25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Sheet1!$F$5:$F$25</c:f>
              <c:numCache>
                <c:formatCode>General</c:formatCode>
                <c:ptCount val="21"/>
                <c:pt idx="0">
                  <c:v>100</c:v>
                </c:pt>
                <c:pt idx="1">
                  <c:v>70.46880897187134</c:v>
                </c:pt>
                <c:pt idx="2">
                  <c:v>49.658530379140949</c:v>
                </c:pt>
                <c:pt idx="3">
                  <c:v>34.993774911115537</c:v>
                </c:pt>
                <c:pt idx="4">
                  <c:v>24.659696394160648</c:v>
                </c:pt>
                <c:pt idx="5">
                  <c:v>17.377394345044511</c:v>
                </c:pt>
                <c:pt idx="6">
                  <c:v>12.245642825298189</c:v>
                </c:pt>
                <c:pt idx="7">
                  <c:v>8.6293586499370498</c:v>
                </c:pt>
                <c:pt idx="8">
                  <c:v>6.0810062625217958</c:v>
                </c:pt>
                <c:pt idx="9">
                  <c:v>4.2852126867040177</c:v>
                </c:pt>
                <c:pt idx="10">
                  <c:v>3.0197383422318498</c:v>
                </c:pt>
                <c:pt idx="11">
                  <c:v>2.1279736438377168</c:v>
                </c:pt>
                <c:pt idx="12">
                  <c:v>1.4995576820477705</c:v>
                </c:pt>
                <c:pt idx="13">
                  <c:v>1.0567204383852653</c:v>
                </c:pt>
                <c:pt idx="14">
                  <c:v>0.74465830709243408</c:v>
                </c:pt>
                <c:pt idx="15">
                  <c:v>0.52475183991813845</c:v>
                </c:pt>
                <c:pt idx="16">
                  <c:v>0.36978637164829309</c:v>
                </c:pt>
                <c:pt idx="17">
                  <c:v>0.26058405184084987</c:v>
                </c:pt>
                <c:pt idx="18">
                  <c:v>0.18363047770289068</c:v>
                </c:pt>
                <c:pt idx="19">
                  <c:v>0.12940221054658482</c:v>
                </c:pt>
                <c:pt idx="20">
                  <c:v>9.1188196555451614E-2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BB5-4598-9224-D4B2F8189A0F}"/>
            </c:ext>
          </c:extLst>
        </c:ser>
        <c:ser>
          <c:idx val="5"/>
          <c:order val="5"/>
          <c:tx>
            <c:v>M = 0.40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Sheet1!$A$5:$A$25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Sheet1!$G$5:$G$25</c:f>
              <c:numCache>
                <c:formatCode>General</c:formatCode>
                <c:ptCount val="21"/>
                <c:pt idx="0">
                  <c:v>100</c:v>
                </c:pt>
                <c:pt idx="1">
                  <c:v>67.032004603563934</c:v>
                </c:pt>
                <c:pt idx="2">
                  <c:v>44.932896411722162</c:v>
                </c:pt>
                <c:pt idx="3">
                  <c:v>30.119421191220212</c:v>
                </c:pt>
                <c:pt idx="4">
                  <c:v>20.189651799465544</c:v>
                </c:pt>
                <c:pt idx="5">
                  <c:v>13.533528323661272</c:v>
                </c:pt>
                <c:pt idx="6">
                  <c:v>9.0717953289412527</c:v>
                </c:pt>
                <c:pt idx="7">
                  <c:v>6.0810062625217984</c:v>
                </c:pt>
                <c:pt idx="8">
                  <c:v>4.0762203978366234</c:v>
                </c:pt>
                <c:pt idx="9">
                  <c:v>2.7323722447292575</c:v>
                </c:pt>
                <c:pt idx="10">
                  <c:v>1.8315638888734191</c:v>
                </c:pt>
                <c:pt idx="11">
                  <c:v>1.2277339903068449</c:v>
                </c:pt>
                <c:pt idx="12">
                  <c:v>0.82297470490200342</c:v>
                </c:pt>
                <c:pt idx="13">
                  <c:v>0.55165644207607767</c:v>
                </c:pt>
                <c:pt idx="14">
                  <c:v>0.36978637164829337</c:v>
                </c:pt>
                <c:pt idx="15">
                  <c:v>0.24787521766663603</c:v>
                </c:pt>
                <c:pt idx="16">
                  <c:v>0.16615572731739359</c:v>
                </c:pt>
                <c:pt idx="17">
                  <c:v>0.11137751478448041</c:v>
                </c:pt>
                <c:pt idx="18">
                  <c:v>7.4658580837668007E-2</c:v>
                </c:pt>
                <c:pt idx="19">
                  <c:v>5.004514334406112E-2</c:v>
                </c:pt>
                <c:pt idx="20">
                  <c:v>3.3546262790251219E-2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BB5-4598-9224-D4B2F8189A0F}"/>
            </c:ext>
          </c:extLst>
        </c:ser>
        <c:ser>
          <c:idx val="6"/>
          <c:order val="6"/>
          <c:tx>
            <c:v>5% of initial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Sheet1!$A$5:$A$25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Sheet1!$H$5:$H$25</c:f>
              <c:numCache>
                <c:formatCode>General</c:formatCode>
                <c:ptCount val="2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BB5-4598-9224-D4B2F8189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349568"/>
        <c:axId val="346349152"/>
      </c:scatterChart>
      <c:valAx>
        <c:axId val="346349568"/>
        <c:scaling>
          <c:orientation val="minMax"/>
          <c:max val="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49152"/>
        <c:crosses val="autoZero"/>
        <c:crossBetween val="midCat"/>
      </c:valAx>
      <c:valAx>
        <c:axId val="34634915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49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3398883748052"/>
          <c:y val="0.14502656135193523"/>
          <c:w val="0.21122804002739728"/>
          <c:h val="0.5709164077484285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Maturity for new shell males (1989-2000)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'2016sc'!$A$1038:$V$1038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6.5000000000000002E-2</c:v>
                </c:pt>
                <c:pt idx="4">
                  <c:v>0.14499999999999999</c:v>
                </c:pt>
                <c:pt idx="5">
                  <c:v>0.215</c:v>
                </c:pt>
                <c:pt idx="6">
                  <c:v>0.26400000000000001</c:v>
                </c:pt>
                <c:pt idx="7">
                  <c:v>0.314</c:v>
                </c:pt>
                <c:pt idx="8">
                  <c:v>0.34300000000000003</c:v>
                </c:pt>
                <c:pt idx="9">
                  <c:v>0.40699999999999997</c:v>
                </c:pt>
                <c:pt idx="10">
                  <c:v>0.441</c:v>
                </c:pt>
                <c:pt idx="11">
                  <c:v>0.40899999999999997</c:v>
                </c:pt>
                <c:pt idx="12">
                  <c:v>0.41799999999999998</c:v>
                </c:pt>
                <c:pt idx="13">
                  <c:v>0.47899999999999998</c:v>
                </c:pt>
                <c:pt idx="14">
                  <c:v>0.60099999999999998</c:v>
                </c:pt>
                <c:pt idx="15">
                  <c:v>0.76100000000000001</c:v>
                </c:pt>
                <c:pt idx="16">
                  <c:v>0.89300000000000002</c:v>
                </c:pt>
                <c:pt idx="17">
                  <c:v>0.93300000000000005</c:v>
                </c:pt>
                <c:pt idx="18">
                  <c:v>0.93799999999999994</c:v>
                </c:pt>
                <c:pt idx="19">
                  <c:v>0.97</c:v>
                </c:pt>
                <c:pt idx="20">
                  <c:v>0.91</c:v>
                </c:pt>
                <c:pt idx="21">
                  <c:v>0.99299999999999999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57-41EF-B255-42AB1834378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'2016sc'!$A$1039:$V$1039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6.7000000000000004E-2</c:v>
                </c:pt>
                <c:pt idx="4">
                  <c:v>0.105</c:v>
                </c:pt>
                <c:pt idx="5">
                  <c:v>0.219</c:v>
                </c:pt>
                <c:pt idx="6">
                  <c:v>0.30299999999999999</c:v>
                </c:pt>
                <c:pt idx="7">
                  <c:v>0.373</c:v>
                </c:pt>
                <c:pt idx="8">
                  <c:v>0.32900000000000001</c:v>
                </c:pt>
                <c:pt idx="9">
                  <c:v>0.28299999999999997</c:v>
                </c:pt>
                <c:pt idx="10">
                  <c:v>0.316</c:v>
                </c:pt>
                <c:pt idx="11">
                  <c:v>0.38300000000000001</c:v>
                </c:pt>
                <c:pt idx="12">
                  <c:v>0.47199999999999998</c:v>
                </c:pt>
                <c:pt idx="13">
                  <c:v>0.54700000000000004</c:v>
                </c:pt>
                <c:pt idx="14">
                  <c:v>0.69</c:v>
                </c:pt>
                <c:pt idx="15">
                  <c:v>0.85299999999999998</c:v>
                </c:pt>
                <c:pt idx="16">
                  <c:v>0.94799999999999995</c:v>
                </c:pt>
                <c:pt idx="17">
                  <c:v>0.91800000000000004</c:v>
                </c:pt>
                <c:pt idx="18">
                  <c:v>0.96299999999999997</c:v>
                </c:pt>
                <c:pt idx="19">
                  <c:v>0.93899999999999995</c:v>
                </c:pt>
                <c:pt idx="20">
                  <c:v>1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57-41EF-B255-42AB18343781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'2016sc'!$A$1040:$V$1040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8.8999999999999996E-2</c:v>
                </c:pt>
                <c:pt idx="4">
                  <c:v>0.16300000000000001</c:v>
                </c:pt>
                <c:pt idx="5">
                  <c:v>0.11899999999999999</c:v>
                </c:pt>
                <c:pt idx="6">
                  <c:v>0.161</c:v>
                </c:pt>
                <c:pt idx="7">
                  <c:v>0.20599999999999999</c:v>
                </c:pt>
                <c:pt idx="8">
                  <c:v>0.27200000000000002</c:v>
                </c:pt>
                <c:pt idx="9">
                  <c:v>0.40300000000000002</c:v>
                </c:pt>
                <c:pt idx="10">
                  <c:v>0.39500000000000002</c:v>
                </c:pt>
                <c:pt idx="11">
                  <c:v>0.41199999999999998</c:v>
                </c:pt>
                <c:pt idx="12">
                  <c:v>0.30599999999999999</c:v>
                </c:pt>
                <c:pt idx="13">
                  <c:v>0.36399999999999999</c:v>
                </c:pt>
                <c:pt idx="14">
                  <c:v>0.51100000000000001</c:v>
                </c:pt>
                <c:pt idx="15">
                  <c:v>0.56000000000000005</c:v>
                </c:pt>
                <c:pt idx="16">
                  <c:v>0.8</c:v>
                </c:pt>
                <c:pt idx="17">
                  <c:v>0.91200000000000003</c:v>
                </c:pt>
                <c:pt idx="18">
                  <c:v>0.90500000000000003</c:v>
                </c:pt>
                <c:pt idx="19">
                  <c:v>1</c:v>
                </c:pt>
                <c:pt idx="20">
                  <c:v>0.95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57-41EF-B255-42AB18343781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'2016sc'!$A$1041:$V$1041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4.9000000000000002E-2</c:v>
                </c:pt>
                <c:pt idx="4">
                  <c:v>5.3999999999999999E-2</c:v>
                </c:pt>
                <c:pt idx="5">
                  <c:v>0.152</c:v>
                </c:pt>
                <c:pt idx="6">
                  <c:v>0.16800000000000001</c:v>
                </c:pt>
                <c:pt idx="7">
                  <c:v>0.252</c:v>
                </c:pt>
                <c:pt idx="8">
                  <c:v>0.22600000000000001</c:v>
                </c:pt>
                <c:pt idx="9">
                  <c:v>0.26400000000000001</c:v>
                </c:pt>
                <c:pt idx="10">
                  <c:v>0.34</c:v>
                </c:pt>
                <c:pt idx="11">
                  <c:v>0.38600000000000001</c:v>
                </c:pt>
                <c:pt idx="12">
                  <c:v>0.28399999999999997</c:v>
                </c:pt>
                <c:pt idx="13">
                  <c:v>0.36299999999999999</c:v>
                </c:pt>
                <c:pt idx="14">
                  <c:v>0.46800000000000003</c:v>
                </c:pt>
                <c:pt idx="15">
                  <c:v>0.65400000000000003</c:v>
                </c:pt>
                <c:pt idx="16">
                  <c:v>0.82599999999999996</c:v>
                </c:pt>
                <c:pt idx="17">
                  <c:v>0.95</c:v>
                </c:pt>
                <c:pt idx="18">
                  <c:v>0.96299999999999997</c:v>
                </c:pt>
                <c:pt idx="19">
                  <c:v>0.92800000000000005</c:v>
                </c:pt>
                <c:pt idx="20">
                  <c:v>0.92100000000000004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657-41EF-B255-42AB18343781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'2016sc'!$A$1042:$V$1042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5.0999999999999997E-2</c:v>
                </c:pt>
                <c:pt idx="4">
                  <c:v>0.17399999999999999</c:v>
                </c:pt>
                <c:pt idx="5">
                  <c:v>0.25</c:v>
                </c:pt>
                <c:pt idx="6">
                  <c:v>0.315</c:v>
                </c:pt>
                <c:pt idx="7">
                  <c:v>0.29299999999999998</c:v>
                </c:pt>
                <c:pt idx="8">
                  <c:v>0.32100000000000001</c:v>
                </c:pt>
                <c:pt idx="9">
                  <c:v>0.49099999999999999</c:v>
                </c:pt>
                <c:pt idx="10">
                  <c:v>0.52800000000000002</c:v>
                </c:pt>
                <c:pt idx="11">
                  <c:v>0.46800000000000003</c:v>
                </c:pt>
                <c:pt idx="12">
                  <c:v>0.49199999999999999</c:v>
                </c:pt>
                <c:pt idx="13">
                  <c:v>0.51200000000000001</c:v>
                </c:pt>
                <c:pt idx="14">
                  <c:v>0.63100000000000001</c:v>
                </c:pt>
                <c:pt idx="15">
                  <c:v>0.79100000000000004</c:v>
                </c:pt>
                <c:pt idx="16">
                  <c:v>0.89800000000000002</c:v>
                </c:pt>
                <c:pt idx="17">
                  <c:v>0.93700000000000006</c:v>
                </c:pt>
                <c:pt idx="18">
                  <c:v>0.94899999999999995</c:v>
                </c:pt>
                <c:pt idx="19">
                  <c:v>0.97</c:v>
                </c:pt>
                <c:pt idx="20">
                  <c:v>0.89300000000000002</c:v>
                </c:pt>
                <c:pt idx="21">
                  <c:v>0.94099999999999995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657-41EF-B255-42AB18343781}"/>
            </c:ext>
          </c:extLst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'2016sc'!$A$1043:$V$1043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0.125</c:v>
                </c:pt>
                <c:pt idx="4">
                  <c:v>0.184</c:v>
                </c:pt>
                <c:pt idx="5">
                  <c:v>0.30199999999999999</c:v>
                </c:pt>
                <c:pt idx="6">
                  <c:v>0.42499999999999999</c:v>
                </c:pt>
                <c:pt idx="7">
                  <c:v>0.496</c:v>
                </c:pt>
                <c:pt idx="8">
                  <c:v>0.60599999999999998</c:v>
                </c:pt>
                <c:pt idx="9">
                  <c:v>0.66900000000000004</c:v>
                </c:pt>
                <c:pt idx="10">
                  <c:v>0.71099999999999997</c:v>
                </c:pt>
                <c:pt idx="11">
                  <c:v>0.64700000000000002</c:v>
                </c:pt>
                <c:pt idx="12">
                  <c:v>0.73499999999999999</c:v>
                </c:pt>
                <c:pt idx="13">
                  <c:v>0.73199999999999998</c:v>
                </c:pt>
                <c:pt idx="14">
                  <c:v>0.77900000000000003</c:v>
                </c:pt>
                <c:pt idx="15">
                  <c:v>0.82099999999999995</c:v>
                </c:pt>
                <c:pt idx="16">
                  <c:v>0.92400000000000004</c:v>
                </c:pt>
                <c:pt idx="17">
                  <c:v>0.93700000000000006</c:v>
                </c:pt>
                <c:pt idx="18">
                  <c:v>0.94399999999999995</c:v>
                </c:pt>
                <c:pt idx="19">
                  <c:v>0.98599999999999999</c:v>
                </c:pt>
                <c:pt idx="20">
                  <c:v>0.97299999999999998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657-41EF-B255-42AB18343781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'2016sc'!$A$1044:$V$1044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0.22500000000000001</c:v>
                </c:pt>
                <c:pt idx="5">
                  <c:v>0.157</c:v>
                </c:pt>
                <c:pt idx="6">
                  <c:v>0.22</c:v>
                </c:pt>
                <c:pt idx="7">
                  <c:v>0.28199999999999997</c:v>
                </c:pt>
                <c:pt idx="8">
                  <c:v>0.29499999999999998</c:v>
                </c:pt>
                <c:pt idx="9">
                  <c:v>0.32200000000000001</c:v>
                </c:pt>
                <c:pt idx="10">
                  <c:v>0.36199999999999999</c:v>
                </c:pt>
                <c:pt idx="11">
                  <c:v>0.314</c:v>
                </c:pt>
                <c:pt idx="12">
                  <c:v>0.375</c:v>
                </c:pt>
                <c:pt idx="13">
                  <c:v>0.43</c:v>
                </c:pt>
                <c:pt idx="14">
                  <c:v>0.48799999999999999</c:v>
                </c:pt>
                <c:pt idx="15">
                  <c:v>0.73899999999999999</c:v>
                </c:pt>
                <c:pt idx="16">
                  <c:v>0.877</c:v>
                </c:pt>
                <c:pt idx="17">
                  <c:v>0.94</c:v>
                </c:pt>
                <c:pt idx="18">
                  <c:v>0.88600000000000001</c:v>
                </c:pt>
                <c:pt idx="19">
                  <c:v>1</c:v>
                </c:pt>
                <c:pt idx="20">
                  <c:v>0.90900000000000003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657-41EF-B255-42AB18343781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'2016sc'!$A$1045:$V$1045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0.14000000000000001</c:v>
                </c:pt>
                <c:pt idx="5">
                  <c:v>0.33300000000000002</c:v>
                </c:pt>
                <c:pt idx="6">
                  <c:v>0.224</c:v>
                </c:pt>
                <c:pt idx="7">
                  <c:v>0.193</c:v>
                </c:pt>
                <c:pt idx="8">
                  <c:v>0.29099999999999998</c:v>
                </c:pt>
                <c:pt idx="9">
                  <c:v>0.40100000000000002</c:v>
                </c:pt>
                <c:pt idx="10">
                  <c:v>0.42299999999999999</c:v>
                </c:pt>
                <c:pt idx="11">
                  <c:v>0.42399999999999999</c:v>
                </c:pt>
                <c:pt idx="12">
                  <c:v>0.41599999999999998</c:v>
                </c:pt>
                <c:pt idx="13">
                  <c:v>0.57299999999999995</c:v>
                </c:pt>
                <c:pt idx="14">
                  <c:v>0.66400000000000003</c:v>
                </c:pt>
                <c:pt idx="15">
                  <c:v>0.76500000000000001</c:v>
                </c:pt>
                <c:pt idx="16">
                  <c:v>0.89700000000000002</c:v>
                </c:pt>
                <c:pt idx="17">
                  <c:v>0.94399999999999995</c:v>
                </c:pt>
                <c:pt idx="18">
                  <c:v>0.89700000000000002</c:v>
                </c:pt>
                <c:pt idx="19">
                  <c:v>0.96699999999999997</c:v>
                </c:pt>
                <c:pt idx="20">
                  <c:v>0.81799999999999995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657-41EF-B255-42AB18343781}"/>
            </c:ext>
          </c:extLst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'2016sc'!$A$1046:$V$1046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0.20799999999999999</c:v>
                </c:pt>
                <c:pt idx="6">
                  <c:v>0.318</c:v>
                </c:pt>
                <c:pt idx="7">
                  <c:v>0.27800000000000002</c:v>
                </c:pt>
                <c:pt idx="8">
                  <c:v>0.37</c:v>
                </c:pt>
                <c:pt idx="9">
                  <c:v>0.435</c:v>
                </c:pt>
                <c:pt idx="10">
                  <c:v>0.47699999999999998</c:v>
                </c:pt>
                <c:pt idx="11">
                  <c:v>0.45200000000000001</c:v>
                </c:pt>
                <c:pt idx="12">
                  <c:v>0.42899999999999999</c:v>
                </c:pt>
                <c:pt idx="13">
                  <c:v>0.48</c:v>
                </c:pt>
                <c:pt idx="14">
                  <c:v>0.58299999999999996</c:v>
                </c:pt>
                <c:pt idx="15">
                  <c:v>0.82399999999999995</c:v>
                </c:pt>
                <c:pt idx="16">
                  <c:v>0.95199999999999996</c:v>
                </c:pt>
                <c:pt idx="17">
                  <c:v>0.90600000000000003</c:v>
                </c:pt>
                <c:pt idx="18">
                  <c:v>0.95499999999999996</c:v>
                </c:pt>
                <c:pt idx="19">
                  <c:v>1</c:v>
                </c:pt>
                <c:pt idx="20">
                  <c:v>0.83299999999999996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657-41EF-B255-42AB18343781}"/>
            </c:ext>
          </c:extLst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'2016sc'!$A$1047:$V$1047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9.5000000000000001E-2</c:v>
                </c:pt>
                <c:pt idx="5">
                  <c:v>0.22</c:v>
                </c:pt>
                <c:pt idx="6">
                  <c:v>0.193</c:v>
                </c:pt>
                <c:pt idx="7">
                  <c:v>0.32100000000000001</c:v>
                </c:pt>
                <c:pt idx="8">
                  <c:v>0.27800000000000002</c:v>
                </c:pt>
                <c:pt idx="9">
                  <c:v>0.27700000000000002</c:v>
                </c:pt>
                <c:pt idx="10">
                  <c:v>0.27600000000000002</c:v>
                </c:pt>
                <c:pt idx="11">
                  <c:v>0.185</c:v>
                </c:pt>
                <c:pt idx="12">
                  <c:v>0.215</c:v>
                </c:pt>
                <c:pt idx="13">
                  <c:v>0.29099999999999998</c:v>
                </c:pt>
                <c:pt idx="14">
                  <c:v>0.49099999999999999</c:v>
                </c:pt>
                <c:pt idx="15">
                  <c:v>0.71899999999999997</c:v>
                </c:pt>
                <c:pt idx="16">
                  <c:v>0.83699999999999997</c:v>
                </c:pt>
                <c:pt idx="17">
                  <c:v>0.94799999999999995</c:v>
                </c:pt>
                <c:pt idx="18">
                  <c:v>0.93600000000000005</c:v>
                </c:pt>
                <c:pt idx="19">
                  <c:v>0.97799999999999998</c:v>
                </c:pt>
                <c:pt idx="20">
                  <c:v>1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657-41EF-B255-42AB18343781}"/>
            </c:ext>
          </c:extLst>
        </c:ser>
        <c:ser>
          <c:idx val="10"/>
          <c:order val="10"/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'2016sc'!$A$1048:$V$1048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0.13700000000000001</c:v>
                </c:pt>
                <c:pt idx="5">
                  <c:v>0.153</c:v>
                </c:pt>
                <c:pt idx="6">
                  <c:v>0.28499999999999998</c:v>
                </c:pt>
                <c:pt idx="7">
                  <c:v>0.378</c:v>
                </c:pt>
                <c:pt idx="8">
                  <c:v>0.41899999999999998</c:v>
                </c:pt>
                <c:pt idx="9">
                  <c:v>0.495</c:v>
                </c:pt>
                <c:pt idx="10">
                  <c:v>0.47699999999999998</c:v>
                </c:pt>
                <c:pt idx="11">
                  <c:v>0.44400000000000001</c:v>
                </c:pt>
                <c:pt idx="12">
                  <c:v>0.437</c:v>
                </c:pt>
                <c:pt idx="13">
                  <c:v>0.45600000000000002</c:v>
                </c:pt>
                <c:pt idx="14">
                  <c:v>0.623</c:v>
                </c:pt>
                <c:pt idx="15">
                  <c:v>0.79400000000000004</c:v>
                </c:pt>
                <c:pt idx="16">
                  <c:v>0.92900000000000005</c:v>
                </c:pt>
                <c:pt idx="17">
                  <c:v>0.92500000000000004</c:v>
                </c:pt>
                <c:pt idx="18">
                  <c:v>0.96099999999999997</c:v>
                </c:pt>
                <c:pt idx="19">
                  <c:v>0.89800000000000002</c:v>
                </c:pt>
                <c:pt idx="20">
                  <c:v>0.88900000000000001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657-41EF-B255-42AB18343781}"/>
            </c:ext>
          </c:extLst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'2016sc'!$A$1049:$V$1049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0.23300000000000001</c:v>
                </c:pt>
                <c:pt idx="4">
                  <c:v>0.31900000000000001</c:v>
                </c:pt>
                <c:pt idx="5">
                  <c:v>0.253</c:v>
                </c:pt>
                <c:pt idx="6">
                  <c:v>0.28699999999999998</c:v>
                </c:pt>
                <c:pt idx="7">
                  <c:v>0.38100000000000001</c:v>
                </c:pt>
                <c:pt idx="8">
                  <c:v>0.36899999999999999</c:v>
                </c:pt>
                <c:pt idx="9">
                  <c:v>0.44</c:v>
                </c:pt>
                <c:pt idx="10">
                  <c:v>0.54400000000000004</c:v>
                </c:pt>
                <c:pt idx="11">
                  <c:v>0.38600000000000001</c:v>
                </c:pt>
                <c:pt idx="12">
                  <c:v>0.43099999999999999</c:v>
                </c:pt>
                <c:pt idx="13">
                  <c:v>0.52400000000000002</c:v>
                </c:pt>
                <c:pt idx="14">
                  <c:v>0.68100000000000005</c:v>
                </c:pt>
                <c:pt idx="15">
                  <c:v>0.84799999999999998</c:v>
                </c:pt>
                <c:pt idx="16">
                  <c:v>0.94099999999999995</c:v>
                </c:pt>
                <c:pt idx="17">
                  <c:v>0.94299999999999995</c:v>
                </c:pt>
                <c:pt idx="18">
                  <c:v>0.95699999999999996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D657-41EF-B255-42AB18343781}"/>
            </c:ext>
          </c:extLst>
        </c:ser>
        <c:ser>
          <c:idx val="12"/>
          <c:order val="12"/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'2016sc'!$B$1149:$W$1149</c:f>
              <c:numCache>
                <c:formatCode>General</c:formatCode>
                <c:ptCount val="22"/>
                <c:pt idx="0">
                  <c:v>27.5</c:v>
                </c:pt>
                <c:pt idx="1">
                  <c:v>32.5</c:v>
                </c:pt>
                <c:pt idx="2">
                  <c:v>37.5</c:v>
                </c:pt>
                <c:pt idx="3">
                  <c:v>42.5</c:v>
                </c:pt>
                <c:pt idx="4">
                  <c:v>47.5</c:v>
                </c:pt>
                <c:pt idx="5">
                  <c:v>52.5</c:v>
                </c:pt>
                <c:pt idx="6">
                  <c:v>57.5</c:v>
                </c:pt>
                <c:pt idx="7">
                  <c:v>62.5</c:v>
                </c:pt>
                <c:pt idx="8">
                  <c:v>67.5</c:v>
                </c:pt>
                <c:pt idx="9">
                  <c:v>72.5</c:v>
                </c:pt>
                <c:pt idx="10">
                  <c:v>77.5</c:v>
                </c:pt>
                <c:pt idx="11">
                  <c:v>82.5</c:v>
                </c:pt>
                <c:pt idx="12">
                  <c:v>87.5</c:v>
                </c:pt>
                <c:pt idx="13">
                  <c:v>92.5</c:v>
                </c:pt>
                <c:pt idx="14">
                  <c:v>97.5</c:v>
                </c:pt>
                <c:pt idx="15">
                  <c:v>102.5</c:v>
                </c:pt>
                <c:pt idx="16">
                  <c:v>107.5</c:v>
                </c:pt>
                <c:pt idx="17">
                  <c:v>112.5</c:v>
                </c:pt>
                <c:pt idx="18">
                  <c:v>117.5</c:v>
                </c:pt>
                <c:pt idx="19">
                  <c:v>122.5</c:v>
                </c:pt>
                <c:pt idx="20">
                  <c:v>127.5</c:v>
                </c:pt>
                <c:pt idx="21">
                  <c:v>132.5</c:v>
                </c:pt>
              </c:numCache>
            </c:numRef>
          </c:xVal>
          <c:yVal>
            <c:numRef>
              <c:f>'2016sc'!$A$1050:$V$1050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6.5000000000000002E-2</c:v>
                </c:pt>
                <c:pt idx="4">
                  <c:v>0.14499999999999999</c:v>
                </c:pt>
                <c:pt idx="5">
                  <c:v>0.215</c:v>
                </c:pt>
                <c:pt idx="6">
                  <c:v>0.26400000000000001</c:v>
                </c:pt>
                <c:pt idx="7">
                  <c:v>0.314</c:v>
                </c:pt>
                <c:pt idx="8">
                  <c:v>0.34300000000000003</c:v>
                </c:pt>
                <c:pt idx="9">
                  <c:v>0.40699999999999997</c:v>
                </c:pt>
                <c:pt idx="10">
                  <c:v>0.441</c:v>
                </c:pt>
                <c:pt idx="11">
                  <c:v>0.40899999999999997</c:v>
                </c:pt>
                <c:pt idx="12">
                  <c:v>0.41799999999999998</c:v>
                </c:pt>
                <c:pt idx="13">
                  <c:v>0.47899999999999998</c:v>
                </c:pt>
                <c:pt idx="14">
                  <c:v>0.60099999999999998</c:v>
                </c:pt>
                <c:pt idx="15">
                  <c:v>0.76100000000000001</c:v>
                </c:pt>
                <c:pt idx="16">
                  <c:v>0.89300000000000002</c:v>
                </c:pt>
                <c:pt idx="17">
                  <c:v>0.93300000000000005</c:v>
                </c:pt>
                <c:pt idx="18">
                  <c:v>0.93799999999999994</c:v>
                </c:pt>
                <c:pt idx="19">
                  <c:v>0.97</c:v>
                </c:pt>
                <c:pt idx="20">
                  <c:v>0.91</c:v>
                </c:pt>
                <c:pt idx="21">
                  <c:v>0.99299999999999999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657-41EF-B255-42AB18343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148400"/>
        <c:axId val="157148792"/>
      </c:scatterChart>
      <c:valAx>
        <c:axId val="157148400"/>
        <c:scaling>
          <c:orientation val="minMax"/>
          <c:max val="132.5"/>
          <c:min val="27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Carapace width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8792"/>
        <c:crosses val="autoZero"/>
        <c:crossBetween val="midCat"/>
      </c:valAx>
      <c:valAx>
        <c:axId val="157148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 of maturity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48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C3B24-5482-47C7-8FD5-AFC25A3A6969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CE2B-7213-47E8-8DDB-172483788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B6C93D-F016-41FD-B620-B290F7F2C7C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4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F7293A2-39A5-4FF4-ADFC-EDAD8B880A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2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4EFB3B-4F62-4D18-9725-1FBFD5DD3B1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4EFB3B-4F62-4D18-9725-1FBFD5DD3B1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8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C56409F-56DC-42A2-819F-2328993256D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5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BAF71B9-C14F-4CB1-A418-C77DA809886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2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AFBE079-0D03-41CC-8322-FD4D08AF999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3302BAC-8B03-4DDC-AB58-F027BC345E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0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5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0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2" y="273629"/>
            <a:ext cx="10965119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D33E2-D258-4F68-9182-36345505A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2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2414-CAFA-4C3D-A0F3-74018FC72C1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2F66-5B12-4DD7-95BF-72FB9A0B2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Bering Sea snow crab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</a:t>
            </a:r>
            <a:r>
              <a:rPr lang="en-US" dirty="0" err="1" smtClean="0"/>
              <a:t>Szuwalski</a:t>
            </a:r>
            <a:endParaRPr lang="en-US" dirty="0" smtClean="0"/>
          </a:p>
          <a:p>
            <a:r>
              <a:rPr lang="en-US" dirty="0" smtClean="0"/>
              <a:t>April 29,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presented in appendix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18.1: 2018 Accepted model (separate recruitment deviations for males and females)</a:t>
            </a:r>
          </a:p>
          <a:p>
            <a:r>
              <a:rPr lang="en-US" dirty="0" smtClean="0"/>
              <a:t>19.1: 18.1 + a prior on the sex ratio for recruitment</a:t>
            </a:r>
          </a:p>
          <a:p>
            <a:r>
              <a:rPr lang="en-US" dirty="0" smtClean="0"/>
              <a:t>19.2: 19.1 + fixing growth to a linear model</a:t>
            </a:r>
          </a:p>
          <a:p>
            <a:r>
              <a:rPr lang="en-US" dirty="0" smtClean="0"/>
              <a:t>19.3: 19.2 + weighting growth twice as heavily</a:t>
            </a:r>
          </a:p>
          <a:p>
            <a:r>
              <a:rPr lang="en-US" dirty="0" smtClean="0"/>
              <a:t>19.4: 19.1 + fitting to VAST survey estimates and CVs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1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peak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18.1: Converged</a:t>
            </a:r>
          </a:p>
          <a:p>
            <a:r>
              <a:rPr lang="en-US" dirty="0" smtClean="0"/>
              <a:t>19.1: Converged (but little rationale for specification of the prior)</a:t>
            </a:r>
          </a:p>
          <a:p>
            <a:r>
              <a:rPr lang="en-US" dirty="0" smtClean="0"/>
              <a:t>19.2: Did not converge</a:t>
            </a:r>
          </a:p>
          <a:p>
            <a:r>
              <a:rPr lang="en-US" dirty="0" smtClean="0"/>
              <a:t>19.3: </a:t>
            </a:r>
            <a:r>
              <a:rPr lang="en-US" dirty="0"/>
              <a:t>Did not converge</a:t>
            </a:r>
          </a:p>
          <a:p>
            <a:r>
              <a:rPr lang="en-US" dirty="0" smtClean="0"/>
              <a:t>19.4: </a:t>
            </a:r>
            <a:r>
              <a:rPr lang="en-US" dirty="0"/>
              <a:t>Did not converge</a:t>
            </a:r>
          </a:p>
        </p:txBody>
      </p:sp>
    </p:spTree>
    <p:extLst>
      <p:ext uri="{BB962C8B-B14F-4D97-AF65-F5344CB8AC3E}">
        <p14:creationId xmlns:p14="http://schemas.microsoft.com/office/powerpoint/2010/main" val="149067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7660" name="TextBox 20"/>
          <p:cNvSpPr txBox="1">
            <a:spLocks noChangeArrowheads="1"/>
          </p:cNvSpPr>
          <p:nvPr/>
        </p:nvSpPr>
        <p:spPr bwMode="auto">
          <a:xfrm>
            <a:off x="6437317" y="871293"/>
            <a:ext cx="563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in </a:t>
            </a:r>
            <a:r>
              <a:rPr lang="en-US" altLang="en-US" sz="2400" dirty="0" smtClean="0">
                <a:solidFill>
                  <a:schemeClr val="tx1"/>
                </a:solidFill>
              </a:rPr>
              <a:t>2 </a:t>
            </a:r>
            <a:r>
              <a:rPr lang="en-US" altLang="en-US" sz="2400" dirty="0">
                <a:solidFill>
                  <a:schemeClr val="tx1"/>
                </a:solidFill>
              </a:rPr>
              <a:t>‘eras’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Linked to BSFRF data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Size </a:t>
            </a:r>
            <a:r>
              <a:rPr lang="en-US" altLang="en-US" sz="2400" dirty="0">
                <a:solidFill>
                  <a:schemeClr val="tx1"/>
                </a:solidFill>
              </a:rPr>
              <a:t>composition and biomass index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294372" y="487680"/>
            <a:ext cx="2142945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</a:t>
            </a: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84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8684" name="TextBox 20"/>
          <p:cNvSpPr txBox="1">
            <a:spLocks noChangeArrowheads="1"/>
          </p:cNvSpPr>
          <p:nvPr/>
        </p:nvSpPr>
        <p:spPr bwMode="auto">
          <a:xfrm>
            <a:off x="6412835" y="1373905"/>
            <a:ext cx="51390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Mature males, </a:t>
            </a:r>
            <a:r>
              <a:rPr lang="en-US" altLang="en-US" sz="2400" dirty="0" smtClean="0">
                <a:solidFill>
                  <a:schemeClr val="tx1"/>
                </a:solidFill>
              </a:rPr>
              <a:t>immature </a:t>
            </a:r>
            <a:r>
              <a:rPr lang="en-US" altLang="en-US" sz="2400" dirty="0">
                <a:solidFill>
                  <a:schemeClr val="tx1"/>
                </a:solidFill>
              </a:rPr>
              <a:t>for both </a:t>
            </a:r>
            <a:r>
              <a:rPr lang="en-US" altLang="en-US" sz="2400" dirty="0" smtClean="0">
                <a:solidFill>
                  <a:schemeClr val="tx1"/>
                </a:solidFill>
              </a:rPr>
              <a:t>sexes, mature </a:t>
            </a:r>
            <a:r>
              <a:rPr lang="en-US" altLang="en-US" sz="2400" dirty="0" smtClean="0">
                <a:solidFill>
                  <a:schemeClr val="tx1"/>
                </a:solidFill>
              </a:rPr>
              <a:t>females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Estimated with a prior</a:t>
            </a:r>
          </a:p>
          <a:p>
            <a:pPr eaLnBrk="1">
              <a:buFont typeface="Arial" panose="020B0604020202020204" pitchFamily="34" charset="0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74160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9708" name="TextBox 20"/>
          <p:cNvSpPr txBox="1">
            <a:spLocks noChangeArrowheads="1"/>
          </p:cNvSpPr>
          <p:nvPr/>
        </p:nvSpPr>
        <p:spPr bwMode="auto">
          <a:xfrm>
            <a:off x="6434436" y="1977329"/>
            <a:ext cx="42297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Retention selectivity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Discard mortality equal to 30</a:t>
            </a:r>
            <a:r>
              <a:rPr lang="en-US" altLang="en-US" sz="2400" dirty="0" smtClean="0">
                <a:solidFill>
                  <a:schemeClr val="tx1"/>
                </a:solidFill>
              </a:rPr>
              <a:t>%</a:t>
            </a:r>
          </a:p>
          <a:p>
            <a:pPr eaLnBrk="1">
              <a:buFont typeface="Arial" panose="020B0604020202020204" pitchFamily="34" charset="0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Data in: 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catch in t and #s</a:t>
            </a: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 Discard numbers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catch length comps</a:t>
            </a: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75997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9708" name="TextBox 20"/>
          <p:cNvSpPr txBox="1">
            <a:spLocks noChangeArrowheads="1"/>
          </p:cNvSpPr>
          <p:nvPr/>
        </p:nvSpPr>
        <p:spPr bwMode="auto">
          <a:xfrm>
            <a:off x="6434436" y="1977329"/>
            <a:ext cx="644336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Retention selectivity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Discard mortality equal to 30</a:t>
            </a:r>
            <a:r>
              <a:rPr lang="en-US" altLang="en-US" sz="2400" dirty="0" smtClean="0">
                <a:solidFill>
                  <a:schemeClr val="tx1"/>
                </a:solidFill>
              </a:rPr>
              <a:t>%</a:t>
            </a:r>
          </a:p>
          <a:p>
            <a:pPr eaLnBrk="1">
              <a:buFont typeface="Arial" panose="020B0604020202020204" pitchFamily="34" charset="0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Fit to: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length comps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Total length comps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biomass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Male and female discard biomass</a:t>
            </a: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   </a:t>
            </a: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74463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0732" name="TextBox 20"/>
          <p:cNvSpPr txBox="1">
            <a:spLocks noChangeArrowheads="1"/>
          </p:cNvSpPr>
          <p:nvPr/>
        </p:nvSpPr>
        <p:spPr bwMode="auto">
          <a:xfrm>
            <a:off x="6430118" y="2599475"/>
            <a:ext cx="5174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Discard mortality equal to 80%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8822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6430117" y="3153934"/>
            <a:ext cx="52437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Freely estimated </a:t>
            </a:r>
            <a:r>
              <a:rPr lang="en-US" altLang="en-US" sz="2400" dirty="0" smtClean="0">
                <a:solidFill>
                  <a:schemeClr val="tx1"/>
                </a:solidFill>
              </a:rPr>
              <a:t>maturity curves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Smoothing </a:t>
            </a:r>
            <a:r>
              <a:rPr lang="en-US" altLang="en-US" sz="2400" dirty="0" smtClean="0">
                <a:solidFill>
                  <a:schemeClr val="tx1"/>
                </a:solidFill>
              </a:rPr>
              <a:t>penalties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February 15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89381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2780" name="TextBox 20"/>
          <p:cNvSpPr txBox="1">
            <a:spLocks noChangeArrowheads="1"/>
          </p:cNvSpPr>
          <p:nvPr/>
        </p:nvSpPr>
        <p:spPr bwMode="auto">
          <a:xfrm>
            <a:off x="6398434" y="4190842"/>
            <a:ext cx="5290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All immature crab assumed to molt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Terminal molt to maturity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79082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3804" name="TextBox 20"/>
          <p:cNvSpPr txBox="1">
            <a:spLocks noChangeArrowheads="1"/>
          </p:cNvSpPr>
          <p:nvPr/>
        </p:nvSpPr>
        <p:spPr bwMode="auto">
          <a:xfrm>
            <a:off x="6398434" y="4743861"/>
            <a:ext cx="5504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Two piece linear growth models estimated for both </a:t>
            </a:r>
            <a:r>
              <a:rPr lang="en-US" altLang="en-US" sz="2400" dirty="0" smtClean="0">
                <a:solidFill>
                  <a:schemeClr val="tx1"/>
                </a:solidFill>
              </a:rPr>
              <a:t>sexes (except 1 model)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66763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Model output is </a:t>
            </a:r>
            <a:r>
              <a:rPr lang="en-US" dirty="0" smtClean="0"/>
              <a:t>unstable</a:t>
            </a:r>
            <a:endParaRPr lang="en-US" dirty="0" smtClean="0"/>
          </a:p>
          <a:p>
            <a:r>
              <a:rPr lang="en-US" dirty="0" smtClean="0"/>
              <a:t>Addressing issues in the current model has been challenging</a:t>
            </a:r>
          </a:p>
          <a:p>
            <a:r>
              <a:rPr lang="en-US" dirty="0" smtClean="0"/>
              <a:t>More questions than answers</a:t>
            </a:r>
          </a:p>
          <a:p>
            <a:r>
              <a:rPr lang="en-US" dirty="0" smtClean="0"/>
              <a:t>Back </a:t>
            </a:r>
            <a:r>
              <a:rPr lang="en-US" dirty="0" smtClean="0"/>
              <a:t>to basics—build up complexity</a:t>
            </a:r>
          </a:p>
          <a:p>
            <a:r>
              <a:rPr lang="en-US" dirty="0" smtClean="0"/>
              <a:t>Work on simple model and GMACS</a:t>
            </a:r>
          </a:p>
          <a:p>
            <a:r>
              <a:rPr lang="en-US" dirty="0" smtClean="0"/>
              <a:t>(a couple of bonus runs not in the documents)</a:t>
            </a:r>
          </a:p>
          <a:p>
            <a:endParaRPr lang="en-US" dirty="0" smtClean="0"/>
          </a:p>
          <a:p>
            <a:r>
              <a:rPr lang="en-US" dirty="0" smtClean="0"/>
              <a:t>What to use in September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are the ‘burdens of proof’ for changing parameter assumptions, etc.?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ratio prior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72" y="1854267"/>
            <a:ext cx="13062107" cy="35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267" y="0"/>
            <a:ext cx="803073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03" y="1414229"/>
            <a:ext cx="4312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VAST provided similar point estimates, smaller CVs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did not converge with VAST estimates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issues with VAST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Modifies ‘data’ from a station in a given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Considers only correlation between stations in adjusting values, not fishing, temperature, predation,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5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801856" cy="1325563"/>
          </a:xfrm>
        </p:spPr>
        <p:txBody>
          <a:bodyPr/>
          <a:lstStyle/>
          <a:p>
            <a:r>
              <a:rPr lang="en-US" dirty="0" smtClean="0"/>
              <a:t>A condensed list of requests from the SSC and CPT: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Think about: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Natural mortality and priors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Catchability in the survey and northern Bering Sea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Growth, instability in the kinked model, and alternative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Shell condition and </a:t>
            </a:r>
          </a:p>
          <a:p>
            <a:r>
              <a:rPr lang="en-US" dirty="0" smtClean="0"/>
              <a:t>Skip molting</a:t>
            </a:r>
          </a:p>
          <a:p>
            <a:r>
              <a:rPr lang="en-US" dirty="0" smtClean="0"/>
              <a:t>Recruitment and deviations among sexes</a:t>
            </a:r>
          </a:p>
          <a:p>
            <a:r>
              <a:rPr lang="en-US" dirty="0" smtClean="0"/>
              <a:t>Data weighting</a:t>
            </a:r>
          </a:p>
          <a:p>
            <a:r>
              <a:rPr lang="en-US" dirty="0" smtClean="0"/>
              <a:t>Fishing mortality equations</a:t>
            </a:r>
          </a:p>
          <a:p>
            <a:r>
              <a:rPr lang="en-US" dirty="0" smtClean="0"/>
              <a:t>Parameter correlations</a:t>
            </a:r>
          </a:p>
          <a:p>
            <a:r>
              <a:rPr lang="en-US" dirty="0" smtClean="0"/>
              <a:t>Maturity estimates and chela height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mean of 0.23 and a prior of 0.054.</a:t>
            </a:r>
          </a:p>
          <a:p>
            <a:r>
              <a:rPr lang="en-US" dirty="0" smtClean="0"/>
              <a:t>Based on maximum age of 20 years </a:t>
            </a:r>
          </a:p>
          <a:p>
            <a:pPr lvl="1"/>
            <a:r>
              <a:rPr lang="en-US" dirty="0" smtClean="0"/>
              <a:t>Crab mature at 7-9; additional 7-8 beyond terminal molt observed under </a:t>
            </a:r>
            <a:r>
              <a:rPr lang="en-US" dirty="0" smtClean="0"/>
              <a:t>fishery</a:t>
            </a:r>
          </a:p>
          <a:p>
            <a:pPr lvl="1"/>
            <a:r>
              <a:rPr lang="en-US" dirty="0" smtClean="0"/>
              <a:t>14-17 years ‘observed’; added a few years based on a small sample size</a:t>
            </a:r>
            <a:endParaRPr lang="en-US" dirty="0" smtClean="0"/>
          </a:p>
          <a:p>
            <a:pPr lvl="1"/>
            <a:r>
              <a:rPr lang="en-US" dirty="0" smtClean="0"/>
              <a:t>Negative exponential depletion to 1% of initial population size</a:t>
            </a:r>
          </a:p>
          <a:p>
            <a:r>
              <a:rPr lang="en-US" dirty="0" smtClean="0"/>
              <a:t>Last year’s estimates:</a:t>
            </a:r>
          </a:p>
          <a:p>
            <a:pPr lvl="1"/>
            <a:r>
              <a:rPr lang="en-US" dirty="0" smtClean="0"/>
              <a:t>Immature crab: 0.27</a:t>
            </a:r>
          </a:p>
          <a:p>
            <a:pPr lvl="1"/>
            <a:r>
              <a:rPr lang="en-US" dirty="0" smtClean="0"/>
              <a:t>Mature females: 0.36</a:t>
            </a:r>
          </a:p>
          <a:p>
            <a:pPr lvl="1"/>
            <a:r>
              <a:rPr lang="en-US" dirty="0" smtClean="0"/>
              <a:t>Mature males: 0.26</a:t>
            </a:r>
          </a:p>
          <a:p>
            <a:r>
              <a:rPr lang="en-US" dirty="0" smtClean="0"/>
              <a:t>Models with looser priors on M fit the data better (and estimated higher M than above), but the CPT was uncomfortable with them given apparent lack of justification.</a:t>
            </a:r>
          </a:p>
        </p:txBody>
      </p:sp>
    </p:spTree>
    <p:extLst>
      <p:ext uri="{BB962C8B-B14F-4D97-AF65-F5344CB8AC3E}">
        <p14:creationId xmlns:p14="http://schemas.microsoft.com/office/powerpoint/2010/main" val="12596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8125"/>
            <a:ext cx="10515600" cy="1325563"/>
          </a:xfrm>
        </p:spPr>
        <p:txBody>
          <a:bodyPr/>
          <a:lstStyle/>
          <a:p>
            <a:r>
              <a:rPr lang="en-US" dirty="0" smtClean="0"/>
              <a:t>Shell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25625"/>
            <a:ext cx="3708400" cy="4351338"/>
          </a:xfrm>
        </p:spPr>
        <p:txBody>
          <a:bodyPr/>
          <a:lstStyle/>
          <a:p>
            <a:r>
              <a:rPr lang="en-US" dirty="0" smtClean="0"/>
              <a:t>Radiometric </a:t>
            </a:r>
            <a:r>
              <a:rPr lang="en-US" dirty="0" smtClean="0"/>
              <a:t>dating could be useful for better determination of maximum ages.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38125"/>
            <a:ext cx="8470900" cy="635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5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Methods for empirical estimation of natural mortality from maximum age</a:t>
            </a:r>
          </a:p>
          <a:p>
            <a:r>
              <a:rPr lang="en-US" dirty="0" smtClean="0"/>
              <a:t>Estimated from fits to observed values for fish (not crab) species</a:t>
            </a:r>
            <a:endParaRPr lang="en-US" dirty="0"/>
          </a:p>
          <a:p>
            <a:r>
              <a:rPr lang="en-US" dirty="0" smtClean="0"/>
              <a:t>Then et al. (2015)</a:t>
            </a:r>
          </a:p>
          <a:p>
            <a:pPr lvl="1"/>
            <a:r>
              <a:rPr lang="en-US" dirty="0" smtClean="0"/>
              <a:t>“Evaluating the predictive performance of estimators of natural mortality…”</a:t>
            </a:r>
          </a:p>
          <a:p>
            <a:pPr lvl="1"/>
            <a:r>
              <a:rPr lang="en-US" dirty="0" smtClean="0"/>
              <a:t>Maximum age does the best</a:t>
            </a:r>
          </a:p>
          <a:p>
            <a:pPr lvl="1"/>
            <a:r>
              <a:rPr lang="en-US" dirty="0" smtClean="0"/>
              <a:t>M = 4.899(</a:t>
            </a:r>
            <a:r>
              <a:rPr lang="en-US" dirty="0" err="1" smtClean="0"/>
              <a:t>max_age</a:t>
            </a:r>
            <a:r>
              <a:rPr lang="en-US" dirty="0" smtClean="0"/>
              <a:t>)^-0.916 </a:t>
            </a:r>
          </a:p>
          <a:p>
            <a:r>
              <a:rPr lang="en-US" dirty="0" smtClean="0"/>
              <a:t>Hamel (2015) and Dick et al. (2018)</a:t>
            </a:r>
          </a:p>
          <a:p>
            <a:pPr lvl="1"/>
            <a:r>
              <a:rPr lang="en-US" dirty="0" smtClean="0"/>
              <a:t>“A method for calculating a meta-analytical prior for natural mortality…” &amp; </a:t>
            </a:r>
          </a:p>
          <a:p>
            <a:pPr lvl="1"/>
            <a:r>
              <a:rPr lang="en-US" dirty="0" smtClean="0"/>
              <a:t>“The combined status of Blue and Deacon Rockfishes in U.S. waters…”</a:t>
            </a:r>
          </a:p>
          <a:p>
            <a:pPr lvl="1"/>
            <a:r>
              <a:rPr lang="en-US" dirty="0" smtClean="0"/>
              <a:t>Recalculated Then and force through the intercept</a:t>
            </a:r>
          </a:p>
          <a:p>
            <a:pPr lvl="1"/>
            <a:r>
              <a:rPr lang="en-US" dirty="0" smtClean="0"/>
              <a:t>M = 5.4/(</a:t>
            </a:r>
            <a:r>
              <a:rPr lang="en-US" dirty="0" err="1" smtClean="0"/>
              <a:t>age_max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Hoenig</a:t>
            </a:r>
            <a:r>
              <a:rPr lang="en-US" dirty="0" smtClean="0"/>
              <a:t> (1983):</a:t>
            </a:r>
          </a:p>
          <a:p>
            <a:pPr lvl="1"/>
            <a:r>
              <a:rPr lang="en-US" dirty="0" smtClean="0"/>
              <a:t>ln(Z) = 1.44 – 0.982(</a:t>
            </a:r>
            <a:r>
              <a:rPr lang="en-US" dirty="0" err="1" smtClean="0"/>
              <a:t>max_age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4.374/(</a:t>
            </a:r>
            <a:r>
              <a:rPr lang="en-US" dirty="0" err="1" smtClean="0"/>
              <a:t>max_age</a:t>
            </a:r>
            <a:r>
              <a:rPr lang="en-US" dirty="0" smtClean="0"/>
              <a:t>) (Hamel </a:t>
            </a:r>
            <a:r>
              <a:rPr lang="en-US" dirty="0" err="1" smtClean="0"/>
              <a:t>reparameterization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7" y="-141514"/>
            <a:ext cx="7507256" cy="69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mortality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9" y="1571739"/>
            <a:ext cx="11839506" cy="48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27457"/>
              </p:ext>
            </p:extLst>
          </p:nvPr>
        </p:nvGraphicFramePr>
        <p:xfrm>
          <a:off x="1826555" y="1395189"/>
          <a:ext cx="8763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4199526509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1492622866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4075585602"/>
                    </a:ext>
                  </a:extLst>
                </a:gridCol>
              </a:tblGrid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r>
                        <a:rPr lang="en-US" sz="2800" baseline="0" dirty="0" smtClean="0"/>
                        <a:t> prior mean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Hessian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Gradient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74742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546876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0.21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NAN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587080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0.23 (base)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0.003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99835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0.002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07887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0.003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9528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0.003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39919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0178" y="383822"/>
            <a:ext cx="608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BONUS RUNS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69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54" y="4001294"/>
            <a:ext cx="9492122" cy="3027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63989"/>
            <a:ext cx="10185400" cy="35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801856" cy="1325563"/>
          </a:xfrm>
        </p:spPr>
        <p:txBody>
          <a:bodyPr/>
          <a:lstStyle/>
          <a:p>
            <a:r>
              <a:rPr lang="en-US" dirty="0" smtClean="0"/>
              <a:t>A condensed list of requests from the SSC and CPT: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Think about:</a:t>
            </a:r>
          </a:p>
          <a:p>
            <a:r>
              <a:rPr lang="en-US" dirty="0" smtClean="0"/>
              <a:t>Natural mortality and priors</a:t>
            </a:r>
          </a:p>
          <a:p>
            <a:r>
              <a:rPr lang="en-US" dirty="0" smtClean="0"/>
              <a:t>Catchability in the survey and northern Bering Sea</a:t>
            </a:r>
          </a:p>
          <a:p>
            <a:r>
              <a:rPr lang="en-US" dirty="0" smtClean="0"/>
              <a:t>Growth, instability in the kinked model, and alternative models</a:t>
            </a:r>
          </a:p>
          <a:p>
            <a:r>
              <a:rPr lang="en-US" dirty="0" smtClean="0"/>
              <a:t>Shell condition and </a:t>
            </a:r>
          </a:p>
          <a:p>
            <a:r>
              <a:rPr lang="en-US" dirty="0" smtClean="0"/>
              <a:t>Skip molting</a:t>
            </a:r>
          </a:p>
          <a:p>
            <a:r>
              <a:rPr lang="en-US" dirty="0" smtClean="0"/>
              <a:t>Recruitment and deviations among sexes</a:t>
            </a:r>
          </a:p>
          <a:p>
            <a:r>
              <a:rPr lang="en-US" dirty="0" smtClean="0"/>
              <a:t>Data weighting</a:t>
            </a:r>
          </a:p>
          <a:p>
            <a:r>
              <a:rPr lang="en-US" dirty="0" smtClean="0"/>
              <a:t>Fishing mortality equations</a:t>
            </a:r>
          </a:p>
          <a:p>
            <a:r>
              <a:rPr lang="en-US" dirty="0" smtClean="0"/>
              <a:t>Parameter correlations</a:t>
            </a:r>
          </a:p>
          <a:p>
            <a:r>
              <a:rPr lang="en-US" dirty="0" smtClean="0"/>
              <a:t>Maturity estimates and chela height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572" y="6053927"/>
            <a:ext cx="6277578" cy="654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prior on M appears to be determining q, not the BSFRF data.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2" y="284886"/>
            <a:ext cx="5344056" cy="664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018" y="1019973"/>
            <a:ext cx="6416132" cy="50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65125"/>
            <a:ext cx="5994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Estimation of time varying natural mortality</a:t>
            </a:r>
            <a:br>
              <a:rPr lang="en-US" dirty="0" smtClean="0"/>
            </a:br>
            <a:r>
              <a:rPr lang="en-US" sz="2200" dirty="0" smtClean="0"/>
              <a:t>Murphy et al. 2018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4"/>
            <a:ext cx="5671457" cy="4778375"/>
          </a:xfrm>
        </p:spPr>
        <p:txBody>
          <a:bodyPr/>
          <a:lstStyle/>
          <a:p>
            <a:r>
              <a:rPr lang="en-US" dirty="0" smtClean="0"/>
              <a:t>Mean female M = 0.49</a:t>
            </a:r>
          </a:p>
          <a:p>
            <a:r>
              <a:rPr lang="en-US" dirty="0" smtClean="0"/>
              <a:t>Mean male M = 0.36 (0.03 to 0.91)</a:t>
            </a:r>
          </a:p>
          <a:p>
            <a:endParaRPr lang="en-US" dirty="0"/>
          </a:p>
          <a:p>
            <a:r>
              <a:rPr lang="en-US" dirty="0" smtClean="0"/>
              <a:t>Potential problems –variation in catchability and recruitment soaked up in estimated 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50495"/>
            <a:ext cx="5943600" cy="7008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8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2658" y="225359"/>
            <a:ext cx="5991142" cy="663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8089" y="40693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Mature males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1484" y="34124"/>
            <a:ext cx="301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Old shell mature males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/>
          <a:stretch/>
        </p:blipFill>
        <p:spPr bwMode="auto">
          <a:xfrm>
            <a:off x="430613" y="345988"/>
            <a:ext cx="3938187" cy="628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0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318322"/>
              </p:ext>
            </p:extLst>
          </p:nvPr>
        </p:nvGraphicFramePr>
        <p:xfrm>
          <a:off x="994064" y="363681"/>
          <a:ext cx="9822872" cy="620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2068" y="2726704"/>
            <a:ext cx="461665" cy="1477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Abundance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3911" y="6412089"/>
            <a:ext cx="195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57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19024" cy="48190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Changing M can have large impacts on management quantities (Thorson et al., </a:t>
            </a:r>
            <a:r>
              <a:rPr lang="en-US" dirty="0" err="1" smtClean="0"/>
              <a:t>Szuwalski</a:t>
            </a:r>
            <a:r>
              <a:rPr lang="en-US" dirty="0" smtClean="0"/>
              <a:t> et al.)</a:t>
            </a:r>
          </a:p>
          <a:p>
            <a:r>
              <a:rPr lang="en-US" dirty="0" smtClean="0"/>
              <a:t>What is maximum age?</a:t>
            </a:r>
          </a:p>
          <a:p>
            <a:r>
              <a:rPr lang="en-US" dirty="0" smtClean="0"/>
              <a:t>Uncertainty in maximum age </a:t>
            </a:r>
          </a:p>
          <a:p>
            <a:r>
              <a:rPr lang="en-US" dirty="0" smtClean="0"/>
              <a:t>Uncertainty in prediction from maximum age</a:t>
            </a:r>
          </a:p>
          <a:p>
            <a:r>
              <a:rPr lang="en-US" dirty="0" smtClean="0"/>
              <a:t>If this uncertainty is put in the prior, M is estimated higher</a:t>
            </a:r>
          </a:p>
          <a:p>
            <a:r>
              <a:rPr lang="en-US" dirty="0" smtClean="0"/>
              <a:t>Confounding with other processes</a:t>
            </a:r>
          </a:p>
          <a:p>
            <a:r>
              <a:rPr lang="en-US" dirty="0" smtClean="0"/>
              <a:t>Incorporating chela height data and revisiting catchability might stabilize estimates of 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535" r="23701" b="73864"/>
          <a:stretch/>
        </p:blipFill>
        <p:spPr>
          <a:xfrm>
            <a:off x="8519285" y="1076458"/>
            <a:ext cx="2788796" cy="382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315" r="1473" b="73864"/>
          <a:stretch/>
        </p:blipFill>
        <p:spPr>
          <a:xfrm>
            <a:off x="11216766" y="1076457"/>
            <a:ext cx="975234" cy="382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2661" y="1076457"/>
            <a:ext cx="16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Ln(</a:t>
            </a:r>
            <a:r>
              <a:rPr lang="en-US" dirty="0" err="1" smtClean="0"/>
              <a:t>max_age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415736" y="3272146"/>
            <a:ext cx="16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Ln(</a:t>
            </a:r>
            <a:r>
              <a:rPr lang="en-US" dirty="0" err="1" smtClean="0"/>
              <a:t>nat</a:t>
            </a:r>
            <a:r>
              <a:rPr lang="en-US" dirty="0" smtClean="0"/>
              <a:t> Mort)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Catchability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90688"/>
            <a:ext cx="5283200" cy="49688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Estimated parameter (q)</a:t>
            </a:r>
          </a:p>
          <a:p>
            <a:r>
              <a:rPr lang="en-US" dirty="0" smtClean="0"/>
              <a:t>Scales the survey</a:t>
            </a:r>
          </a:p>
          <a:p>
            <a:r>
              <a:rPr lang="en-US" dirty="0" smtClean="0"/>
              <a:t>Determines how large of an impact the fishery has on the population</a:t>
            </a:r>
          </a:p>
          <a:p>
            <a:r>
              <a:rPr lang="en-US" dirty="0" smtClean="0"/>
              <a:t>If q is 1, the survey is a perfect representation of the population; fishery appears to impact the dynamics strongly.</a:t>
            </a:r>
          </a:p>
          <a:p>
            <a:r>
              <a:rPr lang="en-US" dirty="0" smtClean="0"/>
              <a:t>If q &lt; 1, the population is larger than the survey estimates; fishery appears to impact less strongly.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07963"/>
            <a:ext cx="6667500" cy="629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7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343025"/>
            <a:ext cx="11061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is the average catchability for the survey?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Does catchability </a:t>
            </a:r>
            <a:r>
              <a:rPr lang="en-US" sz="4000" dirty="0" smtClean="0"/>
              <a:t>vary </a:t>
            </a:r>
            <a:r>
              <a:rPr lang="en-US" sz="4000" dirty="0" smtClean="0"/>
              <a:t>over time </a:t>
            </a:r>
            <a:r>
              <a:rPr lang="en-US" sz="4000" dirty="0" smtClean="0"/>
              <a:t>in </a:t>
            </a:r>
            <a:r>
              <a:rPr lang="en-US" sz="4000" dirty="0" smtClean="0"/>
              <a:t>the survey?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If so, what drives variation in catchability?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74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2425765"/>
            <a:ext cx="4872941" cy="4137080"/>
          </a:xfrm>
        </p:spPr>
        <p:txBody>
          <a:bodyPr/>
          <a:lstStyle/>
          <a:p>
            <a:r>
              <a:rPr lang="en-US" dirty="0" smtClean="0"/>
              <a:t>92 side by side tows with NMFS gear and </a:t>
            </a:r>
            <a:r>
              <a:rPr lang="en-US" dirty="0" err="1" smtClean="0"/>
              <a:t>nephrops</a:t>
            </a:r>
            <a:r>
              <a:rPr lang="en-US" dirty="0" smtClean="0"/>
              <a:t> trawls</a:t>
            </a:r>
          </a:p>
          <a:p>
            <a:r>
              <a:rPr lang="en-US" dirty="0" smtClean="0"/>
              <a:t>Conclusions:</a:t>
            </a:r>
          </a:p>
          <a:p>
            <a:r>
              <a:rPr lang="en-US" dirty="0" smtClean="0"/>
              <a:t>Selectivity isn’t logistic</a:t>
            </a:r>
          </a:p>
          <a:p>
            <a:r>
              <a:rPr lang="en-US" dirty="0" smtClean="0"/>
              <a:t>Catchability is much lower than 1</a:t>
            </a:r>
            <a:endParaRPr lang="en-US" dirty="0"/>
          </a:p>
        </p:txBody>
      </p:sp>
      <p:pic>
        <p:nvPicPr>
          <p:cNvPr id="1026" name="Picture 2" descr="normal.img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73" y="2215941"/>
            <a:ext cx="6321210" cy="44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01"/>
            <a:ext cx="11776322" cy="20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18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6" y="318827"/>
            <a:ext cx="10515600" cy="1325563"/>
          </a:xfrm>
        </p:spPr>
        <p:txBody>
          <a:bodyPr/>
          <a:lstStyle/>
          <a:p>
            <a:r>
              <a:rPr lang="en-US" dirty="0" smtClean="0"/>
              <a:t>Catchability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6" y="1825624"/>
            <a:ext cx="4120588" cy="4887691"/>
          </a:xfrm>
        </p:spPr>
        <p:txBody>
          <a:bodyPr/>
          <a:lstStyle/>
          <a:p>
            <a:r>
              <a:rPr lang="en-US" dirty="0" smtClean="0"/>
              <a:t>Input data (</a:t>
            </a:r>
            <a:r>
              <a:rPr lang="en-US" dirty="0" smtClean="0">
                <a:sym typeface="Wingdings" panose="05000000000000000000" pitchFamily="2" charset="2"/>
              </a:rPr>
              <a:t>)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Total NMFS is in millions of crab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BSFRF calculated more crab in the study area than the total NMFS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770" y="167612"/>
            <a:ext cx="7247502" cy="63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94" y="145206"/>
            <a:ext cx="10515600" cy="1325563"/>
          </a:xfrm>
        </p:spPr>
        <p:txBody>
          <a:bodyPr/>
          <a:lstStyle/>
          <a:p>
            <a:r>
              <a:rPr lang="en-US" dirty="0" smtClean="0"/>
              <a:t>Estimated vs. empirical availability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073"/>
          <a:stretch/>
        </p:blipFill>
        <p:spPr>
          <a:xfrm>
            <a:off x="-231780" y="1741431"/>
            <a:ext cx="6500811" cy="382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53" y="1476212"/>
            <a:ext cx="6184747" cy="48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801856" cy="1325563"/>
          </a:xfrm>
        </p:spPr>
        <p:txBody>
          <a:bodyPr/>
          <a:lstStyle/>
          <a:p>
            <a:r>
              <a:rPr lang="en-US" dirty="0" smtClean="0"/>
              <a:t>A condensed list of requests from the SSC and CPT: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Think about: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Natural mortality and priors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Catchability in the survey and northern Bering Sea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Growth, instability in the kinked model, and alternative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Shell condition and </a:t>
            </a:r>
          </a:p>
          <a:p>
            <a:r>
              <a:rPr lang="en-US" dirty="0" smtClean="0"/>
              <a:t>Skip molting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Recruitment and deviations among sexes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weighting</a:t>
            </a:r>
          </a:p>
          <a:p>
            <a:r>
              <a:rPr lang="en-US" dirty="0" smtClean="0"/>
              <a:t>Fishing mortality equations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Parameter correlations</a:t>
            </a:r>
          </a:p>
          <a:p>
            <a:r>
              <a:rPr lang="en-US" dirty="0" smtClean="0"/>
              <a:t>Maturity estimates and chela height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50031"/>
            <a:ext cx="10515600" cy="1325563"/>
          </a:xfrm>
        </p:spPr>
        <p:txBody>
          <a:bodyPr/>
          <a:lstStyle/>
          <a:p>
            <a:r>
              <a:rPr lang="en-US" dirty="0" smtClean="0"/>
              <a:t>Time variation in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724024"/>
            <a:ext cx="6007100" cy="4867275"/>
          </a:xfrm>
        </p:spPr>
        <p:txBody>
          <a:bodyPr/>
          <a:lstStyle/>
          <a:p>
            <a:r>
              <a:rPr lang="en-US" dirty="0" smtClean="0"/>
              <a:t>Length composition data suggests there are years in which survey biomass varies, but not as a result of M or recruitment (e.g. 2014)</a:t>
            </a:r>
          </a:p>
          <a:p>
            <a:r>
              <a:rPr lang="en-US" dirty="0" smtClean="0"/>
              <a:t>Several hypotheses:</a:t>
            </a:r>
          </a:p>
          <a:p>
            <a:pPr lvl="1"/>
            <a:r>
              <a:rPr lang="en-US" dirty="0" smtClean="0"/>
              <a:t>Sediment and depth influence catchability (Somerton et al., 2013)</a:t>
            </a:r>
          </a:p>
          <a:p>
            <a:pPr lvl="1"/>
            <a:r>
              <a:rPr lang="en-US" dirty="0" smtClean="0"/>
              <a:t>Food availability and bottom temperature influence body position on the bottom (Goodman)</a:t>
            </a:r>
          </a:p>
          <a:p>
            <a:pPr lvl="1"/>
            <a:r>
              <a:rPr lang="en-US" dirty="0" smtClean="0"/>
              <a:t>Crab move in and out of the surveyed area from the north (Foy)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688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1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.img-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69" y="101600"/>
            <a:ext cx="4429478" cy="563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17" y="0"/>
            <a:ext cx="3943354" cy="585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4089" y="5983111"/>
            <a:ext cx="1072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Develop an index of time-variation based on the spatial survey data and Somerton et al.’s results. </a:t>
            </a:r>
          </a:p>
          <a:p>
            <a:r>
              <a:rPr lang="en-US" dirty="0" smtClean="0"/>
              <a:t>2. Insert into assessment, see if fits improve.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65711" cy="1325563"/>
          </a:xfrm>
        </p:spPr>
        <p:txBody>
          <a:bodyPr/>
          <a:lstStyle/>
          <a:p>
            <a:r>
              <a:rPr lang="en-US" dirty="0" smtClean="0"/>
              <a:t>Northern Bering Sea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5711" cy="4351338"/>
          </a:xfrm>
        </p:spPr>
        <p:txBody>
          <a:bodyPr/>
          <a:lstStyle/>
          <a:p>
            <a:r>
              <a:rPr lang="en-US" dirty="0" smtClean="0"/>
              <a:t>High densities in 2018</a:t>
            </a:r>
            <a:endParaRPr lang="en-US" dirty="0"/>
          </a:p>
          <a:p>
            <a:r>
              <a:rPr lang="en-US" dirty="0" smtClean="0"/>
              <a:t>VAST?</a:t>
            </a:r>
          </a:p>
          <a:p>
            <a:pPr lvl="1"/>
            <a:r>
              <a:rPr lang="en-US" dirty="0" smtClean="0"/>
              <a:t>Cod and Pollock</a:t>
            </a:r>
          </a:p>
          <a:p>
            <a:r>
              <a:rPr lang="en-US" dirty="0" smtClean="0"/>
              <a:t>Index of the densities at the border?</a:t>
            </a:r>
          </a:p>
          <a:p>
            <a:r>
              <a:rPr lang="en-US" dirty="0" smtClean="0"/>
              <a:t>Need to know possible movement better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81" y="365125"/>
            <a:ext cx="4352925" cy="612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2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bonus runs…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on natural mortality prior = 0.32 (lowest likelihood)</a:t>
            </a:r>
          </a:p>
          <a:p>
            <a:pPr lvl="1"/>
            <a:r>
              <a:rPr lang="en-US" dirty="0" smtClean="0"/>
              <a:t>Fix catchability to 0.4 in the survey (approximately what is suggested by the BSFRF data)</a:t>
            </a:r>
          </a:p>
          <a:p>
            <a:pPr lvl="1"/>
            <a:r>
              <a:rPr lang="en-US" dirty="0" smtClean="0"/>
              <a:t>Fix the probability of maturing to that estimated in the ‘accepted’ model from 2018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56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828800"/>
            <a:ext cx="10050482" cy="60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3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11954509" cy="60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2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new BSFRF data to calculate observed selectivity</a:t>
            </a:r>
            <a:endParaRPr lang="en-US" dirty="0" smtClean="0"/>
          </a:p>
          <a:p>
            <a:r>
              <a:rPr lang="en-US" dirty="0" smtClean="0"/>
              <a:t>conversation about the observed selectivity and the use of the BSFRF data in the model </a:t>
            </a:r>
          </a:p>
          <a:p>
            <a:r>
              <a:rPr lang="en-US" dirty="0" smtClean="0"/>
              <a:t>Proposal </a:t>
            </a:r>
            <a:r>
              <a:rPr lang="en-US" dirty="0" smtClean="0"/>
              <a:t>to look at range of hypotheses behind time varying catchability</a:t>
            </a:r>
          </a:p>
          <a:p>
            <a:pPr lvl="1"/>
            <a:r>
              <a:rPr lang="en-US" dirty="0" smtClean="0"/>
              <a:t>Use the observed differences in sediment and depth with the spatial survey data to develop an index of time-variation in catchability </a:t>
            </a:r>
          </a:p>
          <a:p>
            <a:pPr lvl="1"/>
            <a:r>
              <a:rPr lang="en-US" dirty="0" smtClean="0"/>
              <a:t>Insert into the assessment to determine if it improves fits</a:t>
            </a:r>
          </a:p>
          <a:p>
            <a:pPr lvl="1"/>
            <a:r>
              <a:rPr lang="en-US" dirty="0" smtClean="0"/>
              <a:t>VAST and northern Bering Sea data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5" y="105633"/>
            <a:ext cx="10515600" cy="1325563"/>
          </a:xfrm>
        </p:spPr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05" y="1589088"/>
            <a:ext cx="4793544" cy="4351338"/>
          </a:xfrm>
        </p:spPr>
        <p:txBody>
          <a:bodyPr/>
          <a:lstStyle/>
          <a:p>
            <a:r>
              <a:rPr lang="en-US" dirty="0" smtClean="0"/>
              <a:t>Growth is currently modeled with a piece wise linear models with estimated </a:t>
            </a:r>
            <a:r>
              <a:rPr lang="en-US" dirty="0" err="1" smtClean="0"/>
              <a:t>changepoints</a:t>
            </a:r>
            <a:endParaRPr lang="en-US" dirty="0" smtClean="0"/>
          </a:p>
          <a:p>
            <a:r>
              <a:rPr lang="en-US" dirty="0" smtClean="0"/>
              <a:t>Changes in molt increment associated with maturity.</a:t>
            </a:r>
          </a:p>
          <a:p>
            <a:r>
              <a:rPr lang="en-US" dirty="0"/>
              <a:t>Instability in growth resulted in bimodal management quantities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49" y="263525"/>
            <a:ext cx="7577138" cy="659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2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32400" y="141922"/>
            <a:ext cx="7124700" cy="683037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8005" y="105633"/>
            <a:ext cx="10515600" cy="1325563"/>
          </a:xfrm>
        </p:spPr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8005" y="1589088"/>
            <a:ext cx="479354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New data suggest that growth (for females at least, which is the problem process) is very linear</a:t>
            </a:r>
          </a:p>
          <a:p>
            <a:r>
              <a:rPr lang="en-US" dirty="0" smtClean="0"/>
              <a:t>More data coming soon to fill in the holes (thanks to </a:t>
            </a:r>
            <a:r>
              <a:rPr lang="en-US" dirty="0" err="1" smtClean="0"/>
              <a:t>Madi</a:t>
            </a:r>
            <a:r>
              <a:rPr lang="en-US" dirty="0" smtClean="0"/>
              <a:t> and co.!)</a:t>
            </a:r>
          </a:p>
          <a:p>
            <a:r>
              <a:rPr lang="en-US" dirty="0" smtClean="0"/>
              <a:t>Going to see if maturity height data are available for existing growth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18" y="1019973"/>
            <a:ext cx="6416132" cy="50339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005" y="1056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Growth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005" y="1589088"/>
            <a:ext cx="47935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single change point is not consistent with the idea that the molt to maturity is ‘different’ because the molt to maturity occurs over a range of sizes.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5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</a:t>
            </a:r>
          </a:p>
          <a:p>
            <a:r>
              <a:rPr lang="en-US" dirty="0" smtClean="0"/>
              <a:t>Requests for information</a:t>
            </a:r>
          </a:p>
          <a:p>
            <a:r>
              <a:rPr lang="en-US" dirty="0" smtClean="0"/>
              <a:t>A simple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8" y="144732"/>
            <a:ext cx="10515600" cy="1325563"/>
          </a:xfrm>
        </p:spPr>
        <p:txBody>
          <a:bodyPr/>
          <a:lstStyle/>
          <a:p>
            <a:r>
              <a:rPr lang="en-US" dirty="0" smtClean="0"/>
              <a:t>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68" y="1566963"/>
            <a:ext cx="5896232" cy="5032375"/>
          </a:xfrm>
        </p:spPr>
        <p:txBody>
          <a:bodyPr/>
          <a:lstStyle/>
          <a:p>
            <a:r>
              <a:rPr lang="en-US" dirty="0" smtClean="0"/>
              <a:t>Estimates of natural mortality and growth are related to the division between ‘mature’ and ‘immature’ crab, which is input data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31662871"/>
              </p:ext>
            </p:extLst>
          </p:nvPr>
        </p:nvGraphicFramePr>
        <p:xfrm>
          <a:off x="6005384" y="1136821"/>
          <a:ext cx="6395918" cy="488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7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mortality might be higher than assumed</a:t>
            </a:r>
          </a:p>
          <a:p>
            <a:r>
              <a:rPr lang="en-US" dirty="0" smtClean="0"/>
              <a:t>The prior on M appears to influence estimates of catchability</a:t>
            </a:r>
          </a:p>
          <a:p>
            <a:r>
              <a:rPr lang="en-US" dirty="0" smtClean="0"/>
              <a:t>Catchability is estimated higher than the BSFRF data suggest</a:t>
            </a:r>
          </a:p>
          <a:p>
            <a:r>
              <a:rPr lang="en-US" dirty="0" smtClean="0"/>
              <a:t>Estimated probability of maturing often adjusts to accommodate changes in M and </a:t>
            </a:r>
            <a:r>
              <a:rPr lang="en-US" dirty="0" smtClean="0"/>
              <a:t>q</a:t>
            </a:r>
          </a:p>
          <a:p>
            <a:endParaRPr lang="en-US" dirty="0"/>
          </a:p>
          <a:p>
            <a:r>
              <a:rPr lang="en-US" dirty="0" smtClean="0"/>
              <a:t>Confounding and interactions are hard to characterize in the current model given instability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21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2" r="4273"/>
          <a:stretch/>
        </p:blipFill>
        <p:spPr bwMode="auto">
          <a:xfrm>
            <a:off x="1282524" y="35807"/>
            <a:ext cx="9125832" cy="705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07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on M appears to be </a:t>
            </a:r>
            <a:r>
              <a:rPr lang="en-US" dirty="0" smtClean="0"/>
              <a:t>influencing </a:t>
            </a:r>
            <a:r>
              <a:rPr lang="en-US" dirty="0" smtClean="0"/>
              <a:t>catchability</a:t>
            </a:r>
          </a:p>
          <a:p>
            <a:r>
              <a:rPr lang="en-US" dirty="0" smtClean="0"/>
              <a:t>BSFRF data suggest catchability is much lower than estimated</a:t>
            </a:r>
          </a:p>
          <a:p>
            <a:r>
              <a:rPr lang="en-US" dirty="0" smtClean="0"/>
              <a:t>Kinked growth curves are a source of instability, but removing them produced inviable models</a:t>
            </a:r>
          </a:p>
          <a:p>
            <a:r>
              <a:rPr lang="en-US" dirty="0" smtClean="0"/>
              <a:t>Probability of maturing shifts to accommodate the other processes in the model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02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8" y="2071307"/>
            <a:ext cx="12212365" cy="21780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data inform what processes?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the data informing the processes we think they 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5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females</a:t>
            </a:r>
          </a:p>
          <a:p>
            <a:pPr lvl="1"/>
            <a:r>
              <a:rPr lang="en-US" dirty="0" smtClean="0"/>
              <a:t>Problems with growth and instability</a:t>
            </a:r>
          </a:p>
          <a:p>
            <a:pPr lvl="1"/>
            <a:r>
              <a:rPr lang="en-US" dirty="0" smtClean="0"/>
              <a:t>Problems with recruitment and retrospective patterns</a:t>
            </a:r>
          </a:p>
          <a:p>
            <a:pPr lvl="1"/>
            <a:r>
              <a:rPr lang="en-US" dirty="0" smtClean="0"/>
              <a:t>Play little role in current management</a:t>
            </a:r>
          </a:p>
          <a:p>
            <a:r>
              <a:rPr lang="en-US" dirty="0" smtClean="0"/>
              <a:t>Condenses data file over shell condition</a:t>
            </a:r>
          </a:p>
          <a:p>
            <a:r>
              <a:rPr lang="en-US" dirty="0" smtClean="0"/>
              <a:t>Linear growth curve</a:t>
            </a:r>
          </a:p>
          <a:p>
            <a:pPr lvl="1"/>
            <a:r>
              <a:rPr lang="en-US" dirty="0" smtClean="0"/>
              <a:t>Data look linear</a:t>
            </a:r>
          </a:p>
          <a:p>
            <a:r>
              <a:rPr lang="en-US" dirty="0" smtClean="0"/>
              <a:t>Removes BSFRF data</a:t>
            </a:r>
          </a:p>
          <a:p>
            <a:pPr lvl="1"/>
            <a:r>
              <a:rPr lang="en-US" dirty="0" smtClean="0"/>
              <a:t>Begin simple, add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6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706768" cy="72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5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9" y="-278881"/>
            <a:ext cx="11370242" cy="74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77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40" y="0"/>
            <a:ext cx="619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0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73"/>
            <a:ext cx="5501381" cy="6789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79" y="0"/>
            <a:ext cx="591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7340600" cy="66855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32600" y="719666"/>
          <a:ext cx="5359400" cy="5749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835">
                  <a:extLst>
                    <a:ext uri="{9D8B030D-6E8A-4147-A177-3AD203B41FA5}">
                      <a16:colId xmlns:a16="http://schemas.microsoft.com/office/drawing/2014/main" val="703416355"/>
                    </a:ext>
                  </a:extLst>
                </a:gridCol>
                <a:gridCol w="1300099">
                  <a:extLst>
                    <a:ext uri="{9D8B030D-6E8A-4147-A177-3AD203B41FA5}">
                      <a16:colId xmlns:a16="http://schemas.microsoft.com/office/drawing/2014/main" val="1650590610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3664507394"/>
                    </a:ext>
                  </a:extLst>
                </a:gridCol>
              </a:tblGrid>
              <a:tr h="6255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converge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at </a:t>
                      </a:r>
                      <a:r>
                        <a:rPr lang="en-US" sz="2000" dirty="0" err="1" smtClean="0"/>
                        <a:t>minium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781266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New Data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8343144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Fix fem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45050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Loose prior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21943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Looser prior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47336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Sep </a:t>
                      </a:r>
                      <a:r>
                        <a:rPr lang="en-US" dirty="0" err="1" smtClean="0"/>
                        <a:t>devs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91166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Sep </a:t>
                      </a:r>
                      <a:r>
                        <a:rPr lang="en-US" dirty="0" err="1" smtClean="0"/>
                        <a:t>devs</a:t>
                      </a:r>
                      <a:r>
                        <a:rPr lang="en-US" dirty="0" smtClean="0"/>
                        <a:t> + loose</a:t>
                      </a:r>
                      <a:r>
                        <a:rPr lang="en-US" baseline="0" dirty="0" smtClean="0"/>
                        <a:t> prior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44094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Sep </a:t>
                      </a:r>
                      <a:r>
                        <a:rPr lang="en-US" dirty="0" err="1" smtClean="0"/>
                        <a:t>devs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looser prior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68106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dirty="0" smtClean="0"/>
                        <a:t>Sep </a:t>
                      </a:r>
                      <a:r>
                        <a:rPr lang="en-US" dirty="0" err="1" smtClean="0"/>
                        <a:t>devs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loose +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3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0"/>
            <a:ext cx="5816601" cy="67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4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7656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190" y="0"/>
            <a:ext cx="5851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81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80" y="0"/>
            <a:ext cx="7223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73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84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879" y="0"/>
            <a:ext cx="6498121" cy="69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2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9" y="369839"/>
            <a:ext cx="11268722" cy="61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35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59" y="-425161"/>
            <a:ext cx="11319482" cy="77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69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600" y="593439"/>
            <a:ext cx="14360568" cy="55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457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r>
              <a:rPr lang="en-US" dirty="0" smtClean="0"/>
              <a:t> from simple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models can be fit to (at least some) of the snow crab data</a:t>
            </a:r>
          </a:p>
          <a:p>
            <a:r>
              <a:rPr lang="en-US" dirty="0" smtClean="0"/>
              <a:t>Linear growth models can be used</a:t>
            </a:r>
          </a:p>
          <a:p>
            <a:r>
              <a:rPr lang="en-US" dirty="0" smtClean="0"/>
              <a:t>Response to adding the BSFRF data was interesting</a:t>
            </a:r>
          </a:p>
          <a:p>
            <a:r>
              <a:rPr lang="en-US" dirty="0" smtClean="0"/>
              <a:t>The model is not ready for use in management, </a:t>
            </a:r>
            <a:r>
              <a:rPr lang="en-US" dirty="0" smtClean="0"/>
              <a:t>but </a:t>
            </a:r>
            <a:r>
              <a:rPr lang="en-US" dirty="0" smtClean="0"/>
              <a:t>to be used to </a:t>
            </a:r>
            <a:r>
              <a:rPr lang="en-US" dirty="0" smtClean="0"/>
              <a:t>understand data contributions and stability.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94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for September/things I need help thinking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questions than answers</a:t>
            </a:r>
          </a:p>
          <a:p>
            <a:r>
              <a:rPr lang="en-US" dirty="0" smtClean="0"/>
              <a:t>BSFRF </a:t>
            </a:r>
            <a:r>
              <a:rPr lang="en-US" dirty="0" smtClean="0"/>
              <a:t>data: history, worries, alternative methods</a:t>
            </a:r>
          </a:p>
          <a:p>
            <a:r>
              <a:rPr lang="en-US" dirty="0" smtClean="0"/>
              <a:t>Treatment of natural mortality</a:t>
            </a:r>
          </a:p>
          <a:p>
            <a:r>
              <a:rPr lang="en-US" dirty="0" smtClean="0"/>
              <a:t>Changes in management advice</a:t>
            </a:r>
            <a:endParaRPr lang="en-US" dirty="0" smtClean="0"/>
          </a:p>
          <a:p>
            <a:r>
              <a:rPr lang="en-US" dirty="0" smtClean="0"/>
              <a:t>Thoughts on only including males to get around problems with growth </a:t>
            </a:r>
            <a:r>
              <a:rPr lang="en-US" smtClean="0"/>
              <a:t>and recruitment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4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5658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170" t="52687" r="47214" b="16319"/>
          <a:stretch/>
        </p:blipFill>
        <p:spPr>
          <a:xfrm>
            <a:off x="4810430" y="120592"/>
            <a:ext cx="4841569" cy="66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551009"/>
            <a:ext cx="10925537" cy="484979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smtClean="0"/>
              <a:t>Examine </a:t>
            </a:r>
            <a:r>
              <a:rPr lang="en-US" dirty="0"/>
              <a:t>the possibility and implications of skip molting. </a:t>
            </a:r>
          </a:p>
          <a:p>
            <a:r>
              <a:rPr lang="en-US" dirty="0" smtClean="0"/>
              <a:t>Consider </a:t>
            </a:r>
            <a:r>
              <a:rPr lang="en-US" dirty="0"/>
              <a:t>moving to the “GMACS catch equation” as is now the case for the assessment of EBS Tanner crab. </a:t>
            </a:r>
          </a:p>
          <a:p>
            <a:r>
              <a:rPr lang="en-US" dirty="0" smtClean="0"/>
              <a:t>Explore </a:t>
            </a:r>
            <a:r>
              <a:rPr lang="en-US" dirty="0"/>
              <a:t>parameter correlation matrices to better understand possible reasons for model instability. In addition, examine how the values for each likelihood component change among jittered solutions with similar objective function values. </a:t>
            </a:r>
          </a:p>
          <a:p>
            <a:r>
              <a:rPr lang="en-US" dirty="0" smtClean="0"/>
              <a:t>Consider </a:t>
            </a:r>
            <a:r>
              <a:rPr lang="en-US" dirty="0"/>
              <a:t>a model in which growth differs for animals that are about to mature. </a:t>
            </a:r>
          </a:p>
          <a:p>
            <a:r>
              <a:rPr lang="en-US" dirty="0" smtClean="0"/>
              <a:t>The </a:t>
            </a:r>
            <a:r>
              <a:rPr lang="en-US" dirty="0"/>
              <a:t>level of recruitment is likely correlated with immature M. This should be explored in future analyses. </a:t>
            </a:r>
          </a:p>
          <a:p>
            <a:r>
              <a:rPr lang="en-US" dirty="0" smtClean="0"/>
              <a:t>Further </a:t>
            </a:r>
            <a:r>
              <a:rPr lang="en-US" dirty="0"/>
              <a:t>explore the basis for the existing priors for M; for example, from the estimated ages post terminal molt. </a:t>
            </a:r>
          </a:p>
          <a:p>
            <a:r>
              <a:rPr lang="en-US" dirty="0" smtClean="0"/>
              <a:t>Consider </a:t>
            </a:r>
            <a:r>
              <a:rPr lang="en-US" dirty="0"/>
              <a:t>including the chela height data in the same manner as for EBS Tanner crab.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Explore </a:t>
            </a:r>
            <a:r>
              <a:rPr lang="en-US" dirty="0">
                <a:solidFill>
                  <a:srgbClr val="FF0000"/>
                </a:solidFill>
              </a:rPr>
              <a:t>alternative options for weighting the growth data to achieve a more expected fit to the data (i.e., linear).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0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551009"/>
            <a:ext cx="10925537" cy="484979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Examine </a:t>
            </a:r>
            <a:r>
              <a:rPr lang="en-US" dirty="0">
                <a:solidFill>
                  <a:srgbClr val="00B050"/>
                </a:solidFill>
              </a:rPr>
              <a:t>the possibility and implications of skip molting. </a:t>
            </a:r>
          </a:p>
          <a:p>
            <a:r>
              <a:rPr lang="en-US" dirty="0" smtClean="0"/>
              <a:t>Consider </a:t>
            </a:r>
            <a:r>
              <a:rPr lang="en-US" dirty="0"/>
              <a:t>moving to the “GMACS catch equation” as is now the case for the assessment of EBS Tanner crab.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Explore </a:t>
            </a:r>
            <a:r>
              <a:rPr lang="en-US" dirty="0">
                <a:solidFill>
                  <a:srgbClr val="00B050"/>
                </a:solidFill>
              </a:rPr>
              <a:t>parameter correlation matrices to better understand possible reasons for model instability. In addition, examine how the values for each likelihood component change among jittered solutions with similar objective function values.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Consider </a:t>
            </a:r>
            <a:r>
              <a:rPr lang="en-US" dirty="0">
                <a:solidFill>
                  <a:srgbClr val="00B050"/>
                </a:solidFill>
              </a:rPr>
              <a:t>a model in which growth differs for animals that are about to mature.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level of recruitment is likely correlated with immature M. This should be explored in future analyses.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Further </a:t>
            </a:r>
            <a:r>
              <a:rPr lang="en-US" dirty="0">
                <a:solidFill>
                  <a:srgbClr val="00B050"/>
                </a:solidFill>
              </a:rPr>
              <a:t>explore the basis for the existing priors for M; for example, from the estimated ages post terminal molt. </a:t>
            </a:r>
          </a:p>
          <a:p>
            <a:r>
              <a:rPr lang="en-US" dirty="0" smtClean="0"/>
              <a:t>Consider </a:t>
            </a:r>
            <a:r>
              <a:rPr lang="en-US" dirty="0"/>
              <a:t>including the chela height data in the same manner as for EBS Tanner crab.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Explore </a:t>
            </a:r>
            <a:r>
              <a:rPr lang="en-US" dirty="0">
                <a:solidFill>
                  <a:srgbClr val="FF0000"/>
                </a:solidFill>
              </a:rPr>
              <a:t>alternative options for weighting the growth data to achieve a more expected fit to the data (i.e., linear).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4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2235</Words>
  <Application>Microsoft Office PowerPoint</Application>
  <PresentationFormat>Widescreen</PresentationFormat>
  <Paragraphs>410</Paragraphs>
  <Slides>68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Microsoft YaHei</vt:lpstr>
      <vt:lpstr>Arial</vt:lpstr>
      <vt:lpstr>Calibri</vt:lpstr>
      <vt:lpstr>Calibri Light</vt:lpstr>
      <vt:lpstr>Times New Roman</vt:lpstr>
      <vt:lpstr>Wingdings</vt:lpstr>
      <vt:lpstr>Office Theme</vt:lpstr>
      <vt:lpstr>Eastern Bering Sea snow crab</vt:lpstr>
      <vt:lpstr>Road map</vt:lpstr>
      <vt:lpstr>A condensed list of requests from the SSC and CPT:</vt:lpstr>
      <vt:lpstr>A condensed list of requests from the SSC and CPT:</vt:lpstr>
      <vt:lpstr>Response</vt:lpstr>
      <vt:lpstr>PowerPoint Presentation</vt:lpstr>
      <vt:lpstr>PowerPoint Presentation</vt:lpstr>
      <vt:lpstr>CPT requests</vt:lpstr>
      <vt:lpstr>CPT requests</vt:lpstr>
      <vt:lpstr>Models presented in appendix 1</vt:lpstr>
      <vt:lpstr>Sneak peak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 ratio prior</vt:lpstr>
      <vt:lpstr>VAST </vt:lpstr>
      <vt:lpstr>A condensed list of requests from the SSC and CPT:</vt:lpstr>
      <vt:lpstr>Natural mortality</vt:lpstr>
      <vt:lpstr>Shell condition</vt:lpstr>
      <vt:lpstr>Natural mortality</vt:lpstr>
      <vt:lpstr>PowerPoint Presentation</vt:lpstr>
      <vt:lpstr>Natural mortality</vt:lpstr>
      <vt:lpstr>PowerPoint Presentation</vt:lpstr>
      <vt:lpstr>PowerPoint Presentation</vt:lpstr>
      <vt:lpstr>PowerPoint Presentation</vt:lpstr>
      <vt:lpstr>Estimation of time varying natural mortality Murphy et al. 2018</vt:lpstr>
      <vt:lpstr>PowerPoint Presentation</vt:lpstr>
      <vt:lpstr>PowerPoint Presentation</vt:lpstr>
      <vt:lpstr>Options for moving forward</vt:lpstr>
      <vt:lpstr>Catchability</vt:lpstr>
      <vt:lpstr>PowerPoint Presentation</vt:lpstr>
      <vt:lpstr>PowerPoint Presentation</vt:lpstr>
      <vt:lpstr>Catchability</vt:lpstr>
      <vt:lpstr>Estimated vs. empirical availability</vt:lpstr>
      <vt:lpstr>Time variation in q</vt:lpstr>
      <vt:lpstr>PowerPoint Presentation</vt:lpstr>
      <vt:lpstr>Northern Bering Sea </vt:lpstr>
      <vt:lpstr>Two more bonus runs…</vt:lpstr>
      <vt:lpstr>PowerPoint Presentation</vt:lpstr>
      <vt:lpstr>PowerPoint Presentation</vt:lpstr>
      <vt:lpstr>Moving forward</vt:lpstr>
      <vt:lpstr>Growth</vt:lpstr>
      <vt:lpstr>Growth</vt:lpstr>
      <vt:lpstr>PowerPoint Presentation</vt:lpstr>
      <vt:lpstr>Maturity</vt:lpstr>
      <vt:lpstr>Summary</vt:lpstr>
      <vt:lpstr>PowerPoint Presentation</vt:lpstr>
      <vt:lpstr>Given</vt:lpstr>
      <vt:lpstr>What data inform what processes?  Are the data informing the processes we think they are?</vt:lpstr>
      <vt:lpstr>Simple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aways from simple modeling</vt:lpstr>
      <vt:lpstr>Decisions for September/things I need help thinking about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Bering Sea snow crab</dc:title>
  <dc:creator>Cody</dc:creator>
  <cp:lastModifiedBy>Cody</cp:lastModifiedBy>
  <cp:revision>105</cp:revision>
  <dcterms:created xsi:type="dcterms:W3CDTF">2019-04-23T17:14:26Z</dcterms:created>
  <dcterms:modified xsi:type="dcterms:W3CDTF">2019-04-29T20:51:27Z</dcterms:modified>
</cp:coreProperties>
</file>