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3" r:id="rId4"/>
    <p:sldId id="284" r:id="rId5"/>
    <p:sldId id="264" r:id="rId6"/>
    <p:sldId id="257" r:id="rId7"/>
    <p:sldId id="258" r:id="rId8"/>
    <p:sldId id="266" r:id="rId9"/>
    <p:sldId id="259" r:id="rId10"/>
    <p:sldId id="268" r:id="rId11"/>
    <p:sldId id="275" r:id="rId12"/>
    <p:sldId id="260" r:id="rId13"/>
    <p:sldId id="270" r:id="rId14"/>
    <p:sldId id="269" r:id="rId15"/>
    <p:sldId id="283" r:id="rId16"/>
    <p:sldId id="282" r:id="rId17"/>
    <p:sldId id="261" r:id="rId18"/>
    <p:sldId id="271" r:id="rId19"/>
    <p:sldId id="272" r:id="rId20"/>
    <p:sldId id="273" r:id="rId21"/>
    <p:sldId id="274"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6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6BC0F-8D03-47A3-A969-97BB4ABCBDFF}"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94815-864B-416B-BDC0-4F90CEF07075}" type="slidenum">
              <a:rPr lang="en-US" smtClean="0"/>
              <a:t>‹#›</a:t>
            </a:fld>
            <a:endParaRPr lang="en-US"/>
          </a:p>
        </p:txBody>
      </p:sp>
    </p:spTree>
    <p:extLst>
      <p:ext uri="{BB962C8B-B14F-4D97-AF65-F5344CB8AC3E}">
        <p14:creationId xmlns:p14="http://schemas.microsoft.com/office/powerpoint/2010/main" val="344880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6BC0F-8D03-47A3-A969-97BB4ABCBDFF}"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94815-864B-416B-BDC0-4F90CEF07075}" type="slidenum">
              <a:rPr lang="en-US" smtClean="0"/>
              <a:t>‹#›</a:t>
            </a:fld>
            <a:endParaRPr lang="en-US"/>
          </a:p>
        </p:txBody>
      </p:sp>
    </p:spTree>
    <p:extLst>
      <p:ext uri="{BB962C8B-B14F-4D97-AF65-F5344CB8AC3E}">
        <p14:creationId xmlns:p14="http://schemas.microsoft.com/office/powerpoint/2010/main" val="328046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6BC0F-8D03-47A3-A969-97BB4ABCBDFF}"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94815-864B-416B-BDC0-4F90CEF07075}" type="slidenum">
              <a:rPr lang="en-US" smtClean="0"/>
              <a:t>‹#›</a:t>
            </a:fld>
            <a:endParaRPr lang="en-US"/>
          </a:p>
        </p:txBody>
      </p:sp>
    </p:spTree>
    <p:extLst>
      <p:ext uri="{BB962C8B-B14F-4D97-AF65-F5344CB8AC3E}">
        <p14:creationId xmlns:p14="http://schemas.microsoft.com/office/powerpoint/2010/main" val="181365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6BC0F-8D03-47A3-A969-97BB4ABCBDFF}"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94815-864B-416B-BDC0-4F90CEF07075}" type="slidenum">
              <a:rPr lang="en-US" smtClean="0"/>
              <a:t>‹#›</a:t>
            </a:fld>
            <a:endParaRPr lang="en-US"/>
          </a:p>
        </p:txBody>
      </p:sp>
    </p:spTree>
    <p:extLst>
      <p:ext uri="{BB962C8B-B14F-4D97-AF65-F5344CB8AC3E}">
        <p14:creationId xmlns:p14="http://schemas.microsoft.com/office/powerpoint/2010/main" val="36584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46BC0F-8D03-47A3-A969-97BB4ABCBDFF}"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94815-864B-416B-BDC0-4F90CEF07075}" type="slidenum">
              <a:rPr lang="en-US" smtClean="0"/>
              <a:t>‹#›</a:t>
            </a:fld>
            <a:endParaRPr lang="en-US"/>
          </a:p>
        </p:txBody>
      </p:sp>
    </p:spTree>
    <p:extLst>
      <p:ext uri="{BB962C8B-B14F-4D97-AF65-F5344CB8AC3E}">
        <p14:creationId xmlns:p14="http://schemas.microsoft.com/office/powerpoint/2010/main" val="94375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46BC0F-8D03-47A3-A969-97BB4ABCBDFF}"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94815-864B-416B-BDC0-4F90CEF07075}" type="slidenum">
              <a:rPr lang="en-US" smtClean="0"/>
              <a:t>‹#›</a:t>
            </a:fld>
            <a:endParaRPr lang="en-US"/>
          </a:p>
        </p:txBody>
      </p:sp>
    </p:spTree>
    <p:extLst>
      <p:ext uri="{BB962C8B-B14F-4D97-AF65-F5344CB8AC3E}">
        <p14:creationId xmlns:p14="http://schemas.microsoft.com/office/powerpoint/2010/main" val="275049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46BC0F-8D03-47A3-A969-97BB4ABCBDFF}"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94815-864B-416B-BDC0-4F90CEF07075}" type="slidenum">
              <a:rPr lang="en-US" smtClean="0"/>
              <a:t>‹#›</a:t>
            </a:fld>
            <a:endParaRPr lang="en-US"/>
          </a:p>
        </p:txBody>
      </p:sp>
    </p:spTree>
    <p:extLst>
      <p:ext uri="{BB962C8B-B14F-4D97-AF65-F5344CB8AC3E}">
        <p14:creationId xmlns:p14="http://schemas.microsoft.com/office/powerpoint/2010/main" val="307967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46BC0F-8D03-47A3-A969-97BB4ABCBDFF}"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94815-864B-416B-BDC0-4F90CEF07075}" type="slidenum">
              <a:rPr lang="en-US" smtClean="0"/>
              <a:t>‹#›</a:t>
            </a:fld>
            <a:endParaRPr lang="en-US"/>
          </a:p>
        </p:txBody>
      </p:sp>
    </p:spTree>
    <p:extLst>
      <p:ext uri="{BB962C8B-B14F-4D97-AF65-F5344CB8AC3E}">
        <p14:creationId xmlns:p14="http://schemas.microsoft.com/office/powerpoint/2010/main" val="14620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6BC0F-8D03-47A3-A969-97BB4ABCBDFF}"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94815-864B-416B-BDC0-4F90CEF07075}" type="slidenum">
              <a:rPr lang="en-US" smtClean="0"/>
              <a:t>‹#›</a:t>
            </a:fld>
            <a:endParaRPr lang="en-US"/>
          </a:p>
        </p:txBody>
      </p:sp>
    </p:spTree>
    <p:extLst>
      <p:ext uri="{BB962C8B-B14F-4D97-AF65-F5344CB8AC3E}">
        <p14:creationId xmlns:p14="http://schemas.microsoft.com/office/powerpoint/2010/main" val="142562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46BC0F-8D03-47A3-A969-97BB4ABCBDFF}"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94815-864B-416B-BDC0-4F90CEF07075}" type="slidenum">
              <a:rPr lang="en-US" smtClean="0"/>
              <a:t>‹#›</a:t>
            </a:fld>
            <a:endParaRPr lang="en-US"/>
          </a:p>
        </p:txBody>
      </p:sp>
    </p:spTree>
    <p:extLst>
      <p:ext uri="{BB962C8B-B14F-4D97-AF65-F5344CB8AC3E}">
        <p14:creationId xmlns:p14="http://schemas.microsoft.com/office/powerpoint/2010/main" val="420653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46BC0F-8D03-47A3-A969-97BB4ABCBDFF}"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94815-864B-416B-BDC0-4F90CEF07075}" type="slidenum">
              <a:rPr lang="en-US" smtClean="0"/>
              <a:t>‹#›</a:t>
            </a:fld>
            <a:endParaRPr lang="en-US"/>
          </a:p>
        </p:txBody>
      </p:sp>
    </p:spTree>
    <p:extLst>
      <p:ext uri="{BB962C8B-B14F-4D97-AF65-F5344CB8AC3E}">
        <p14:creationId xmlns:p14="http://schemas.microsoft.com/office/powerpoint/2010/main" val="426967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6BC0F-8D03-47A3-A969-97BB4ABCBDFF}" type="datetimeFigureOut">
              <a:rPr lang="en-US" smtClean="0"/>
              <a:t>1/12/2020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94815-864B-416B-BDC0-4F90CEF07075}" type="slidenum">
              <a:rPr lang="en-US" smtClean="0"/>
              <a:t>‹#›</a:t>
            </a:fld>
            <a:endParaRPr lang="en-US"/>
          </a:p>
        </p:txBody>
      </p:sp>
    </p:spTree>
    <p:extLst>
      <p:ext uri="{BB962C8B-B14F-4D97-AF65-F5344CB8AC3E}">
        <p14:creationId xmlns:p14="http://schemas.microsoft.com/office/powerpoint/2010/main" val="2860515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7A57-5486-40D7-BD0B-B6EB8A68C354}"/>
              </a:ext>
            </a:extLst>
          </p:cNvPr>
          <p:cNvSpPr>
            <a:spLocks noGrp="1"/>
          </p:cNvSpPr>
          <p:nvPr>
            <p:ph type="ctrTitle"/>
          </p:nvPr>
        </p:nvSpPr>
        <p:spPr>
          <a:xfrm>
            <a:off x="614083" y="692057"/>
            <a:ext cx="7772400" cy="2387600"/>
          </a:xfrm>
        </p:spPr>
        <p:txBody>
          <a:bodyPr/>
          <a:lstStyle/>
          <a:p>
            <a:r>
              <a:rPr lang="en-US" dirty="0"/>
              <a:t>Bering Sea Fishery Ecosystem Plan</a:t>
            </a:r>
          </a:p>
        </p:txBody>
      </p:sp>
      <p:sp>
        <p:nvSpPr>
          <p:cNvPr id="3" name="Subtitle 2">
            <a:extLst>
              <a:ext uri="{FF2B5EF4-FFF2-40B4-BE49-F238E27FC236}">
                <a16:creationId xmlns:a16="http://schemas.microsoft.com/office/drawing/2014/main" id="{8926C5D9-9B27-492B-AE34-A49ED7835AC9}"/>
              </a:ext>
            </a:extLst>
          </p:cNvPr>
          <p:cNvSpPr>
            <a:spLocks noGrp="1"/>
          </p:cNvSpPr>
          <p:nvPr>
            <p:ph type="subTitle" idx="1"/>
          </p:nvPr>
        </p:nvSpPr>
        <p:spPr>
          <a:xfrm>
            <a:off x="1205753" y="4021885"/>
            <a:ext cx="6858000" cy="1655762"/>
          </a:xfrm>
        </p:spPr>
        <p:txBody>
          <a:bodyPr>
            <a:normAutofit lnSpcReduction="10000"/>
          </a:bodyPr>
          <a:lstStyle/>
          <a:p>
            <a:r>
              <a:rPr lang="en-US" dirty="0"/>
              <a:t>Ben Daly</a:t>
            </a:r>
          </a:p>
          <a:p>
            <a:r>
              <a:rPr lang="en-US" dirty="0"/>
              <a:t>January 14-17, 2020</a:t>
            </a:r>
          </a:p>
          <a:p>
            <a:r>
              <a:rPr lang="en-US" dirty="0"/>
              <a:t>Crab Plan Team Meeting </a:t>
            </a:r>
          </a:p>
          <a:p>
            <a:r>
              <a:rPr lang="en-US" dirty="0"/>
              <a:t>Kodiak, Alaska</a:t>
            </a:r>
          </a:p>
        </p:txBody>
      </p:sp>
    </p:spTree>
    <p:extLst>
      <p:ext uri="{BB962C8B-B14F-4D97-AF65-F5344CB8AC3E}">
        <p14:creationId xmlns:p14="http://schemas.microsoft.com/office/powerpoint/2010/main" val="45239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065C-DE86-412D-B5DE-0BED4938A43B}"/>
              </a:ext>
            </a:extLst>
          </p:cNvPr>
          <p:cNvSpPr>
            <a:spLocks noGrp="1"/>
          </p:cNvSpPr>
          <p:nvPr>
            <p:ph type="title"/>
          </p:nvPr>
        </p:nvSpPr>
        <p:spPr>
          <a:xfrm>
            <a:off x="395567" y="18255"/>
            <a:ext cx="7886700" cy="1325563"/>
          </a:xfrm>
        </p:spPr>
        <p:txBody>
          <a:bodyPr/>
          <a:lstStyle/>
          <a:p>
            <a:r>
              <a:rPr lang="en-US" dirty="0"/>
              <a:t>BS FEP Team: 4 tasks</a:t>
            </a:r>
          </a:p>
        </p:txBody>
      </p:sp>
      <p:sp>
        <p:nvSpPr>
          <p:cNvPr id="3" name="Content Placeholder 2">
            <a:extLst>
              <a:ext uri="{FF2B5EF4-FFF2-40B4-BE49-F238E27FC236}">
                <a16:creationId xmlns:a16="http://schemas.microsoft.com/office/drawing/2014/main" id="{F3C34A6A-F85B-472E-AEC8-4AD7E9E8D7E2}"/>
              </a:ext>
            </a:extLst>
          </p:cNvPr>
          <p:cNvSpPr>
            <a:spLocks noGrp="1"/>
          </p:cNvSpPr>
          <p:nvPr>
            <p:ph idx="1"/>
          </p:nvPr>
        </p:nvSpPr>
        <p:spPr>
          <a:xfrm>
            <a:off x="494180" y="1126377"/>
            <a:ext cx="8380879" cy="5641975"/>
          </a:xfrm>
        </p:spPr>
        <p:txBody>
          <a:bodyPr>
            <a:normAutofit fontScale="92500" lnSpcReduction="20000"/>
          </a:bodyPr>
          <a:lstStyle/>
          <a:p>
            <a:pPr marL="0" indent="0">
              <a:buNone/>
            </a:pPr>
            <a:r>
              <a:rPr lang="en-US" dirty="0"/>
              <a:t>Overall objective as an ongoing Plan Team is to provide strategic support for the Council’s goals and objective for EBFM</a:t>
            </a:r>
          </a:p>
          <a:p>
            <a:pPr marL="514350" indent="-514350">
              <a:buFont typeface="+mj-lt"/>
              <a:buAutoNum type="arabicPeriod"/>
            </a:pPr>
            <a:r>
              <a:rPr lang="en-US" dirty="0"/>
              <a:t>Strategic guidance for monitoring Bering Sea ecosystem status</a:t>
            </a:r>
          </a:p>
          <a:p>
            <a:pPr lvl="1"/>
            <a:r>
              <a:rPr lang="en-US" dirty="0"/>
              <a:t>Develop ecosystem indicators for Ecosystem Status Report (aka Ecosystem Considerations Report)</a:t>
            </a:r>
          </a:p>
          <a:p>
            <a:pPr marL="514350" indent="-514350">
              <a:buFont typeface="+mj-lt"/>
              <a:buAutoNum type="arabicPeriod"/>
            </a:pPr>
            <a:r>
              <a:rPr lang="en-US" dirty="0"/>
              <a:t>Action modules</a:t>
            </a:r>
          </a:p>
          <a:p>
            <a:pPr lvl="1"/>
            <a:r>
              <a:rPr lang="en-US" dirty="0"/>
              <a:t>Recommend new, track/review ongoing, ensure results are reported to Council</a:t>
            </a:r>
          </a:p>
          <a:p>
            <a:pPr marL="514350" indent="-514350">
              <a:buFont typeface="+mj-lt"/>
              <a:buAutoNum type="arabicPeriod"/>
            </a:pPr>
            <a:r>
              <a:rPr lang="en-US" dirty="0"/>
              <a:t>Maintain Core BS FEP</a:t>
            </a:r>
          </a:p>
          <a:p>
            <a:pPr lvl="1"/>
            <a:r>
              <a:rPr lang="en-US" dirty="0"/>
              <a:t>Update with action module results, track/summarize how ecosystem information was/is used in Council actions each year</a:t>
            </a:r>
          </a:p>
          <a:p>
            <a:pPr marL="514350" indent="-514350">
              <a:buFont typeface="+mj-lt"/>
              <a:buAutoNum type="arabicPeriod"/>
            </a:pPr>
            <a:r>
              <a:rPr lang="en-US" dirty="0"/>
              <a:t>Outreach and communication</a:t>
            </a:r>
          </a:p>
          <a:p>
            <a:pPr lvl="1"/>
            <a:r>
              <a:rPr lang="en-US" dirty="0"/>
              <a:t>Recommend outreach/communication products, provide Council overviews of ecosystem products and research including LK/TK, collaborate with other plan teams</a:t>
            </a:r>
          </a:p>
          <a:p>
            <a:pPr marL="514350" indent="-514350">
              <a:buFont typeface="+mj-lt"/>
              <a:buAutoNum type="arabicPeriod"/>
            </a:pPr>
            <a:endParaRPr lang="en-US" dirty="0"/>
          </a:p>
        </p:txBody>
      </p:sp>
    </p:spTree>
    <p:extLst>
      <p:ext uri="{BB962C8B-B14F-4D97-AF65-F5344CB8AC3E}">
        <p14:creationId xmlns:p14="http://schemas.microsoft.com/office/powerpoint/2010/main" val="44474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2E89-3BC5-49D4-B465-7CB9693AF1BA}"/>
              </a:ext>
            </a:extLst>
          </p:cNvPr>
          <p:cNvSpPr>
            <a:spLocks noGrp="1"/>
          </p:cNvSpPr>
          <p:nvPr>
            <p:ph type="title"/>
          </p:nvPr>
        </p:nvSpPr>
        <p:spPr/>
        <p:txBody>
          <a:bodyPr/>
          <a:lstStyle/>
          <a:p>
            <a:r>
              <a:rPr lang="en-US" dirty="0"/>
              <a:t>BS FEP Team function</a:t>
            </a:r>
          </a:p>
        </p:txBody>
      </p:sp>
      <p:sp>
        <p:nvSpPr>
          <p:cNvPr id="3" name="Content Placeholder 2">
            <a:extLst>
              <a:ext uri="{FF2B5EF4-FFF2-40B4-BE49-F238E27FC236}">
                <a16:creationId xmlns:a16="http://schemas.microsoft.com/office/drawing/2014/main" id="{EAFE68B9-E194-4D4D-903A-1FC36FD3191F}"/>
              </a:ext>
            </a:extLst>
          </p:cNvPr>
          <p:cNvSpPr>
            <a:spLocks noGrp="1"/>
          </p:cNvSpPr>
          <p:nvPr>
            <p:ph idx="1"/>
          </p:nvPr>
        </p:nvSpPr>
        <p:spPr/>
        <p:txBody>
          <a:bodyPr/>
          <a:lstStyle/>
          <a:p>
            <a:pPr marL="0" indent="0">
              <a:buNone/>
            </a:pPr>
            <a:r>
              <a:rPr lang="en-US" dirty="0"/>
              <a:t>Similar to other plan teams:</a:t>
            </a:r>
          </a:p>
          <a:p>
            <a:pPr lvl="1"/>
            <a:r>
              <a:rPr lang="en-US" dirty="0"/>
              <a:t>Provide recommendations to the Council at Feb or April Council meeting</a:t>
            </a:r>
          </a:p>
          <a:p>
            <a:pPr lvl="1"/>
            <a:r>
              <a:rPr lang="en-US" dirty="0"/>
              <a:t>BS FEP Team recommendations reviewed through SSC, AP, and Council Ecosystem Committee</a:t>
            </a:r>
          </a:p>
        </p:txBody>
      </p:sp>
    </p:spTree>
    <p:extLst>
      <p:ext uri="{BB962C8B-B14F-4D97-AF65-F5344CB8AC3E}">
        <p14:creationId xmlns:p14="http://schemas.microsoft.com/office/powerpoint/2010/main" val="334661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3899-F9B5-4BDA-89F9-6CDE9E4EBB43}"/>
              </a:ext>
            </a:extLst>
          </p:cNvPr>
          <p:cNvSpPr>
            <a:spLocks noGrp="1"/>
          </p:cNvSpPr>
          <p:nvPr>
            <p:ph type="title"/>
          </p:nvPr>
        </p:nvSpPr>
        <p:spPr>
          <a:xfrm>
            <a:off x="628650" y="18255"/>
            <a:ext cx="7886700" cy="1325563"/>
          </a:xfrm>
        </p:spPr>
        <p:txBody>
          <a:bodyPr/>
          <a:lstStyle/>
          <a:p>
            <a:r>
              <a:rPr lang="en-US" dirty="0"/>
              <a:t>BS FEP</a:t>
            </a:r>
          </a:p>
        </p:txBody>
      </p:sp>
      <p:sp>
        <p:nvSpPr>
          <p:cNvPr id="3" name="Content Placeholder 2">
            <a:extLst>
              <a:ext uri="{FF2B5EF4-FFF2-40B4-BE49-F238E27FC236}">
                <a16:creationId xmlns:a16="http://schemas.microsoft.com/office/drawing/2014/main" id="{92343675-DAD9-412C-9B42-E449FF781B7F}"/>
              </a:ext>
            </a:extLst>
          </p:cNvPr>
          <p:cNvSpPr>
            <a:spLocks noGrp="1"/>
          </p:cNvSpPr>
          <p:nvPr>
            <p:ph idx="1"/>
          </p:nvPr>
        </p:nvSpPr>
        <p:spPr>
          <a:xfrm>
            <a:off x="485214" y="1583578"/>
            <a:ext cx="7886700" cy="4351338"/>
          </a:xfrm>
        </p:spPr>
        <p:txBody>
          <a:bodyPr>
            <a:normAutofit/>
          </a:bodyPr>
          <a:lstStyle/>
          <a:p>
            <a:pPr marL="0" indent="0">
              <a:buNone/>
            </a:pPr>
            <a:r>
              <a:rPr lang="en-US" dirty="0"/>
              <a:t>6 Ecosystem Goals</a:t>
            </a:r>
          </a:p>
          <a:p>
            <a:pPr lvl="1"/>
            <a:r>
              <a:rPr lang="en-US" dirty="0"/>
              <a:t>Explicit principles, policies, and guidelines for ecosystem-based management to be implemented in Fishery Management Plans </a:t>
            </a:r>
          </a:p>
          <a:p>
            <a:pPr marL="0" indent="0">
              <a:buNone/>
            </a:pPr>
            <a:r>
              <a:rPr lang="en-US" dirty="0"/>
              <a:t>17 Ecosystem Objectives</a:t>
            </a:r>
          </a:p>
          <a:p>
            <a:pPr lvl="1"/>
            <a:r>
              <a:rPr lang="en-US" dirty="0"/>
              <a:t>Strategic: provide a clear avenue to monitor for change, as they can be associated with specific indicators  </a:t>
            </a:r>
          </a:p>
          <a:p>
            <a:pPr marL="0" indent="0">
              <a:buNone/>
            </a:pPr>
            <a:r>
              <a:rPr lang="en-US" dirty="0"/>
              <a:t>5 Research Objectives</a:t>
            </a:r>
          </a:p>
          <a:p>
            <a:pPr lvl="1"/>
            <a:r>
              <a:rPr lang="en-US" dirty="0"/>
              <a:t>Provide the bridge between the Process Objectives and Action Modules to be initiated under the BS FEP framework </a:t>
            </a:r>
          </a:p>
          <a:p>
            <a:endParaRPr lang="en-US" dirty="0"/>
          </a:p>
        </p:txBody>
      </p:sp>
    </p:spTree>
    <p:extLst>
      <p:ext uri="{BB962C8B-B14F-4D97-AF65-F5344CB8AC3E}">
        <p14:creationId xmlns:p14="http://schemas.microsoft.com/office/powerpoint/2010/main" val="16884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8F751D-9854-4377-93CD-1B40AFB3AA07}"/>
              </a:ext>
            </a:extLst>
          </p:cNvPr>
          <p:cNvPicPr>
            <a:picLocks noChangeAspect="1"/>
          </p:cNvPicPr>
          <p:nvPr/>
        </p:nvPicPr>
        <p:blipFill>
          <a:blip r:embed="rId2"/>
          <a:stretch>
            <a:fillRect/>
          </a:stretch>
        </p:blipFill>
        <p:spPr>
          <a:xfrm>
            <a:off x="519953" y="1030942"/>
            <a:ext cx="8391508" cy="4421654"/>
          </a:xfrm>
          <a:prstGeom prst="rect">
            <a:avLst/>
          </a:prstGeom>
        </p:spPr>
      </p:pic>
    </p:spTree>
    <p:extLst>
      <p:ext uri="{BB962C8B-B14F-4D97-AF65-F5344CB8AC3E}">
        <p14:creationId xmlns:p14="http://schemas.microsoft.com/office/powerpoint/2010/main" val="373109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19F9B-C21E-44A4-9D08-795A9C05577C}"/>
              </a:ext>
            </a:extLst>
          </p:cNvPr>
          <p:cNvPicPr>
            <a:picLocks noChangeAspect="1"/>
          </p:cNvPicPr>
          <p:nvPr/>
        </p:nvPicPr>
        <p:blipFill>
          <a:blip r:embed="rId2"/>
          <a:stretch>
            <a:fillRect/>
          </a:stretch>
        </p:blipFill>
        <p:spPr>
          <a:xfrm>
            <a:off x="1810095" y="371857"/>
            <a:ext cx="5523809" cy="6114286"/>
          </a:xfrm>
          <a:prstGeom prst="rect">
            <a:avLst/>
          </a:prstGeom>
        </p:spPr>
      </p:pic>
    </p:spTree>
    <p:extLst>
      <p:ext uri="{BB962C8B-B14F-4D97-AF65-F5344CB8AC3E}">
        <p14:creationId xmlns:p14="http://schemas.microsoft.com/office/powerpoint/2010/main" val="291373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E7AA26-62DD-4B99-9D8A-041AB959DB7E}"/>
              </a:ext>
            </a:extLst>
          </p:cNvPr>
          <p:cNvPicPr>
            <a:picLocks noChangeAspect="1"/>
          </p:cNvPicPr>
          <p:nvPr/>
        </p:nvPicPr>
        <p:blipFill>
          <a:blip r:embed="rId2"/>
          <a:stretch>
            <a:fillRect/>
          </a:stretch>
        </p:blipFill>
        <p:spPr>
          <a:xfrm>
            <a:off x="286870" y="1631643"/>
            <a:ext cx="8570259" cy="4967147"/>
          </a:xfrm>
          <a:prstGeom prst="rect">
            <a:avLst/>
          </a:prstGeom>
        </p:spPr>
      </p:pic>
      <p:sp>
        <p:nvSpPr>
          <p:cNvPr id="3" name="TextBox 2">
            <a:extLst>
              <a:ext uri="{FF2B5EF4-FFF2-40B4-BE49-F238E27FC236}">
                <a16:creationId xmlns:a16="http://schemas.microsoft.com/office/drawing/2014/main" id="{F60F254D-515E-45CC-9E90-24D068F69B54}"/>
              </a:ext>
            </a:extLst>
          </p:cNvPr>
          <p:cNvSpPr txBox="1"/>
          <p:nvPr/>
        </p:nvSpPr>
        <p:spPr>
          <a:xfrm>
            <a:off x="286870" y="154315"/>
            <a:ext cx="878541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For fishery management to more explicitly take into account and be responsive to changes in the ecosystem, each of the six overarching Ecosystem Goals are associated with one or more strategic Ecosystem Objectives. </a:t>
            </a:r>
          </a:p>
          <a:p>
            <a:pPr marL="285750" indent="-285750">
              <a:buFont typeface="Arial" panose="020B0604020202020204" pitchFamily="34" charset="0"/>
              <a:buChar char="•"/>
            </a:pPr>
            <a:r>
              <a:rPr lang="en-US" dirty="0"/>
              <a:t>The Ecosystem Objectives provide a clear avenue to monitor for change, as they can be associated with specific indicators.</a:t>
            </a:r>
          </a:p>
        </p:txBody>
      </p:sp>
    </p:spTree>
    <p:extLst>
      <p:ext uri="{BB962C8B-B14F-4D97-AF65-F5344CB8AC3E}">
        <p14:creationId xmlns:p14="http://schemas.microsoft.com/office/powerpoint/2010/main" val="269754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9F01-E529-46D4-924C-0E0ECC3FBD46}"/>
              </a:ext>
            </a:extLst>
          </p:cNvPr>
          <p:cNvSpPr>
            <a:spLocks noGrp="1"/>
          </p:cNvSpPr>
          <p:nvPr>
            <p:ph type="title"/>
          </p:nvPr>
        </p:nvSpPr>
        <p:spPr>
          <a:xfrm>
            <a:off x="628650" y="18255"/>
            <a:ext cx="7886700" cy="1325563"/>
          </a:xfrm>
        </p:spPr>
        <p:txBody>
          <a:bodyPr/>
          <a:lstStyle/>
          <a:p>
            <a:r>
              <a:rPr lang="en-US" dirty="0"/>
              <a:t>BS FEP recommendation</a:t>
            </a:r>
          </a:p>
        </p:txBody>
      </p:sp>
      <p:sp>
        <p:nvSpPr>
          <p:cNvPr id="3" name="Content Placeholder 2">
            <a:extLst>
              <a:ext uri="{FF2B5EF4-FFF2-40B4-BE49-F238E27FC236}">
                <a16:creationId xmlns:a16="http://schemas.microsoft.com/office/drawing/2014/main" id="{615B4A4E-354A-4671-B07E-248DE66DEEB7}"/>
              </a:ext>
            </a:extLst>
          </p:cNvPr>
          <p:cNvSpPr>
            <a:spLocks noGrp="1"/>
          </p:cNvSpPr>
          <p:nvPr>
            <p:ph idx="1"/>
          </p:nvPr>
        </p:nvSpPr>
        <p:spPr>
          <a:xfrm>
            <a:off x="628649" y="1343818"/>
            <a:ext cx="7968503" cy="5128700"/>
          </a:xfrm>
        </p:spPr>
        <p:txBody>
          <a:bodyPr>
            <a:normAutofit fontScale="85000" lnSpcReduction="20000"/>
          </a:bodyPr>
          <a:lstStyle/>
          <a:p>
            <a:pPr marL="0" indent="0">
              <a:buNone/>
            </a:pPr>
            <a:r>
              <a:rPr lang="en-US" sz="3800" b="1" dirty="0"/>
              <a:t>Ecosystem Health Report Card</a:t>
            </a:r>
          </a:p>
          <a:p>
            <a:endParaRPr lang="en-US" dirty="0"/>
          </a:p>
          <a:p>
            <a:r>
              <a:rPr lang="en-US" dirty="0"/>
              <a:t>Organized around the Council’s 6 ecosystem goals and the 17 ecosystem objectives</a:t>
            </a:r>
          </a:p>
          <a:p>
            <a:r>
              <a:rPr lang="en-US" dirty="0"/>
              <a:t>Should be developed in partnership between the FEP Team and other Plan Teams, the ESR team, the SSC, the Council process generally</a:t>
            </a:r>
          </a:p>
          <a:p>
            <a:r>
              <a:rPr lang="en-US" dirty="0"/>
              <a:t>FEP Team workgroup (led by </a:t>
            </a:r>
            <a:r>
              <a:rPr lang="en-US" dirty="0" err="1"/>
              <a:t>Ebett</a:t>
            </a:r>
            <a:r>
              <a:rPr lang="en-US" dirty="0"/>
              <a:t> Siddon) to work on an initial framework proposal </a:t>
            </a:r>
          </a:p>
          <a:p>
            <a:endParaRPr lang="en-US" dirty="0"/>
          </a:p>
          <a:p>
            <a:r>
              <a:rPr lang="en-US" dirty="0"/>
              <a:t>Timeline:</a:t>
            </a:r>
          </a:p>
          <a:p>
            <a:pPr lvl="1"/>
            <a:r>
              <a:rPr lang="en-US" dirty="0"/>
              <a:t>Draft Ecosystem Health Report Card available for March 2020 FEP Team meeting</a:t>
            </a:r>
          </a:p>
          <a:p>
            <a:pPr lvl="1"/>
            <a:r>
              <a:rPr lang="en-US" dirty="0"/>
              <a:t>SSC/Council feedback in April 2020, PTs feedback in Sept 2020</a:t>
            </a:r>
          </a:p>
          <a:p>
            <a:pPr lvl="1"/>
            <a:r>
              <a:rPr lang="en-US" dirty="0"/>
              <a:t>Complementary revisions to ESR in Nov/Dec 2020</a:t>
            </a:r>
          </a:p>
          <a:p>
            <a:pPr marL="0" indent="0">
              <a:buNone/>
            </a:pPr>
            <a:endParaRPr lang="en-US" dirty="0"/>
          </a:p>
        </p:txBody>
      </p:sp>
    </p:spTree>
    <p:extLst>
      <p:ext uri="{BB962C8B-B14F-4D97-AF65-F5344CB8AC3E}">
        <p14:creationId xmlns:p14="http://schemas.microsoft.com/office/powerpoint/2010/main" val="81621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D2FA-5181-4E65-92F1-9B6FC4FFFCB8}"/>
              </a:ext>
            </a:extLst>
          </p:cNvPr>
          <p:cNvSpPr>
            <a:spLocks noGrp="1"/>
          </p:cNvSpPr>
          <p:nvPr>
            <p:ph type="title"/>
          </p:nvPr>
        </p:nvSpPr>
        <p:spPr>
          <a:xfrm>
            <a:off x="628650" y="0"/>
            <a:ext cx="7886700" cy="1325563"/>
          </a:xfrm>
        </p:spPr>
        <p:txBody>
          <a:bodyPr/>
          <a:lstStyle/>
          <a:p>
            <a:r>
              <a:rPr lang="en-US" dirty="0"/>
              <a:t>Action Modules</a:t>
            </a:r>
          </a:p>
        </p:txBody>
      </p:sp>
      <p:sp>
        <p:nvSpPr>
          <p:cNvPr id="3" name="Content Placeholder 2">
            <a:extLst>
              <a:ext uri="{FF2B5EF4-FFF2-40B4-BE49-F238E27FC236}">
                <a16:creationId xmlns:a16="http://schemas.microsoft.com/office/drawing/2014/main" id="{1D829B40-4E6C-4611-AB6A-B052B64D168F}"/>
              </a:ext>
            </a:extLst>
          </p:cNvPr>
          <p:cNvSpPr>
            <a:spLocks noGrp="1"/>
          </p:cNvSpPr>
          <p:nvPr>
            <p:ph idx="1"/>
          </p:nvPr>
        </p:nvSpPr>
        <p:spPr>
          <a:xfrm>
            <a:off x="521073" y="1144306"/>
            <a:ext cx="8434667" cy="5561293"/>
          </a:xfrm>
        </p:spPr>
        <p:txBody>
          <a:bodyPr>
            <a:normAutofit fontScale="92500" lnSpcReduction="20000"/>
          </a:bodyPr>
          <a:lstStyle/>
          <a:p>
            <a:r>
              <a:rPr lang="en-US" dirty="0"/>
              <a:t>Specific analyses or research efforts initiated by the Council, within the framework of the BS FEP. </a:t>
            </a:r>
          </a:p>
          <a:p>
            <a:r>
              <a:rPr lang="en-US" dirty="0"/>
              <a:t>Each Action Module has its own scope, tasking, and timeline. </a:t>
            </a:r>
          </a:p>
          <a:p>
            <a:r>
              <a:rPr lang="en-US" dirty="0"/>
              <a:t>Linked directly to the BS FEP objectives. </a:t>
            </a:r>
          </a:p>
          <a:p>
            <a:r>
              <a:rPr lang="en-US" dirty="0"/>
              <a:t>It is important there be forethought about how Action Modules will be incorporated into the Council management process. </a:t>
            </a:r>
          </a:p>
          <a:p>
            <a:r>
              <a:rPr lang="en-US" dirty="0"/>
              <a:t>Should be designed to focus on a specific Council need, to ensure a strong connection between BS FEP work and its utility in the Council process. </a:t>
            </a:r>
          </a:p>
          <a:p>
            <a:r>
              <a:rPr lang="en-US" dirty="0"/>
              <a:t>By prioritizing among Action Modules, the Council is also signaling its interests and priorities to other agencies, especially NMFS and the AFSC. </a:t>
            </a:r>
          </a:p>
          <a:p>
            <a:r>
              <a:rPr lang="en-US" dirty="0"/>
              <a:t>The Council must approve each Action Module that is included in the Core BS FEP. </a:t>
            </a:r>
          </a:p>
        </p:txBody>
      </p:sp>
    </p:spTree>
    <p:extLst>
      <p:ext uri="{BB962C8B-B14F-4D97-AF65-F5344CB8AC3E}">
        <p14:creationId xmlns:p14="http://schemas.microsoft.com/office/powerpoint/2010/main" val="3901503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E82E79-88B8-414B-9BE0-E9813D0DB663}"/>
              </a:ext>
            </a:extLst>
          </p:cNvPr>
          <p:cNvPicPr>
            <a:picLocks noChangeAspect="1"/>
          </p:cNvPicPr>
          <p:nvPr/>
        </p:nvPicPr>
        <p:blipFill>
          <a:blip r:embed="rId2"/>
          <a:stretch>
            <a:fillRect/>
          </a:stretch>
        </p:blipFill>
        <p:spPr>
          <a:xfrm>
            <a:off x="342824" y="1100466"/>
            <a:ext cx="8458351" cy="4657067"/>
          </a:xfrm>
          <a:prstGeom prst="rect">
            <a:avLst/>
          </a:prstGeom>
        </p:spPr>
      </p:pic>
    </p:spTree>
    <p:extLst>
      <p:ext uri="{BB962C8B-B14F-4D97-AF65-F5344CB8AC3E}">
        <p14:creationId xmlns:p14="http://schemas.microsoft.com/office/powerpoint/2010/main" val="309654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59F6-6B5B-4B60-9AB1-C3818356755D}"/>
              </a:ext>
            </a:extLst>
          </p:cNvPr>
          <p:cNvSpPr>
            <a:spLocks noGrp="1"/>
          </p:cNvSpPr>
          <p:nvPr>
            <p:ph type="title"/>
          </p:nvPr>
        </p:nvSpPr>
        <p:spPr>
          <a:xfrm>
            <a:off x="628649" y="365126"/>
            <a:ext cx="8452597" cy="1325563"/>
          </a:xfrm>
        </p:spPr>
        <p:txBody>
          <a:bodyPr/>
          <a:lstStyle/>
          <a:p>
            <a:r>
              <a:rPr lang="en-US" dirty="0"/>
              <a:t>5 action modules approved in FEP</a:t>
            </a:r>
          </a:p>
        </p:txBody>
      </p:sp>
      <p:sp>
        <p:nvSpPr>
          <p:cNvPr id="3" name="Content Placeholder 2">
            <a:extLst>
              <a:ext uri="{FF2B5EF4-FFF2-40B4-BE49-F238E27FC236}">
                <a16:creationId xmlns:a16="http://schemas.microsoft.com/office/drawing/2014/main" id="{6220F2DD-CB7A-4DBE-ABAD-00019BE9CCC8}"/>
              </a:ext>
            </a:extLst>
          </p:cNvPr>
          <p:cNvSpPr>
            <a:spLocks noGrp="1"/>
          </p:cNvSpPr>
          <p:nvPr>
            <p:ph idx="1"/>
          </p:nvPr>
        </p:nvSpPr>
        <p:spPr>
          <a:xfrm>
            <a:off x="628649" y="1761564"/>
            <a:ext cx="7421656" cy="4351338"/>
          </a:xfrm>
        </p:spPr>
        <p:txBody>
          <a:bodyPr>
            <a:normAutofit fontScale="92500" lnSpcReduction="20000"/>
          </a:bodyPr>
          <a:lstStyle/>
          <a:p>
            <a:pPr marL="514350" indent="-514350">
              <a:buFont typeface="+mj-lt"/>
              <a:buAutoNum type="arabicPeriod"/>
            </a:pPr>
            <a:r>
              <a:rPr lang="en-US" b="1" dirty="0"/>
              <a:t>Evaluate short- and long-term effects of climate change on fish and fisheries, and develop management considerations </a:t>
            </a:r>
          </a:p>
          <a:p>
            <a:pPr marL="514350" indent="-514350">
              <a:buFont typeface="+mj-lt"/>
              <a:buAutoNum type="arabicPeriod"/>
            </a:pPr>
            <a:r>
              <a:rPr lang="en-US" b="1" dirty="0"/>
              <a:t>Develop protocols for using LK and TK in management and understanding impacts of Council decisions on subsistence use</a:t>
            </a:r>
          </a:p>
          <a:p>
            <a:pPr marL="514350" indent="-514350">
              <a:buFont typeface="+mj-lt"/>
              <a:buAutoNum type="arabicPeriod"/>
            </a:pPr>
            <a:r>
              <a:rPr lang="en-US" dirty="0"/>
              <a:t>Gap analysis of Bering Sea management with EBFM best practices</a:t>
            </a:r>
          </a:p>
          <a:p>
            <a:pPr marL="514350" indent="-514350">
              <a:buFont typeface="+mj-lt"/>
              <a:buAutoNum type="arabicPeriod"/>
            </a:pPr>
            <a:r>
              <a:rPr lang="en-US" dirty="0"/>
              <a:t>Interdisciplinary conceptual models for the Bering Sea ecosystem</a:t>
            </a:r>
          </a:p>
          <a:p>
            <a:pPr marL="514350" indent="-514350">
              <a:buFont typeface="+mj-lt"/>
              <a:buAutoNum type="arabicPeriod"/>
            </a:pPr>
            <a:r>
              <a:rPr lang="en-US" dirty="0"/>
              <a:t>Align and track Council priorities with research funding opportunities </a:t>
            </a:r>
          </a:p>
        </p:txBody>
      </p:sp>
      <p:sp>
        <p:nvSpPr>
          <p:cNvPr id="4" name="Arrow: Right 3">
            <a:extLst>
              <a:ext uri="{FF2B5EF4-FFF2-40B4-BE49-F238E27FC236}">
                <a16:creationId xmlns:a16="http://schemas.microsoft.com/office/drawing/2014/main" id="{7A1A79D0-D1C1-47CD-AE1A-D4B4C21EED2E}"/>
              </a:ext>
            </a:extLst>
          </p:cNvPr>
          <p:cNvSpPr/>
          <p:nvPr/>
        </p:nvSpPr>
        <p:spPr>
          <a:xfrm rot="10800000">
            <a:off x="8040221" y="1761564"/>
            <a:ext cx="878541" cy="72614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92ED1F25-0AFE-4088-8847-10512DD19E52}"/>
              </a:ext>
            </a:extLst>
          </p:cNvPr>
          <p:cNvSpPr/>
          <p:nvPr/>
        </p:nvSpPr>
        <p:spPr>
          <a:xfrm rot="10800000">
            <a:off x="8076080" y="2777146"/>
            <a:ext cx="878541" cy="72614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25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0BEB1-47DB-4BC4-8517-FCB822680854}"/>
              </a:ext>
            </a:extLst>
          </p:cNvPr>
          <p:cNvSpPr>
            <a:spLocks noGrp="1"/>
          </p:cNvSpPr>
          <p:nvPr>
            <p:ph type="title"/>
          </p:nvPr>
        </p:nvSpPr>
        <p:spPr/>
        <p:txBody>
          <a:bodyPr/>
          <a:lstStyle/>
          <a:p>
            <a:r>
              <a:rPr lang="en-US" dirty="0"/>
              <a:t>Ecosystem-Based Fisheries Management</a:t>
            </a:r>
          </a:p>
        </p:txBody>
      </p:sp>
      <p:sp>
        <p:nvSpPr>
          <p:cNvPr id="3" name="Content Placeholder 2">
            <a:extLst>
              <a:ext uri="{FF2B5EF4-FFF2-40B4-BE49-F238E27FC236}">
                <a16:creationId xmlns:a16="http://schemas.microsoft.com/office/drawing/2014/main" id="{7E5FA9E2-C132-41E5-B7AB-A67BC3637396}"/>
              </a:ext>
            </a:extLst>
          </p:cNvPr>
          <p:cNvSpPr>
            <a:spLocks noGrp="1"/>
          </p:cNvSpPr>
          <p:nvPr>
            <p:ph idx="1"/>
          </p:nvPr>
        </p:nvSpPr>
        <p:spPr/>
        <p:txBody>
          <a:bodyPr>
            <a:normAutofit lnSpcReduction="10000"/>
          </a:bodyPr>
          <a:lstStyle/>
          <a:p>
            <a:pPr marL="0" indent="0">
              <a:buNone/>
            </a:pPr>
            <a:r>
              <a:rPr lang="en-US" dirty="0"/>
              <a:t>NMFS recognizes the importance of considering ecological and human components of any ecosystem during the management process. NMFS defines EBFM as: </a:t>
            </a:r>
          </a:p>
          <a:p>
            <a:pPr marL="0" indent="0">
              <a:buNone/>
            </a:pPr>
            <a:r>
              <a:rPr lang="en-US" i="1" dirty="0"/>
              <a:t>“a systematic approach to fisheries management in a geographically specified area that contributes to the resilience and sustainability of the ecosystem; recognizes the physical, biological, economic, and social interactions among the affected fishery-related components of the ecosystem, including humans; and seeks to optimize benefits among a diverse set of societal goals.” </a:t>
            </a:r>
            <a:endParaRPr lang="en-US" dirty="0"/>
          </a:p>
        </p:txBody>
      </p:sp>
    </p:spTree>
    <p:extLst>
      <p:ext uri="{BB962C8B-B14F-4D97-AF65-F5344CB8AC3E}">
        <p14:creationId xmlns:p14="http://schemas.microsoft.com/office/powerpoint/2010/main" val="2465855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D1F3-71A0-463F-BB50-B0A4C2413A0D}"/>
              </a:ext>
            </a:extLst>
          </p:cNvPr>
          <p:cNvSpPr>
            <a:spLocks noGrp="1"/>
          </p:cNvSpPr>
          <p:nvPr>
            <p:ph type="title"/>
          </p:nvPr>
        </p:nvSpPr>
        <p:spPr/>
        <p:txBody>
          <a:bodyPr/>
          <a:lstStyle/>
          <a:p>
            <a:r>
              <a:rPr lang="en-US" dirty="0"/>
              <a:t>Example: Climate Change Action Module Workplan</a:t>
            </a:r>
          </a:p>
        </p:txBody>
      </p:sp>
      <p:sp>
        <p:nvSpPr>
          <p:cNvPr id="3" name="Content Placeholder 2">
            <a:extLst>
              <a:ext uri="{FF2B5EF4-FFF2-40B4-BE49-F238E27FC236}">
                <a16:creationId xmlns:a16="http://schemas.microsoft.com/office/drawing/2014/main" id="{13260533-9C87-4AFD-9515-220F3FE4A466}"/>
              </a:ext>
            </a:extLst>
          </p:cNvPr>
          <p:cNvSpPr>
            <a:spLocks noGrp="1"/>
          </p:cNvSpPr>
          <p:nvPr>
            <p:ph idx="1"/>
          </p:nvPr>
        </p:nvSpPr>
        <p:spPr/>
        <p:txBody>
          <a:bodyPr>
            <a:normAutofit fontScale="92500" lnSpcReduction="10000"/>
          </a:bodyPr>
          <a:lstStyle/>
          <a:p>
            <a:r>
              <a:rPr lang="en-US" u="sng" dirty="0"/>
              <a:t>Goal</a:t>
            </a:r>
            <a:r>
              <a:rPr lang="en-US" dirty="0"/>
              <a:t>: Support equitable climate change adaptation pathways and long-term resilience for the coupled social-ecological system of the eastern Bering Sea</a:t>
            </a:r>
          </a:p>
          <a:p>
            <a:r>
              <a:rPr lang="en-US" u="sng" dirty="0"/>
              <a:t>Methods</a:t>
            </a:r>
            <a:r>
              <a:rPr lang="en-US" dirty="0"/>
              <a:t>: </a:t>
            </a:r>
            <a:r>
              <a:rPr lang="en-US" b="1" dirty="0"/>
              <a:t>synthesize</a:t>
            </a:r>
            <a:r>
              <a:rPr lang="en-US" dirty="0"/>
              <a:t> current climate change knowledge, </a:t>
            </a:r>
            <a:r>
              <a:rPr lang="en-US" b="1" dirty="0"/>
              <a:t>identify</a:t>
            </a:r>
            <a:r>
              <a:rPr lang="en-US" dirty="0"/>
              <a:t> potential management measures, and </a:t>
            </a:r>
            <a:r>
              <a:rPr lang="en-US" b="1" dirty="0"/>
              <a:t>evaluate</a:t>
            </a:r>
            <a:r>
              <a:rPr lang="en-US" dirty="0"/>
              <a:t> risks, timescales, and probability of success</a:t>
            </a:r>
          </a:p>
          <a:p>
            <a:r>
              <a:rPr lang="en-US" u="sng" dirty="0"/>
              <a:t>Results </a:t>
            </a:r>
            <a:r>
              <a:rPr lang="en-US" dirty="0"/>
              <a:t>will help the Council track climate change impacts on the Bering Sea ecosystem and ensure that fisheries management in the region is flexible enough to adapt to rapid shifts in species distributions or abundance under future conditions.</a:t>
            </a:r>
          </a:p>
        </p:txBody>
      </p:sp>
    </p:spTree>
    <p:extLst>
      <p:ext uri="{BB962C8B-B14F-4D97-AF65-F5344CB8AC3E}">
        <p14:creationId xmlns:p14="http://schemas.microsoft.com/office/powerpoint/2010/main" val="1999120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D1F3-71A0-463F-BB50-B0A4C2413A0D}"/>
              </a:ext>
            </a:extLst>
          </p:cNvPr>
          <p:cNvSpPr>
            <a:spLocks noGrp="1"/>
          </p:cNvSpPr>
          <p:nvPr>
            <p:ph type="title"/>
          </p:nvPr>
        </p:nvSpPr>
        <p:spPr/>
        <p:txBody>
          <a:bodyPr/>
          <a:lstStyle/>
          <a:p>
            <a:r>
              <a:rPr lang="en-US" dirty="0"/>
              <a:t>Climate Change Action Module Taskforce</a:t>
            </a:r>
          </a:p>
        </p:txBody>
      </p:sp>
      <p:sp>
        <p:nvSpPr>
          <p:cNvPr id="3" name="Content Placeholder 2">
            <a:extLst>
              <a:ext uri="{FF2B5EF4-FFF2-40B4-BE49-F238E27FC236}">
                <a16:creationId xmlns:a16="http://schemas.microsoft.com/office/drawing/2014/main" id="{13260533-9C87-4AFD-9515-220F3FE4A466}"/>
              </a:ext>
            </a:extLst>
          </p:cNvPr>
          <p:cNvSpPr>
            <a:spLocks noGrp="1"/>
          </p:cNvSpPr>
          <p:nvPr>
            <p:ph idx="1"/>
          </p:nvPr>
        </p:nvSpPr>
        <p:spPr/>
        <p:txBody>
          <a:bodyPr>
            <a:normAutofit/>
          </a:bodyPr>
          <a:lstStyle/>
          <a:p>
            <a:r>
              <a:rPr lang="en-US" dirty="0"/>
              <a:t>The Taskforce will be composed of a diverse group of individuals with interdisciplinary expertise. Members will include AFSC researchers, Traditional Knowledge holders, and representatives of indigenous organizations and NGOs.</a:t>
            </a:r>
          </a:p>
          <a:p>
            <a:r>
              <a:rPr lang="en-US" dirty="0"/>
              <a:t>9 members</a:t>
            </a:r>
          </a:p>
          <a:p>
            <a:pPr lvl="1"/>
            <a:r>
              <a:rPr lang="en-US" dirty="0"/>
              <a:t>Mix of interdisciplinary and specialists members</a:t>
            </a:r>
          </a:p>
          <a:p>
            <a:pPr lvl="1"/>
            <a:r>
              <a:rPr lang="en-US" dirty="0"/>
              <a:t>Familiar with Council process</a:t>
            </a:r>
          </a:p>
          <a:p>
            <a:pPr lvl="1"/>
            <a:r>
              <a:rPr lang="en-US" dirty="0"/>
              <a:t>Leverages people with connections to other partnerships</a:t>
            </a:r>
          </a:p>
        </p:txBody>
      </p:sp>
    </p:spTree>
    <p:extLst>
      <p:ext uri="{BB962C8B-B14F-4D97-AF65-F5344CB8AC3E}">
        <p14:creationId xmlns:p14="http://schemas.microsoft.com/office/powerpoint/2010/main" val="266649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AD37-BFF1-4220-929B-B2F4917F6838}"/>
              </a:ext>
            </a:extLst>
          </p:cNvPr>
          <p:cNvSpPr>
            <a:spLocks noGrp="1"/>
          </p:cNvSpPr>
          <p:nvPr>
            <p:ph type="title"/>
          </p:nvPr>
        </p:nvSpPr>
        <p:spPr>
          <a:xfrm>
            <a:off x="152401" y="18255"/>
            <a:ext cx="8991599" cy="1325563"/>
          </a:xfrm>
        </p:spPr>
        <p:txBody>
          <a:bodyPr/>
          <a:lstStyle/>
          <a:p>
            <a:r>
              <a:rPr lang="en-US" dirty="0"/>
              <a:t>BS FEP Interaction with Council groups</a:t>
            </a:r>
          </a:p>
        </p:txBody>
      </p:sp>
      <p:sp>
        <p:nvSpPr>
          <p:cNvPr id="3" name="Content Placeholder 2">
            <a:extLst>
              <a:ext uri="{FF2B5EF4-FFF2-40B4-BE49-F238E27FC236}">
                <a16:creationId xmlns:a16="http://schemas.microsoft.com/office/drawing/2014/main" id="{B670C0AB-2FBF-4089-9E3B-E7403097C2DF}"/>
              </a:ext>
            </a:extLst>
          </p:cNvPr>
          <p:cNvSpPr>
            <a:spLocks noGrp="1"/>
          </p:cNvSpPr>
          <p:nvPr>
            <p:ph idx="1"/>
          </p:nvPr>
        </p:nvSpPr>
        <p:spPr>
          <a:xfrm>
            <a:off x="628649" y="1219200"/>
            <a:ext cx="8362950" cy="5459506"/>
          </a:xfrm>
        </p:spPr>
        <p:txBody>
          <a:bodyPr>
            <a:normAutofit fontScale="92500" lnSpcReduction="20000"/>
          </a:bodyPr>
          <a:lstStyle/>
          <a:p>
            <a:pPr marL="0" indent="0">
              <a:buNone/>
            </a:pPr>
            <a:r>
              <a:rPr lang="en-US" b="1" dirty="0"/>
              <a:t>Council</a:t>
            </a:r>
            <a:r>
              <a:rPr lang="en-US" dirty="0"/>
              <a:t>: BS FEP is the Council’s document so any policy or actions under the BS FEP umbrella must be authorized by the Council. BS FEP does not have authority but can provide context for Council to take action.</a:t>
            </a:r>
          </a:p>
          <a:p>
            <a:pPr marL="0" indent="0">
              <a:buNone/>
            </a:pPr>
            <a:endParaRPr lang="en-US" dirty="0"/>
          </a:p>
          <a:p>
            <a:pPr marL="0" indent="0">
              <a:buNone/>
            </a:pPr>
            <a:r>
              <a:rPr lang="en-US" b="1" dirty="0"/>
              <a:t>SSC</a:t>
            </a:r>
            <a:r>
              <a:rPr lang="en-US" dirty="0"/>
              <a:t>: Recommendations from BS FEP Team (or via BS FEP action module) will be reviewed by SSC as per the Council standard procedure. SSC may choose to make recommendations to the Council regarding the BS FEP</a:t>
            </a:r>
          </a:p>
          <a:p>
            <a:endParaRPr lang="en-US" dirty="0"/>
          </a:p>
          <a:p>
            <a:pPr marL="0" indent="0">
              <a:buNone/>
            </a:pPr>
            <a:r>
              <a:rPr lang="en-US" b="1" dirty="0"/>
              <a:t>Ecosystem Committee</a:t>
            </a:r>
            <a:r>
              <a:rPr lang="en-US" dirty="0"/>
              <a:t>: delegated oversight of BS FEP development and ongoing implementation of the BS FEP. Coordinate with BS FEP Team to provide policy recommendations to the Council on direction for BS FEP action modules. The Ecosystem Committee may choose to make recommendations to the Council regarding the BS FEP.</a:t>
            </a:r>
          </a:p>
          <a:p>
            <a:endParaRPr lang="en-US" dirty="0"/>
          </a:p>
        </p:txBody>
      </p:sp>
    </p:spTree>
    <p:extLst>
      <p:ext uri="{BB962C8B-B14F-4D97-AF65-F5344CB8AC3E}">
        <p14:creationId xmlns:p14="http://schemas.microsoft.com/office/powerpoint/2010/main" val="834093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AD37-BFF1-4220-929B-B2F4917F6838}"/>
              </a:ext>
            </a:extLst>
          </p:cNvPr>
          <p:cNvSpPr>
            <a:spLocks noGrp="1"/>
          </p:cNvSpPr>
          <p:nvPr>
            <p:ph type="title"/>
          </p:nvPr>
        </p:nvSpPr>
        <p:spPr>
          <a:xfrm>
            <a:off x="152401" y="18255"/>
            <a:ext cx="8991599" cy="1325563"/>
          </a:xfrm>
        </p:spPr>
        <p:txBody>
          <a:bodyPr/>
          <a:lstStyle/>
          <a:p>
            <a:r>
              <a:rPr lang="en-US" dirty="0"/>
              <a:t>BS FEP Interaction with Council groups</a:t>
            </a:r>
          </a:p>
        </p:txBody>
      </p:sp>
      <p:sp>
        <p:nvSpPr>
          <p:cNvPr id="3" name="Content Placeholder 2">
            <a:extLst>
              <a:ext uri="{FF2B5EF4-FFF2-40B4-BE49-F238E27FC236}">
                <a16:creationId xmlns:a16="http://schemas.microsoft.com/office/drawing/2014/main" id="{B670C0AB-2FBF-4089-9E3B-E7403097C2DF}"/>
              </a:ext>
            </a:extLst>
          </p:cNvPr>
          <p:cNvSpPr>
            <a:spLocks noGrp="1"/>
          </p:cNvSpPr>
          <p:nvPr>
            <p:ph idx="1"/>
          </p:nvPr>
        </p:nvSpPr>
        <p:spPr>
          <a:xfrm>
            <a:off x="628649" y="1219200"/>
            <a:ext cx="8362950" cy="5459506"/>
          </a:xfrm>
        </p:spPr>
        <p:txBody>
          <a:bodyPr>
            <a:normAutofit fontScale="85000" lnSpcReduction="10000"/>
          </a:bodyPr>
          <a:lstStyle/>
          <a:p>
            <a:pPr marL="0" indent="0">
              <a:buNone/>
            </a:pPr>
            <a:r>
              <a:rPr lang="en-US" b="1" dirty="0"/>
              <a:t>Social Science Planning Team (SSPT): </a:t>
            </a:r>
            <a:r>
              <a:rPr lang="en-US" dirty="0"/>
              <a:t>feedback from the SSPT concerning social science aspects of the Core BS FEP and Action Module projects may be helpful for the BS FEP Team. The FEP Team approached the SSPT in May 2018 about collaborating on an Action Module focusing on assessing and integrating LK and TK into Council processes. The SSPT may choose to make recommendations to the Council regarding the BS FEP. </a:t>
            </a:r>
          </a:p>
          <a:p>
            <a:pPr marL="0" indent="0">
              <a:buNone/>
            </a:pPr>
            <a:endParaRPr lang="en-US" dirty="0"/>
          </a:p>
          <a:p>
            <a:pPr marL="0" indent="0">
              <a:buNone/>
            </a:pPr>
            <a:r>
              <a:rPr lang="en-US" b="1" dirty="0"/>
              <a:t>Community Engagement Committee</a:t>
            </a:r>
            <a:r>
              <a:rPr lang="en-US" dirty="0"/>
              <a:t>: The Council created this new Committee in June 2018 to advise the Council on strategies for improving engagement with rural and Alaska Native communities. It is anticipated that engagement strategies and public involvement that is developed and recommended by the Committee will be applied to the BS FEP as well, and there may be other opportunities for collaboration. The Community Engagement Committee may choose to make recommendations to the Council regarding the BS FEP. </a:t>
            </a:r>
          </a:p>
          <a:p>
            <a:endParaRPr lang="en-US" dirty="0"/>
          </a:p>
        </p:txBody>
      </p:sp>
    </p:spTree>
    <p:extLst>
      <p:ext uri="{BB962C8B-B14F-4D97-AF65-F5344CB8AC3E}">
        <p14:creationId xmlns:p14="http://schemas.microsoft.com/office/powerpoint/2010/main" val="320792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AD37-BFF1-4220-929B-B2F4917F6838}"/>
              </a:ext>
            </a:extLst>
          </p:cNvPr>
          <p:cNvSpPr>
            <a:spLocks noGrp="1"/>
          </p:cNvSpPr>
          <p:nvPr>
            <p:ph type="title"/>
          </p:nvPr>
        </p:nvSpPr>
        <p:spPr>
          <a:xfrm>
            <a:off x="152401" y="18255"/>
            <a:ext cx="8991599" cy="1325563"/>
          </a:xfrm>
        </p:spPr>
        <p:txBody>
          <a:bodyPr/>
          <a:lstStyle/>
          <a:p>
            <a:r>
              <a:rPr lang="en-US" dirty="0"/>
              <a:t>BS FEP Interaction with Council groups</a:t>
            </a:r>
          </a:p>
        </p:txBody>
      </p:sp>
      <p:sp>
        <p:nvSpPr>
          <p:cNvPr id="3" name="Content Placeholder 2">
            <a:extLst>
              <a:ext uri="{FF2B5EF4-FFF2-40B4-BE49-F238E27FC236}">
                <a16:creationId xmlns:a16="http://schemas.microsoft.com/office/drawing/2014/main" id="{B670C0AB-2FBF-4089-9E3B-E7403097C2DF}"/>
              </a:ext>
            </a:extLst>
          </p:cNvPr>
          <p:cNvSpPr>
            <a:spLocks noGrp="1"/>
          </p:cNvSpPr>
          <p:nvPr>
            <p:ph idx="1"/>
          </p:nvPr>
        </p:nvSpPr>
        <p:spPr>
          <a:xfrm>
            <a:off x="628649" y="1219200"/>
            <a:ext cx="8362950" cy="5459506"/>
          </a:xfrm>
        </p:spPr>
        <p:txBody>
          <a:bodyPr>
            <a:normAutofit fontScale="92500" lnSpcReduction="10000"/>
          </a:bodyPr>
          <a:lstStyle/>
          <a:p>
            <a:pPr marL="0" indent="0">
              <a:buNone/>
            </a:pPr>
            <a:r>
              <a:rPr lang="en-US" b="1" dirty="0"/>
              <a:t>Plan Teams: </a:t>
            </a:r>
            <a:r>
              <a:rPr lang="en-US" dirty="0"/>
              <a:t>To the extent that BS FEP information affects a particular FMP, that information should be shared with stock assessment authors and the Plan Teams. The Plan Teams may choose to make recommendations to the Council regarding the BS FEP. </a:t>
            </a:r>
          </a:p>
          <a:p>
            <a:endParaRPr lang="en-US" dirty="0"/>
          </a:p>
          <a:p>
            <a:pPr marL="0" indent="0">
              <a:buNone/>
            </a:pPr>
            <a:r>
              <a:rPr lang="en-US" b="1" dirty="0"/>
              <a:t>Fishery Management Plans: </a:t>
            </a:r>
            <a:r>
              <a:rPr lang="en-US" dirty="0"/>
              <a:t>FEPs are defined by scale of the fishery system, and provide a means for considering the system holistically, whereas Fishery Management Plans (FMPs) are specific to species groups. FEPs provide a platform to examine cumulative impacts in a system, including the effects across fisheries. Through the BS FEP framework, any new information that leads the Council to think about adjusting its management measures would need to be implemented in the FMPs, as the FEP does not authorize fishery management regulations. </a:t>
            </a:r>
          </a:p>
        </p:txBody>
      </p:sp>
    </p:spTree>
    <p:extLst>
      <p:ext uri="{BB962C8B-B14F-4D97-AF65-F5344CB8AC3E}">
        <p14:creationId xmlns:p14="http://schemas.microsoft.com/office/powerpoint/2010/main" val="4023556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AD37-BFF1-4220-929B-B2F4917F6838}"/>
              </a:ext>
            </a:extLst>
          </p:cNvPr>
          <p:cNvSpPr>
            <a:spLocks noGrp="1"/>
          </p:cNvSpPr>
          <p:nvPr>
            <p:ph type="title"/>
          </p:nvPr>
        </p:nvSpPr>
        <p:spPr>
          <a:xfrm>
            <a:off x="152401" y="18255"/>
            <a:ext cx="8991599" cy="1325563"/>
          </a:xfrm>
        </p:spPr>
        <p:txBody>
          <a:bodyPr/>
          <a:lstStyle/>
          <a:p>
            <a:r>
              <a:rPr lang="en-US" dirty="0"/>
              <a:t>BS FEP Interaction with Council groups</a:t>
            </a:r>
          </a:p>
        </p:txBody>
      </p:sp>
      <p:sp>
        <p:nvSpPr>
          <p:cNvPr id="3" name="Content Placeholder 2">
            <a:extLst>
              <a:ext uri="{FF2B5EF4-FFF2-40B4-BE49-F238E27FC236}">
                <a16:creationId xmlns:a16="http://schemas.microsoft.com/office/drawing/2014/main" id="{B670C0AB-2FBF-4089-9E3B-E7403097C2DF}"/>
              </a:ext>
            </a:extLst>
          </p:cNvPr>
          <p:cNvSpPr>
            <a:spLocks noGrp="1"/>
          </p:cNvSpPr>
          <p:nvPr>
            <p:ph idx="1"/>
          </p:nvPr>
        </p:nvSpPr>
        <p:spPr>
          <a:xfrm>
            <a:off x="628649" y="1219200"/>
            <a:ext cx="8362950" cy="5459506"/>
          </a:xfrm>
        </p:spPr>
        <p:txBody>
          <a:bodyPr>
            <a:normAutofit fontScale="77500" lnSpcReduction="20000"/>
          </a:bodyPr>
          <a:lstStyle/>
          <a:p>
            <a:pPr marL="0" indent="0">
              <a:buNone/>
            </a:pPr>
            <a:r>
              <a:rPr lang="en-US" b="1" dirty="0"/>
              <a:t>Ecosystem status report (or ecosystem considerations report)</a:t>
            </a:r>
            <a:r>
              <a:rPr lang="en-US" dirty="0"/>
              <a:t>: The BS FEP Team will review the annual ESR and use the information as a basis for recommendations for developing and prioritizing Action Modules. The ecosystem objectives identified in the BS FEP will be monitored through the ESR. </a:t>
            </a:r>
          </a:p>
          <a:p>
            <a:pPr marL="0" indent="0">
              <a:buNone/>
            </a:pPr>
            <a:r>
              <a:rPr lang="en-US" b="1" dirty="0"/>
              <a:t>Research priorities</a:t>
            </a:r>
            <a:r>
              <a:rPr lang="en-US" dirty="0"/>
              <a:t>: The Council has an established research priorities process by which it annually reviews and produces a list of 5-year research recommendations, including ‘top ten’ research priorities. Council’s Plan Teams all provide their top research priorities to the SSC, for them to consider holistically and integrate into a single list. It is anticipated that the BS FEP Team will similarly identify top research priorities for the Bering Sea ecosystem, likely linked to the Council’s prioritized Action Modules, for the SSC to assimilate. </a:t>
            </a:r>
          </a:p>
          <a:p>
            <a:pPr marL="0" indent="0">
              <a:buNone/>
            </a:pPr>
            <a:r>
              <a:rPr lang="en-US" dirty="0"/>
              <a:t>The BS FEP also includes a </a:t>
            </a:r>
            <a:r>
              <a:rPr lang="en-US" b="1" u="sng" dirty="0"/>
              <a:t>research tracking Action Module </a:t>
            </a:r>
            <a:r>
              <a:rPr lang="en-US" dirty="0"/>
              <a:t>(Action Module 5), which was proposed to tighten and track the alignment between the Council’s research priorities, funded research, and whether the outcome of that research is effectively meeting the Council’s needs. As this tracking process is further developed, staff anticipates that this process will be of interest to the SSC and the Council with respect to the development of the Council’s research priorities list. </a:t>
            </a:r>
          </a:p>
        </p:txBody>
      </p:sp>
    </p:spTree>
    <p:extLst>
      <p:ext uri="{BB962C8B-B14F-4D97-AF65-F5344CB8AC3E}">
        <p14:creationId xmlns:p14="http://schemas.microsoft.com/office/powerpoint/2010/main" val="362328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E34E-01E2-4D99-8A76-3D6F0BA43D57}"/>
              </a:ext>
            </a:extLst>
          </p:cNvPr>
          <p:cNvSpPr>
            <a:spLocks noGrp="1"/>
          </p:cNvSpPr>
          <p:nvPr>
            <p:ph type="title"/>
          </p:nvPr>
        </p:nvSpPr>
        <p:spPr>
          <a:xfrm>
            <a:off x="287430" y="129617"/>
            <a:ext cx="9259981" cy="1325563"/>
          </a:xfrm>
        </p:spPr>
        <p:txBody>
          <a:bodyPr>
            <a:normAutofit fontScale="90000"/>
          </a:bodyPr>
          <a:lstStyle/>
          <a:p>
            <a:r>
              <a:rPr lang="en-US" dirty="0"/>
              <a:t>How should BS FEP and EBFM information enter into the Council process?  </a:t>
            </a:r>
          </a:p>
        </p:txBody>
      </p:sp>
      <p:sp>
        <p:nvSpPr>
          <p:cNvPr id="3" name="Content Placeholder 2">
            <a:extLst>
              <a:ext uri="{FF2B5EF4-FFF2-40B4-BE49-F238E27FC236}">
                <a16:creationId xmlns:a16="http://schemas.microsoft.com/office/drawing/2014/main" id="{310D9262-E22F-447F-87B3-BD8BC6BA43A5}"/>
              </a:ext>
            </a:extLst>
          </p:cNvPr>
          <p:cNvSpPr>
            <a:spLocks noGrp="1"/>
          </p:cNvSpPr>
          <p:nvPr>
            <p:ph idx="1"/>
          </p:nvPr>
        </p:nvSpPr>
        <p:spPr>
          <a:xfrm>
            <a:off x="583266" y="1502901"/>
            <a:ext cx="7977468" cy="5337175"/>
          </a:xfrm>
        </p:spPr>
        <p:txBody>
          <a:bodyPr>
            <a:normAutofit fontScale="55000" lnSpcReduction="20000"/>
          </a:bodyPr>
          <a:lstStyle/>
          <a:p>
            <a:pPr marL="0" indent="0">
              <a:buNone/>
            </a:pPr>
            <a:r>
              <a:rPr lang="en-US" sz="5800" b="1" u="sng" dirty="0"/>
              <a:t>“Onramps”</a:t>
            </a:r>
            <a:r>
              <a:rPr lang="en-US" sz="5800" b="1" dirty="0"/>
              <a:t>: </a:t>
            </a:r>
            <a:r>
              <a:rPr lang="en-US" sz="5800" dirty="0"/>
              <a:t>entry points into the existing Council process </a:t>
            </a:r>
          </a:p>
          <a:p>
            <a:endParaRPr lang="en-US" dirty="0"/>
          </a:p>
          <a:p>
            <a:pPr marL="514350" indent="-514350">
              <a:buFont typeface="+mj-lt"/>
              <a:buAutoNum type="arabicPeriod"/>
            </a:pPr>
            <a:r>
              <a:rPr lang="en-US" b="1" dirty="0"/>
              <a:t>Inputs to data collection and strategic planning: </a:t>
            </a:r>
            <a:r>
              <a:rPr lang="en-US" dirty="0"/>
              <a:t>Natural and social science data to be collected, survey timing, geographic range of surveys, the Observer Program, targeted research studies, LK, TK, etc. </a:t>
            </a:r>
          </a:p>
          <a:p>
            <a:pPr marL="514350" indent="-514350">
              <a:buFont typeface="+mj-lt"/>
              <a:buAutoNum type="arabicPeriod"/>
            </a:pPr>
            <a:r>
              <a:rPr lang="en-US" b="1" dirty="0"/>
              <a:t>Inputs to analysts and/or stock assessment authors: </a:t>
            </a:r>
            <a:r>
              <a:rPr lang="en-US" dirty="0"/>
              <a:t>Covariates for potential consideration for stock assessment or MSE, model structural considerations, LK, TK, etc. </a:t>
            </a:r>
          </a:p>
          <a:p>
            <a:pPr marL="514350" indent="-514350">
              <a:buFont typeface="+mj-lt"/>
              <a:buAutoNum type="arabicPeriod"/>
            </a:pPr>
            <a:r>
              <a:rPr lang="en-US" b="1" dirty="0"/>
              <a:t>Inputs to the FMP Plan Teams: </a:t>
            </a:r>
            <a:r>
              <a:rPr lang="en-US" dirty="0"/>
              <a:t>Ecosystem status report, recommendations on model structural considerations, contextual ecosystem information (based on indicators, LK, TK, etc.), for setting ABCs relative to OFLs (scientific buffers), for research prioritization, etc.</a:t>
            </a:r>
          </a:p>
          <a:p>
            <a:pPr marL="514350" indent="-514350">
              <a:buFont typeface="+mj-lt"/>
              <a:buAutoNum type="arabicPeriod"/>
            </a:pPr>
            <a:r>
              <a:rPr lang="en-US" b="1" dirty="0"/>
              <a:t>Inputs to the SSC: </a:t>
            </a:r>
            <a:r>
              <a:rPr lang="en-US" dirty="0"/>
              <a:t>Ecosystem status report, contextual ecosystem information (based on indicators, LK, TK, etc.), recommendations for setting ABCs relative to OFLs (scientific buffers), for research prioritization, for amendments to the FMPs (e.g., control rules, reference points), etc. </a:t>
            </a:r>
          </a:p>
          <a:p>
            <a:pPr marL="514350" indent="-514350">
              <a:buFont typeface="+mj-lt"/>
              <a:buAutoNum type="arabicPeriod"/>
            </a:pPr>
            <a:r>
              <a:rPr lang="en-US" b="1" dirty="0"/>
              <a:t>Inputs directly to the Council: </a:t>
            </a:r>
            <a:r>
              <a:rPr lang="en-US" dirty="0"/>
              <a:t>Ecosystem status report, recommendations for amendments to the FMPs, guidance on setting TACs relative to ABCs, spatial closures, identification of thresholds for management action, information/ideas/concerns posed by members of the public during staff tasking (e.g., LK and TK holders), etc. </a:t>
            </a:r>
          </a:p>
          <a:p>
            <a:pPr marL="514350" indent="-514350">
              <a:buFont typeface="+mj-lt"/>
              <a:buAutoNum type="arabicPeriod"/>
            </a:pPr>
            <a:r>
              <a:rPr lang="en-US" b="1" dirty="0"/>
              <a:t>Inputs to regulation: </a:t>
            </a:r>
            <a:r>
              <a:rPr lang="en-US" dirty="0"/>
              <a:t>OY limits, Biological Opinions, Social Impact Assessment results and other social science, LK, TK, etc. </a:t>
            </a:r>
          </a:p>
          <a:p>
            <a:pPr marL="514350" indent="-514350">
              <a:buFont typeface="+mj-lt"/>
              <a:buAutoNum type="arabicPeriod"/>
            </a:pPr>
            <a:r>
              <a:rPr lang="en-US" b="1" dirty="0"/>
              <a:t>Inputs to NMFS and other agencies: </a:t>
            </a:r>
            <a:r>
              <a:rPr lang="en-US" dirty="0"/>
              <a:t>Ongoing natural and social science research, LK, TK, outcomes from Tribal consultation activities, etc. </a:t>
            </a:r>
          </a:p>
          <a:p>
            <a:endParaRPr lang="en-US" dirty="0"/>
          </a:p>
        </p:txBody>
      </p:sp>
    </p:spTree>
    <p:extLst>
      <p:ext uri="{BB962C8B-B14F-4D97-AF65-F5344CB8AC3E}">
        <p14:creationId xmlns:p14="http://schemas.microsoft.com/office/powerpoint/2010/main" val="259285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57668-22B2-406E-81BF-D37A7C556A5B}"/>
              </a:ext>
            </a:extLst>
          </p:cNvPr>
          <p:cNvPicPr>
            <a:picLocks noChangeAspect="1"/>
          </p:cNvPicPr>
          <p:nvPr/>
        </p:nvPicPr>
        <p:blipFill>
          <a:blip r:embed="rId2"/>
          <a:stretch>
            <a:fillRect/>
          </a:stretch>
        </p:blipFill>
        <p:spPr>
          <a:xfrm>
            <a:off x="786286" y="1390905"/>
            <a:ext cx="7571428" cy="4076190"/>
          </a:xfrm>
          <a:prstGeom prst="rect">
            <a:avLst/>
          </a:prstGeom>
        </p:spPr>
      </p:pic>
    </p:spTree>
    <p:extLst>
      <p:ext uri="{BB962C8B-B14F-4D97-AF65-F5344CB8AC3E}">
        <p14:creationId xmlns:p14="http://schemas.microsoft.com/office/powerpoint/2010/main" val="270678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D3E8-6D76-4C14-9100-5D485E6F1BF7}"/>
              </a:ext>
            </a:extLst>
          </p:cNvPr>
          <p:cNvSpPr>
            <a:spLocks noGrp="1"/>
          </p:cNvSpPr>
          <p:nvPr>
            <p:ph type="title"/>
          </p:nvPr>
        </p:nvSpPr>
        <p:spPr>
          <a:xfrm>
            <a:off x="521073" y="0"/>
            <a:ext cx="7886700" cy="1325563"/>
          </a:xfrm>
        </p:spPr>
        <p:txBody>
          <a:bodyPr/>
          <a:lstStyle/>
          <a:p>
            <a:r>
              <a:rPr lang="en-US" dirty="0"/>
              <a:t>NPFMC Ecosystem Policy</a:t>
            </a:r>
          </a:p>
        </p:txBody>
      </p:sp>
      <p:sp>
        <p:nvSpPr>
          <p:cNvPr id="3" name="Content Placeholder 2">
            <a:extLst>
              <a:ext uri="{FF2B5EF4-FFF2-40B4-BE49-F238E27FC236}">
                <a16:creationId xmlns:a16="http://schemas.microsoft.com/office/drawing/2014/main" id="{93FC846E-0D8D-459C-B34B-141753734888}"/>
              </a:ext>
            </a:extLst>
          </p:cNvPr>
          <p:cNvSpPr>
            <a:spLocks noGrp="1"/>
          </p:cNvSpPr>
          <p:nvPr>
            <p:ph idx="1"/>
          </p:nvPr>
        </p:nvSpPr>
        <p:spPr>
          <a:xfrm>
            <a:off x="628650" y="1253330"/>
            <a:ext cx="8156762" cy="5855681"/>
          </a:xfrm>
        </p:spPr>
        <p:txBody>
          <a:bodyPr>
            <a:normAutofit fontScale="55000" lnSpcReduction="20000"/>
          </a:bodyPr>
          <a:lstStyle/>
          <a:p>
            <a:pPr marL="0" indent="0">
              <a:buNone/>
            </a:pPr>
            <a:r>
              <a:rPr lang="en-US" sz="3300" dirty="0"/>
              <a:t>February 2014: NPFMC adopted an Ecosystem Policy that shall be given effect through all of the Council’s work, including long‐term planning initiatives, fishery management actions, and science planning to support ecosystem‐based fishery management.</a:t>
            </a:r>
          </a:p>
          <a:p>
            <a:r>
              <a:rPr lang="en-US" b="1" u="sng" dirty="0"/>
              <a:t>Value statement: </a:t>
            </a:r>
            <a:r>
              <a:rPr lang="en-US" dirty="0"/>
              <a:t>The Gulf of Alaska, Bering Sea, and Aleutian Islands are some of the most biologically productive and unique marine ecosystems in the world, supporting globally significant populations of marine mammals, seabirds, fish, and shellfish. This region produces over half the nation’s seafood and supports robust fishing communities, recreational fisheries, and a subsistence way of life. The Arctic ecosystem is a dynamic environment that is experiencing an unprecedented rate of loss of sea ice and other effects of climate change, resulting in elevated levels of risk and uncertainty. The North Pacific Fishery Management Council has an important stewardship responsibility for these resources, their productivity, and their sustainability for future generations.</a:t>
            </a:r>
          </a:p>
          <a:p>
            <a:r>
              <a:rPr lang="en-US" b="1" u="sng" dirty="0"/>
              <a:t>Vision statement: </a:t>
            </a:r>
            <a:r>
              <a:rPr lang="en-US" dirty="0"/>
              <a:t>The Council envisions sustainable fisheries that provide benefits for harvesters, processors, recreational and subsistence users, and fishing communities, which (1) are maintained by healthy, productive, biodiverse, resilient marine ecosystems that support a range of services; (2) support robust populations of marine species at all trophic levels, including marine mammals and seabirds; and (3) are managed using a precautionary, transparent, and inclusive process that allows for analyses of tradeoffs, accounts for changing conditions, and mitigates threats.</a:t>
            </a:r>
          </a:p>
          <a:p>
            <a:r>
              <a:rPr lang="en-US" sz="3600" b="1" u="sng" dirty="0"/>
              <a:t>Implementation strategy</a:t>
            </a:r>
            <a:r>
              <a:rPr lang="en-US" sz="3600" dirty="0"/>
              <a:t>: The Council intends that fishery management explicitly take into account environmental variability and uncertainty, changes and trends in climate and oceanographic conditions, fluctuations in productivity for managed species and associated ecosystem components, such as habitats and non-managed species, and relationships between marine species. Implementation will be responsive to changes in the ecosystem, and our understanding of those dynamics, incorporate the best available science, including local and traditional knowledge, and engage scientists, managers, and the public.</a:t>
            </a:r>
          </a:p>
          <a:p>
            <a:endParaRPr lang="en-US" dirty="0"/>
          </a:p>
          <a:p>
            <a:endParaRPr lang="en-US" dirty="0"/>
          </a:p>
        </p:txBody>
      </p:sp>
    </p:spTree>
    <p:extLst>
      <p:ext uri="{BB962C8B-B14F-4D97-AF65-F5344CB8AC3E}">
        <p14:creationId xmlns:p14="http://schemas.microsoft.com/office/powerpoint/2010/main" val="177984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71475-1A71-4C11-836E-751CA0BF0DC7}"/>
              </a:ext>
            </a:extLst>
          </p:cNvPr>
          <p:cNvSpPr>
            <a:spLocks noGrp="1"/>
          </p:cNvSpPr>
          <p:nvPr>
            <p:ph type="title"/>
          </p:nvPr>
        </p:nvSpPr>
        <p:spPr/>
        <p:txBody>
          <a:bodyPr/>
          <a:lstStyle/>
          <a:p>
            <a:r>
              <a:rPr lang="en-US" dirty="0"/>
              <a:t>Ecosystem-Based Fisheries Management</a:t>
            </a:r>
          </a:p>
        </p:txBody>
      </p:sp>
      <p:sp>
        <p:nvSpPr>
          <p:cNvPr id="3" name="Content Placeholder 2">
            <a:extLst>
              <a:ext uri="{FF2B5EF4-FFF2-40B4-BE49-F238E27FC236}">
                <a16:creationId xmlns:a16="http://schemas.microsoft.com/office/drawing/2014/main" id="{ED3ED173-D13E-4F59-B2F6-A225F5B5EC48}"/>
              </a:ext>
            </a:extLst>
          </p:cNvPr>
          <p:cNvSpPr>
            <a:spLocks noGrp="1"/>
          </p:cNvSpPr>
          <p:nvPr>
            <p:ph idx="1"/>
          </p:nvPr>
        </p:nvSpPr>
        <p:spPr/>
        <p:txBody>
          <a:bodyPr/>
          <a:lstStyle/>
          <a:p>
            <a:pPr marL="0" indent="0">
              <a:buNone/>
            </a:pPr>
            <a:endParaRPr lang="en-US" dirty="0"/>
          </a:p>
          <a:p>
            <a:pPr marL="0" indent="0">
              <a:buNone/>
            </a:pPr>
            <a:r>
              <a:rPr lang="en-US" dirty="0"/>
              <a:t>The Council has formalized its ecosystem approach in the Bering Sea as ecosystem-based fisheries management (EBFM) through the development of this Bering Sea Fishery Ecosystem Plan (BS FEP). </a:t>
            </a:r>
          </a:p>
        </p:txBody>
      </p:sp>
    </p:spTree>
    <p:extLst>
      <p:ext uri="{BB962C8B-B14F-4D97-AF65-F5344CB8AC3E}">
        <p14:creationId xmlns:p14="http://schemas.microsoft.com/office/powerpoint/2010/main" val="151422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F4912B-E4A0-459C-9900-4C3BD65338E6}"/>
              </a:ext>
            </a:extLst>
          </p:cNvPr>
          <p:cNvPicPr>
            <a:picLocks noChangeAspect="1"/>
          </p:cNvPicPr>
          <p:nvPr/>
        </p:nvPicPr>
        <p:blipFill>
          <a:blip r:embed="rId2"/>
          <a:stretch>
            <a:fillRect/>
          </a:stretch>
        </p:blipFill>
        <p:spPr>
          <a:xfrm>
            <a:off x="1493919" y="59168"/>
            <a:ext cx="5704739" cy="6798832"/>
          </a:xfrm>
          <a:prstGeom prst="rect">
            <a:avLst/>
          </a:prstGeom>
        </p:spPr>
      </p:pic>
    </p:spTree>
    <p:extLst>
      <p:ext uri="{BB962C8B-B14F-4D97-AF65-F5344CB8AC3E}">
        <p14:creationId xmlns:p14="http://schemas.microsoft.com/office/powerpoint/2010/main" val="417988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4795-8B29-4CF8-9D23-450F8AB419CF}"/>
              </a:ext>
            </a:extLst>
          </p:cNvPr>
          <p:cNvSpPr>
            <a:spLocks noGrp="1"/>
          </p:cNvSpPr>
          <p:nvPr>
            <p:ph type="title"/>
          </p:nvPr>
        </p:nvSpPr>
        <p:spPr/>
        <p:txBody>
          <a:bodyPr/>
          <a:lstStyle/>
          <a:p>
            <a:r>
              <a:rPr lang="en-US" dirty="0"/>
              <a:t>What is the BS FEP?</a:t>
            </a:r>
          </a:p>
        </p:txBody>
      </p:sp>
      <p:sp>
        <p:nvSpPr>
          <p:cNvPr id="3" name="Content Placeholder 2">
            <a:extLst>
              <a:ext uri="{FF2B5EF4-FFF2-40B4-BE49-F238E27FC236}">
                <a16:creationId xmlns:a16="http://schemas.microsoft.com/office/drawing/2014/main" id="{AEC46FDB-ABD8-48BD-9FA8-390F864B0D0A}"/>
              </a:ext>
            </a:extLst>
          </p:cNvPr>
          <p:cNvSpPr>
            <a:spLocks noGrp="1"/>
          </p:cNvSpPr>
          <p:nvPr>
            <p:ph idx="1"/>
          </p:nvPr>
        </p:nvSpPr>
        <p:spPr/>
        <p:txBody>
          <a:bodyPr>
            <a:normAutofit fontScale="70000" lnSpcReduction="20000"/>
          </a:bodyPr>
          <a:lstStyle/>
          <a:p>
            <a:r>
              <a:rPr lang="en-US" dirty="0"/>
              <a:t>A living document that will be updated over time and used to guide policy options and associated opportunities, risks, and tradeoffs affecting FMP species and the broader Bering Sea ecosystem in a systematic manner. </a:t>
            </a:r>
          </a:p>
          <a:p>
            <a:pPr lvl="1"/>
            <a:r>
              <a:rPr lang="en-US" dirty="0"/>
              <a:t>Adopted by Council in December 2018</a:t>
            </a:r>
          </a:p>
          <a:p>
            <a:r>
              <a:rPr lang="en-US" dirty="0"/>
              <a:t>The adopted “Core” document for the Bering Sea FEP documents current procedures and best practices for ecosystem-based fishery management (EBFM), provides brief, targeted, and evolving descriptions of the interconnected physical, biological, and human/institutional Bering Sea ecosystem and through ecosystem thresholds and targets, and directs how that information can be used to guide fishery management options.</a:t>
            </a:r>
          </a:p>
          <a:p>
            <a:r>
              <a:rPr lang="en-US" dirty="0"/>
              <a:t>With the development of a BS FEP, the Council has progressed on the continuum of EBFM, allowing Alaska to lead internationally in fishery management, and provide a clear record of the Council’s ecosystem-based policy decision making, while still applying policies that are suited to Alaskan circumstances. </a:t>
            </a:r>
          </a:p>
        </p:txBody>
      </p:sp>
    </p:spTree>
    <p:extLst>
      <p:ext uri="{BB962C8B-B14F-4D97-AF65-F5344CB8AC3E}">
        <p14:creationId xmlns:p14="http://schemas.microsoft.com/office/powerpoint/2010/main" val="100058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4E0D-3857-4DBF-8AEF-DD1F33CC5EE6}"/>
              </a:ext>
            </a:extLst>
          </p:cNvPr>
          <p:cNvSpPr>
            <a:spLocks noGrp="1"/>
          </p:cNvSpPr>
          <p:nvPr>
            <p:ph type="title"/>
          </p:nvPr>
        </p:nvSpPr>
        <p:spPr/>
        <p:txBody>
          <a:bodyPr/>
          <a:lstStyle/>
          <a:p>
            <a:r>
              <a:rPr lang="en-US" dirty="0"/>
              <a:t>BS FEP Development</a:t>
            </a:r>
          </a:p>
        </p:txBody>
      </p:sp>
      <p:sp>
        <p:nvSpPr>
          <p:cNvPr id="3" name="Content Placeholder 2">
            <a:extLst>
              <a:ext uri="{FF2B5EF4-FFF2-40B4-BE49-F238E27FC236}">
                <a16:creationId xmlns:a16="http://schemas.microsoft.com/office/drawing/2014/main" id="{3330B28F-9A68-4757-90D9-5E67ED5A74CE}"/>
              </a:ext>
            </a:extLst>
          </p:cNvPr>
          <p:cNvSpPr>
            <a:spLocks noGrp="1"/>
          </p:cNvSpPr>
          <p:nvPr>
            <p:ph idx="1"/>
          </p:nvPr>
        </p:nvSpPr>
        <p:spPr>
          <a:xfrm>
            <a:off x="628650" y="1825625"/>
            <a:ext cx="4409515" cy="4144869"/>
          </a:xfrm>
        </p:spPr>
        <p:txBody>
          <a:bodyPr>
            <a:normAutofit fontScale="92500" lnSpcReduction="20000"/>
          </a:bodyPr>
          <a:lstStyle/>
          <a:p>
            <a:r>
              <a:rPr lang="en-US" dirty="0"/>
              <a:t>In 2007, the Council developed an </a:t>
            </a:r>
            <a:r>
              <a:rPr lang="en-US" b="1" u="sng" dirty="0"/>
              <a:t>FEP for the Aleutian Islands</a:t>
            </a:r>
            <a:r>
              <a:rPr lang="en-US" dirty="0"/>
              <a:t>, which describes ecosystem processes, and physical, biological, socioeconomic, and management interactions in the area, and includes a qualitative ecosystem risk assessment and description of how risk associated with these interactions is currently being addressed by managers.</a:t>
            </a:r>
          </a:p>
          <a:p>
            <a:endParaRPr lang="en-US" dirty="0"/>
          </a:p>
        </p:txBody>
      </p:sp>
      <p:pic>
        <p:nvPicPr>
          <p:cNvPr id="4" name="Picture 3">
            <a:extLst>
              <a:ext uri="{FF2B5EF4-FFF2-40B4-BE49-F238E27FC236}">
                <a16:creationId xmlns:a16="http://schemas.microsoft.com/office/drawing/2014/main" id="{27DBE284-803B-4A40-BDCB-B7893454EEFA}"/>
              </a:ext>
            </a:extLst>
          </p:cNvPr>
          <p:cNvPicPr>
            <a:picLocks noChangeAspect="1"/>
          </p:cNvPicPr>
          <p:nvPr/>
        </p:nvPicPr>
        <p:blipFill>
          <a:blip r:embed="rId2"/>
          <a:stretch>
            <a:fillRect/>
          </a:stretch>
        </p:blipFill>
        <p:spPr>
          <a:xfrm>
            <a:off x="5170996" y="1503330"/>
            <a:ext cx="3973004" cy="5218966"/>
          </a:xfrm>
          <a:prstGeom prst="rect">
            <a:avLst/>
          </a:prstGeom>
        </p:spPr>
      </p:pic>
    </p:spTree>
    <p:extLst>
      <p:ext uri="{BB962C8B-B14F-4D97-AF65-F5344CB8AC3E}">
        <p14:creationId xmlns:p14="http://schemas.microsoft.com/office/powerpoint/2010/main" val="320697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4E0D-3857-4DBF-8AEF-DD1F33CC5EE6}"/>
              </a:ext>
            </a:extLst>
          </p:cNvPr>
          <p:cNvSpPr>
            <a:spLocks noGrp="1"/>
          </p:cNvSpPr>
          <p:nvPr>
            <p:ph type="title"/>
          </p:nvPr>
        </p:nvSpPr>
        <p:spPr>
          <a:xfrm>
            <a:off x="628650" y="132043"/>
            <a:ext cx="7886700" cy="1325563"/>
          </a:xfrm>
        </p:spPr>
        <p:txBody>
          <a:bodyPr/>
          <a:lstStyle/>
          <a:p>
            <a:r>
              <a:rPr lang="en-US" dirty="0"/>
              <a:t>BS FEP Development</a:t>
            </a:r>
          </a:p>
        </p:txBody>
      </p:sp>
      <p:sp>
        <p:nvSpPr>
          <p:cNvPr id="6" name="Content Placeholder 5">
            <a:extLst>
              <a:ext uri="{FF2B5EF4-FFF2-40B4-BE49-F238E27FC236}">
                <a16:creationId xmlns:a16="http://schemas.microsoft.com/office/drawing/2014/main" id="{E546840D-A1D8-4E00-951F-0D63DFB15B07}"/>
              </a:ext>
            </a:extLst>
          </p:cNvPr>
          <p:cNvSpPr>
            <a:spLocks noGrp="1"/>
          </p:cNvSpPr>
          <p:nvPr>
            <p:ph idx="1"/>
          </p:nvPr>
        </p:nvSpPr>
        <p:spPr>
          <a:xfrm>
            <a:off x="368676" y="1253330"/>
            <a:ext cx="4149538" cy="5380551"/>
          </a:xfrm>
        </p:spPr>
        <p:txBody>
          <a:bodyPr/>
          <a:lstStyle/>
          <a:p>
            <a:r>
              <a:rPr lang="en-US" dirty="0"/>
              <a:t>Council created a </a:t>
            </a:r>
            <a:r>
              <a:rPr lang="en-US" b="1" u="sng" dirty="0"/>
              <a:t>BS FEP Team</a:t>
            </a:r>
            <a:r>
              <a:rPr lang="en-US" dirty="0"/>
              <a:t> to develop the Core BS FEP from 2017-2018. </a:t>
            </a:r>
          </a:p>
          <a:p>
            <a:r>
              <a:rPr lang="en-US" dirty="0"/>
              <a:t>With the Council’s formal adoption of the BS FEP, the BS FEP Team transitioned to an ongoing role </a:t>
            </a:r>
          </a:p>
          <a:p>
            <a:r>
              <a:rPr lang="en-US" dirty="0"/>
              <a:t>First meeting in new role: May 6-7, 2019</a:t>
            </a:r>
          </a:p>
        </p:txBody>
      </p:sp>
      <p:pic>
        <p:nvPicPr>
          <p:cNvPr id="7" name="Picture 6">
            <a:extLst>
              <a:ext uri="{FF2B5EF4-FFF2-40B4-BE49-F238E27FC236}">
                <a16:creationId xmlns:a16="http://schemas.microsoft.com/office/drawing/2014/main" id="{FA55B91B-E6FB-44FB-ADD9-73AA8BF8517E}"/>
              </a:ext>
            </a:extLst>
          </p:cNvPr>
          <p:cNvPicPr>
            <a:picLocks noChangeAspect="1"/>
          </p:cNvPicPr>
          <p:nvPr/>
        </p:nvPicPr>
        <p:blipFill>
          <a:blip r:embed="rId2"/>
          <a:stretch>
            <a:fillRect/>
          </a:stretch>
        </p:blipFill>
        <p:spPr>
          <a:xfrm>
            <a:off x="6235065" y="794824"/>
            <a:ext cx="2540259" cy="3027446"/>
          </a:xfrm>
          <a:prstGeom prst="rect">
            <a:avLst/>
          </a:prstGeom>
        </p:spPr>
      </p:pic>
      <p:pic>
        <p:nvPicPr>
          <p:cNvPr id="5" name="Picture 4">
            <a:extLst>
              <a:ext uri="{FF2B5EF4-FFF2-40B4-BE49-F238E27FC236}">
                <a16:creationId xmlns:a16="http://schemas.microsoft.com/office/drawing/2014/main" id="{DDEFF385-9A90-47F9-979C-922CA520EE1C}"/>
              </a:ext>
            </a:extLst>
          </p:cNvPr>
          <p:cNvPicPr>
            <a:picLocks noChangeAspect="1"/>
          </p:cNvPicPr>
          <p:nvPr/>
        </p:nvPicPr>
        <p:blipFill>
          <a:blip r:embed="rId3"/>
          <a:stretch>
            <a:fillRect/>
          </a:stretch>
        </p:blipFill>
        <p:spPr>
          <a:xfrm>
            <a:off x="4518214" y="4285129"/>
            <a:ext cx="4588505" cy="2312894"/>
          </a:xfrm>
          <a:prstGeom prst="rect">
            <a:avLst/>
          </a:prstGeom>
        </p:spPr>
      </p:pic>
    </p:spTree>
    <p:extLst>
      <p:ext uri="{BB962C8B-B14F-4D97-AF65-F5344CB8AC3E}">
        <p14:creationId xmlns:p14="http://schemas.microsoft.com/office/powerpoint/2010/main" val="77430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3899-F9B5-4BDA-89F9-6CDE9E4EBB43}"/>
              </a:ext>
            </a:extLst>
          </p:cNvPr>
          <p:cNvSpPr>
            <a:spLocks noGrp="1"/>
          </p:cNvSpPr>
          <p:nvPr>
            <p:ph type="title"/>
          </p:nvPr>
        </p:nvSpPr>
        <p:spPr>
          <a:xfrm>
            <a:off x="476250" y="2250466"/>
            <a:ext cx="2831726" cy="1416098"/>
          </a:xfrm>
        </p:spPr>
        <p:txBody>
          <a:bodyPr/>
          <a:lstStyle/>
          <a:p>
            <a:r>
              <a:rPr lang="en-US" dirty="0"/>
              <a:t>BS FEP Team</a:t>
            </a:r>
          </a:p>
        </p:txBody>
      </p:sp>
      <p:sp>
        <p:nvSpPr>
          <p:cNvPr id="3" name="Content Placeholder 2">
            <a:extLst>
              <a:ext uri="{FF2B5EF4-FFF2-40B4-BE49-F238E27FC236}">
                <a16:creationId xmlns:a16="http://schemas.microsoft.com/office/drawing/2014/main" id="{92343675-DAD9-412C-9B42-E449FF781B7F}"/>
              </a:ext>
            </a:extLst>
          </p:cNvPr>
          <p:cNvSpPr>
            <a:spLocks noGrp="1"/>
          </p:cNvSpPr>
          <p:nvPr>
            <p:ph idx="1"/>
          </p:nvPr>
        </p:nvSpPr>
        <p:spPr>
          <a:xfrm>
            <a:off x="3452532" y="445060"/>
            <a:ext cx="5323916" cy="6179857"/>
          </a:xfrm>
        </p:spPr>
        <p:txBody>
          <a:bodyPr>
            <a:normAutofit fontScale="92500" lnSpcReduction="20000"/>
          </a:bodyPr>
          <a:lstStyle/>
          <a:p>
            <a:r>
              <a:rPr lang="en-US" dirty="0" err="1"/>
              <a:t>Kerim</a:t>
            </a:r>
            <a:r>
              <a:rPr lang="en-US" dirty="0"/>
              <a:t> Aydin, Co-Chair (AFSC REEM)</a:t>
            </a:r>
          </a:p>
          <a:p>
            <a:r>
              <a:rPr lang="en-US" dirty="0"/>
              <a:t>Mike Dalton (AFSC ESSR)</a:t>
            </a:r>
          </a:p>
          <a:p>
            <a:r>
              <a:rPr lang="en-US" dirty="0"/>
              <a:t>Ben Daly (ADF&amp;G)</a:t>
            </a:r>
          </a:p>
          <a:p>
            <a:r>
              <a:rPr lang="en-US" dirty="0"/>
              <a:t>Anne Marie </a:t>
            </a:r>
            <a:r>
              <a:rPr lang="en-US" dirty="0" err="1"/>
              <a:t>Eich</a:t>
            </a:r>
            <a:r>
              <a:rPr lang="en-US" dirty="0"/>
              <a:t> (NMFS AKR)</a:t>
            </a:r>
          </a:p>
          <a:p>
            <a:r>
              <a:rPr lang="en-US" dirty="0"/>
              <a:t>Diana Evans, Co-Chair (NPFMC)</a:t>
            </a:r>
          </a:p>
          <a:p>
            <a:r>
              <a:rPr lang="en-US" dirty="0"/>
              <a:t>Brad Harris (APU)</a:t>
            </a:r>
          </a:p>
          <a:p>
            <a:r>
              <a:rPr lang="en-US" dirty="0"/>
              <a:t>Jim Ianelli (AFSC SSMA)</a:t>
            </a:r>
          </a:p>
          <a:p>
            <a:r>
              <a:rPr lang="en-US" dirty="0"/>
              <a:t>Jo-Ann Mellish (NPRB)</a:t>
            </a:r>
          </a:p>
          <a:p>
            <a:r>
              <a:rPr lang="en-US" dirty="0"/>
              <a:t>Heather Renner (USFWS)</a:t>
            </a:r>
          </a:p>
          <a:p>
            <a:r>
              <a:rPr lang="en-US" dirty="0"/>
              <a:t>Elizabeth Siddon (AFSC ABL)</a:t>
            </a:r>
          </a:p>
          <a:p>
            <a:r>
              <a:rPr lang="en-US" dirty="0"/>
              <a:t>Phyllis </a:t>
            </a:r>
            <a:r>
              <a:rPr lang="en-US" dirty="0" err="1"/>
              <a:t>Stabeno</a:t>
            </a:r>
            <a:r>
              <a:rPr lang="en-US" dirty="0"/>
              <a:t> (NOAA PMEL)</a:t>
            </a:r>
          </a:p>
          <a:p>
            <a:r>
              <a:rPr lang="en-US" dirty="0"/>
              <a:t>Ian Stewart (IPHC)</a:t>
            </a:r>
          </a:p>
          <a:p>
            <a:r>
              <a:rPr lang="en-US" dirty="0"/>
              <a:t>Stephanie </a:t>
            </a:r>
            <a:r>
              <a:rPr lang="en-US" dirty="0" err="1"/>
              <a:t>Zador</a:t>
            </a:r>
            <a:r>
              <a:rPr lang="en-US" dirty="0"/>
              <a:t> (AFSC REFM)</a:t>
            </a:r>
          </a:p>
          <a:p>
            <a:r>
              <a:rPr lang="en-US" dirty="0"/>
              <a:t>Davin </a:t>
            </a:r>
            <a:r>
              <a:rPr lang="en-US" dirty="0" err="1"/>
              <a:t>Holen</a:t>
            </a:r>
            <a:r>
              <a:rPr lang="en-US" dirty="0"/>
              <a:t> (Sea Grant)</a:t>
            </a:r>
          </a:p>
          <a:p>
            <a:endParaRPr lang="en-US" dirty="0"/>
          </a:p>
          <a:p>
            <a:endParaRPr lang="en-US" dirty="0"/>
          </a:p>
          <a:p>
            <a:endParaRPr lang="en-US" dirty="0"/>
          </a:p>
        </p:txBody>
      </p:sp>
    </p:spTree>
    <p:extLst>
      <p:ext uri="{BB962C8B-B14F-4D97-AF65-F5344CB8AC3E}">
        <p14:creationId xmlns:p14="http://schemas.microsoft.com/office/powerpoint/2010/main" val="33174018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TotalTime>
  <Words>2555</Words>
  <Application>Microsoft Office PowerPoint</Application>
  <PresentationFormat>On-screen Show (4:3)</PresentationFormat>
  <Paragraphs>129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Bering Sea Fishery Ecosystem Plan</vt:lpstr>
      <vt:lpstr>Ecosystem-Based Fisheries Management</vt:lpstr>
      <vt:lpstr>NPFMC Ecosystem Policy</vt:lpstr>
      <vt:lpstr>Ecosystem-Based Fisheries Management</vt:lpstr>
      <vt:lpstr>PowerPoint Presentation</vt:lpstr>
      <vt:lpstr>What is the BS FEP?</vt:lpstr>
      <vt:lpstr>BS FEP Development</vt:lpstr>
      <vt:lpstr>BS FEP Development</vt:lpstr>
      <vt:lpstr>BS FEP Team</vt:lpstr>
      <vt:lpstr>BS FEP Team: 4 tasks</vt:lpstr>
      <vt:lpstr>BS FEP Team function</vt:lpstr>
      <vt:lpstr>BS FEP</vt:lpstr>
      <vt:lpstr>PowerPoint Presentation</vt:lpstr>
      <vt:lpstr>PowerPoint Presentation</vt:lpstr>
      <vt:lpstr>PowerPoint Presentation</vt:lpstr>
      <vt:lpstr>BS FEP recommendation</vt:lpstr>
      <vt:lpstr>Action Modules</vt:lpstr>
      <vt:lpstr>PowerPoint Presentation</vt:lpstr>
      <vt:lpstr>5 action modules approved in FEP</vt:lpstr>
      <vt:lpstr>Example: Climate Change Action Module Workplan</vt:lpstr>
      <vt:lpstr>Climate Change Action Module Taskforce</vt:lpstr>
      <vt:lpstr>BS FEP Interaction with Council groups</vt:lpstr>
      <vt:lpstr>BS FEP Interaction with Council groups</vt:lpstr>
      <vt:lpstr>BS FEP Interaction with Council groups</vt:lpstr>
      <vt:lpstr>BS FEP Interaction with Council groups</vt:lpstr>
      <vt:lpstr>How should BS FEP and EBFM information enter into the Council process?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Bering Sea Fishery Ecosystem Plan</dc:title>
  <dc:creator>Daly, Ben J (DFG)</dc:creator>
  <cp:lastModifiedBy>Daly, Ben J (DFG)</cp:lastModifiedBy>
  <cp:revision>34</cp:revision>
  <dcterms:created xsi:type="dcterms:W3CDTF">2019-12-31T22:44:56Z</dcterms:created>
  <dcterms:modified xsi:type="dcterms:W3CDTF">2020-01-12T20:23:17Z</dcterms:modified>
</cp:coreProperties>
</file>