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324" r:id="rId2"/>
    <p:sldId id="317" r:id="rId3"/>
    <p:sldId id="344" r:id="rId4"/>
    <p:sldId id="327" r:id="rId5"/>
    <p:sldId id="325" r:id="rId6"/>
    <p:sldId id="331" r:id="rId7"/>
    <p:sldId id="338" r:id="rId8"/>
    <p:sldId id="333" r:id="rId9"/>
    <p:sldId id="341" r:id="rId10"/>
    <p:sldId id="339" r:id="rId11"/>
    <p:sldId id="340" r:id="rId12"/>
    <p:sldId id="342" r:id="rId13"/>
    <p:sldId id="343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Gill Sans MT" panose="020B0502020104020203" pitchFamily="34" charset="0"/>
      <p:regular r:id="rId20"/>
      <p:bold r:id="rId21"/>
      <p:italic r:id="rId22"/>
      <p:boldItalic r:id="rId23"/>
    </p:embeddedFont>
    <p:embeddedFont>
      <p:font typeface="Wingdings 2" panose="05020102010507070707" pitchFamily="18" charset="2"/>
      <p:regular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509F9C-3DE3-CBBC-EA99-3AD9733A9FA0}" name="Diana Evans" initials="DE" userId="S::devans@npfmc.onmicrosoft.com::48bd8e62-0aa9-4133-9e78-27ab55767cd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1E5"/>
    <a:srgbClr val="6DB1FF"/>
    <a:srgbClr val="CFE4FF"/>
    <a:srgbClr val="459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1283" autoAdjust="0"/>
  </p:normalViewPr>
  <p:slideViewPr>
    <p:cSldViewPr snapToGrid="0">
      <p:cViewPr varScale="1">
        <p:scale>
          <a:sx n="70" d="100"/>
          <a:sy n="70" d="100"/>
        </p:scale>
        <p:origin x="11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00B49-6513-467C-A7E7-530B07C77D9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5BA21-56C6-4AB7-83CC-2F1385E1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63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5BA21-56C6-4AB7-83CC-2F1385E1A7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70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5BA21-56C6-4AB7-83CC-2F1385E1A7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56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26aa93e577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26aa93e577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about birds/mammals/bycatch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5052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26aa93e577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26aa93e577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is the preliminary Public Input 1-page flyer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0674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16F73BB-3B44-4D96-968A-B4BF25D0EF58}" type="datetime9">
              <a:rPr lang="en-US" smtClean="0"/>
              <a:t>10/17/2023 1:41:19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60462B74-C9F4-401F-B8E1-FBD4792E56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6232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283987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A67E-12D6-45C7-87B8-00426FCA6F49}" type="datetime9">
              <a:rPr lang="en-US" smtClean="0"/>
              <a:t>10/17/2023 1:41:19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BC280C83-0990-4DBA-9150-E5E4C5A3D4E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6232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284737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008BDB1-8207-438C-B05F-73622B91E51A}" type="datetime9">
              <a:rPr lang="en-US" smtClean="0"/>
              <a:t>10/17/2023 1:41:19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D354B163-6C4F-45DB-A034-51A5B30DD42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6232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1492188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3" y="5141975"/>
            <a:ext cx="8468145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3043911"/>
            <a:ext cx="8272211" cy="1497507"/>
          </a:xfrm>
        </p:spPr>
        <p:txBody>
          <a:bodyPr anchor="b">
            <a:normAutofit/>
          </a:bodyPr>
          <a:lstStyle>
            <a:lvl1pPr algn="l">
              <a:defRPr sz="2700" b="0" cap="all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4541417"/>
            <a:ext cx="827221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9F67B5E-2315-4740-ACC4-5F0FD51292D4}" type="datetime9">
              <a:rPr lang="en-US" smtClean="0"/>
              <a:t>10/17/2023 1:41:19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60ECD88C-B2CE-4747-BF15-020C37E38D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70467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745BCAC-898A-4739-BD0E-5F07CEE60A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4340" y="5900198"/>
            <a:ext cx="378152" cy="511293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002A-CF14-41E0-9D3A-B227D22D5DC1}" type="datetime9">
              <a:rPr lang="en-US" smtClean="0"/>
              <a:t>10/17/2023 1:41:19 PM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330512" y="606555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729658"/>
            <a:ext cx="8272212" cy="9883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6E537A51-93E5-4A33-A30C-A1ABDBE184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70467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6C967C7-6CE4-46B2-804B-B59D271138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4340" y="5900198"/>
            <a:ext cx="378152" cy="511293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15A1-9E26-4EA6-9D8B-B4D818EA55AD}" type="datetime9">
              <a:rPr lang="en-US" smtClean="0"/>
              <a:t>10/17/2023 1:41:19 PM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0D165EC4-2C00-48CD-B2A1-12555C9EA0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70467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BCE72FD7-7235-43F1-835C-35F26640CB3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4340" y="5900198"/>
            <a:ext cx="378152" cy="511293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5141973"/>
            <a:ext cx="847365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2296"/>
            <a:ext cx="3682084" cy="689514"/>
          </a:xfrm>
        </p:spPr>
        <p:txBody>
          <a:bodyPr anchor="ctr"/>
          <a:lstStyle>
            <a:lvl1pPr algn="l">
              <a:defRPr sz="15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601200"/>
            <a:ext cx="8469630" cy="4204800"/>
          </a:xfrm>
        </p:spPr>
        <p:txBody>
          <a:bodyPr anchor="ctr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5262297"/>
            <a:ext cx="4402490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6959D04-DB06-449D-88EF-22FDF65F61A3}" type="datetime9">
              <a:rPr lang="en-US" smtClean="0"/>
              <a:t>10/17/2023 1:41:19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A4FFB8C-88C5-469B-BBE5-2F9578EB3B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70467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0B06A6D8-59B6-48EF-97A3-580C263862A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4340" y="5900198"/>
            <a:ext cx="378152" cy="511293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4693389"/>
            <a:ext cx="8272212" cy="566738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599725"/>
            <a:ext cx="8468144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4" y="5260128"/>
            <a:ext cx="8272213" cy="59867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40E4-7B10-490B-A735-DEBF7B8C22B1}" type="datetime9">
              <a:rPr lang="en-US" smtClean="0"/>
              <a:t>10/17/2023 1:41:19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27769484-71D0-4024-B237-5839431955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70467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C9C32F3-1DF0-4FA3-BD8A-B66513D842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4340" y="5900198"/>
            <a:ext cx="378152" cy="511293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B77E-0D65-4F0D-A448-22274F2EF76F}" type="datetime9">
              <a:rPr lang="en-US" smtClean="0"/>
              <a:t>10/17/2023 1:41:19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82CC4F0-86ED-48D1-9558-7307A0C81B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70467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8E3E1CD5-CFCA-42EE-9113-0B154D972C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4340" y="5900198"/>
            <a:ext cx="378152" cy="511293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1" y="599725"/>
            <a:ext cx="2180113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75727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675727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8"/>
            <a:ext cx="99610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3B61589-5FEA-4BD5-9E88-03FA9D5565E5}" type="datetime9">
              <a:rPr lang="en-US" smtClean="0"/>
              <a:t>10/17/2023 1:41:19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5951812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2" y="5956138"/>
            <a:ext cx="87314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B48ED5C0-EC13-437C-B526-EF7919E97C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6" y="5681499"/>
            <a:ext cx="760300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91A95823-A39A-4BD7-9037-1A11F07304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52928" y="5900198"/>
            <a:ext cx="378152" cy="511293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533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FBE3-22A5-44C1-BECD-AED1140F9AC9}" type="datetime9">
              <a:rPr lang="en-US" smtClean="0"/>
              <a:t>10/17/2023 1:41:19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A5A75BB0-413D-4F15-A1A8-96425951F2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6232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190354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CEBB57C-3EE2-49B6-A8B0-CDF72F807241}" type="datetime9">
              <a:rPr lang="en-US" smtClean="0"/>
              <a:t>10/17/2023 1:41:19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18C50BD2-D693-4B76-839B-C2E20D3C1D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6232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2674728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3CF2-27F6-4367-9190-5CBAA7D66632}" type="datetime9">
              <a:rPr lang="en-US" smtClean="0"/>
              <a:t>10/17/2023 1:41:19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16ABAE74-18AB-4788-A9D2-A68293AFDA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6232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107250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5740-FE4F-4AFC-8F73-3AEAA9BFAC1E}" type="datetime9">
              <a:rPr lang="en-US" smtClean="0"/>
              <a:t>10/17/2023 1:41:19 PM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9FF31F1-188B-434A-9752-B504C17069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6232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99939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A7E0-6034-4DF7-835A-414B0F674D3A}" type="datetime9">
              <a:rPr lang="en-US" smtClean="0"/>
              <a:t>10/17/2023 1:41:19 PM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78F32D63-4028-48AE-9C6D-CFE0636D89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6232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224472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34B1-BBF9-4789-A914-6677BD0FF7ED}" type="datetime9">
              <a:rPr lang="en-US" smtClean="0"/>
              <a:t>10/17/2023 1:41:19 PM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B8CD5EE8-7E5B-4ED2-AAFF-162524991B8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6232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161933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B1AC1B4-70C1-45A7-ACCE-EF91F48BB3DE}" type="datetime9">
              <a:rPr lang="en-US" smtClean="0"/>
              <a:t>10/17/2023 1:41:19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1FAC6BA-7464-4C75-A91B-CE998EA139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6232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2513318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B4F-5E80-4779-AB4E-5A81A3C3F447}" type="datetime9">
              <a:rPr lang="en-US" smtClean="0"/>
              <a:t>10/17/2023 1:41:19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C9B07230-655A-460D-B205-2888BE05A8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6232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4162519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8CEE78F-E66B-4407-8E81-BBF2C1FACCE0}" type="datetime9">
              <a:rPr lang="en-US" smtClean="0"/>
              <a:t>10/17/2023 1:41:19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C9CD78-5C7C-4729-969B-090320421C67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598" y="5960313"/>
            <a:ext cx="346365" cy="34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0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1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72" r:id="rId1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pfmc.org/wp-content/PDFdocuments/resources/Research_Priorities_Terms_Definitions_(current)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etings.npfmc.org/Meeting/Details/2998" TargetMode="External"/><Relationship Id="rId2" Type="http://schemas.openxmlformats.org/officeDocument/2006/relationships/hyperlink" Target="https://research.psmfc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FB6FB-3742-758F-2F3E-3EF23225EE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Research priorities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53241-EDBF-537A-97E2-CC0BBE3B06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Plan Team Information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3CEFDF-BE7C-16ED-E29F-6C1251FBCE92}"/>
              </a:ext>
            </a:extLst>
          </p:cNvPr>
          <p:cNvSpPr txBox="1"/>
          <p:nvPr/>
        </p:nvSpPr>
        <p:spPr>
          <a:xfrm>
            <a:off x="672860" y="3243532"/>
            <a:ext cx="4235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Nicole Watson, Ph.D. | NPFMC Staff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nicole.watson@noaa.gov</a:t>
            </a:r>
          </a:p>
        </p:txBody>
      </p:sp>
    </p:spTree>
    <p:extLst>
      <p:ext uri="{BB962C8B-B14F-4D97-AF65-F5344CB8AC3E}">
        <p14:creationId xmlns:p14="http://schemas.microsoft.com/office/powerpoint/2010/main" val="1407012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67B174-2948-FCAD-AD4A-77300FA49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1459" y="5966186"/>
            <a:ext cx="77046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8E923C-2748-0618-779C-7E7B2C152219}"/>
              </a:ext>
            </a:extLst>
          </p:cNvPr>
          <p:cNvSpPr txBox="1"/>
          <p:nvPr/>
        </p:nvSpPr>
        <p:spPr>
          <a:xfrm>
            <a:off x="5126101" y="675820"/>
            <a:ext cx="3863762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Submitting a SSPT member new priority idea using the Google Form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922B4B1-3C1A-BB83-79C5-AE11B171D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25" y="319770"/>
            <a:ext cx="4511431" cy="621845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89F516-BCEF-AAB6-26CB-529317F4BB1E}"/>
              </a:ext>
            </a:extLst>
          </p:cNvPr>
          <p:cNvSpPr/>
          <p:nvPr/>
        </p:nvSpPr>
        <p:spPr>
          <a:xfrm>
            <a:off x="435725" y="5451894"/>
            <a:ext cx="3541052" cy="1086335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28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625D85-F563-7FDE-57B3-9C2AD4125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60C8938-25FB-33EB-2BB9-0499C3F13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40" y="635919"/>
            <a:ext cx="3752060" cy="4196467"/>
          </a:xfrm>
          <a:prstGeom prst="rect">
            <a:avLst/>
          </a:prstGeom>
        </p:spPr>
      </p:pic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9AB2342-94FA-2DAD-2FD8-BC0912FBA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900" y="635919"/>
            <a:ext cx="3752060" cy="5363769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9F3F582-959F-F2D9-4696-343679471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42" y="5289103"/>
            <a:ext cx="3752060" cy="1334066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B792DA7-6984-D07C-D3EF-231D1B578EA5}"/>
              </a:ext>
            </a:extLst>
          </p:cNvPr>
          <p:cNvCxnSpPr>
            <a:cxnSpLocks/>
          </p:cNvCxnSpPr>
          <p:nvPr/>
        </p:nvCxnSpPr>
        <p:spPr>
          <a:xfrm flipV="1">
            <a:off x="4226100" y="1141982"/>
            <a:ext cx="691800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AA64CD2-77DA-337A-6CBE-D7679C8F46D6}"/>
              </a:ext>
            </a:extLst>
          </p:cNvPr>
          <p:cNvCxnSpPr>
            <a:cxnSpLocks/>
          </p:cNvCxnSpPr>
          <p:nvPr/>
        </p:nvCxnSpPr>
        <p:spPr>
          <a:xfrm flipH="1" flipV="1">
            <a:off x="4226100" y="5716016"/>
            <a:ext cx="691800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28C8D10-DEB9-53F3-10E1-69913A4D199C}"/>
              </a:ext>
            </a:extLst>
          </p:cNvPr>
          <p:cNvSpPr txBox="1"/>
          <p:nvPr/>
        </p:nvSpPr>
        <p:spPr>
          <a:xfrm>
            <a:off x="224287" y="635919"/>
            <a:ext cx="370936" cy="37093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3967D3-40C0-DAF7-6113-BF1E41AA09DF}"/>
              </a:ext>
            </a:extLst>
          </p:cNvPr>
          <p:cNvSpPr txBox="1"/>
          <p:nvPr/>
        </p:nvSpPr>
        <p:spPr>
          <a:xfrm>
            <a:off x="4646762" y="635918"/>
            <a:ext cx="370936" cy="37093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AC9B89-4844-A642-FCFE-35D15F175A93}"/>
              </a:ext>
            </a:extLst>
          </p:cNvPr>
          <p:cNvSpPr txBox="1"/>
          <p:nvPr/>
        </p:nvSpPr>
        <p:spPr>
          <a:xfrm>
            <a:off x="224287" y="5289103"/>
            <a:ext cx="370936" cy="37093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33071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A7909-0894-F0C8-C102-CEC35E500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24" y="999202"/>
            <a:ext cx="7989752" cy="624859"/>
          </a:xfrm>
        </p:spPr>
        <p:txBody>
          <a:bodyPr/>
          <a:lstStyle/>
          <a:p>
            <a:r>
              <a:rPr lang="en-US" dirty="0"/>
              <a:t>Nov 3</a:t>
            </a:r>
            <a:r>
              <a:rPr lang="en-US" baseline="30000" dirty="0"/>
              <a:t>rd</a:t>
            </a:r>
            <a:r>
              <a:rPr lang="en-US" dirty="0"/>
              <a:t> SSPT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4E8A8-FB82-4237-42D4-F79909EC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628" y="2079808"/>
            <a:ext cx="8092743" cy="3990657"/>
          </a:xfrm>
        </p:spPr>
        <p:txBody>
          <a:bodyPr>
            <a:normAutofit/>
          </a:bodyPr>
          <a:lstStyle/>
          <a:p>
            <a:pPr marL="0" indent="0" rtl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Part 1: Discussion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Whether to add newly suggested </a:t>
            </a:r>
            <a:r>
              <a:rPr lang="en-US" dirty="0"/>
              <a:t>research priorities to the list.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Any discussion of existing priorities (e.g., categories, description, etc.).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Discussion on your choice for top 3-5.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	Public comment: </a:t>
            </a:r>
            <a:r>
              <a:rPr lang="en-US" dirty="0"/>
              <a:t>hoping to focus the public to helping us prioritize 	(rather than adding new items in at this point)</a:t>
            </a:r>
          </a:p>
          <a:p>
            <a:pPr marL="0" indent="0" rtl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/>
              <a:t>- Break: members submit top 3-5 to Sarah and Nicole for rank choice voting - </a:t>
            </a:r>
          </a:p>
          <a:p>
            <a:pPr marL="0" indent="0" rtl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Part 2: Voting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Rounds of rank choice voting to get to our top 3-5 (up to 10 specified)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18C28-ACC3-B5EA-16E0-D4A024878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00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A7909-0894-F0C8-C102-CEC35E500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24" y="999202"/>
            <a:ext cx="7989752" cy="624859"/>
          </a:xfrm>
        </p:spPr>
        <p:txBody>
          <a:bodyPr/>
          <a:lstStyle/>
          <a:p>
            <a:r>
              <a:rPr lang="en-US" dirty="0"/>
              <a:t>Nov 3</a:t>
            </a:r>
            <a:r>
              <a:rPr lang="en-US" baseline="30000" dirty="0"/>
              <a:t>rd</a:t>
            </a:r>
            <a:r>
              <a:rPr lang="en-US" dirty="0"/>
              <a:t> SSPT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4E8A8-FB82-4237-42D4-F79909EC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628" y="2079808"/>
            <a:ext cx="8092743" cy="3254191"/>
          </a:xfrm>
        </p:spPr>
        <p:txBody>
          <a:bodyPr>
            <a:normAutofit/>
          </a:bodyPr>
          <a:lstStyle/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Virtual meeting – although noticed as hybrid.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Hoping for ½ day: 8:30am – 12:30pm.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Take up discussion of SSPT next steps?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18C28-ACC3-B5EA-16E0-D4A024878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744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9558D-CDE7-4913-B697-7ED7BBEB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Purpose of RESEARCH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52CB2-B8D8-490B-8361-965D20A9D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08827"/>
            <a:ext cx="7989752" cy="4302193"/>
          </a:xfrm>
        </p:spPr>
        <p:txBody>
          <a:bodyPr>
            <a:normAutofit/>
          </a:bodyPr>
          <a:lstStyle/>
          <a:p>
            <a:r>
              <a:rPr lang="en-US" sz="2200" dirty="0"/>
              <a:t>Magnuson-Stevens Act requires Councils to identify 5-year research priorities for fisheries, fisheries interactions, habitat and other areas of research that are necessary for management purposes</a:t>
            </a:r>
          </a:p>
          <a:p>
            <a:r>
              <a:rPr lang="en-US" sz="2200" dirty="0"/>
              <a:t>Research priorities are selected based on how well they align with or inform management for the federal fisheries the Council manages</a:t>
            </a:r>
          </a:p>
          <a:p>
            <a:r>
              <a:rPr lang="en-US" sz="2200" dirty="0"/>
              <a:t>Final SSC and Council review will occur at the April 2024 meeting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BA62B-B7D5-425C-9A92-AA041FEC7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31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9558D-CDE7-4913-B697-7ED7BBEB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Purpose of RESEARCH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52CB2-B8D8-490B-8361-965D20A9D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74" y="1908827"/>
            <a:ext cx="8229600" cy="430219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After final review, the updated research priorities are provided to:</a:t>
            </a:r>
          </a:p>
          <a:p>
            <a:pPr lvl="1"/>
            <a:r>
              <a:rPr lang="en-US" sz="2000" dirty="0"/>
              <a:t>Secretary of Commerce </a:t>
            </a:r>
          </a:p>
          <a:p>
            <a:pPr lvl="1"/>
            <a:r>
              <a:rPr lang="en-US" sz="2000" dirty="0"/>
              <a:t>Alaska Fishery Science Center </a:t>
            </a:r>
          </a:p>
          <a:p>
            <a:pPr lvl="1"/>
            <a:r>
              <a:rPr lang="en-US" sz="2000" dirty="0"/>
              <a:t>Research and funding entities such as North Pacific Research Board, University of Alaska, University of Washington, Oregon State University, Alaska Department of Fish and Game, Alaska Ocean Observing System</a:t>
            </a:r>
          </a:p>
          <a:p>
            <a:r>
              <a:rPr lang="en-US" sz="2400" dirty="0"/>
              <a:t>Council has moved to a system of identifying 5-year priorities on a triennial basis</a:t>
            </a:r>
          </a:p>
          <a:p>
            <a:pPr lvl="1"/>
            <a:r>
              <a:rPr lang="en-US" sz="2000" dirty="0"/>
              <a:t>Last review was in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BA62B-B7D5-425C-9A92-AA041FEC7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125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9558D-CDE7-4913-B697-7ED7BBEB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NPFMC Research PRIORITY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Categories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52CB2-B8D8-490B-8361-965D20A9D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1" y="1948874"/>
            <a:ext cx="8211313" cy="474749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l"/>
            <a:r>
              <a:rPr lang="en-US" sz="1400" b="1" dirty="0"/>
              <a:t>Critical ongoing monitoring</a:t>
            </a:r>
            <a:endParaRPr lang="en-US" sz="1400" b="1" i="0" u="none" strike="noStrike" baseline="0" dirty="0">
              <a:solidFill>
                <a:srgbClr val="000000"/>
              </a:solidFill>
            </a:endParaRPr>
          </a:p>
          <a:p>
            <a:pPr marL="324000" lvl="1" indent="0">
              <a:buNone/>
            </a:pPr>
            <a:r>
              <a:rPr lang="en-US" sz="1400" b="0" i="0" u="none" strike="noStrike" baseline="0" dirty="0">
                <a:solidFill>
                  <a:srgbClr val="000000"/>
                </a:solidFill>
              </a:rPr>
              <a:t>Information provided by monitoring activities in this category (1) provide an essential management function; (2) cannot likely be acquired through other means; or (3) are required by regulation. (e.g., agency fish surveys, socioeconomic data collections)</a:t>
            </a:r>
            <a:endParaRPr lang="en-US" sz="1800" dirty="0"/>
          </a:p>
          <a:p>
            <a:r>
              <a:rPr lang="en-US" sz="1400" b="1" dirty="0"/>
              <a:t>Urgent</a:t>
            </a:r>
            <a:endParaRPr lang="en-US" sz="1400" b="1" i="0" u="none" strike="noStrike" baseline="0" dirty="0">
              <a:solidFill>
                <a:srgbClr val="000000"/>
              </a:solidFill>
            </a:endParaRPr>
          </a:p>
          <a:p>
            <a:pPr marL="324000" lvl="1" indent="0">
              <a:buNone/>
            </a:pPr>
            <a:r>
              <a:rPr lang="en-US" sz="1400" b="0" i="0" u="none" strike="noStrike" baseline="0" dirty="0">
                <a:solidFill>
                  <a:srgbClr val="000000"/>
                </a:solidFill>
              </a:rPr>
              <a:t>Research that is essential for compliance with federal requirements, including National Standards, or that has been identified by management as necessary to aid decision-making. It is expected that a one or two year project would meet the information need. Postponement would have a significant impact on management. (e.g., genetic analyses to resolve stock delineation questions for harvest specifications, fishery interaction studies to provide important input for Biological Opinions or NEPA analyses)</a:t>
            </a:r>
            <a:endParaRPr lang="en-US" sz="1800" dirty="0"/>
          </a:p>
          <a:p>
            <a:r>
              <a:rPr lang="en-US" sz="1400" b="1" dirty="0"/>
              <a:t>Important (near term)</a:t>
            </a:r>
          </a:p>
          <a:p>
            <a:pPr marL="324000" lvl="1" indent="0">
              <a:buNone/>
            </a:pPr>
            <a:r>
              <a:rPr lang="en-US" sz="1400" b="0" i="0" u="none" strike="noStrike" baseline="0" dirty="0">
                <a:solidFill>
                  <a:srgbClr val="000000"/>
                </a:solidFill>
              </a:rPr>
              <a:t>Obtaining a new set of data or research result that is likely to aid in the evaluation of a near term or ongoing management goal. The research might involve a time-limited program or work that could continue indefinitely. Postponement will not have an immediate impact on fishery management; however, the information generated will likely inform near term (e.g., &lt;5 year) Council actions. (e.g., studies to improve stock assessment parameters, gear research to reduc</a:t>
            </a:r>
            <a:r>
              <a:rPr lang="en-US" sz="1400" dirty="0">
                <a:solidFill>
                  <a:srgbClr val="000000"/>
                </a:solidFill>
              </a:rPr>
              <a:t>e bycatch, MSEs, social science surveys to inform new rationalization programs)</a:t>
            </a:r>
            <a:endParaRPr lang="en-US" sz="1800" dirty="0"/>
          </a:p>
          <a:p>
            <a:r>
              <a:rPr lang="en-US" sz="1400" b="1" dirty="0"/>
              <a:t>Strategic (future needs)</a:t>
            </a:r>
          </a:p>
          <a:p>
            <a:pPr marL="324000" lvl="1" indent="0">
              <a:buNone/>
            </a:pPr>
            <a:r>
              <a:rPr lang="en-US" sz="1400" b="0" i="0" u="none" strike="noStrike" baseline="0" dirty="0">
                <a:solidFill>
                  <a:srgbClr val="000000"/>
                </a:solidFill>
              </a:rPr>
              <a:t>Research that is valuable but is not associated with an immediate need or near-term (e.g., &lt;5years) Council action. (e.g. long-term climate change studies, ichthyoplankton surveys that have not yet been linked to a stock assessment, monitoring contaminant levels in living marine resources) 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BA62B-B7D5-425C-9A92-AA041FEC7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139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9558D-CDE7-4913-B697-7ED7BBEB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SSC Plan for RESEARCH PRIORITIES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52CB2-B8D8-490B-8361-965D20A9D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08827"/>
            <a:ext cx="7989752" cy="4302193"/>
          </a:xfrm>
        </p:spPr>
        <p:txBody>
          <a:bodyPr>
            <a:normAutofit/>
          </a:bodyPr>
          <a:lstStyle/>
          <a:p>
            <a:r>
              <a:rPr lang="en-US" sz="2200" dirty="0"/>
              <a:t>Builds on existing process:</a:t>
            </a:r>
          </a:p>
          <a:p>
            <a:pPr marL="781200" lvl="1" indent="-457200">
              <a:buFont typeface="+mj-lt"/>
              <a:buAutoNum type="arabicPeriod"/>
            </a:pPr>
            <a:r>
              <a:rPr lang="en-US" sz="2000" dirty="0"/>
              <a:t>Plan Teams as initial filter of research priorities – both of comprehensive list (</a:t>
            </a:r>
            <a:r>
              <a:rPr lang="en-US" sz="2000" dirty="0">
                <a:hlinkClick r:id="rId2"/>
              </a:rPr>
              <a:t>database</a:t>
            </a:r>
            <a:r>
              <a:rPr lang="en-US" sz="2000" dirty="0"/>
              <a:t>) plus top immediate priorities</a:t>
            </a:r>
          </a:p>
          <a:p>
            <a:pPr marL="781200" lvl="1" indent="-457200">
              <a:buFont typeface="+mj-lt"/>
              <a:buAutoNum type="arabicPeriod"/>
            </a:pPr>
            <a:r>
              <a:rPr lang="en-US" sz="2000" dirty="0"/>
              <a:t>SSC amalgamates all inputs and identifies top 8-12 priorities</a:t>
            </a:r>
          </a:p>
          <a:p>
            <a:pPr marL="781200" lvl="1" indent="-457200">
              <a:buFont typeface="+mj-lt"/>
              <a:buAutoNum type="arabicPeriod"/>
            </a:pPr>
            <a:r>
              <a:rPr lang="en-US" sz="2000" dirty="0"/>
              <a:t>Council considers and adopts final SSC recommendation</a:t>
            </a:r>
          </a:p>
          <a:p>
            <a:r>
              <a:rPr lang="en-US" sz="2200" dirty="0"/>
              <a:t>Adds new defined pathway for public input</a:t>
            </a:r>
          </a:p>
          <a:p>
            <a:pPr lvl="2"/>
            <a:r>
              <a:rPr lang="en-US" sz="1800" dirty="0"/>
              <a:t>Opportunity to suggest </a:t>
            </a:r>
            <a:r>
              <a:rPr lang="en-US" sz="1800" b="1" dirty="0"/>
              <a:t>new research priorities </a:t>
            </a:r>
            <a:r>
              <a:rPr lang="en-US" sz="1800" dirty="0"/>
              <a:t>through </a:t>
            </a:r>
            <a:r>
              <a:rPr lang="en-US" sz="1800" dirty="0">
                <a:hlinkClick r:id="rId3"/>
              </a:rPr>
              <a:t>online</a:t>
            </a:r>
            <a:r>
              <a:rPr lang="en-US" sz="1800" dirty="0"/>
              <a:t> public solicitation period, open July to October 31, 2023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sz="1600" dirty="0"/>
          </a:p>
          <a:p>
            <a:pPr lvl="2"/>
            <a:r>
              <a:rPr lang="en-US" sz="1800" dirty="0"/>
              <a:t>Opportunity to comment on </a:t>
            </a:r>
            <a:r>
              <a:rPr lang="en-US" sz="1800" b="1" dirty="0"/>
              <a:t>which projects are prioritized </a:t>
            </a:r>
            <a:r>
              <a:rPr lang="en-US" sz="1800" dirty="0"/>
              <a:t>at Plan Team review meetings scheduled Nov-Jan, and SSC in February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BA62B-B7D5-425C-9A92-AA041FEC7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081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45E6C5-09A2-34B8-5A86-76500D6E1A40}"/>
              </a:ext>
            </a:extLst>
          </p:cNvPr>
          <p:cNvCxnSpPr>
            <a:cxnSpLocks/>
          </p:cNvCxnSpPr>
          <p:nvPr/>
        </p:nvCxnSpPr>
        <p:spPr>
          <a:xfrm>
            <a:off x="1325880" y="1280160"/>
            <a:ext cx="59656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6664431-E660-B9F6-23F9-6927B1F3C1B7}"/>
              </a:ext>
            </a:extLst>
          </p:cNvPr>
          <p:cNvSpPr txBox="1"/>
          <p:nvPr/>
        </p:nvSpPr>
        <p:spPr>
          <a:xfrm rot="19743235">
            <a:off x="413850" y="985722"/>
            <a:ext cx="152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are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E40E23-6A08-7ECA-B69A-ACA3C00D0CD3}"/>
              </a:ext>
            </a:extLst>
          </p:cNvPr>
          <p:cNvSpPr/>
          <p:nvPr/>
        </p:nvSpPr>
        <p:spPr>
          <a:xfrm>
            <a:off x="356616" y="356616"/>
            <a:ext cx="8494776" cy="264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4083D69-754B-4DD9-EADD-F06C3710D8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19698" y="0"/>
            <a:ext cx="6704601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24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4083D69-754B-4DD9-EADD-F06C3710D8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40" t="65691" r="4208" b="6992"/>
          <a:stretch/>
        </p:blipFill>
        <p:spPr>
          <a:xfrm>
            <a:off x="239751" y="1734014"/>
            <a:ext cx="8664498" cy="33899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67400A-E56D-039C-5A67-3E2FB8B6BC9D}"/>
              </a:ext>
            </a:extLst>
          </p:cNvPr>
          <p:cNvSpPr txBox="1"/>
          <p:nvPr/>
        </p:nvSpPr>
        <p:spPr>
          <a:xfrm>
            <a:off x="6055743" y="1457015"/>
            <a:ext cx="2717321" cy="369332"/>
          </a:xfrm>
          <a:prstGeom prst="rect">
            <a:avLst/>
          </a:prstGeom>
          <a:solidFill>
            <a:srgbClr val="1071E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 Input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D7F595-0B61-465F-0077-BAB887D83E5C}"/>
              </a:ext>
            </a:extLst>
          </p:cNvPr>
          <p:cNvSpPr txBox="1"/>
          <p:nvPr/>
        </p:nvSpPr>
        <p:spPr>
          <a:xfrm>
            <a:off x="370936" y="1457015"/>
            <a:ext cx="5553622" cy="369332"/>
          </a:xfrm>
          <a:prstGeom prst="rect">
            <a:avLst/>
          </a:prstGeom>
          <a:gradFill flip="none" rotWithShape="1">
            <a:gsLst>
              <a:gs pos="0">
                <a:srgbClr val="CFE4FF"/>
              </a:gs>
              <a:gs pos="100000">
                <a:srgbClr val="6DB1FF"/>
              </a:gs>
            </a:gsLst>
            <a:lin ang="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2023-2024 RP Process: additional background</a:t>
            </a:r>
          </a:p>
        </p:txBody>
      </p:sp>
    </p:spTree>
    <p:extLst>
      <p:ext uri="{BB962C8B-B14F-4D97-AF65-F5344CB8AC3E}">
        <p14:creationId xmlns:p14="http://schemas.microsoft.com/office/powerpoint/2010/main" val="2406732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A82B7-0979-F975-8456-9C279888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100" dirty="0"/>
              <a:t>Plan Team Role</a:t>
            </a:r>
            <a:br>
              <a:rPr lang="en-US" sz="3100" dirty="0"/>
            </a:br>
            <a:r>
              <a:rPr lang="en-US" sz="3100" dirty="0"/>
              <a:t>Research Priorities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C077B-2908-6EF1-8313-ECEC89958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056" y="2137034"/>
            <a:ext cx="7989752" cy="4184227"/>
          </a:xfrm>
        </p:spPr>
        <p:txBody>
          <a:bodyPr>
            <a:normAutofit/>
          </a:bodyPr>
          <a:lstStyle/>
          <a:p>
            <a:r>
              <a:rPr lang="en-US" sz="2000" dirty="0"/>
              <a:t>Plan Teams will </a:t>
            </a:r>
            <a:r>
              <a:rPr lang="en-US" sz="2000" b="0" i="0" u="none" strike="noStrike" dirty="0">
                <a:effectLst/>
                <a:latin typeface="Arial" panose="020B0604020202020204" pitchFamily="34" charset="0"/>
              </a:rPr>
              <a:t>review the submitted research priorities, listen to public comment, and then rank their top research priorities. </a:t>
            </a:r>
          </a:p>
          <a:p>
            <a:r>
              <a:rPr lang="en-US" sz="2000" dirty="0"/>
              <a:t>The SSC is asking for a top 3-5 research priority list from each Plan Team</a:t>
            </a:r>
          </a:p>
          <a:p>
            <a:r>
              <a:rPr lang="en-US" sz="2000" dirty="0"/>
              <a:t>Each PT can provide an additional list of what they see as “other important research priorities” that did not make the top 3-5 list but still see as priorities</a:t>
            </a:r>
          </a:p>
          <a:p>
            <a:pPr rtl="0" fontAlgn="base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44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19AC1-9F65-E918-0803-EDD59DCC8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13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A7909-0894-F0C8-C102-CEC35E500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24" y="999202"/>
            <a:ext cx="7989752" cy="624859"/>
          </a:xfrm>
        </p:spPr>
        <p:txBody>
          <a:bodyPr>
            <a:normAutofit fontScale="90000"/>
          </a:bodyPr>
          <a:lstStyle/>
          <a:p>
            <a:r>
              <a:rPr lang="en-US" dirty="0"/>
              <a:t>SSPT member assignments before Nov 3rd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4E8A8-FB82-4237-42D4-F79909EC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81" y="1998133"/>
            <a:ext cx="8155895" cy="4323128"/>
          </a:xfrm>
        </p:spPr>
        <p:txBody>
          <a:bodyPr>
            <a:normAutofit fontScale="92500" lnSpcReduction="20000"/>
          </a:bodyPr>
          <a:lstStyle/>
          <a:p>
            <a:pPr rtl="0"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b="1" dirty="0"/>
              <a:t>R</a:t>
            </a:r>
            <a:r>
              <a:rPr lang="en-US" sz="1800" b="1" i="0" u="none" strike="noStrike" dirty="0">
                <a:effectLst/>
                <a:latin typeface="Arial" panose="020B0604020202020204" pitchFamily="34" charset="0"/>
              </a:rPr>
              <a:t>eview the </a:t>
            </a:r>
            <a:r>
              <a:rPr lang="en-US" sz="1800" b="1" i="0" strike="noStrike" dirty="0">
                <a:effectLst/>
                <a:latin typeface="Arial" panose="020B0604020202020204" pitchFamily="34" charset="0"/>
              </a:rPr>
              <a:t>excel sheet </a:t>
            </a:r>
            <a:r>
              <a:rPr lang="en-US" sz="1800" b="1" i="0" u="none" strike="noStrike" dirty="0">
                <a:effectLst/>
                <a:latin typeface="Arial" panose="020B0604020202020204" pitchFamily="34" charset="0"/>
              </a:rPr>
              <a:t>of 31 existing research priorities related to human dimensions.</a:t>
            </a:r>
          </a:p>
          <a:p>
            <a:pPr marL="324000" lvl="1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(There are 162 research priorities in total, we have identified 31 for possible SSPT review. You can review the full list if interested.)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Read through title and descriptions and consider whether categories are appropriate.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/>
              <a:t>A Google Form will be distributed to SSPT members through email for submission of new priorities. Please use this form if you wish to submit a new research priority of your own.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/>
              <a:t>Review the newly suggested research priorities distributed to members after Oct 31.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/>
              <a:t>At this time, members should consider the list of 31 current priorities + any new submissions from the public or SSPT members and </a:t>
            </a:r>
            <a:r>
              <a:rPr lang="en-US" b="1" dirty="0"/>
              <a:t>identify your top 3-5 research priorities. Write down the Research ID # for yourself!</a:t>
            </a:r>
          </a:p>
          <a:p>
            <a:pPr marL="324000" lvl="1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(These could change during the Nov 3</a:t>
            </a:r>
            <a:r>
              <a:rPr lang="en-US" baseline="30000" dirty="0"/>
              <a:t>rd</a:t>
            </a:r>
            <a:r>
              <a:rPr lang="en-US" dirty="0"/>
              <a:t> meeting, but it will be an important starting place for discussion.)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18C28-ACC3-B5EA-16E0-D4A024878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9622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3739</TotalTime>
  <Words>990</Words>
  <Application>Microsoft Office PowerPoint</Application>
  <PresentationFormat>On-screen Show (4:3)</PresentationFormat>
  <Paragraphs>78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Wingdings 2</vt:lpstr>
      <vt:lpstr>Calibri</vt:lpstr>
      <vt:lpstr>Gill Sans MT</vt:lpstr>
      <vt:lpstr>Wingdings</vt:lpstr>
      <vt:lpstr>Dividend</vt:lpstr>
      <vt:lpstr>Research priorities</vt:lpstr>
      <vt:lpstr>Purpose of RESEARCH PRIORITIES</vt:lpstr>
      <vt:lpstr>Purpose of RESEARCH PRIORITIES</vt:lpstr>
      <vt:lpstr>NPFMC Research PRIORITY Categories</vt:lpstr>
      <vt:lpstr>SSC Plan for RESEARCH PRIORITIES 2024</vt:lpstr>
      <vt:lpstr>PowerPoint Presentation</vt:lpstr>
      <vt:lpstr>PowerPoint Presentation</vt:lpstr>
      <vt:lpstr>Plan Team Role Research Priorities</vt:lpstr>
      <vt:lpstr>SSPT member assignments before Nov 3rd</vt:lpstr>
      <vt:lpstr>PowerPoint Presentation</vt:lpstr>
      <vt:lpstr>PowerPoint Presentation</vt:lpstr>
      <vt:lpstr>Nov 3rd SSPT meeting</vt:lpstr>
      <vt:lpstr>Nov 3rd SSPT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priorities 2024 process for PTs</dc:title>
  <dc:creator>Maria Davis</dc:creator>
  <cp:lastModifiedBy>Sarah Marrinan</cp:lastModifiedBy>
  <cp:revision>154</cp:revision>
  <dcterms:created xsi:type="dcterms:W3CDTF">2020-09-24T23:10:40Z</dcterms:created>
  <dcterms:modified xsi:type="dcterms:W3CDTF">2023-10-17T21:50:09Z</dcterms:modified>
</cp:coreProperties>
</file>