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9" r:id="rId4"/>
    <p:sldId id="265" r:id="rId5"/>
    <p:sldId id="261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4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D2F-FE80-491E-A7B0-71BE847EE52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3F6-D97B-418B-B319-7AE76C2A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0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D2F-FE80-491E-A7B0-71BE847EE52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3F6-D97B-418B-B319-7AE76C2A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3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D2F-FE80-491E-A7B0-71BE847EE52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3F6-D97B-418B-B319-7AE76C2A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3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D2F-FE80-491E-A7B0-71BE847EE52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3F6-D97B-418B-B319-7AE76C2A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4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D2F-FE80-491E-A7B0-71BE847EE52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3F6-D97B-418B-B319-7AE76C2A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7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D2F-FE80-491E-A7B0-71BE847EE52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3F6-D97B-418B-B319-7AE76C2A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8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D2F-FE80-491E-A7B0-71BE847EE52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3F6-D97B-418B-B319-7AE76C2A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0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D2F-FE80-491E-A7B0-71BE847EE52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3F6-D97B-418B-B319-7AE76C2A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2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D2F-FE80-491E-A7B0-71BE847EE52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3F6-D97B-418B-B319-7AE76C2A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0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D2F-FE80-491E-A7B0-71BE847EE52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3F6-D97B-418B-B319-7AE76C2A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1D2F-FE80-491E-A7B0-71BE847EE52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93F6-D97B-418B-B319-7AE76C2A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0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1D2F-FE80-491E-A7B0-71BE847EE52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93F6-D97B-418B-B319-7AE76C2A2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3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t="25336" r="12758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020670"/>
            <a:ext cx="9191721" cy="994172"/>
          </a:xfrm>
          <a:solidFill>
            <a:schemeClr val="tx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Regional Action Plan for the Chukchi and Beaufort Seas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5014843"/>
            <a:ext cx="9191721" cy="99417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68580" tIns="34290" rIns="68580" bIns="3429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bg1"/>
                </a:solidFill>
              </a:rPr>
              <a:t>James T. Thorson, Robyn </a:t>
            </a:r>
            <a:r>
              <a:rPr lang="en-US" sz="3300" dirty="0" err="1">
                <a:solidFill>
                  <a:schemeClr val="bg1"/>
                </a:solidFill>
              </a:rPr>
              <a:t>Angliss</a:t>
            </a:r>
            <a:r>
              <a:rPr lang="en-US" sz="3300" dirty="0">
                <a:solidFill>
                  <a:schemeClr val="bg1"/>
                </a:solidFill>
              </a:rPr>
              <a:t>, Mabel Baldwin-Schaeffer, Peter </a:t>
            </a:r>
            <a:r>
              <a:rPr lang="en-US" sz="3300" dirty="0" err="1">
                <a:solidFill>
                  <a:schemeClr val="bg1"/>
                </a:solidFill>
              </a:rPr>
              <a:t>Boveng</a:t>
            </a:r>
            <a:r>
              <a:rPr lang="en-US" sz="3300" dirty="0">
                <a:solidFill>
                  <a:schemeClr val="bg1"/>
                </a:solidFill>
              </a:rPr>
              <a:t>, Louise </a:t>
            </a:r>
            <a:r>
              <a:rPr lang="en-US" sz="3300" dirty="0" err="1">
                <a:solidFill>
                  <a:schemeClr val="bg1"/>
                </a:solidFill>
              </a:rPr>
              <a:t>Copeman</a:t>
            </a:r>
            <a:r>
              <a:rPr lang="en-US" sz="3300" dirty="0">
                <a:solidFill>
                  <a:schemeClr val="bg1"/>
                </a:solidFill>
              </a:rPr>
              <a:t>, Alex De </a:t>
            </a:r>
            <a:r>
              <a:rPr lang="en-US" sz="3300" dirty="0" err="1">
                <a:solidFill>
                  <a:schemeClr val="bg1"/>
                </a:solidFill>
              </a:rPr>
              <a:t>Robertis</a:t>
            </a:r>
            <a:r>
              <a:rPr lang="en-US" sz="3300" dirty="0">
                <a:solidFill>
                  <a:schemeClr val="bg1"/>
                </a:solidFill>
              </a:rPr>
              <a:t>, Stan </a:t>
            </a:r>
            <a:r>
              <a:rPr lang="en-US" sz="3300" dirty="0" err="1">
                <a:solidFill>
                  <a:schemeClr val="bg1"/>
                </a:solidFill>
              </a:rPr>
              <a:t>Kotwicki</a:t>
            </a:r>
            <a:r>
              <a:rPr lang="en-US" sz="3300" dirty="0">
                <a:solidFill>
                  <a:schemeClr val="bg1"/>
                </a:solidFill>
              </a:rPr>
              <a:t>, Esther Goldstein, Libby </a:t>
            </a:r>
            <a:r>
              <a:rPr lang="en-US" sz="3300" dirty="0" err="1">
                <a:solidFill>
                  <a:schemeClr val="bg1"/>
                </a:solidFill>
              </a:rPr>
              <a:t>Logerwell</a:t>
            </a:r>
            <a:r>
              <a:rPr lang="en-US" sz="3300" dirty="0">
                <a:solidFill>
                  <a:schemeClr val="bg1"/>
                </a:solidFill>
              </a:rPr>
              <a:t>, Maggie Mooney-</a:t>
            </a:r>
            <a:r>
              <a:rPr lang="en-US" sz="3300" dirty="0" err="1">
                <a:solidFill>
                  <a:schemeClr val="bg1"/>
                </a:solidFill>
              </a:rPr>
              <a:t>Seus</a:t>
            </a:r>
            <a:r>
              <a:rPr lang="en-US" sz="3300" dirty="0">
                <a:solidFill>
                  <a:schemeClr val="bg1"/>
                </a:solidFill>
              </a:rPr>
              <a:t>, Ellen Ward, George A. Whitehouse, Sarah Wise</a:t>
            </a:r>
            <a:endParaRPr lang="en-US" sz="3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151" y="1131094"/>
            <a:ext cx="7886700" cy="994172"/>
          </a:xfrm>
        </p:spPr>
        <p:txBody>
          <a:bodyPr/>
          <a:lstStyle/>
          <a:p>
            <a:r>
              <a:rPr lang="en-US" smtClean="0"/>
              <a:t>Future Activities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7567"/>
            <a:ext cx="8419712" cy="4054199"/>
          </a:xfrm>
        </p:spPr>
        <p:txBody>
          <a:bodyPr>
            <a:normAutofit fontScale="92500" lnSpcReduction="20000"/>
          </a:bodyPr>
          <a:lstStyle/>
          <a:p>
            <a:pPr marL="385763" indent="-385763">
              <a:buFont typeface="+mj-lt"/>
              <a:buAutoNum type="arabicPeriod" startAt="5"/>
            </a:pPr>
            <a:r>
              <a:rPr lang="en-US" dirty="0" smtClean="0"/>
              <a:t>Predicting </a:t>
            </a:r>
            <a:r>
              <a:rPr lang="en-US" dirty="0"/>
              <a:t>HABs and juvenile snow crab status using satellite-based ocean </a:t>
            </a:r>
            <a:r>
              <a:rPr lang="en-US" dirty="0" smtClean="0"/>
              <a:t>color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Goals:</a:t>
            </a:r>
          </a:p>
          <a:p>
            <a:pPr fontAlgn="base"/>
            <a:r>
              <a:rPr lang="en-US" dirty="0"/>
              <a:t>Develop a phytoplankton community size structure algorithm, </a:t>
            </a:r>
          </a:p>
          <a:p>
            <a:pPr fontAlgn="base"/>
            <a:r>
              <a:rPr lang="en-US" dirty="0"/>
              <a:t>Advance a specific algorithm for the detection of small photosynthetic bacteria (</a:t>
            </a:r>
            <a:r>
              <a:rPr lang="en-US" i="1" dirty="0" err="1"/>
              <a:t>Synechococcus</a:t>
            </a:r>
            <a:r>
              <a:rPr lang="en-US" dirty="0"/>
              <a:t>), </a:t>
            </a:r>
          </a:p>
          <a:p>
            <a:pPr fontAlgn="base"/>
            <a:r>
              <a:rPr lang="en-US" dirty="0"/>
              <a:t>Develop an algorithm for diatom abundance and</a:t>
            </a:r>
          </a:p>
          <a:p>
            <a:pPr fontAlgn="base"/>
            <a:r>
              <a:rPr lang="en-US" dirty="0"/>
              <a:t>Explore satellite metrics to predict HAB prevalence and juvenile crab abundance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AutoShape 2" descr="CGC HEALY (WAGB 20) (FOR RELEASE)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906" y="230865"/>
            <a:ext cx="1964094" cy="1036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583" y="234889"/>
            <a:ext cx="1032053" cy="1032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629" y="230867"/>
            <a:ext cx="1563043" cy="1042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63341" y="236247"/>
            <a:ext cx="1543341" cy="1028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3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151" y="1131094"/>
            <a:ext cx="7886700" cy="994172"/>
          </a:xfrm>
        </p:spPr>
        <p:txBody>
          <a:bodyPr/>
          <a:lstStyle/>
          <a:p>
            <a:r>
              <a:rPr lang="en-US" smtClean="0"/>
              <a:t>Future Activities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7567"/>
            <a:ext cx="8419712" cy="405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6.   Overwinter survival of </a:t>
            </a:r>
            <a:r>
              <a:rPr lang="en-US" dirty="0" err="1" smtClean="0"/>
              <a:t>gadids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Goals:</a:t>
            </a:r>
          </a:p>
          <a:p>
            <a:pPr fontAlgn="base"/>
            <a:r>
              <a:rPr lang="en-US" dirty="0"/>
              <a:t>Predict impact of summing warming on juvenile condition</a:t>
            </a:r>
          </a:p>
          <a:p>
            <a:pPr fontAlgn="base"/>
            <a:r>
              <a:rPr lang="en-US" dirty="0"/>
              <a:t>Predict impact of condition on overwinter survival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AutoShape 2" descr="CGC HEALY (WAGB 20) (FOR RELEASE)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906" y="230865"/>
            <a:ext cx="1964094" cy="1036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583" y="234889"/>
            <a:ext cx="1032053" cy="1032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629" y="230867"/>
            <a:ext cx="1563043" cy="1042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63341" y="236247"/>
            <a:ext cx="1543341" cy="1028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Activities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226469"/>
            <a:ext cx="4521848" cy="3263504"/>
          </a:xfrm>
        </p:spPr>
        <p:txBody>
          <a:bodyPr>
            <a:normAutofit fontScale="92500" lnSpcReduction="10000"/>
          </a:bodyPr>
          <a:lstStyle/>
          <a:p>
            <a:pPr marL="385763" indent="-385763">
              <a:buFont typeface="+mj-lt"/>
              <a:buAutoNum type="arabicPeriod" startAt="7"/>
            </a:pPr>
            <a:r>
              <a:rPr lang="en-US" dirty="0" smtClean="0"/>
              <a:t>Vessel-based cetacean survey of the Chukchi Sea</a:t>
            </a:r>
          </a:p>
          <a:p>
            <a:pPr marL="385763" indent="-385763">
              <a:buFont typeface="+mj-lt"/>
              <a:buAutoNum type="arabicPeriod" startAt="7"/>
            </a:pPr>
            <a:endParaRPr lang="en-US" dirty="0"/>
          </a:p>
          <a:p>
            <a:pPr marL="0" indent="0" fontAlgn="base">
              <a:buNone/>
            </a:pPr>
            <a:r>
              <a:rPr lang="en-US" b="1" dirty="0" smtClean="0"/>
              <a:t>Goals</a:t>
            </a:r>
          </a:p>
          <a:p>
            <a:pPr fontAlgn="base"/>
            <a:r>
              <a:rPr lang="en-US" dirty="0" smtClean="0"/>
              <a:t>Maintain </a:t>
            </a:r>
            <a:r>
              <a:rPr lang="en-US" dirty="0"/>
              <a:t>and improve passive acoustics;</a:t>
            </a:r>
          </a:p>
          <a:p>
            <a:pPr fontAlgn="base"/>
            <a:r>
              <a:rPr lang="en-US" dirty="0"/>
              <a:t>Develop and implement vessel and/or aerial survey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250" y="881976"/>
            <a:ext cx="3888750" cy="2587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2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Activities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8.   Trophic roles of ice seals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Goals:</a:t>
            </a:r>
          </a:p>
          <a:p>
            <a:pPr fontAlgn="base"/>
            <a:r>
              <a:rPr lang="en-US" dirty="0"/>
              <a:t>Estimate seasonal prey requirements</a:t>
            </a:r>
          </a:p>
          <a:p>
            <a:pPr fontAlgn="base"/>
            <a:r>
              <a:rPr lang="en-US" dirty="0"/>
              <a:t>Expand to total ice-seal consumption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250" y="881976"/>
            <a:ext cx="3888750" cy="2587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0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Activities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9" y="2226469"/>
            <a:ext cx="7886700" cy="3263504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 startAt="9"/>
            </a:pPr>
            <a:r>
              <a:rPr lang="en-US" dirty="0" smtClean="0"/>
              <a:t>Arctic Ecosystem Status Report</a:t>
            </a:r>
          </a:p>
          <a:p>
            <a:pPr marL="385763" indent="-385763">
              <a:buFont typeface="+mj-lt"/>
              <a:buAutoNum type="arabicPeriod" startAt="9"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Goals:</a:t>
            </a:r>
          </a:p>
          <a:p>
            <a:r>
              <a:rPr lang="en-US" dirty="0"/>
              <a:t>Update the Arctic ESR during 2022-2024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339" y="857252"/>
            <a:ext cx="3440663" cy="2303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Activities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9" y="2226469"/>
            <a:ext cx="7886700" cy="3263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10.  Expand </a:t>
            </a:r>
            <a:r>
              <a:rPr lang="en-US" dirty="0"/>
              <a:t>Arctic Ecosystem </a:t>
            </a:r>
            <a:r>
              <a:rPr lang="en-US" dirty="0" smtClean="0"/>
              <a:t>Modelling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Goals:</a:t>
            </a:r>
          </a:p>
          <a:p>
            <a:pPr fontAlgn="base"/>
            <a:r>
              <a:rPr lang="en-US" dirty="0"/>
              <a:t>Update Chukchi food web model</a:t>
            </a:r>
          </a:p>
          <a:p>
            <a:pPr fontAlgn="base"/>
            <a:r>
              <a:rPr lang="en-US" dirty="0"/>
              <a:t>Develop Beaufort food web model</a:t>
            </a:r>
          </a:p>
          <a:p>
            <a:pPr fontAlgn="base"/>
            <a:r>
              <a:rPr lang="en-US" dirty="0"/>
              <a:t>Compare system-level optimum yield across all Alaska ecosystems</a:t>
            </a:r>
          </a:p>
          <a:p>
            <a:pPr fontAlgn="base"/>
            <a:r>
              <a:rPr lang="en-US" dirty="0" err="1"/>
              <a:t>Spatio</a:t>
            </a:r>
            <a:r>
              <a:rPr lang="en-US" dirty="0"/>
              <a:t>-temporal synthesis model for survey planning: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339" y="857252"/>
            <a:ext cx="3440663" cy="2303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984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Activities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895" y="2828330"/>
            <a:ext cx="7984209" cy="3263504"/>
          </a:xfrm>
        </p:spPr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rabicPeriod" startAt="11"/>
            </a:pPr>
            <a:r>
              <a:rPr lang="en-US" dirty="0"/>
              <a:t>Bottom trawl and acoustic-trawl survey to detect northward distribution </a:t>
            </a:r>
            <a:r>
              <a:rPr lang="en-US" dirty="0" smtClean="0"/>
              <a:t>shifts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Goals:</a:t>
            </a:r>
          </a:p>
          <a:p>
            <a:pPr fontAlgn="base"/>
            <a:r>
              <a:rPr lang="en-US" dirty="0"/>
              <a:t>Develop survey design   </a:t>
            </a:r>
          </a:p>
          <a:p>
            <a:pPr fontAlgn="base"/>
            <a:r>
              <a:rPr lang="en-US" dirty="0"/>
              <a:t>Conduct short gear trial</a:t>
            </a:r>
          </a:p>
          <a:p>
            <a:pPr fontAlgn="base"/>
            <a:r>
              <a:rPr lang="en-US" dirty="0"/>
              <a:t>Implement combined sampling effort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491" y="80864"/>
            <a:ext cx="4669509" cy="2463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0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9234"/>
            <a:ext cx="8295013" cy="40115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Authors:</a:t>
            </a:r>
          </a:p>
          <a:p>
            <a:r>
              <a:rPr lang="en-US" dirty="0"/>
              <a:t>James T. Thorson, Robyn </a:t>
            </a:r>
            <a:r>
              <a:rPr lang="en-US" dirty="0" err="1"/>
              <a:t>Angliss</a:t>
            </a:r>
            <a:r>
              <a:rPr lang="en-US" dirty="0"/>
              <a:t>, Mabel Baldwin-Schaeffer, Peter </a:t>
            </a:r>
            <a:r>
              <a:rPr lang="en-US" dirty="0" err="1"/>
              <a:t>Boveng</a:t>
            </a:r>
            <a:r>
              <a:rPr lang="en-US" dirty="0"/>
              <a:t>, Louise </a:t>
            </a:r>
            <a:r>
              <a:rPr lang="en-US" dirty="0" err="1"/>
              <a:t>Copeman</a:t>
            </a:r>
            <a:r>
              <a:rPr lang="en-US" dirty="0"/>
              <a:t>, Alex De </a:t>
            </a:r>
            <a:r>
              <a:rPr lang="en-US" dirty="0" err="1"/>
              <a:t>Robertis</a:t>
            </a:r>
            <a:r>
              <a:rPr lang="en-US" dirty="0"/>
              <a:t>, Stan </a:t>
            </a:r>
            <a:r>
              <a:rPr lang="en-US" dirty="0" err="1"/>
              <a:t>Kotwicki</a:t>
            </a:r>
            <a:r>
              <a:rPr lang="en-US" dirty="0"/>
              <a:t>, Esther Goldstein, Libby </a:t>
            </a:r>
            <a:r>
              <a:rPr lang="en-US" dirty="0" err="1"/>
              <a:t>Logerwell</a:t>
            </a:r>
            <a:r>
              <a:rPr lang="en-US" dirty="0"/>
              <a:t>, Maggie Mooney-</a:t>
            </a:r>
            <a:r>
              <a:rPr lang="en-US" dirty="0" err="1"/>
              <a:t>Seus</a:t>
            </a:r>
            <a:r>
              <a:rPr lang="en-US" dirty="0"/>
              <a:t>, Ellen Ward, George A. Whitehouse, Sarah Wise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Discussions:</a:t>
            </a:r>
          </a:p>
          <a:p>
            <a:r>
              <a:rPr lang="en-US" dirty="0"/>
              <a:t>Duane Stevenson, Johanna </a:t>
            </a:r>
            <a:r>
              <a:rPr lang="en-US" dirty="0" err="1"/>
              <a:t>Vollenweider</a:t>
            </a:r>
            <a:r>
              <a:rPr lang="en-US" dirty="0"/>
              <a:t>, Ryan McCabe, Diana </a:t>
            </a:r>
            <a:r>
              <a:rPr lang="en-US" dirty="0" err="1"/>
              <a:t>Baetscher</a:t>
            </a:r>
            <a:r>
              <a:rPr lang="en-US" dirty="0"/>
              <a:t>, Lisa Eisner, Jon </a:t>
            </a:r>
            <a:r>
              <a:rPr lang="en-US" dirty="0" err="1"/>
              <a:t>Richar</a:t>
            </a:r>
            <a:r>
              <a:rPr lang="en-US" dirty="0"/>
              <a:t>, John </a:t>
            </a:r>
            <a:r>
              <a:rPr lang="en-US" dirty="0" err="1"/>
              <a:t>Bengston</a:t>
            </a:r>
            <a:r>
              <a:rPr lang="en-US" dirty="0"/>
              <a:t>, and Cody </a:t>
            </a:r>
            <a:r>
              <a:rPr lang="en-US" dirty="0" err="1" smtClean="0"/>
              <a:t>Szuwalski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Edits:</a:t>
            </a:r>
          </a:p>
          <a:p>
            <a:r>
              <a:rPr lang="en-US" dirty="0"/>
              <a:t>Gretchen Harrington, Jodi </a:t>
            </a:r>
            <a:r>
              <a:rPr lang="en-US" dirty="0" err="1"/>
              <a:t>Pirtle</a:t>
            </a:r>
            <a:r>
              <a:rPr lang="en-US" dirty="0"/>
              <a:t>, Anne Marie </a:t>
            </a:r>
            <a:r>
              <a:rPr lang="en-US" dirty="0" err="1"/>
              <a:t>Eich</a:t>
            </a:r>
            <a:r>
              <a:rPr lang="en-US" dirty="0"/>
              <a:t>, Joseph Krieger, Greg </a:t>
            </a:r>
            <a:r>
              <a:rPr lang="en-US" dirty="0" err="1"/>
              <a:t>Balogh</a:t>
            </a:r>
            <a:r>
              <a:rPr lang="en-US" dirty="0"/>
              <a:t>, Suzie </a:t>
            </a:r>
            <a:r>
              <a:rPr lang="en-US" dirty="0" err="1"/>
              <a:t>Teerlink</a:t>
            </a:r>
            <a:r>
              <a:rPr lang="en-US" dirty="0"/>
              <a:t>, Marina </a:t>
            </a:r>
            <a:r>
              <a:rPr lang="en-US" dirty="0" err="1"/>
              <a:t>Cucuzza</a:t>
            </a:r>
            <a:r>
              <a:rPr lang="en-US" dirty="0"/>
              <a:t>, Jay Peterson, Bob Foy, Ron </a:t>
            </a:r>
            <a:r>
              <a:rPr lang="en-US" dirty="0" err="1"/>
              <a:t>Felthoven</a:t>
            </a:r>
            <a:r>
              <a:rPr lang="en-US" dirty="0"/>
              <a:t>, and Dana </a:t>
            </a:r>
            <a:r>
              <a:rPr lang="en-US" dirty="0" err="1" smtClean="0"/>
              <a:t>Hanselman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Alternative figure:</a:t>
            </a:r>
          </a:p>
          <a:p>
            <a:r>
              <a:rPr lang="en-US" dirty="0" smtClean="0"/>
              <a:t>Elizabeth </a:t>
            </a:r>
            <a:r>
              <a:rPr lang="en-US" dirty="0" err="1" smtClean="0"/>
              <a:t>Siddon</a:t>
            </a:r>
            <a:r>
              <a:rPr lang="en-US" dirty="0" smtClean="0"/>
              <a:t> and Jordan Watson</a:t>
            </a:r>
          </a:p>
        </p:txBody>
      </p:sp>
    </p:spTree>
    <p:extLst>
      <p:ext uri="{BB962C8B-B14F-4D97-AF65-F5344CB8AC3E}">
        <p14:creationId xmlns:p14="http://schemas.microsoft.com/office/powerpoint/2010/main" val="169368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mate-science-strategy-objectives-pyramid-Science-Te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0544" r="9160" b="9972"/>
          <a:stretch/>
        </p:blipFill>
        <p:spPr bwMode="auto">
          <a:xfrm>
            <a:off x="4965856" y="3340176"/>
            <a:ext cx="4106537" cy="266057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916267"/>
            <a:ext cx="7886700" cy="994172"/>
          </a:xfrm>
        </p:spPr>
        <p:txBody>
          <a:bodyPr/>
          <a:lstStyle/>
          <a:p>
            <a:r>
              <a:rPr lang="en-US" dirty="0" smtClean="0"/>
              <a:t>What is the Arctic RAP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6143" y="1840505"/>
            <a:ext cx="4709711" cy="40569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Arctic RAP is:</a:t>
            </a:r>
          </a:p>
          <a:p>
            <a:r>
              <a:rPr lang="en-US" dirty="0"/>
              <a:t>A</a:t>
            </a:r>
            <a:r>
              <a:rPr lang="en-US" dirty="0" smtClean="0"/>
              <a:t> regional process to implement, envision, discuss, communicate, and track activities responding to the NOAA Fisheries Climate Science Strategy (NFCSS)</a:t>
            </a:r>
          </a:p>
          <a:p>
            <a:r>
              <a:rPr lang="en-US" dirty="0" smtClean="0"/>
              <a:t>An AFSC-led document that can be used to:</a:t>
            </a:r>
          </a:p>
          <a:p>
            <a:pPr lvl="1"/>
            <a:r>
              <a:rPr lang="en-US" dirty="0" smtClean="0"/>
              <a:t>Prioritize reimbursable funding for activities in the plan (RWP, NCRP, EFH)</a:t>
            </a:r>
          </a:p>
          <a:p>
            <a:pPr lvl="1"/>
            <a:r>
              <a:rPr lang="en-US" dirty="0" smtClean="0"/>
              <a:t>Identify areas where researchers can collaborate within AFSC and with external partners</a:t>
            </a:r>
          </a:p>
          <a:p>
            <a:pPr lvl="1"/>
            <a:r>
              <a:rPr lang="en-US" dirty="0" smtClean="0"/>
              <a:t>Develop agreement regarding key science gaps in the Arctic</a:t>
            </a:r>
          </a:p>
          <a:p>
            <a:pPr lvl="1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974116" y="1749615"/>
            <a:ext cx="4098275" cy="13388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Five AFSC planning categories for all RAPs</a:t>
            </a:r>
            <a:r>
              <a:rPr lang="en-US" sz="1350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Monitoring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Process research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Management-oriented synthesis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Marine mammals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Socio-economic and human dimensions</a:t>
            </a:r>
          </a:p>
        </p:txBody>
      </p:sp>
    </p:spTree>
    <p:extLst>
      <p:ext uri="{BB962C8B-B14F-4D97-AF65-F5344CB8AC3E}">
        <p14:creationId xmlns:p14="http://schemas.microsoft.com/office/powerpoint/2010/main" val="19472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7681" y="1157854"/>
          <a:ext cx="8628452" cy="460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8452">
                  <a:extLst>
                    <a:ext uri="{9D8B030D-6E8A-4147-A177-3AD203B41FA5}">
                      <a16:colId xmlns:a16="http://schemas.microsoft.com/office/drawing/2014/main" val="822150810"/>
                    </a:ext>
                  </a:extLst>
                </a:gridCol>
              </a:tblGrid>
              <a:tr h="5570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Arctic</a:t>
                      </a:r>
                      <a:r>
                        <a:rPr lang="en-US" sz="2400" baseline="0" dirty="0" smtClean="0"/>
                        <a:t> RAP is not …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94779475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A budgeting document to allocate or prioritize base funding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18542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A staffing plan to allocate FTE labor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3973697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An inventory of everything AFSC is doing in the Arctic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0546886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A</a:t>
                      </a:r>
                      <a:r>
                        <a:rPr lang="en-US" sz="2400" baseline="0" dirty="0" smtClean="0"/>
                        <a:t> process to prioritize what should be cut, or which suggested activities are more or less important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1895020"/>
                  </a:ext>
                </a:extLst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40317" y="163682"/>
            <a:ext cx="7886700" cy="994172"/>
          </a:xfrm>
        </p:spPr>
        <p:txBody>
          <a:bodyPr/>
          <a:lstStyle/>
          <a:p>
            <a:r>
              <a:rPr lang="en-US" dirty="0" smtClean="0"/>
              <a:t>What is the Arctic 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57251"/>
            <a:ext cx="7886700" cy="994172"/>
          </a:xfrm>
        </p:spPr>
        <p:txBody>
          <a:bodyPr/>
          <a:lstStyle/>
          <a:p>
            <a:r>
              <a:rPr lang="en-US" dirty="0" smtClean="0"/>
              <a:t>Where is the Arctic RAP?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6142" y="1840505"/>
            <a:ext cx="4916277" cy="114851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Chukchi and Beaufort Seas</a:t>
            </a:r>
          </a:p>
          <a:p>
            <a:r>
              <a:rPr lang="en-US" dirty="0" smtClean="0"/>
              <a:t>US exclusive economic zone (not Alaska State waters)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https://lh6.googleusercontent.com/dNcinTb-GrsuYeNZsrtmpwPTi0cZDcROe0-0_6QJSUKr81puNKy75ZQtD5W8fCJOmiYuetIxeR68dz6vSW2Xj99KXhZXe6nDAXCrioR_wgDif5-QMYkmM0v91xsE1umD_tUSDr-y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93" y="0"/>
            <a:ext cx="3492347" cy="269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83467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Development process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56142" y="3724392"/>
            <a:ext cx="8783198" cy="227636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/>
            </a:pPr>
            <a:r>
              <a:rPr lang="en-US" sz="2100" dirty="0"/>
              <a:t>All programs invited to nominate representatives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100" dirty="0"/>
              <a:t>Convene two virtual seminars with presentation from all representatives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100" dirty="0"/>
              <a:t>Consensus agreement about “sub-lead” for </a:t>
            </a:r>
            <a:r>
              <a:rPr lang="en-US" sz="2100" dirty="0" err="1"/>
              <a:t>aeach</a:t>
            </a:r>
            <a:r>
              <a:rPr lang="en-US" sz="2100" dirty="0"/>
              <a:t> AFSC category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100" dirty="0"/>
              <a:t>Open-invite (“opt-out”) process to identify potential activities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100" dirty="0"/>
              <a:t>Sub-leads identify top 2-3 priorities for activities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100" dirty="0"/>
              <a:t>Lead author and sub-leads discuss, edit, merge, and modify as needed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100" dirty="0"/>
              <a:t>Re-circulate for input from all programs and AK Regional Office</a:t>
            </a:r>
          </a:p>
          <a:p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4968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t="25336" r="12758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" y="0"/>
            <a:ext cx="9144002" cy="6858000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In the Arctic RAP, we envision: </a:t>
            </a:r>
          </a:p>
          <a:p>
            <a:pPr lvl="1"/>
            <a:r>
              <a:rPr lang="en-US" dirty="0" smtClean="0"/>
              <a:t>a targeted </a:t>
            </a:r>
            <a:r>
              <a:rPr lang="en-US" dirty="0"/>
              <a:t>portfolio of monitoring, process research and synthesis efforts including lower trophic, fish, marine mammal, and human components of the ecosystem that would occur from 2022-2024. </a:t>
            </a:r>
            <a:endParaRPr lang="en-US" dirty="0" smtClean="0"/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a collaborative research environment in which discussions and partnerships with Alaska Natives communities is a central element, so that the next Arctic Regional Action Plan can involve components that are co-produced with Alaska Native communities. </a:t>
            </a:r>
            <a:r>
              <a:rPr lang="en-US" dirty="0" smtClean="0"/>
              <a:t>2022-2024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Two sections: </a:t>
            </a:r>
          </a:p>
          <a:p>
            <a:pPr lvl="1"/>
            <a:r>
              <a:rPr lang="en-US" dirty="0" smtClean="0"/>
              <a:t>Inventory of previous and on-going                                                                 ecosystem monitoring programs</a:t>
            </a:r>
          </a:p>
          <a:p>
            <a:pPr lvl="1"/>
            <a:r>
              <a:rPr lang="en-US" dirty="0" smtClean="0"/>
              <a:t>Recommended future activities 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671" y="2513110"/>
            <a:ext cx="7886700" cy="3576031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Bridging knowledge to inform Arctic Management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Goals: </a:t>
            </a:r>
          </a:p>
          <a:p>
            <a:pPr fontAlgn="base"/>
            <a:r>
              <a:rPr lang="en-US" dirty="0" smtClean="0"/>
              <a:t>Promote interdisciplinary partnerships; </a:t>
            </a:r>
          </a:p>
          <a:p>
            <a:pPr fontAlgn="base"/>
            <a:r>
              <a:rPr lang="en-US" dirty="0" smtClean="0"/>
              <a:t>Document Indigenous Conceptual Models; </a:t>
            </a:r>
          </a:p>
          <a:p>
            <a:pPr fontAlgn="base"/>
            <a:r>
              <a:rPr lang="en-US" dirty="0" smtClean="0"/>
              <a:t>Demonstrate</a:t>
            </a:r>
            <a:r>
              <a:rPr lang="en-US" dirty="0" smtClean="0"/>
              <a:t> collaborative methods.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https://sdwg.org/site-sdwg/assets/files/5074/dog-sled-web.1300x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77" y="857252"/>
            <a:ext cx="4365025" cy="161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1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669" y="2424720"/>
            <a:ext cx="7886700" cy="35760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2.   Communications To Support Co-Producing Science with Arctic Communities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Goals:</a:t>
            </a:r>
          </a:p>
          <a:p>
            <a:pPr fontAlgn="base"/>
            <a:r>
              <a:rPr lang="en-US" dirty="0" smtClean="0"/>
              <a:t>Conduct radio interviews and local newspaper features;  </a:t>
            </a:r>
          </a:p>
          <a:p>
            <a:pPr fontAlgn="base"/>
            <a:r>
              <a:rPr lang="en-US" dirty="0" smtClean="0"/>
              <a:t>Develop educational efforts targeting students, teachers and parents in the communities. </a:t>
            </a:r>
          </a:p>
          <a:p>
            <a:pPr fontAlgn="base"/>
            <a:r>
              <a:rPr lang="en-US" dirty="0" smtClean="0"/>
              <a:t>Use NMFS communications platforms to highlight collaborative efforts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https://sdwg.org/site-sdwg/assets/files/5074/dog-sled-web.1300x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77" y="857252"/>
            <a:ext cx="4365025" cy="161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669" y="2424720"/>
            <a:ext cx="7886700" cy="3576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   Local Knowledge, Traditional Knowledge, and Subsistence Taskforce for Arctic Region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Goals:</a:t>
            </a:r>
          </a:p>
          <a:p>
            <a:r>
              <a:rPr lang="en-US" dirty="0"/>
              <a:t>Convene Arctic LKTKS Task force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https://sdwg.org/site-sdwg/assets/files/5074/dog-sled-web.1300x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77" y="857252"/>
            <a:ext cx="4365025" cy="161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151" y="1131094"/>
            <a:ext cx="7886700" cy="994172"/>
          </a:xfrm>
        </p:spPr>
        <p:txBody>
          <a:bodyPr/>
          <a:lstStyle/>
          <a:p>
            <a:r>
              <a:rPr lang="en-US" smtClean="0"/>
              <a:t>Future Activities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7567"/>
            <a:ext cx="8419712" cy="4054199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 startAt="4"/>
            </a:pPr>
            <a:r>
              <a:rPr lang="en-US" dirty="0" smtClean="0"/>
              <a:t>Expand involvement with Distributed Biological Observatory (DBO)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Goals:</a:t>
            </a:r>
          </a:p>
          <a:p>
            <a:pPr fontAlgn="base"/>
            <a:r>
              <a:rPr lang="en-US" dirty="0"/>
              <a:t>Add beam trawls</a:t>
            </a:r>
          </a:p>
          <a:p>
            <a:pPr fontAlgn="base"/>
            <a:r>
              <a:rPr lang="en-US" dirty="0"/>
              <a:t>Extend exploratory large-mesh trawling </a:t>
            </a:r>
          </a:p>
          <a:p>
            <a:pPr fontAlgn="base"/>
            <a:r>
              <a:rPr lang="en-US" dirty="0"/>
              <a:t>Add benthic respirometer</a:t>
            </a:r>
          </a:p>
          <a:p>
            <a:pPr fontAlgn="base"/>
            <a:r>
              <a:rPr lang="en-US" dirty="0"/>
              <a:t>Add environmental DNA</a:t>
            </a:r>
            <a:endParaRPr lang="en-US" i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AutoShape 2" descr="CGC HEALY (WAGB 20) (FOR RELEASE)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906" y="230865"/>
            <a:ext cx="1964094" cy="1036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583" y="234889"/>
            <a:ext cx="1032053" cy="1032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629" y="230867"/>
            <a:ext cx="1563043" cy="1042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63341" y="236247"/>
            <a:ext cx="1543341" cy="1028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4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829</Words>
  <Application>Microsoft Office PowerPoint</Application>
  <PresentationFormat>On-screen Show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Regional Action Plan for the Chukchi and Beaufort Seas</vt:lpstr>
      <vt:lpstr>What is the Arctic RAP</vt:lpstr>
      <vt:lpstr>What is the Arctic RAP</vt:lpstr>
      <vt:lpstr>Where is the Arctic RAP?</vt:lpstr>
      <vt:lpstr>PowerPoint Presentation</vt:lpstr>
      <vt:lpstr>Future Activities</vt:lpstr>
      <vt:lpstr>Future Activities</vt:lpstr>
      <vt:lpstr>Future Activities</vt:lpstr>
      <vt:lpstr>Future Activities</vt:lpstr>
      <vt:lpstr>Future Activities</vt:lpstr>
      <vt:lpstr>Future Activities</vt:lpstr>
      <vt:lpstr>Future Activities</vt:lpstr>
      <vt:lpstr>Future Activities</vt:lpstr>
      <vt:lpstr>Future Activities</vt:lpstr>
      <vt:lpstr>Future Activities</vt:lpstr>
      <vt:lpstr>Future Activities</vt:lpstr>
      <vt:lpstr>Acknowledgements</vt:lpstr>
    </vt:vector>
  </TitlesOfParts>
  <Company>NOAA - Alaska Fisheries Science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Arctic Regional Action Plan (RAP)</dc:title>
  <dc:creator>Libby Logerwell</dc:creator>
  <cp:lastModifiedBy>James.Thorson</cp:lastModifiedBy>
  <cp:revision>38</cp:revision>
  <dcterms:created xsi:type="dcterms:W3CDTF">2021-07-22T17:54:32Z</dcterms:created>
  <dcterms:modified xsi:type="dcterms:W3CDTF">2021-09-15T20:31:32Z</dcterms:modified>
</cp:coreProperties>
</file>