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4"/>
  </p:notesMasterIdLst>
  <p:sldIdLst>
    <p:sldId id="256" r:id="rId2"/>
    <p:sldId id="257" r:id="rId3"/>
    <p:sldId id="294" r:id="rId4"/>
    <p:sldId id="295" r:id="rId5"/>
    <p:sldId id="296" r:id="rId6"/>
    <p:sldId id="259" r:id="rId7"/>
    <p:sldId id="260" r:id="rId8"/>
    <p:sldId id="262" r:id="rId9"/>
    <p:sldId id="263" r:id="rId10"/>
    <p:sldId id="265" r:id="rId11"/>
    <p:sldId id="299" r:id="rId12"/>
    <p:sldId id="301" r:id="rId13"/>
    <p:sldId id="272" r:id="rId14"/>
    <p:sldId id="266" r:id="rId15"/>
    <p:sldId id="269" r:id="rId16"/>
    <p:sldId id="270" r:id="rId17"/>
    <p:sldId id="267" r:id="rId18"/>
    <p:sldId id="268" r:id="rId19"/>
    <p:sldId id="274" r:id="rId20"/>
    <p:sldId id="275" r:id="rId21"/>
    <p:sldId id="283" r:id="rId22"/>
    <p:sldId id="285" r:id="rId23"/>
    <p:sldId id="284" r:id="rId24"/>
    <p:sldId id="286" r:id="rId25"/>
    <p:sldId id="287" r:id="rId26"/>
    <p:sldId id="273" r:id="rId27"/>
    <p:sldId id="261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8" r:id="rId36"/>
    <p:sldId id="288" r:id="rId37"/>
    <p:sldId id="290" r:id="rId38"/>
    <p:sldId id="289" r:id="rId39"/>
    <p:sldId id="291" r:id="rId40"/>
    <p:sldId id="292" r:id="rId41"/>
    <p:sldId id="297" r:id="rId42"/>
    <p:sldId id="29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276" autoAdjust="0"/>
  </p:normalViewPr>
  <p:slideViewPr>
    <p:cSldViewPr snapToGrid="0">
      <p:cViewPr varScale="1">
        <p:scale>
          <a:sx n="100" d="100"/>
          <a:sy n="100" d="100"/>
        </p:scale>
        <p:origin x="1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FD6A-C5CF-43B0-B710-75430EE0EC0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396A-CE0E-4068-9A9D-2A09D65B7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Updates to GMACS in Jan 2020 produced very similar Model results – </a:t>
            </a:r>
            <a:r>
              <a:rPr lang="en-US" dirty="0" err="1"/>
              <a:t>ssb</a:t>
            </a:r>
            <a:r>
              <a:rPr lang="en-US" dirty="0"/>
              <a:t> and Recruitment.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B396A-CE0E-4068-9A9D-2A09D65B7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reasons to pick this time block – 1 annual survey instead of </a:t>
            </a:r>
            <a:r>
              <a:rPr lang="en-US" dirty="0" err="1"/>
              <a:t>trieenial</a:t>
            </a:r>
            <a:r>
              <a:rPr lang="en-US" dirty="0"/>
              <a:t>, also pattern of negative residuals in the reference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B396A-CE0E-4068-9A9D-2A09D65B7B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reasons to pick this time block – 1 annual survey instead of </a:t>
            </a:r>
            <a:r>
              <a:rPr lang="en-US" dirty="0" err="1"/>
              <a:t>trieenial</a:t>
            </a:r>
            <a:r>
              <a:rPr lang="en-US" dirty="0"/>
              <a:t>, also pattern of negative residuals in the reference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B396A-CE0E-4068-9A9D-2A09D65B7B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8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data point increased from 17 and 18. However base model did not respond to this or fit recent surveys years well (2010+). Add CV models over fit the recent time period. Suggesting that the pull downward of this fit has something to do with the pot survey CPUE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B396A-CE0E-4068-9A9D-2A09D65B7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5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fits to the 2 data sets. Circles are area-swept, Triangles VAST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B396A-CE0E-4068-9A9D-2A09D65B7B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0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7725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48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9733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61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5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822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7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5A2D1A-1E30-4724-8E3F-29EBDB32FD1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7E492C-F3A5-4BA7-A768-C82D77F362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F0439-77A3-4501-8FFA-39F1BA682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b">
            <a:normAutofit fontScale="90000"/>
          </a:bodyPr>
          <a:lstStyle/>
          <a:p>
            <a:r>
              <a:rPr lang="en-US" sz="7300" dirty="0"/>
              <a:t>St. Matthew Blue King Crab</a:t>
            </a:r>
            <a:br>
              <a:rPr lang="en-US" sz="7300" dirty="0"/>
            </a:br>
            <a:r>
              <a:rPr lang="en-US" sz="7300" dirty="0"/>
              <a:t> </a:t>
            </a:r>
            <a:br>
              <a:rPr lang="en-US" sz="8000" dirty="0"/>
            </a:br>
            <a:r>
              <a:rPr lang="en-US" sz="4000" dirty="0"/>
              <a:t>May 2020 Model exploration</a:t>
            </a:r>
            <a:endParaRPr lang="en-US" sz="8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41DAA-6E4E-496D-94D4-0CF0A2931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2A1A00"/>
                </a:solidFill>
              </a:rPr>
              <a:t>Katie Palof, Jie Zheng, and jim Ianelli</a:t>
            </a:r>
          </a:p>
        </p:txBody>
      </p:sp>
    </p:spTree>
    <p:extLst>
      <p:ext uri="{BB962C8B-B14F-4D97-AF65-F5344CB8AC3E}">
        <p14:creationId xmlns:p14="http://schemas.microsoft.com/office/powerpoint/2010/main" val="339946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31BC10-541D-40A8-905F-581C4E22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D32BD-F152-4E2B-828E-A7D78116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73838"/>
            <a:ext cx="10178322" cy="1141615"/>
          </a:xfrm>
        </p:spPr>
        <p:txBody>
          <a:bodyPr anchor="b">
            <a:normAutofit/>
          </a:bodyPr>
          <a:lstStyle/>
          <a:p>
            <a:r>
              <a:rPr lang="en-US" sz="4000" dirty="0"/>
              <a:t>Model evaluations	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28F4DB-8F33-43D9-8DA0-22527C16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ECBF-2F96-437C-BA03-D133FA96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9291"/>
            <a:ext cx="9135585" cy="4831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16.0 - 2019 Reference Model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updated with Jan 2020 updates to GMACS</a:t>
            </a:r>
          </a:p>
          <a:p>
            <a:pPr marL="0" indent="0">
              <a:buNone/>
            </a:pPr>
            <a:r>
              <a:rPr lang="en-US" b="1" dirty="0"/>
              <a:t>19.1 - VAST NMFS trawl data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model 16.0 with VAST data output for the NMFS trawl </a:t>
            </a:r>
            <a:r>
              <a:rPr lang="en-US" dirty="0" err="1"/>
              <a:t>surveytime</a:t>
            </a:r>
            <a:r>
              <a:rPr lang="en-US" dirty="0"/>
              <a:t> series</a:t>
            </a:r>
          </a:p>
          <a:p>
            <a:pPr marL="0" indent="0">
              <a:buNone/>
            </a:pPr>
            <a:r>
              <a:rPr lang="en-US" b="1" dirty="0"/>
              <a:t>19.2 - add CV pot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model 16.0 + an estimated additional CV on the ADF&amp;G pot survey</a:t>
            </a:r>
          </a:p>
          <a:p>
            <a:pPr marL="0" indent="0">
              <a:buNone/>
            </a:pPr>
            <a:r>
              <a:rPr lang="en-US" b="1" dirty="0"/>
              <a:t>19.3 - add CV both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model 16.0 + an estimated additional CV on the ADF&amp;G pot survey and the NOAA trawl survey</a:t>
            </a:r>
          </a:p>
          <a:p>
            <a:pPr marL="0" indent="0">
              <a:buNone/>
            </a:pPr>
            <a:r>
              <a:rPr lang="en-US" b="1" dirty="0"/>
              <a:t>19.4 - q time block pot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time block estimated q’s for ADF&amp;G pot survey. </a:t>
            </a:r>
          </a:p>
          <a:p>
            <a:pPr lvl="1"/>
            <a:r>
              <a:rPr lang="en-US" dirty="0"/>
              <a:t>2 time blocks:1995 to 2013 and 2015 to 2018.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AECF99-92D4-4CF0-8BA6-AB03C3865943}"/>
              </a:ext>
            </a:extLst>
          </p:cNvPr>
          <p:cNvSpPr/>
          <p:nvPr/>
        </p:nvSpPr>
        <p:spPr>
          <a:xfrm>
            <a:off x="113288" y="2710831"/>
            <a:ext cx="5982711" cy="34310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67AD7-B7C6-4FCB-A001-4C2A80C7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4200" spc="800" dirty="0"/>
            </a:br>
            <a:r>
              <a:rPr lang="en-US" sz="4200" spc="800" dirty="0"/>
              <a:t>ADF&amp;G Pot survey</a:t>
            </a:r>
            <a:br>
              <a:rPr lang="en-US" sz="4200" spc="800" dirty="0"/>
            </a:br>
            <a:br>
              <a:rPr lang="en-US" sz="4200" spc="800" dirty="0"/>
            </a:br>
            <a:r>
              <a:rPr lang="en-US" sz="4200" spc="800" dirty="0"/>
              <a:t>Reference model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7640C4-2EAB-4454-8F46-9F626B6D3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028" y="1226587"/>
            <a:ext cx="5701970" cy="47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67AD7-B7C6-4FCB-A001-4C2A80C7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spc="800" dirty="0"/>
              <a:t>Residuals</a:t>
            </a:r>
            <a:br>
              <a:rPr lang="en-US" sz="4200" spc="800" dirty="0"/>
            </a:br>
            <a:r>
              <a:rPr lang="en-US" sz="4200" spc="800" dirty="0"/>
              <a:t> </a:t>
            </a:r>
            <a:br>
              <a:rPr lang="en-US" sz="4200" spc="800" dirty="0"/>
            </a:br>
            <a:r>
              <a:rPr lang="en-US" sz="4200" spc="800" dirty="0"/>
              <a:t>ADF&amp;G Pot survey</a:t>
            </a:r>
            <a:br>
              <a:rPr lang="en-US" sz="4200" spc="800" dirty="0"/>
            </a:br>
            <a:br>
              <a:rPr lang="en-US" sz="4200" spc="800" dirty="0"/>
            </a:br>
            <a:r>
              <a:rPr lang="en-US" sz="4200" spc="800" dirty="0"/>
              <a:t>Reference model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7640C4-2EAB-4454-8F46-9F626B6D3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68847" y="1226587"/>
            <a:ext cx="6220332" cy="475164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E516072-ECC8-41BC-9B2B-EBA30DCAE264}"/>
              </a:ext>
            </a:extLst>
          </p:cNvPr>
          <p:cNvSpPr/>
          <p:nvPr/>
        </p:nvSpPr>
        <p:spPr>
          <a:xfrm rot="5400000">
            <a:off x="9188083" y="2791273"/>
            <a:ext cx="3205089" cy="22135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25710-4C7F-474D-BFDE-BE8168DC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7558609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spc="800" dirty="0"/>
              <a:t>Survey Fit</a:t>
            </a:r>
            <a:br>
              <a:rPr lang="en-US" sz="8100" spc="800" dirty="0"/>
            </a:br>
            <a:r>
              <a:rPr lang="en-US" sz="8100" spc="800" dirty="0"/>
              <a:t>	</a:t>
            </a:r>
            <a:r>
              <a:rPr lang="en-US" sz="7200" spc="800" dirty="0"/>
              <a:t>- NOAA trawl</a:t>
            </a:r>
            <a:br>
              <a:rPr lang="en-US" sz="7200" spc="800" dirty="0"/>
            </a:br>
            <a:r>
              <a:rPr lang="en-US" sz="7200" spc="800" dirty="0"/>
              <a:t>	- ADF&amp;G Pot </a:t>
            </a:r>
            <a:endParaRPr lang="en-US" sz="8100" spc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554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95E00B4-3084-4014-B4E3-48DC0EC02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428" y="0"/>
            <a:ext cx="9666894" cy="6816400"/>
          </a:xfrm>
        </p:spPr>
      </p:pic>
    </p:spTree>
    <p:extLst>
      <p:ext uri="{BB962C8B-B14F-4D97-AF65-F5344CB8AC3E}">
        <p14:creationId xmlns:p14="http://schemas.microsoft.com/office/powerpoint/2010/main" val="307584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95E00B4-3084-4014-B4E3-48DC0EC02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581" y="389137"/>
            <a:ext cx="9666894" cy="5907545"/>
          </a:xfrm>
        </p:spPr>
      </p:pic>
    </p:spTree>
    <p:extLst>
      <p:ext uri="{BB962C8B-B14F-4D97-AF65-F5344CB8AC3E}">
        <p14:creationId xmlns:p14="http://schemas.microsoft.com/office/powerpoint/2010/main" val="277182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58382-3497-4A4A-A3E2-3DD4B9DA5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41" y="304795"/>
            <a:ext cx="10048884" cy="6140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5B5ED-1214-4BD9-A852-83AF5F34B99D}"/>
              </a:ext>
            </a:extLst>
          </p:cNvPr>
          <p:cNvSpPr txBox="1"/>
          <p:nvPr/>
        </p:nvSpPr>
        <p:spPr>
          <a:xfrm>
            <a:off x="6376983" y="834509"/>
            <a:ext cx="397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19.3 – add CV both</a:t>
            </a:r>
          </a:p>
        </p:txBody>
      </p:sp>
    </p:spTree>
    <p:extLst>
      <p:ext uri="{BB962C8B-B14F-4D97-AF65-F5344CB8AC3E}">
        <p14:creationId xmlns:p14="http://schemas.microsoft.com/office/powerpoint/2010/main" val="56965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563C0FD-3FC1-46C6-AF94-4BA961E12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85" y="657225"/>
            <a:ext cx="10252710" cy="5695950"/>
          </a:xfrm>
        </p:spPr>
      </p:pic>
    </p:spTree>
    <p:extLst>
      <p:ext uri="{BB962C8B-B14F-4D97-AF65-F5344CB8AC3E}">
        <p14:creationId xmlns:p14="http://schemas.microsoft.com/office/powerpoint/2010/main" val="173237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5EB412-2100-4646-A08E-B3FFD234C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919" y="371474"/>
            <a:ext cx="8042656" cy="6092921"/>
          </a:xfrm>
        </p:spPr>
      </p:pic>
    </p:spTree>
    <p:extLst>
      <p:ext uri="{BB962C8B-B14F-4D97-AF65-F5344CB8AC3E}">
        <p14:creationId xmlns:p14="http://schemas.microsoft.com/office/powerpoint/2010/main" val="191653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5F7CD-F434-475C-98B5-E36FF0E731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453" y="228994"/>
            <a:ext cx="8378197" cy="64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31BC10-541D-40A8-905F-581C4E22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FF76B-004D-4AE8-B2FC-47EC4ABD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41615"/>
          </a:xfrm>
        </p:spPr>
        <p:txBody>
          <a:bodyPr anchor="b">
            <a:normAutofit/>
          </a:bodyPr>
          <a:lstStyle/>
          <a:p>
            <a:r>
              <a:rPr lang="en-US" sz="4000" dirty="0"/>
              <a:t>Current status	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E828F4DB-8F33-43D9-8DA0-22527C16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D33E-52CC-4A30-85E5-56522E9ED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06385"/>
            <a:ext cx="7511659" cy="3973207"/>
          </a:xfrm>
        </p:spPr>
        <p:txBody>
          <a:bodyPr>
            <a:normAutofit/>
          </a:bodyPr>
          <a:lstStyle/>
          <a:p>
            <a:r>
              <a:rPr lang="en-US" dirty="0"/>
              <a:t>Overfished</a:t>
            </a:r>
          </a:p>
          <a:p>
            <a:r>
              <a:rPr lang="en-US" dirty="0"/>
              <a:t>Rebuilding plan – final action in June NPFMC meeting</a:t>
            </a:r>
          </a:p>
          <a:p>
            <a:pPr lvl="1"/>
            <a:r>
              <a:rPr lang="en-US" dirty="0"/>
              <a:t>No changes to fishing regulations</a:t>
            </a:r>
          </a:p>
          <a:p>
            <a:pPr lvl="1"/>
            <a:r>
              <a:rPr lang="en-US" dirty="0"/>
              <a:t>No further bycatch restrictions</a:t>
            </a:r>
          </a:p>
          <a:p>
            <a:pPr lvl="1"/>
            <a:r>
              <a:rPr lang="en-US" dirty="0"/>
              <a:t>Focused on recruitment expectations</a:t>
            </a:r>
          </a:p>
          <a:p>
            <a:r>
              <a:rPr lang="en-US" dirty="0"/>
              <a:t>Core model issues</a:t>
            </a:r>
          </a:p>
          <a:p>
            <a:pPr lvl="1"/>
            <a:r>
              <a:rPr lang="en-US" dirty="0"/>
              <a:t>Discrepancies in trends between pot survey and trawl survey</a:t>
            </a:r>
          </a:p>
          <a:p>
            <a:pPr lvl="1"/>
            <a:r>
              <a:rPr lang="en-US" dirty="0"/>
              <a:t>Spatial hot spots in surveys</a:t>
            </a:r>
          </a:p>
          <a:p>
            <a:pPr lvl="1"/>
            <a:r>
              <a:rPr lang="en-US" dirty="0"/>
              <a:t>Poor fit of models to recent years survey data (2010+)</a:t>
            </a:r>
          </a:p>
        </p:txBody>
      </p:sp>
    </p:spTree>
    <p:extLst>
      <p:ext uri="{BB962C8B-B14F-4D97-AF65-F5344CB8AC3E}">
        <p14:creationId xmlns:p14="http://schemas.microsoft.com/office/powerpoint/2010/main" val="77444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D7404-A0AC-4C7C-85C3-D97F4C11E4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389" y="298116"/>
            <a:ext cx="8197222" cy="62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25710-4C7F-474D-BFDE-BE8168DC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2" y="643467"/>
            <a:ext cx="8606367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spc="800" dirty="0"/>
              <a:t>VAST vs. Area Swept </a:t>
            </a:r>
            <a:br>
              <a:rPr lang="en-US" sz="8800" spc="800" dirty="0"/>
            </a:br>
            <a:r>
              <a:rPr lang="en-US" sz="4400" spc="800" dirty="0">
                <a:latin typeface="+mn-lt"/>
              </a:rPr>
              <a:t>(</a:t>
            </a:r>
            <a:r>
              <a:rPr lang="en-US" sz="4400" spc="800" dirty="0" err="1">
                <a:latin typeface="+mn-lt"/>
              </a:rPr>
              <a:t>Noaa</a:t>
            </a:r>
            <a:r>
              <a:rPr lang="en-US" sz="4400" spc="800" dirty="0">
                <a:latin typeface="+mn-lt"/>
              </a:rPr>
              <a:t> Trawl survey)</a:t>
            </a:r>
            <a:endParaRPr lang="en-US" sz="8800" spc="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64268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5D3B43-7F55-4746-8266-640DF800D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589" y="333375"/>
            <a:ext cx="3033941" cy="3260058"/>
          </a:xfrm>
        </p:spPr>
        <p:txBody>
          <a:bodyPr>
            <a:normAutofit/>
          </a:bodyPr>
          <a:lstStyle/>
          <a:p>
            <a:r>
              <a:rPr lang="en-US" sz="3200" dirty="0"/>
              <a:t>AREA-SWEPT</a:t>
            </a:r>
          </a:p>
          <a:p>
            <a:pPr lvl="1"/>
            <a:r>
              <a:rPr lang="en-US" sz="3400" dirty="0"/>
              <a:t> </a:t>
            </a:r>
            <a:r>
              <a:rPr lang="en-US" sz="2800" dirty="0"/>
              <a:t>black circles</a:t>
            </a:r>
          </a:p>
          <a:p>
            <a:r>
              <a:rPr lang="en-US" sz="3200" dirty="0"/>
              <a:t>VAST</a:t>
            </a:r>
          </a:p>
          <a:p>
            <a:pPr lvl="1"/>
            <a:r>
              <a:rPr lang="en-US" sz="3400" dirty="0"/>
              <a:t> </a:t>
            </a:r>
            <a:r>
              <a:rPr lang="en-US" sz="2800" dirty="0"/>
              <a:t>gold line</a:t>
            </a:r>
            <a:endParaRPr lang="en-US" sz="3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29497-DB7D-4DF0-BB08-2E1447EE9E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C6FC9-B2F4-4085-AE6D-77498B7A2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452" b="-10"/>
          <a:stretch/>
        </p:blipFill>
        <p:spPr>
          <a:xfrm>
            <a:off x="4062771" y="330511"/>
            <a:ext cx="7427866" cy="6162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DA2B16-8F51-4287-94B7-3A45872A4A83}"/>
              </a:ext>
            </a:extLst>
          </p:cNvPr>
          <p:cNvSpPr txBox="1"/>
          <p:nvPr/>
        </p:nvSpPr>
        <p:spPr>
          <a:xfrm>
            <a:off x="1084826" y="5047297"/>
            <a:ext cx="3296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Concerns with VAST methods:</a:t>
            </a:r>
          </a:p>
          <a:p>
            <a:pPr marL="285750" indent="-285750">
              <a:buFontTx/>
              <a:buChar char="-"/>
            </a:pPr>
            <a:r>
              <a:rPr lang="en-US" dirty="0"/>
              <a:t>Approach to island (work underway to address this)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Only used on trawl survey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2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72D1E-06D1-4EFD-95A9-39ACAFB211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253" y="266694"/>
            <a:ext cx="8178172" cy="6247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95E4CB-171D-4584-A1FC-490B4BE1E9CB}"/>
              </a:ext>
            </a:extLst>
          </p:cNvPr>
          <p:cNvSpPr txBox="1"/>
          <p:nvPr/>
        </p:nvSpPr>
        <p:spPr>
          <a:xfrm>
            <a:off x="10266947" y="1485899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Area-swept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E8F5A7-D456-4EFB-9EDB-163831FB11BE}"/>
              </a:ext>
            </a:extLst>
          </p:cNvPr>
          <p:cNvSpPr/>
          <p:nvPr/>
        </p:nvSpPr>
        <p:spPr>
          <a:xfrm>
            <a:off x="9927056" y="1582153"/>
            <a:ext cx="190500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AFA02-D79F-48E7-93E3-7A70B158991D}"/>
              </a:ext>
            </a:extLst>
          </p:cNvPr>
          <p:cNvSpPr txBox="1"/>
          <p:nvPr/>
        </p:nvSpPr>
        <p:spPr>
          <a:xfrm>
            <a:off x="10266947" y="2223836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VAST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30CD838-2868-4801-B289-E7AA784F499A}"/>
              </a:ext>
            </a:extLst>
          </p:cNvPr>
          <p:cNvSpPr/>
          <p:nvPr/>
        </p:nvSpPr>
        <p:spPr>
          <a:xfrm>
            <a:off x="9927056" y="2318014"/>
            <a:ext cx="190500" cy="18097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1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4035E-3F61-490C-888F-870D40F5FE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55950" y="949216"/>
            <a:ext cx="8927218" cy="4959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E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961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B6300-2C09-4713-AD02-6E51F93709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40" y="804333"/>
            <a:ext cx="7559038" cy="52493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2406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25710-4C7F-474D-BFDE-BE8168DC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7558609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spc="800" dirty="0"/>
              <a:t>MMB and recruitment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1459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ED198D-742D-4185-A8E9-AF34DC0A3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21" y="471487"/>
            <a:ext cx="10647045" cy="5915025"/>
          </a:xfrm>
        </p:spPr>
      </p:pic>
    </p:spTree>
    <p:extLst>
      <p:ext uri="{BB962C8B-B14F-4D97-AF65-F5344CB8AC3E}">
        <p14:creationId xmlns:p14="http://schemas.microsoft.com/office/powerpoint/2010/main" val="246991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DF35D-8985-440B-8FE5-B6EF7A9552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178" y="219070"/>
            <a:ext cx="8825872" cy="61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4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25710-4C7F-474D-BFDE-BE8168DC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8063442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spc="800" dirty="0"/>
              <a:t>Size compositions</a:t>
            </a:r>
            <a:br>
              <a:rPr lang="en-US" sz="8100" spc="800" dirty="0"/>
            </a:br>
            <a:r>
              <a:rPr lang="en-US" sz="8100" spc="800" dirty="0"/>
              <a:t>&amp;</a:t>
            </a:r>
            <a:br>
              <a:rPr lang="en-US" sz="8100" spc="800" dirty="0"/>
            </a:br>
            <a:r>
              <a:rPr lang="en-US" sz="8100" spc="800" dirty="0"/>
              <a:t>Selectivity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92976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A0F-590B-4B35-A4A1-21A7213BF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835" y="796343"/>
            <a:ext cx="6810329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17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C6EDA-2041-426A-84D9-A6FA475B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8"/>
          <a:stretch/>
        </p:blipFill>
        <p:spPr>
          <a:xfrm>
            <a:off x="885825" y="160867"/>
            <a:ext cx="10853269" cy="6536265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246B8BB3-7600-4116-9420-6BC8E0C8C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F024463-4859-40A3-9403-C48A00900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352827-8767-4EB8-88AC-7F03BF78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FB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2936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C6EDA-2041-426A-84D9-A6FA475BF2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27" y="160867"/>
            <a:ext cx="10458023" cy="6536265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246B8BB3-7600-4116-9420-6BC8E0C8C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F024463-4859-40A3-9403-C48A00900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52827-8767-4EB8-88AC-7F03BF78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FB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8381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C6EDA-2041-426A-84D9-A6FA475BF2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25" y="160867"/>
            <a:ext cx="10885337" cy="6536265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246B8BB3-7600-4116-9420-6BC8E0C8C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F024463-4859-40A3-9403-C48A00900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52827-8767-4EB8-88AC-7F03BF78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FB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626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6F1B-F192-4BFF-BED0-0712EEBB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spc="800" dirty="0"/>
              <a:t>Reference 16.0</a:t>
            </a:r>
            <a:br>
              <a:rPr lang="en-US" sz="4200" spc="800" dirty="0"/>
            </a:br>
            <a:r>
              <a:rPr lang="en-US" sz="3600" spc="800" dirty="0"/>
              <a:t>size comp residuals</a:t>
            </a:r>
            <a:endParaRPr lang="en-US" sz="4200" spc="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2AD15-76D9-44F1-84F3-43916CC622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466" y="643464"/>
            <a:ext cx="7157162" cy="5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2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6F1B-F192-4BFF-BED0-0712EEBB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spc="800" dirty="0"/>
              <a:t>Vast 19.1</a:t>
            </a:r>
            <a:br>
              <a:rPr lang="en-US" sz="4200" spc="800" dirty="0"/>
            </a:br>
            <a:r>
              <a:rPr lang="en-US" sz="3600" spc="800" dirty="0"/>
              <a:t>size comp residuals</a:t>
            </a:r>
            <a:endParaRPr lang="en-US" sz="4200" spc="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2AD15-76D9-44F1-84F3-43916CC622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784586"/>
            <a:ext cx="7124700" cy="54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23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8FED9-2567-432B-B9EA-AAD31F4913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206" y="64163"/>
            <a:ext cx="6583693" cy="5029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C9F5B-20B4-4564-B1A4-4FEFC47D4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206" y="5093373"/>
            <a:ext cx="6583693" cy="1712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DFF6F-275A-4EFD-8742-824E77A856BC}"/>
              </a:ext>
            </a:extLst>
          </p:cNvPr>
          <p:cNvSpPr txBox="1"/>
          <p:nvPr/>
        </p:nvSpPr>
        <p:spPr>
          <a:xfrm>
            <a:off x="1002632" y="1371600"/>
            <a:ext cx="251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Selectivity </a:t>
            </a:r>
          </a:p>
        </p:txBody>
      </p:sp>
    </p:spTree>
    <p:extLst>
      <p:ext uri="{BB962C8B-B14F-4D97-AF65-F5344CB8AC3E}">
        <p14:creationId xmlns:p14="http://schemas.microsoft.com/office/powerpoint/2010/main" val="904908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384613-A493-4A01-873E-5BD3769D1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25710-4C7F-474D-BFDE-BE8168DC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643467"/>
            <a:ext cx="7558609" cy="4849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500" spc="800" dirty="0"/>
              <a:t>Parameter estimates and model fit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36F18-80E9-4DFA-9C2E-3F85614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17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293054-EC89-4CF2-AAEF-B38981E9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302764" y="0"/>
            <a:ext cx="2889236" cy="6858000"/>
          </a:xfrm>
          <a:custGeom>
            <a:avLst/>
            <a:gdLst>
              <a:gd name="connsiteX0" fmla="*/ 1514461 w 2889236"/>
              <a:gd name="connsiteY0" fmla="*/ 0 h 6858000"/>
              <a:gd name="connsiteX1" fmla="*/ 1291796 w 2889236"/>
              <a:gd name="connsiteY1" fmla="*/ 0 h 6858000"/>
              <a:gd name="connsiteX2" fmla="*/ 1242998 w 2889236"/>
              <a:gd name="connsiteY2" fmla="*/ 0 h 6858000"/>
              <a:gd name="connsiteX3" fmla="*/ 303177 w 2889236"/>
              <a:gd name="connsiteY3" fmla="*/ 0 h 6858000"/>
              <a:gd name="connsiteX4" fmla="*/ 235415 w 2889236"/>
              <a:gd name="connsiteY4" fmla="*/ 0 h 6858000"/>
              <a:gd name="connsiteX5" fmla="*/ 0 w 2889236"/>
              <a:gd name="connsiteY5" fmla="*/ 0 h 6858000"/>
              <a:gd name="connsiteX6" fmla="*/ 0 w 2889236"/>
              <a:gd name="connsiteY6" fmla="*/ 6858000 h 6858000"/>
              <a:gd name="connsiteX7" fmla="*/ 235415 w 2889236"/>
              <a:gd name="connsiteY7" fmla="*/ 6858000 h 6858000"/>
              <a:gd name="connsiteX8" fmla="*/ 303177 w 2889236"/>
              <a:gd name="connsiteY8" fmla="*/ 6858000 h 6858000"/>
              <a:gd name="connsiteX9" fmla="*/ 1242998 w 2889236"/>
              <a:gd name="connsiteY9" fmla="*/ 6858000 h 6858000"/>
              <a:gd name="connsiteX10" fmla="*/ 1291795 w 2889236"/>
              <a:gd name="connsiteY10" fmla="*/ 6858000 h 6858000"/>
              <a:gd name="connsiteX11" fmla="*/ 1514461 w 2889236"/>
              <a:gd name="connsiteY11" fmla="*/ 6858000 h 6858000"/>
              <a:gd name="connsiteX12" fmla="*/ 1541448 w 2889236"/>
              <a:gd name="connsiteY12" fmla="*/ 6770688 h 6858000"/>
              <a:gd name="connsiteX13" fmla="*/ 1566848 w 2889236"/>
              <a:gd name="connsiteY13" fmla="*/ 6683375 h 6858000"/>
              <a:gd name="connsiteX14" fmla="*/ 1592248 w 2889236"/>
              <a:gd name="connsiteY14" fmla="*/ 6594475 h 6858000"/>
              <a:gd name="connsiteX15" fmla="*/ 1614473 w 2889236"/>
              <a:gd name="connsiteY15" fmla="*/ 6503988 h 6858000"/>
              <a:gd name="connsiteX16" fmla="*/ 1641461 w 2889236"/>
              <a:gd name="connsiteY16" fmla="*/ 6416675 h 6858000"/>
              <a:gd name="connsiteX17" fmla="*/ 1670036 w 2889236"/>
              <a:gd name="connsiteY17" fmla="*/ 6332538 h 6858000"/>
              <a:gd name="connsiteX18" fmla="*/ 1706548 w 2889236"/>
              <a:gd name="connsiteY18" fmla="*/ 6253163 h 6858000"/>
              <a:gd name="connsiteX19" fmla="*/ 1749411 w 2889236"/>
              <a:gd name="connsiteY19" fmla="*/ 6180138 h 6858000"/>
              <a:gd name="connsiteX20" fmla="*/ 1797036 w 2889236"/>
              <a:gd name="connsiteY20" fmla="*/ 6118225 h 6858000"/>
              <a:gd name="connsiteX21" fmla="*/ 1849423 w 2889236"/>
              <a:gd name="connsiteY21" fmla="*/ 6059488 h 6858000"/>
              <a:gd name="connsiteX22" fmla="*/ 1909748 w 2889236"/>
              <a:gd name="connsiteY22" fmla="*/ 6005513 h 6858000"/>
              <a:gd name="connsiteX23" fmla="*/ 1973248 w 2889236"/>
              <a:gd name="connsiteY23" fmla="*/ 5951538 h 6858000"/>
              <a:gd name="connsiteX24" fmla="*/ 2039923 w 2889236"/>
              <a:gd name="connsiteY24" fmla="*/ 5900738 h 6858000"/>
              <a:gd name="connsiteX25" fmla="*/ 2106598 w 2889236"/>
              <a:gd name="connsiteY25" fmla="*/ 5849938 h 6858000"/>
              <a:gd name="connsiteX26" fmla="*/ 2174861 w 2889236"/>
              <a:gd name="connsiteY26" fmla="*/ 5797550 h 6858000"/>
              <a:gd name="connsiteX27" fmla="*/ 2239948 w 2889236"/>
              <a:gd name="connsiteY27" fmla="*/ 5746750 h 6858000"/>
              <a:gd name="connsiteX28" fmla="*/ 2301861 w 2889236"/>
              <a:gd name="connsiteY28" fmla="*/ 5692775 h 6858000"/>
              <a:gd name="connsiteX29" fmla="*/ 2359011 w 2889236"/>
              <a:gd name="connsiteY29" fmla="*/ 5634038 h 6858000"/>
              <a:gd name="connsiteX30" fmla="*/ 2411398 w 2889236"/>
              <a:gd name="connsiteY30" fmla="*/ 5575300 h 6858000"/>
              <a:gd name="connsiteX31" fmla="*/ 2454261 w 2889236"/>
              <a:gd name="connsiteY31" fmla="*/ 5511800 h 6858000"/>
              <a:gd name="connsiteX32" fmla="*/ 2490773 w 2889236"/>
              <a:gd name="connsiteY32" fmla="*/ 5440363 h 6858000"/>
              <a:gd name="connsiteX33" fmla="*/ 2512998 w 2889236"/>
              <a:gd name="connsiteY33" fmla="*/ 5370513 h 6858000"/>
              <a:gd name="connsiteX34" fmla="*/ 2527286 w 2889236"/>
              <a:gd name="connsiteY34" fmla="*/ 5292725 h 6858000"/>
              <a:gd name="connsiteX35" fmla="*/ 2533636 w 2889236"/>
              <a:gd name="connsiteY35" fmla="*/ 5216525 h 6858000"/>
              <a:gd name="connsiteX36" fmla="*/ 2532048 w 2889236"/>
              <a:gd name="connsiteY36" fmla="*/ 5135563 h 6858000"/>
              <a:gd name="connsiteX37" fmla="*/ 2525698 w 2889236"/>
              <a:gd name="connsiteY37" fmla="*/ 5054600 h 6858000"/>
              <a:gd name="connsiteX38" fmla="*/ 2517761 w 2889236"/>
              <a:gd name="connsiteY38" fmla="*/ 4970463 h 6858000"/>
              <a:gd name="connsiteX39" fmla="*/ 2506648 w 2889236"/>
              <a:gd name="connsiteY39" fmla="*/ 4886325 h 6858000"/>
              <a:gd name="connsiteX40" fmla="*/ 2493948 w 2889236"/>
              <a:gd name="connsiteY40" fmla="*/ 4802188 h 6858000"/>
              <a:gd name="connsiteX41" fmla="*/ 2484423 w 2889236"/>
              <a:gd name="connsiteY41" fmla="*/ 4718050 h 6858000"/>
              <a:gd name="connsiteX42" fmla="*/ 2478073 w 2889236"/>
              <a:gd name="connsiteY42" fmla="*/ 4633913 h 6858000"/>
              <a:gd name="connsiteX43" fmla="*/ 2473311 w 2889236"/>
              <a:gd name="connsiteY43" fmla="*/ 4552950 h 6858000"/>
              <a:gd name="connsiteX44" fmla="*/ 2478073 w 2889236"/>
              <a:gd name="connsiteY44" fmla="*/ 4473575 h 6858000"/>
              <a:gd name="connsiteX45" fmla="*/ 2487598 w 2889236"/>
              <a:gd name="connsiteY45" fmla="*/ 4395788 h 6858000"/>
              <a:gd name="connsiteX46" fmla="*/ 2508236 w 2889236"/>
              <a:gd name="connsiteY46" fmla="*/ 4314825 h 6858000"/>
              <a:gd name="connsiteX47" fmla="*/ 2539986 w 2889236"/>
              <a:gd name="connsiteY47" fmla="*/ 4235450 h 6858000"/>
              <a:gd name="connsiteX48" fmla="*/ 2578086 w 2889236"/>
              <a:gd name="connsiteY48" fmla="*/ 4156075 h 6858000"/>
              <a:gd name="connsiteX49" fmla="*/ 2620948 w 2889236"/>
              <a:gd name="connsiteY49" fmla="*/ 4076700 h 6858000"/>
              <a:gd name="connsiteX50" fmla="*/ 2665398 w 2889236"/>
              <a:gd name="connsiteY50" fmla="*/ 3998913 h 6858000"/>
              <a:gd name="connsiteX51" fmla="*/ 2713024 w 2889236"/>
              <a:gd name="connsiteY51" fmla="*/ 3919538 h 6858000"/>
              <a:gd name="connsiteX52" fmla="*/ 2755886 w 2889236"/>
              <a:gd name="connsiteY52" fmla="*/ 3840163 h 6858000"/>
              <a:gd name="connsiteX53" fmla="*/ 2798748 w 2889236"/>
              <a:gd name="connsiteY53" fmla="*/ 3759200 h 6858000"/>
              <a:gd name="connsiteX54" fmla="*/ 2835261 w 2889236"/>
              <a:gd name="connsiteY54" fmla="*/ 3678238 h 6858000"/>
              <a:gd name="connsiteX55" fmla="*/ 2863836 w 2889236"/>
              <a:gd name="connsiteY55" fmla="*/ 3597275 h 6858000"/>
              <a:gd name="connsiteX56" fmla="*/ 2879711 w 2889236"/>
              <a:gd name="connsiteY56" fmla="*/ 3514725 h 6858000"/>
              <a:gd name="connsiteX57" fmla="*/ 2889236 w 2889236"/>
              <a:gd name="connsiteY57" fmla="*/ 3429000 h 6858000"/>
              <a:gd name="connsiteX58" fmla="*/ 2879711 w 2889236"/>
              <a:gd name="connsiteY58" fmla="*/ 3343275 h 6858000"/>
              <a:gd name="connsiteX59" fmla="*/ 2863836 w 2889236"/>
              <a:gd name="connsiteY59" fmla="*/ 3260725 h 6858000"/>
              <a:gd name="connsiteX60" fmla="*/ 2835261 w 2889236"/>
              <a:gd name="connsiteY60" fmla="*/ 3179763 h 6858000"/>
              <a:gd name="connsiteX61" fmla="*/ 2798748 w 2889236"/>
              <a:gd name="connsiteY61" fmla="*/ 3098800 h 6858000"/>
              <a:gd name="connsiteX62" fmla="*/ 2755886 w 2889236"/>
              <a:gd name="connsiteY62" fmla="*/ 3017838 h 6858000"/>
              <a:gd name="connsiteX63" fmla="*/ 2713024 w 2889236"/>
              <a:gd name="connsiteY63" fmla="*/ 2938463 h 6858000"/>
              <a:gd name="connsiteX64" fmla="*/ 2665398 w 2889236"/>
              <a:gd name="connsiteY64" fmla="*/ 2859088 h 6858000"/>
              <a:gd name="connsiteX65" fmla="*/ 2620948 w 2889236"/>
              <a:gd name="connsiteY65" fmla="*/ 2781300 h 6858000"/>
              <a:gd name="connsiteX66" fmla="*/ 2578086 w 2889236"/>
              <a:gd name="connsiteY66" fmla="*/ 2701925 h 6858000"/>
              <a:gd name="connsiteX67" fmla="*/ 2539986 w 2889236"/>
              <a:gd name="connsiteY67" fmla="*/ 2622550 h 6858000"/>
              <a:gd name="connsiteX68" fmla="*/ 2508236 w 2889236"/>
              <a:gd name="connsiteY68" fmla="*/ 2543175 h 6858000"/>
              <a:gd name="connsiteX69" fmla="*/ 2487598 w 2889236"/>
              <a:gd name="connsiteY69" fmla="*/ 2462213 h 6858000"/>
              <a:gd name="connsiteX70" fmla="*/ 2478073 w 2889236"/>
              <a:gd name="connsiteY70" fmla="*/ 2384425 h 6858000"/>
              <a:gd name="connsiteX71" fmla="*/ 2473311 w 2889236"/>
              <a:gd name="connsiteY71" fmla="*/ 2305050 h 6858000"/>
              <a:gd name="connsiteX72" fmla="*/ 2478073 w 2889236"/>
              <a:gd name="connsiteY72" fmla="*/ 2224088 h 6858000"/>
              <a:gd name="connsiteX73" fmla="*/ 2484423 w 2889236"/>
              <a:gd name="connsiteY73" fmla="*/ 2139950 h 6858000"/>
              <a:gd name="connsiteX74" fmla="*/ 2493948 w 2889236"/>
              <a:gd name="connsiteY74" fmla="*/ 2055813 h 6858000"/>
              <a:gd name="connsiteX75" fmla="*/ 2506648 w 2889236"/>
              <a:gd name="connsiteY75" fmla="*/ 1971675 h 6858000"/>
              <a:gd name="connsiteX76" fmla="*/ 2517761 w 2889236"/>
              <a:gd name="connsiteY76" fmla="*/ 1887538 h 6858000"/>
              <a:gd name="connsiteX77" fmla="*/ 2525698 w 2889236"/>
              <a:gd name="connsiteY77" fmla="*/ 1803400 h 6858000"/>
              <a:gd name="connsiteX78" fmla="*/ 2532048 w 2889236"/>
              <a:gd name="connsiteY78" fmla="*/ 1722438 h 6858000"/>
              <a:gd name="connsiteX79" fmla="*/ 2533636 w 2889236"/>
              <a:gd name="connsiteY79" fmla="*/ 1641475 h 6858000"/>
              <a:gd name="connsiteX80" fmla="*/ 2527286 w 2889236"/>
              <a:gd name="connsiteY80" fmla="*/ 1565275 h 6858000"/>
              <a:gd name="connsiteX81" fmla="*/ 2512998 w 2889236"/>
              <a:gd name="connsiteY81" fmla="*/ 1487488 h 6858000"/>
              <a:gd name="connsiteX82" fmla="*/ 2490773 w 2889236"/>
              <a:gd name="connsiteY82" fmla="*/ 1417638 h 6858000"/>
              <a:gd name="connsiteX83" fmla="*/ 2454261 w 2889236"/>
              <a:gd name="connsiteY83" fmla="*/ 1346200 h 6858000"/>
              <a:gd name="connsiteX84" fmla="*/ 2411398 w 2889236"/>
              <a:gd name="connsiteY84" fmla="*/ 1282700 h 6858000"/>
              <a:gd name="connsiteX85" fmla="*/ 2359011 w 2889236"/>
              <a:gd name="connsiteY85" fmla="*/ 1223963 h 6858000"/>
              <a:gd name="connsiteX86" fmla="*/ 2301861 w 2889236"/>
              <a:gd name="connsiteY86" fmla="*/ 1165225 h 6858000"/>
              <a:gd name="connsiteX87" fmla="*/ 2239948 w 2889236"/>
              <a:gd name="connsiteY87" fmla="*/ 1111250 h 6858000"/>
              <a:gd name="connsiteX88" fmla="*/ 2174861 w 2889236"/>
              <a:gd name="connsiteY88" fmla="*/ 1060450 h 6858000"/>
              <a:gd name="connsiteX89" fmla="*/ 2106598 w 2889236"/>
              <a:gd name="connsiteY89" fmla="*/ 1008063 h 6858000"/>
              <a:gd name="connsiteX90" fmla="*/ 2039923 w 2889236"/>
              <a:gd name="connsiteY90" fmla="*/ 957263 h 6858000"/>
              <a:gd name="connsiteX91" fmla="*/ 1973248 w 2889236"/>
              <a:gd name="connsiteY91" fmla="*/ 906463 h 6858000"/>
              <a:gd name="connsiteX92" fmla="*/ 1909748 w 2889236"/>
              <a:gd name="connsiteY92" fmla="*/ 852488 h 6858000"/>
              <a:gd name="connsiteX93" fmla="*/ 1849423 w 2889236"/>
              <a:gd name="connsiteY93" fmla="*/ 798513 h 6858000"/>
              <a:gd name="connsiteX94" fmla="*/ 1797036 w 2889236"/>
              <a:gd name="connsiteY94" fmla="*/ 739775 h 6858000"/>
              <a:gd name="connsiteX95" fmla="*/ 1749411 w 2889236"/>
              <a:gd name="connsiteY95" fmla="*/ 677863 h 6858000"/>
              <a:gd name="connsiteX96" fmla="*/ 1706548 w 2889236"/>
              <a:gd name="connsiteY96" fmla="*/ 604838 h 6858000"/>
              <a:gd name="connsiteX97" fmla="*/ 1670036 w 2889236"/>
              <a:gd name="connsiteY97" fmla="*/ 525463 h 6858000"/>
              <a:gd name="connsiteX98" fmla="*/ 1641461 w 2889236"/>
              <a:gd name="connsiteY98" fmla="*/ 441325 h 6858000"/>
              <a:gd name="connsiteX99" fmla="*/ 1614473 w 2889236"/>
              <a:gd name="connsiteY99" fmla="*/ 354013 h 6858000"/>
              <a:gd name="connsiteX100" fmla="*/ 1592248 w 2889236"/>
              <a:gd name="connsiteY100" fmla="*/ 263525 h 6858000"/>
              <a:gd name="connsiteX101" fmla="*/ 1566848 w 2889236"/>
              <a:gd name="connsiteY101" fmla="*/ 174625 h 6858000"/>
              <a:gd name="connsiteX102" fmla="*/ 1541448 w 2889236"/>
              <a:gd name="connsiteY102" fmla="*/ 87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889236" h="6858000">
                <a:moveTo>
                  <a:pt x="1514461" y="0"/>
                </a:moveTo>
                <a:lnTo>
                  <a:pt x="1291796" y="0"/>
                </a:lnTo>
                <a:lnTo>
                  <a:pt x="1242998" y="0"/>
                </a:lnTo>
                <a:lnTo>
                  <a:pt x="303177" y="0"/>
                </a:lnTo>
                <a:lnTo>
                  <a:pt x="235415" y="0"/>
                </a:lnTo>
                <a:lnTo>
                  <a:pt x="0" y="0"/>
                </a:lnTo>
                <a:lnTo>
                  <a:pt x="0" y="6858000"/>
                </a:lnTo>
                <a:lnTo>
                  <a:pt x="235415" y="6858000"/>
                </a:lnTo>
                <a:lnTo>
                  <a:pt x="303177" y="6858000"/>
                </a:lnTo>
                <a:lnTo>
                  <a:pt x="1242998" y="6858000"/>
                </a:lnTo>
                <a:lnTo>
                  <a:pt x="1291795" y="6858000"/>
                </a:lnTo>
                <a:lnTo>
                  <a:pt x="1514461" y="6858000"/>
                </a:lnTo>
                <a:lnTo>
                  <a:pt x="1541448" y="6770688"/>
                </a:lnTo>
                <a:lnTo>
                  <a:pt x="1566848" y="6683375"/>
                </a:lnTo>
                <a:lnTo>
                  <a:pt x="1592248" y="6594475"/>
                </a:lnTo>
                <a:lnTo>
                  <a:pt x="1614473" y="6503988"/>
                </a:lnTo>
                <a:lnTo>
                  <a:pt x="1641461" y="6416675"/>
                </a:lnTo>
                <a:lnTo>
                  <a:pt x="1670036" y="6332538"/>
                </a:lnTo>
                <a:lnTo>
                  <a:pt x="1706548" y="6253163"/>
                </a:lnTo>
                <a:lnTo>
                  <a:pt x="1749411" y="6180138"/>
                </a:lnTo>
                <a:lnTo>
                  <a:pt x="1797036" y="6118225"/>
                </a:lnTo>
                <a:lnTo>
                  <a:pt x="1849423" y="6059488"/>
                </a:lnTo>
                <a:lnTo>
                  <a:pt x="1909748" y="6005513"/>
                </a:lnTo>
                <a:lnTo>
                  <a:pt x="1973248" y="5951538"/>
                </a:lnTo>
                <a:lnTo>
                  <a:pt x="2039923" y="5900738"/>
                </a:lnTo>
                <a:lnTo>
                  <a:pt x="2106598" y="5849938"/>
                </a:lnTo>
                <a:lnTo>
                  <a:pt x="2174861" y="5797550"/>
                </a:lnTo>
                <a:lnTo>
                  <a:pt x="2239948" y="5746750"/>
                </a:lnTo>
                <a:lnTo>
                  <a:pt x="2301861" y="5692775"/>
                </a:lnTo>
                <a:lnTo>
                  <a:pt x="2359011" y="5634038"/>
                </a:lnTo>
                <a:lnTo>
                  <a:pt x="2411398" y="5575300"/>
                </a:lnTo>
                <a:lnTo>
                  <a:pt x="2454261" y="5511800"/>
                </a:lnTo>
                <a:lnTo>
                  <a:pt x="2490773" y="5440363"/>
                </a:lnTo>
                <a:lnTo>
                  <a:pt x="2512998" y="5370513"/>
                </a:lnTo>
                <a:lnTo>
                  <a:pt x="2527286" y="5292725"/>
                </a:lnTo>
                <a:lnTo>
                  <a:pt x="2533636" y="5216525"/>
                </a:lnTo>
                <a:lnTo>
                  <a:pt x="2532048" y="5135563"/>
                </a:lnTo>
                <a:lnTo>
                  <a:pt x="2525698" y="5054600"/>
                </a:lnTo>
                <a:lnTo>
                  <a:pt x="2517761" y="4970463"/>
                </a:lnTo>
                <a:lnTo>
                  <a:pt x="2506648" y="4886325"/>
                </a:lnTo>
                <a:lnTo>
                  <a:pt x="2493948" y="4802188"/>
                </a:lnTo>
                <a:lnTo>
                  <a:pt x="2484423" y="4718050"/>
                </a:lnTo>
                <a:lnTo>
                  <a:pt x="2478073" y="4633913"/>
                </a:lnTo>
                <a:lnTo>
                  <a:pt x="2473311" y="4552950"/>
                </a:lnTo>
                <a:lnTo>
                  <a:pt x="2478073" y="4473575"/>
                </a:lnTo>
                <a:lnTo>
                  <a:pt x="2487598" y="4395788"/>
                </a:lnTo>
                <a:lnTo>
                  <a:pt x="2508236" y="4314825"/>
                </a:lnTo>
                <a:lnTo>
                  <a:pt x="2539986" y="4235450"/>
                </a:lnTo>
                <a:lnTo>
                  <a:pt x="2578086" y="4156075"/>
                </a:lnTo>
                <a:lnTo>
                  <a:pt x="2620948" y="4076700"/>
                </a:lnTo>
                <a:lnTo>
                  <a:pt x="2665398" y="3998913"/>
                </a:lnTo>
                <a:lnTo>
                  <a:pt x="2713024" y="3919538"/>
                </a:lnTo>
                <a:lnTo>
                  <a:pt x="2755886" y="3840163"/>
                </a:lnTo>
                <a:lnTo>
                  <a:pt x="2798748" y="3759200"/>
                </a:lnTo>
                <a:lnTo>
                  <a:pt x="2835261" y="3678238"/>
                </a:lnTo>
                <a:lnTo>
                  <a:pt x="2863836" y="3597275"/>
                </a:lnTo>
                <a:lnTo>
                  <a:pt x="2879711" y="3514725"/>
                </a:lnTo>
                <a:lnTo>
                  <a:pt x="2889236" y="3429000"/>
                </a:lnTo>
                <a:lnTo>
                  <a:pt x="2879711" y="3343275"/>
                </a:lnTo>
                <a:lnTo>
                  <a:pt x="2863836" y="3260725"/>
                </a:lnTo>
                <a:lnTo>
                  <a:pt x="2835261" y="3179763"/>
                </a:lnTo>
                <a:lnTo>
                  <a:pt x="2798748" y="3098800"/>
                </a:lnTo>
                <a:lnTo>
                  <a:pt x="2755886" y="3017838"/>
                </a:lnTo>
                <a:lnTo>
                  <a:pt x="2713024" y="2938463"/>
                </a:lnTo>
                <a:lnTo>
                  <a:pt x="2665398" y="2859088"/>
                </a:lnTo>
                <a:lnTo>
                  <a:pt x="2620948" y="2781300"/>
                </a:lnTo>
                <a:lnTo>
                  <a:pt x="2578086" y="2701925"/>
                </a:lnTo>
                <a:lnTo>
                  <a:pt x="2539986" y="2622550"/>
                </a:lnTo>
                <a:lnTo>
                  <a:pt x="2508236" y="2543175"/>
                </a:lnTo>
                <a:lnTo>
                  <a:pt x="2487598" y="2462213"/>
                </a:lnTo>
                <a:lnTo>
                  <a:pt x="2478073" y="2384425"/>
                </a:lnTo>
                <a:lnTo>
                  <a:pt x="2473311" y="2305050"/>
                </a:lnTo>
                <a:lnTo>
                  <a:pt x="2478073" y="2224088"/>
                </a:lnTo>
                <a:lnTo>
                  <a:pt x="2484423" y="2139950"/>
                </a:lnTo>
                <a:lnTo>
                  <a:pt x="2493948" y="2055813"/>
                </a:lnTo>
                <a:lnTo>
                  <a:pt x="2506648" y="1971675"/>
                </a:lnTo>
                <a:lnTo>
                  <a:pt x="2517761" y="1887538"/>
                </a:lnTo>
                <a:lnTo>
                  <a:pt x="2525698" y="1803400"/>
                </a:lnTo>
                <a:lnTo>
                  <a:pt x="2532048" y="1722438"/>
                </a:lnTo>
                <a:lnTo>
                  <a:pt x="2533636" y="1641475"/>
                </a:lnTo>
                <a:lnTo>
                  <a:pt x="2527286" y="1565275"/>
                </a:lnTo>
                <a:lnTo>
                  <a:pt x="2512998" y="1487488"/>
                </a:lnTo>
                <a:lnTo>
                  <a:pt x="2490773" y="1417638"/>
                </a:lnTo>
                <a:lnTo>
                  <a:pt x="2454261" y="1346200"/>
                </a:lnTo>
                <a:lnTo>
                  <a:pt x="2411398" y="1282700"/>
                </a:lnTo>
                <a:lnTo>
                  <a:pt x="2359011" y="1223963"/>
                </a:lnTo>
                <a:lnTo>
                  <a:pt x="2301861" y="1165225"/>
                </a:lnTo>
                <a:lnTo>
                  <a:pt x="2239948" y="1111250"/>
                </a:lnTo>
                <a:lnTo>
                  <a:pt x="2174861" y="1060450"/>
                </a:lnTo>
                <a:lnTo>
                  <a:pt x="2106598" y="1008063"/>
                </a:lnTo>
                <a:lnTo>
                  <a:pt x="2039923" y="957263"/>
                </a:lnTo>
                <a:lnTo>
                  <a:pt x="1973248" y="906463"/>
                </a:lnTo>
                <a:lnTo>
                  <a:pt x="1909748" y="852488"/>
                </a:lnTo>
                <a:lnTo>
                  <a:pt x="1849423" y="798513"/>
                </a:lnTo>
                <a:lnTo>
                  <a:pt x="1797036" y="739775"/>
                </a:lnTo>
                <a:lnTo>
                  <a:pt x="1749411" y="677863"/>
                </a:lnTo>
                <a:lnTo>
                  <a:pt x="1706548" y="604838"/>
                </a:lnTo>
                <a:lnTo>
                  <a:pt x="1670036" y="525463"/>
                </a:lnTo>
                <a:lnTo>
                  <a:pt x="1641461" y="441325"/>
                </a:lnTo>
                <a:lnTo>
                  <a:pt x="1614473" y="354013"/>
                </a:lnTo>
                <a:lnTo>
                  <a:pt x="1592248" y="263525"/>
                </a:lnTo>
                <a:lnTo>
                  <a:pt x="1566848" y="174625"/>
                </a:lnTo>
                <a:lnTo>
                  <a:pt x="1541448" y="87313"/>
                </a:lnTo>
                <a:close/>
              </a:path>
            </a:pathLst>
          </a:custGeom>
          <a:solidFill>
            <a:srgbClr val="171624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394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4F4D5-2BFF-4E5F-8135-7BA549BA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98" y="121278"/>
            <a:ext cx="9670003" cy="66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6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D55123-225A-412F-8466-3082DF9C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47" y="1272999"/>
            <a:ext cx="10093355" cy="51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1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6280B-AF01-4F52-AAE3-675A9866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03" y="3667536"/>
            <a:ext cx="10178322" cy="30003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Models without additional CV all results in the same stock status - over-fished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0B856-B0C8-43F9-B79C-15429C75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03" y="819561"/>
            <a:ext cx="10178322" cy="24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A0F-590B-4B35-A4A1-21A7213B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56917" y="796343"/>
            <a:ext cx="6478166" cy="52653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23669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6A62-7E84-4B49-8731-4333A4E1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39A9B-84DC-4C49-A431-8146267F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4105"/>
            <a:ext cx="10178322" cy="4315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September options</a:t>
            </a:r>
          </a:p>
          <a:p>
            <a:pPr lvl="1"/>
            <a:r>
              <a:rPr lang="en-US" dirty="0"/>
              <a:t>Reference model</a:t>
            </a:r>
          </a:p>
          <a:p>
            <a:pPr lvl="1"/>
            <a:r>
              <a:rPr lang="en-US" dirty="0"/>
              <a:t>VAST model? (Need more diagnostics, island issue, etc.)</a:t>
            </a:r>
          </a:p>
          <a:p>
            <a:pPr marL="0" indent="0">
              <a:buNone/>
            </a:pPr>
            <a:r>
              <a:rPr lang="en-US" dirty="0"/>
              <a:t>Ideas for catchability?</a:t>
            </a:r>
          </a:p>
          <a:p>
            <a:pPr lvl="1">
              <a:buFontTx/>
              <a:buChar char="-"/>
            </a:pPr>
            <a:r>
              <a:rPr lang="en-US" dirty="0"/>
              <a:t>Other time blocks?</a:t>
            </a:r>
          </a:p>
          <a:p>
            <a:pPr lvl="1">
              <a:buFontTx/>
              <a:buChar char="-"/>
            </a:pPr>
            <a:r>
              <a:rPr lang="en-US" dirty="0"/>
              <a:t>Other thoughts on random walk options?</a:t>
            </a:r>
          </a:p>
          <a:p>
            <a:pPr marL="0" indent="0">
              <a:buNone/>
            </a:pPr>
            <a:r>
              <a:rPr lang="en-US" dirty="0"/>
              <a:t>Add CV models – identify issue with pot survey but don’t solve problems.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Ideas for exploration of the two surveys spatially?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80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B72C-43D9-4258-A004-99FF244C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FEC7-FDB4-45C4-A8FF-C3299B18B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857733" cy="3593591"/>
          </a:xfrm>
        </p:spPr>
        <p:txBody>
          <a:bodyPr/>
          <a:lstStyle/>
          <a:p>
            <a:r>
              <a:rPr lang="en-US" dirty="0"/>
              <a:t>Co-authors and colleagues!</a:t>
            </a:r>
          </a:p>
          <a:p>
            <a:r>
              <a:rPr lang="en-US" dirty="0"/>
              <a:t>Special thanks to Disney + and Frozen 2 – without which this work would have not been possible</a:t>
            </a:r>
          </a:p>
          <a:p>
            <a:r>
              <a:rPr lang="en-US" dirty="0"/>
              <a:t>Family, friends, co-workers</a:t>
            </a:r>
          </a:p>
        </p:txBody>
      </p:sp>
      <p:pic>
        <p:nvPicPr>
          <p:cNvPr id="1026" name="Picture 2" descr="Disney Plus: List of all the movies and TV shows (May 2020)">
            <a:extLst>
              <a:ext uri="{FF2B5EF4-FFF2-40B4-BE49-F238E27FC236}">
                <a16:creationId xmlns:a16="http://schemas.microsoft.com/office/drawing/2014/main" id="{1336A0B3-EF7D-496B-A2DD-9A898D71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771" y="518159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zen II (2019) - IMDb">
            <a:extLst>
              <a:ext uri="{FF2B5EF4-FFF2-40B4-BE49-F238E27FC236}">
                <a16:creationId xmlns:a16="http://schemas.microsoft.com/office/drawing/2014/main" id="{6853BA38-A988-4599-9646-7C4DD843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302" y="307388"/>
            <a:ext cx="1575940" cy="23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A80DC-7025-40FC-923A-D9F7E979DE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6658">
            <a:off x="6195661" y="3653189"/>
            <a:ext cx="2660589" cy="2660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BA657-70BB-4D2E-A008-2BCD3CBFD6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69"/>
          <a:stretch/>
        </p:blipFill>
        <p:spPr>
          <a:xfrm rot="724925">
            <a:off x="8751693" y="3875526"/>
            <a:ext cx="2184155" cy="22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1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A0F-590B-4B35-A4A1-21A7213B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662" y="796343"/>
            <a:ext cx="8404676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4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A0F-590B-4B35-A4A1-21A7213BF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57109" y="290109"/>
            <a:ext cx="6277782" cy="62777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B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F14AB-883C-4545-B29F-AE8DD14963A4}"/>
              </a:ext>
            </a:extLst>
          </p:cNvPr>
          <p:cNvSpPr txBox="1"/>
          <p:nvPr/>
        </p:nvSpPr>
        <p:spPr>
          <a:xfrm>
            <a:off x="8963024" y="847725"/>
            <a:ext cx="2431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Trawl survey (area-swept) spatial breakdown in catch </a:t>
            </a:r>
          </a:p>
        </p:txBody>
      </p:sp>
    </p:spTree>
    <p:extLst>
      <p:ext uri="{BB962C8B-B14F-4D97-AF65-F5344CB8AC3E}">
        <p14:creationId xmlns:p14="http://schemas.microsoft.com/office/powerpoint/2010/main" val="726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FD754-AB79-4FE7-B366-9C3F901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9" y="776175"/>
            <a:ext cx="3990455" cy="5305650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SSC/CPT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9523-6C38-4D05-8A22-42476A0F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1" y="776175"/>
            <a:ext cx="7002379" cy="5211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Retrospective analyses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Planned for Sept. 2020 – at least for base model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implemented in GMACS could expand this to other model runs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Model scenarios for 2020:</a:t>
            </a:r>
          </a:p>
          <a:p>
            <a:pPr lvl="1"/>
            <a:r>
              <a:rPr lang="en-US" dirty="0"/>
              <a:t>Extra CV on both surveys (19.3, 19.2)</a:t>
            </a:r>
          </a:p>
          <a:p>
            <a:pPr lvl="1"/>
            <a:r>
              <a:rPr lang="en-US" dirty="0"/>
              <a:t>Random walk / exploration of pot survey catchability (19.4)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Explore potential explanations for the discrepancy in the time trends of the two types of survey data, including movement hypotheses using spatial models (not necessarily VAST)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Limited progress, just received detailed ADF&amp;G data (delays due to current world events). Plan to explore this more before Sept.</a:t>
            </a:r>
            <a:endParaRPr lang="en-US" i="1" dirty="0"/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Correct model numbering</a:t>
            </a:r>
          </a:p>
          <a:p>
            <a:pPr lvl="1"/>
            <a:r>
              <a:rPr lang="en-US" dirty="0"/>
              <a:t>16.0 is the base/reference model.</a:t>
            </a:r>
          </a:p>
        </p:txBody>
      </p:sp>
    </p:spTree>
    <p:extLst>
      <p:ext uri="{BB962C8B-B14F-4D97-AF65-F5344CB8AC3E}">
        <p14:creationId xmlns:p14="http://schemas.microsoft.com/office/powerpoint/2010/main" val="645594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31BC10-541D-40A8-905F-581C4E22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D32BD-F152-4E2B-828E-A7D78116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73838"/>
            <a:ext cx="10178322" cy="1141615"/>
          </a:xfrm>
        </p:spPr>
        <p:txBody>
          <a:bodyPr anchor="b">
            <a:normAutofit/>
          </a:bodyPr>
          <a:lstStyle/>
          <a:p>
            <a:r>
              <a:rPr lang="en-US" sz="4000" dirty="0"/>
              <a:t>Model evaluations	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28F4DB-8F33-43D9-8DA0-22527C16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ECBF-2F96-437C-BA03-D133FA96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9291"/>
            <a:ext cx="9135585" cy="4831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16.0 - 2019 Reference Model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updated with Jan 2020 updates to GMACS</a:t>
            </a:r>
          </a:p>
          <a:p>
            <a:pPr marL="0" indent="0">
              <a:buNone/>
            </a:pPr>
            <a:r>
              <a:rPr lang="en-US" b="1" dirty="0"/>
              <a:t>19.1 - VAST NMFS trawl data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model 16.0 with VAST data output for the NMFS trawl survey time series</a:t>
            </a:r>
          </a:p>
          <a:p>
            <a:pPr marL="0" indent="0">
              <a:buNone/>
            </a:pPr>
            <a:r>
              <a:rPr lang="en-US" b="1" dirty="0"/>
              <a:t>19.2 - add CV pot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model 16.0 + an estimated additional CV on the ADF&amp;G pot survey</a:t>
            </a:r>
          </a:p>
          <a:p>
            <a:pPr marL="0" indent="0">
              <a:buNone/>
            </a:pPr>
            <a:r>
              <a:rPr lang="en-US" b="1" dirty="0"/>
              <a:t>19.3 - add CV both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model 16.0 + an estimated additional CV on the ADF&amp;G pot survey and the NOAA trawl survey</a:t>
            </a:r>
          </a:p>
          <a:p>
            <a:pPr marL="0" indent="0">
              <a:buNone/>
            </a:pPr>
            <a:r>
              <a:rPr lang="en-US" b="1" dirty="0"/>
              <a:t>19.4 - q time block pot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time block estimated q’s for ADF&amp;G pot survey. </a:t>
            </a:r>
          </a:p>
          <a:p>
            <a:pPr lvl="1"/>
            <a:r>
              <a:rPr lang="en-US" dirty="0"/>
              <a:t>2 time blocks:1995 to 2013 and 2015 to 2018.</a:t>
            </a:r>
          </a:p>
        </p:txBody>
      </p:sp>
    </p:spTree>
    <p:extLst>
      <p:ext uri="{BB962C8B-B14F-4D97-AF65-F5344CB8AC3E}">
        <p14:creationId xmlns:p14="http://schemas.microsoft.com/office/powerpoint/2010/main" val="681986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9A84C-7C7A-4982-A373-F056BFE9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977" y="609601"/>
            <a:ext cx="9841231" cy="5467350"/>
          </a:xfrm>
        </p:spPr>
      </p:pic>
    </p:spTree>
    <p:extLst>
      <p:ext uri="{BB962C8B-B14F-4D97-AF65-F5344CB8AC3E}">
        <p14:creationId xmlns:p14="http://schemas.microsoft.com/office/powerpoint/2010/main" val="71588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9A84C-7C7A-4982-A373-F056BFE9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977" y="609601"/>
            <a:ext cx="9841230" cy="5467350"/>
          </a:xfrm>
        </p:spPr>
      </p:pic>
    </p:spTree>
    <p:extLst>
      <p:ext uri="{BB962C8B-B14F-4D97-AF65-F5344CB8AC3E}">
        <p14:creationId xmlns:p14="http://schemas.microsoft.com/office/powerpoint/2010/main" val="185167303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776</Words>
  <Application>Microsoft Office PowerPoint</Application>
  <PresentationFormat>Widescreen</PresentationFormat>
  <Paragraphs>93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Gill Sans MT</vt:lpstr>
      <vt:lpstr>Impact</vt:lpstr>
      <vt:lpstr>Badge</vt:lpstr>
      <vt:lpstr>St. Matthew Blue King Crab   May 2020 Model exploration</vt:lpstr>
      <vt:lpstr>Current status </vt:lpstr>
      <vt:lpstr>PowerPoint Presentation</vt:lpstr>
      <vt:lpstr>PowerPoint Presentation</vt:lpstr>
      <vt:lpstr>PowerPoint Presentation</vt:lpstr>
      <vt:lpstr>SSC/CPT Comments </vt:lpstr>
      <vt:lpstr>Model evaluations </vt:lpstr>
      <vt:lpstr>PowerPoint Presentation</vt:lpstr>
      <vt:lpstr>PowerPoint Presentation</vt:lpstr>
      <vt:lpstr>Model evaluations </vt:lpstr>
      <vt:lpstr> ADF&amp;G Pot survey  Reference model</vt:lpstr>
      <vt:lpstr>Residuals   ADF&amp;G Pot survey  Reference model</vt:lpstr>
      <vt:lpstr>Survey Fit  - NOAA trawl  - ADF&amp;G Pot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VAST vs. Area Swept  (Noaa Trawl survey)</vt:lpstr>
      <vt:lpstr>PowerPoint Presentation</vt:lpstr>
      <vt:lpstr>PowerPoint Presentation</vt:lpstr>
      <vt:lpstr>PowerPoint Presentation</vt:lpstr>
      <vt:lpstr>PowerPoint Presentation</vt:lpstr>
      <vt:lpstr>MMB and recruitment </vt:lpstr>
      <vt:lpstr>PowerPoint Presentation</vt:lpstr>
      <vt:lpstr>PowerPoint Presentation</vt:lpstr>
      <vt:lpstr>Size compositions &amp; Selectivity</vt:lpstr>
      <vt:lpstr>PowerPoint Presentation</vt:lpstr>
      <vt:lpstr>PowerPoint Presentation</vt:lpstr>
      <vt:lpstr>PowerPoint Presentation</vt:lpstr>
      <vt:lpstr>Reference 16.0 size comp residuals</vt:lpstr>
      <vt:lpstr>Vast 19.1 size comp residuals</vt:lpstr>
      <vt:lpstr>PowerPoint Presentation</vt:lpstr>
      <vt:lpstr>Parameter estimates and model fit</vt:lpstr>
      <vt:lpstr>PowerPoint Presentation</vt:lpstr>
      <vt:lpstr>PowerPoint Presentation</vt:lpstr>
      <vt:lpstr>PowerPoint Presentation</vt:lpstr>
      <vt:lpstr>Summary 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Matthew Blue King Crab   May 2020 Model exploration</dc:title>
  <dc:creator>Palof, Katie J (DFG)</dc:creator>
  <cp:lastModifiedBy>Palof, Katie J (DFG)</cp:lastModifiedBy>
  <cp:revision>7</cp:revision>
  <dcterms:created xsi:type="dcterms:W3CDTF">2020-05-05T21:55:42Z</dcterms:created>
  <dcterms:modified xsi:type="dcterms:W3CDTF">2020-05-06T00:44:29Z</dcterms:modified>
</cp:coreProperties>
</file>