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44"/>
  </p:notesMasterIdLst>
  <p:sldIdLst>
    <p:sldId id="256" r:id="rId2"/>
    <p:sldId id="257" r:id="rId3"/>
    <p:sldId id="294" r:id="rId4"/>
    <p:sldId id="295" r:id="rId5"/>
    <p:sldId id="296" r:id="rId6"/>
    <p:sldId id="259" r:id="rId7"/>
    <p:sldId id="260" r:id="rId8"/>
    <p:sldId id="262" r:id="rId9"/>
    <p:sldId id="263" r:id="rId10"/>
    <p:sldId id="265" r:id="rId11"/>
    <p:sldId id="299" r:id="rId12"/>
    <p:sldId id="301" r:id="rId13"/>
    <p:sldId id="272" r:id="rId14"/>
    <p:sldId id="266" r:id="rId15"/>
    <p:sldId id="269" r:id="rId16"/>
    <p:sldId id="270" r:id="rId17"/>
    <p:sldId id="267" r:id="rId18"/>
    <p:sldId id="268" r:id="rId19"/>
    <p:sldId id="274" r:id="rId20"/>
    <p:sldId id="275" r:id="rId21"/>
    <p:sldId id="283" r:id="rId22"/>
    <p:sldId id="285" r:id="rId23"/>
    <p:sldId id="284" r:id="rId24"/>
    <p:sldId id="286" r:id="rId25"/>
    <p:sldId id="287" r:id="rId26"/>
    <p:sldId id="273" r:id="rId27"/>
    <p:sldId id="261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98" r:id="rId36"/>
    <p:sldId id="288" r:id="rId37"/>
    <p:sldId id="290" r:id="rId38"/>
    <p:sldId id="289" r:id="rId39"/>
    <p:sldId id="291" r:id="rId40"/>
    <p:sldId id="292" r:id="rId41"/>
    <p:sldId id="297" r:id="rId42"/>
    <p:sldId id="293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276" autoAdjust="0"/>
  </p:normalViewPr>
  <p:slideViewPr>
    <p:cSldViewPr snapToGrid="0">
      <p:cViewPr varScale="1">
        <p:scale>
          <a:sx n="100" d="100"/>
          <a:sy n="100" d="100"/>
        </p:scale>
        <p:origin x="1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CFD6A-C5CF-43B0-B710-75430EE0EC0A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B396A-CE0E-4068-9A9D-2A09D65B7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3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Updates to GMACS in Jan 2020 produced very similar Model results – </a:t>
            </a:r>
            <a:r>
              <a:rPr lang="en-US" dirty="0" err="1"/>
              <a:t>ssb</a:t>
            </a:r>
            <a:r>
              <a:rPr lang="en-US" dirty="0"/>
              <a:t> and Recruitment.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396A-CE0E-4068-9A9D-2A09D65B7B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8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reasons to pick this time block – 1 annual survey instead of </a:t>
            </a:r>
            <a:r>
              <a:rPr lang="en-US" dirty="0" err="1"/>
              <a:t>trieenial</a:t>
            </a:r>
            <a:r>
              <a:rPr lang="en-US" dirty="0"/>
              <a:t>, also pattern of negative residuals in the reference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396A-CE0E-4068-9A9D-2A09D65B7B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2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reasons to pick this time block – 1 annual survey instead of </a:t>
            </a:r>
            <a:r>
              <a:rPr lang="en-US" dirty="0" err="1"/>
              <a:t>trieenial</a:t>
            </a:r>
            <a:r>
              <a:rPr lang="en-US" dirty="0"/>
              <a:t>, also pattern of negative residuals in the reference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396A-CE0E-4068-9A9D-2A09D65B7B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8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 data point increased from 17 and 18. However base model did not respond to this or fit recent surveys years well (2010+). Add CV models over fit the recent time period. Suggesting that the pull downward of this fit has something to do with the pot survey CPUE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396A-CE0E-4068-9A9D-2A09D65B7B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5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fits to the 2 data sets. Circles are area-swept, Triangles VAST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396A-CE0E-4068-9A9D-2A09D65B7B1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05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7725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0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48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4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39733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61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55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8227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7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5A2D1A-1E30-4724-8E3F-29EBDB32FD16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47E492C-F3A5-4BA7-A768-C82D77F362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357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AF0439-77A3-4501-8FFA-39F1BA682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 fontScale="90000"/>
          </a:bodyPr>
          <a:lstStyle/>
          <a:p>
            <a:r>
              <a:rPr lang="en-US" sz="7300" dirty="0"/>
              <a:t>St. Matthew Blue King Crab</a:t>
            </a:r>
            <a:br>
              <a:rPr lang="en-US" sz="7300" dirty="0"/>
            </a:br>
            <a:r>
              <a:rPr lang="en-US" sz="7300" dirty="0"/>
              <a:t> </a:t>
            </a:r>
            <a:br>
              <a:rPr lang="en-US" sz="8000" dirty="0"/>
            </a:br>
            <a:r>
              <a:rPr lang="en-US" sz="4000" dirty="0"/>
              <a:t>May 2020 Model exploration</a:t>
            </a:r>
            <a:endParaRPr lang="en-US" sz="8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41DAA-6E4E-496D-94D4-0CF0A2931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en-US" sz="1800">
                <a:solidFill>
                  <a:srgbClr val="2A1A00"/>
                </a:solidFill>
              </a:rPr>
              <a:t>Katie Palof, Jie Zheng, and jim Ianelli</a:t>
            </a:r>
          </a:p>
        </p:txBody>
      </p:sp>
    </p:spTree>
    <p:extLst>
      <p:ext uri="{BB962C8B-B14F-4D97-AF65-F5344CB8AC3E}">
        <p14:creationId xmlns:p14="http://schemas.microsoft.com/office/powerpoint/2010/main" val="3399463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31BC10-541D-40A8-905F-581C4E22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D32BD-F152-4E2B-828E-A7D78116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173838"/>
            <a:ext cx="10178322" cy="1141615"/>
          </a:xfrm>
        </p:spPr>
        <p:txBody>
          <a:bodyPr anchor="b">
            <a:normAutofit/>
          </a:bodyPr>
          <a:lstStyle/>
          <a:p>
            <a:r>
              <a:rPr lang="en-US" sz="4000" dirty="0"/>
              <a:t>Model evaluations	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828F4DB-8F33-43D9-8DA0-22527C16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9ECBF-2F96-437C-BA03-D133FA96C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89291"/>
            <a:ext cx="9135585" cy="4831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16.0 - 2019 Reference Model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updated with Jan 2020 updates to GMACS</a:t>
            </a:r>
          </a:p>
          <a:p>
            <a:pPr marL="0" indent="0">
              <a:buNone/>
            </a:pPr>
            <a:r>
              <a:rPr lang="en-US" b="1" dirty="0"/>
              <a:t>19.1 - VAST NMFS trawl data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with VAST data output for the NMFS trawl </a:t>
            </a:r>
            <a:r>
              <a:rPr lang="en-US" dirty="0" err="1"/>
              <a:t>surveytime</a:t>
            </a:r>
            <a:r>
              <a:rPr lang="en-US" dirty="0"/>
              <a:t> series</a:t>
            </a:r>
          </a:p>
          <a:p>
            <a:pPr marL="0" indent="0">
              <a:buNone/>
            </a:pPr>
            <a:r>
              <a:rPr lang="en-US" b="1" dirty="0"/>
              <a:t>19.2 - add CV pot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+ an estimated additional CV on the ADF&amp;G pot survey</a:t>
            </a:r>
          </a:p>
          <a:p>
            <a:pPr marL="0" indent="0">
              <a:buNone/>
            </a:pPr>
            <a:r>
              <a:rPr lang="en-US" b="1" dirty="0"/>
              <a:t>19.3 - add CV both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+ an estimated additional CV on the ADF&amp;G pot survey and the NOAA trawl survey</a:t>
            </a:r>
          </a:p>
          <a:p>
            <a:pPr marL="0" indent="0">
              <a:buNone/>
            </a:pPr>
            <a:r>
              <a:rPr lang="en-US" b="1" dirty="0"/>
              <a:t>19.4 - q time block pot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time block estimated q’s for ADF&amp;G pot survey. </a:t>
            </a:r>
          </a:p>
          <a:p>
            <a:pPr lvl="1"/>
            <a:r>
              <a:rPr lang="en-US" dirty="0"/>
              <a:t>2 time blocks:1995 to 2013 and 2015 to 2018.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2AECF99-92D4-4CF0-8BA6-AB03C3865943}"/>
              </a:ext>
            </a:extLst>
          </p:cNvPr>
          <p:cNvSpPr/>
          <p:nvPr/>
        </p:nvSpPr>
        <p:spPr>
          <a:xfrm>
            <a:off x="113288" y="2710831"/>
            <a:ext cx="5982711" cy="343102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42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126ADEF2-2BA7-419F-A580-9C6541A7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146248-6675-4D3A-B34A-7363E28C9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E52EA45-4231-40F0-A5F9-509764441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Freeform 22">
            <a:extLst>
              <a:ext uri="{FF2B5EF4-FFF2-40B4-BE49-F238E27FC236}">
                <a16:creationId xmlns:a16="http://schemas.microsoft.com/office/drawing/2014/main" id="{E26580E3-C3E7-4C81-9BC7-D725DBB74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167AD7-B7C6-4FCB-A001-4C2A80C76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br>
              <a:rPr lang="en-US" sz="4200" spc="800" dirty="0"/>
            </a:br>
            <a:r>
              <a:rPr lang="en-US" sz="4200" spc="800" dirty="0"/>
              <a:t>ADF&amp;G Pot survey</a:t>
            </a:r>
            <a:br>
              <a:rPr lang="en-US" sz="4200" spc="800" dirty="0"/>
            </a:br>
            <a:br>
              <a:rPr lang="en-US" sz="4200" spc="800" dirty="0"/>
            </a:br>
            <a:r>
              <a:rPr lang="en-US" sz="4200" spc="800" dirty="0"/>
              <a:t>Reference model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07640C4-2EAB-4454-8F46-9F626B6D3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8028" y="1226587"/>
            <a:ext cx="5701970" cy="475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8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126ADEF2-2BA7-419F-A580-9C6541A7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146248-6675-4D3A-B34A-7363E28C9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E52EA45-4231-40F0-A5F9-509764441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Freeform 22">
            <a:extLst>
              <a:ext uri="{FF2B5EF4-FFF2-40B4-BE49-F238E27FC236}">
                <a16:creationId xmlns:a16="http://schemas.microsoft.com/office/drawing/2014/main" id="{E26580E3-C3E7-4C81-9BC7-D725DBB74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167AD7-B7C6-4FCB-A001-4C2A80C76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200" spc="800" dirty="0"/>
              <a:t>Residuals</a:t>
            </a:r>
            <a:br>
              <a:rPr lang="en-US" sz="4200" spc="800" dirty="0"/>
            </a:br>
            <a:r>
              <a:rPr lang="en-US" sz="4200" spc="800" dirty="0"/>
              <a:t> </a:t>
            </a:r>
            <a:br>
              <a:rPr lang="en-US" sz="4200" spc="800" dirty="0"/>
            </a:br>
            <a:r>
              <a:rPr lang="en-US" sz="4200" spc="800" dirty="0"/>
              <a:t>ADF&amp;G Pot survey</a:t>
            </a:r>
            <a:br>
              <a:rPr lang="en-US" sz="4200" spc="800" dirty="0"/>
            </a:br>
            <a:br>
              <a:rPr lang="en-US" sz="4200" spc="800" dirty="0"/>
            </a:br>
            <a:r>
              <a:rPr lang="en-US" sz="4200" spc="800" dirty="0"/>
              <a:t>Reference model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07640C4-2EAB-4454-8F46-9F626B6D39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168847" y="1226587"/>
            <a:ext cx="6220332" cy="47516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E516072-ECC8-41BC-9B2B-EBA30DCAE264}"/>
              </a:ext>
            </a:extLst>
          </p:cNvPr>
          <p:cNvSpPr/>
          <p:nvPr/>
        </p:nvSpPr>
        <p:spPr>
          <a:xfrm rot="5400000">
            <a:off x="9188083" y="2791273"/>
            <a:ext cx="3205089" cy="221359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36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384613-A493-4A01-873E-5BD3769D1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25710-4C7F-474D-BFDE-BE8168DC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3" y="643467"/>
            <a:ext cx="7558609" cy="48499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spc="800" dirty="0"/>
              <a:t>Survey Fit</a:t>
            </a:r>
            <a:br>
              <a:rPr lang="en-US" sz="8100" spc="800" dirty="0"/>
            </a:br>
            <a:r>
              <a:rPr lang="en-US" sz="8100" spc="800" dirty="0"/>
              <a:t>	</a:t>
            </a:r>
            <a:r>
              <a:rPr lang="en-US" sz="7200" spc="800" dirty="0"/>
              <a:t>- NOAA trawl</a:t>
            </a:r>
            <a:br>
              <a:rPr lang="en-US" sz="7200" spc="800" dirty="0"/>
            </a:br>
            <a:r>
              <a:rPr lang="en-US" sz="7200" spc="800" dirty="0"/>
              <a:t>	- ADF&amp;G Pot </a:t>
            </a:r>
            <a:endParaRPr lang="en-US" sz="8100" spc="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336F18-80E9-4DFA-9C2E-3F8561472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17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Freeform: Shape 14">
            <a:extLst>
              <a:ext uri="{FF2B5EF4-FFF2-40B4-BE49-F238E27FC236}">
                <a16:creationId xmlns:a16="http://schemas.microsoft.com/office/drawing/2014/main" id="{9D293054-EC89-4CF2-AAEF-B38981E9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302764" y="0"/>
            <a:ext cx="2889236" cy="6858000"/>
          </a:xfrm>
          <a:custGeom>
            <a:avLst/>
            <a:gdLst>
              <a:gd name="connsiteX0" fmla="*/ 1514461 w 2889236"/>
              <a:gd name="connsiteY0" fmla="*/ 0 h 6858000"/>
              <a:gd name="connsiteX1" fmla="*/ 1291796 w 2889236"/>
              <a:gd name="connsiteY1" fmla="*/ 0 h 6858000"/>
              <a:gd name="connsiteX2" fmla="*/ 1242998 w 2889236"/>
              <a:gd name="connsiteY2" fmla="*/ 0 h 6858000"/>
              <a:gd name="connsiteX3" fmla="*/ 303177 w 2889236"/>
              <a:gd name="connsiteY3" fmla="*/ 0 h 6858000"/>
              <a:gd name="connsiteX4" fmla="*/ 235415 w 2889236"/>
              <a:gd name="connsiteY4" fmla="*/ 0 h 6858000"/>
              <a:gd name="connsiteX5" fmla="*/ 0 w 2889236"/>
              <a:gd name="connsiteY5" fmla="*/ 0 h 6858000"/>
              <a:gd name="connsiteX6" fmla="*/ 0 w 2889236"/>
              <a:gd name="connsiteY6" fmla="*/ 6858000 h 6858000"/>
              <a:gd name="connsiteX7" fmla="*/ 235415 w 2889236"/>
              <a:gd name="connsiteY7" fmla="*/ 6858000 h 6858000"/>
              <a:gd name="connsiteX8" fmla="*/ 303177 w 2889236"/>
              <a:gd name="connsiteY8" fmla="*/ 6858000 h 6858000"/>
              <a:gd name="connsiteX9" fmla="*/ 1242998 w 2889236"/>
              <a:gd name="connsiteY9" fmla="*/ 6858000 h 6858000"/>
              <a:gd name="connsiteX10" fmla="*/ 1291795 w 2889236"/>
              <a:gd name="connsiteY10" fmla="*/ 6858000 h 6858000"/>
              <a:gd name="connsiteX11" fmla="*/ 1514461 w 2889236"/>
              <a:gd name="connsiteY11" fmla="*/ 6858000 h 6858000"/>
              <a:gd name="connsiteX12" fmla="*/ 1541448 w 2889236"/>
              <a:gd name="connsiteY12" fmla="*/ 6770688 h 6858000"/>
              <a:gd name="connsiteX13" fmla="*/ 1566848 w 2889236"/>
              <a:gd name="connsiteY13" fmla="*/ 6683375 h 6858000"/>
              <a:gd name="connsiteX14" fmla="*/ 1592248 w 2889236"/>
              <a:gd name="connsiteY14" fmla="*/ 6594475 h 6858000"/>
              <a:gd name="connsiteX15" fmla="*/ 1614473 w 2889236"/>
              <a:gd name="connsiteY15" fmla="*/ 6503988 h 6858000"/>
              <a:gd name="connsiteX16" fmla="*/ 1641461 w 2889236"/>
              <a:gd name="connsiteY16" fmla="*/ 6416675 h 6858000"/>
              <a:gd name="connsiteX17" fmla="*/ 1670036 w 2889236"/>
              <a:gd name="connsiteY17" fmla="*/ 6332538 h 6858000"/>
              <a:gd name="connsiteX18" fmla="*/ 1706548 w 2889236"/>
              <a:gd name="connsiteY18" fmla="*/ 6253163 h 6858000"/>
              <a:gd name="connsiteX19" fmla="*/ 1749411 w 2889236"/>
              <a:gd name="connsiteY19" fmla="*/ 6180138 h 6858000"/>
              <a:gd name="connsiteX20" fmla="*/ 1797036 w 2889236"/>
              <a:gd name="connsiteY20" fmla="*/ 6118225 h 6858000"/>
              <a:gd name="connsiteX21" fmla="*/ 1849423 w 2889236"/>
              <a:gd name="connsiteY21" fmla="*/ 6059488 h 6858000"/>
              <a:gd name="connsiteX22" fmla="*/ 1909748 w 2889236"/>
              <a:gd name="connsiteY22" fmla="*/ 6005513 h 6858000"/>
              <a:gd name="connsiteX23" fmla="*/ 1973248 w 2889236"/>
              <a:gd name="connsiteY23" fmla="*/ 5951538 h 6858000"/>
              <a:gd name="connsiteX24" fmla="*/ 2039923 w 2889236"/>
              <a:gd name="connsiteY24" fmla="*/ 5900738 h 6858000"/>
              <a:gd name="connsiteX25" fmla="*/ 2106598 w 2889236"/>
              <a:gd name="connsiteY25" fmla="*/ 5849938 h 6858000"/>
              <a:gd name="connsiteX26" fmla="*/ 2174861 w 2889236"/>
              <a:gd name="connsiteY26" fmla="*/ 5797550 h 6858000"/>
              <a:gd name="connsiteX27" fmla="*/ 2239948 w 2889236"/>
              <a:gd name="connsiteY27" fmla="*/ 5746750 h 6858000"/>
              <a:gd name="connsiteX28" fmla="*/ 2301861 w 2889236"/>
              <a:gd name="connsiteY28" fmla="*/ 5692775 h 6858000"/>
              <a:gd name="connsiteX29" fmla="*/ 2359011 w 2889236"/>
              <a:gd name="connsiteY29" fmla="*/ 5634038 h 6858000"/>
              <a:gd name="connsiteX30" fmla="*/ 2411398 w 2889236"/>
              <a:gd name="connsiteY30" fmla="*/ 5575300 h 6858000"/>
              <a:gd name="connsiteX31" fmla="*/ 2454261 w 2889236"/>
              <a:gd name="connsiteY31" fmla="*/ 5511800 h 6858000"/>
              <a:gd name="connsiteX32" fmla="*/ 2490773 w 2889236"/>
              <a:gd name="connsiteY32" fmla="*/ 5440363 h 6858000"/>
              <a:gd name="connsiteX33" fmla="*/ 2512998 w 2889236"/>
              <a:gd name="connsiteY33" fmla="*/ 5370513 h 6858000"/>
              <a:gd name="connsiteX34" fmla="*/ 2527286 w 2889236"/>
              <a:gd name="connsiteY34" fmla="*/ 5292725 h 6858000"/>
              <a:gd name="connsiteX35" fmla="*/ 2533636 w 2889236"/>
              <a:gd name="connsiteY35" fmla="*/ 5216525 h 6858000"/>
              <a:gd name="connsiteX36" fmla="*/ 2532048 w 2889236"/>
              <a:gd name="connsiteY36" fmla="*/ 5135563 h 6858000"/>
              <a:gd name="connsiteX37" fmla="*/ 2525698 w 2889236"/>
              <a:gd name="connsiteY37" fmla="*/ 5054600 h 6858000"/>
              <a:gd name="connsiteX38" fmla="*/ 2517761 w 2889236"/>
              <a:gd name="connsiteY38" fmla="*/ 4970463 h 6858000"/>
              <a:gd name="connsiteX39" fmla="*/ 2506648 w 2889236"/>
              <a:gd name="connsiteY39" fmla="*/ 4886325 h 6858000"/>
              <a:gd name="connsiteX40" fmla="*/ 2493948 w 2889236"/>
              <a:gd name="connsiteY40" fmla="*/ 4802188 h 6858000"/>
              <a:gd name="connsiteX41" fmla="*/ 2484423 w 2889236"/>
              <a:gd name="connsiteY41" fmla="*/ 4718050 h 6858000"/>
              <a:gd name="connsiteX42" fmla="*/ 2478073 w 2889236"/>
              <a:gd name="connsiteY42" fmla="*/ 4633913 h 6858000"/>
              <a:gd name="connsiteX43" fmla="*/ 2473311 w 2889236"/>
              <a:gd name="connsiteY43" fmla="*/ 4552950 h 6858000"/>
              <a:gd name="connsiteX44" fmla="*/ 2478073 w 2889236"/>
              <a:gd name="connsiteY44" fmla="*/ 4473575 h 6858000"/>
              <a:gd name="connsiteX45" fmla="*/ 2487598 w 2889236"/>
              <a:gd name="connsiteY45" fmla="*/ 4395788 h 6858000"/>
              <a:gd name="connsiteX46" fmla="*/ 2508236 w 2889236"/>
              <a:gd name="connsiteY46" fmla="*/ 4314825 h 6858000"/>
              <a:gd name="connsiteX47" fmla="*/ 2539986 w 2889236"/>
              <a:gd name="connsiteY47" fmla="*/ 4235450 h 6858000"/>
              <a:gd name="connsiteX48" fmla="*/ 2578086 w 2889236"/>
              <a:gd name="connsiteY48" fmla="*/ 4156075 h 6858000"/>
              <a:gd name="connsiteX49" fmla="*/ 2620948 w 2889236"/>
              <a:gd name="connsiteY49" fmla="*/ 4076700 h 6858000"/>
              <a:gd name="connsiteX50" fmla="*/ 2665398 w 2889236"/>
              <a:gd name="connsiteY50" fmla="*/ 3998913 h 6858000"/>
              <a:gd name="connsiteX51" fmla="*/ 2713024 w 2889236"/>
              <a:gd name="connsiteY51" fmla="*/ 3919538 h 6858000"/>
              <a:gd name="connsiteX52" fmla="*/ 2755886 w 2889236"/>
              <a:gd name="connsiteY52" fmla="*/ 3840163 h 6858000"/>
              <a:gd name="connsiteX53" fmla="*/ 2798748 w 2889236"/>
              <a:gd name="connsiteY53" fmla="*/ 3759200 h 6858000"/>
              <a:gd name="connsiteX54" fmla="*/ 2835261 w 2889236"/>
              <a:gd name="connsiteY54" fmla="*/ 3678238 h 6858000"/>
              <a:gd name="connsiteX55" fmla="*/ 2863836 w 2889236"/>
              <a:gd name="connsiteY55" fmla="*/ 3597275 h 6858000"/>
              <a:gd name="connsiteX56" fmla="*/ 2879711 w 2889236"/>
              <a:gd name="connsiteY56" fmla="*/ 3514725 h 6858000"/>
              <a:gd name="connsiteX57" fmla="*/ 2889236 w 2889236"/>
              <a:gd name="connsiteY57" fmla="*/ 3429000 h 6858000"/>
              <a:gd name="connsiteX58" fmla="*/ 2879711 w 2889236"/>
              <a:gd name="connsiteY58" fmla="*/ 3343275 h 6858000"/>
              <a:gd name="connsiteX59" fmla="*/ 2863836 w 2889236"/>
              <a:gd name="connsiteY59" fmla="*/ 3260725 h 6858000"/>
              <a:gd name="connsiteX60" fmla="*/ 2835261 w 2889236"/>
              <a:gd name="connsiteY60" fmla="*/ 3179763 h 6858000"/>
              <a:gd name="connsiteX61" fmla="*/ 2798748 w 2889236"/>
              <a:gd name="connsiteY61" fmla="*/ 3098800 h 6858000"/>
              <a:gd name="connsiteX62" fmla="*/ 2755886 w 2889236"/>
              <a:gd name="connsiteY62" fmla="*/ 3017838 h 6858000"/>
              <a:gd name="connsiteX63" fmla="*/ 2713024 w 2889236"/>
              <a:gd name="connsiteY63" fmla="*/ 2938463 h 6858000"/>
              <a:gd name="connsiteX64" fmla="*/ 2665398 w 2889236"/>
              <a:gd name="connsiteY64" fmla="*/ 2859088 h 6858000"/>
              <a:gd name="connsiteX65" fmla="*/ 2620948 w 2889236"/>
              <a:gd name="connsiteY65" fmla="*/ 2781300 h 6858000"/>
              <a:gd name="connsiteX66" fmla="*/ 2578086 w 2889236"/>
              <a:gd name="connsiteY66" fmla="*/ 2701925 h 6858000"/>
              <a:gd name="connsiteX67" fmla="*/ 2539986 w 2889236"/>
              <a:gd name="connsiteY67" fmla="*/ 2622550 h 6858000"/>
              <a:gd name="connsiteX68" fmla="*/ 2508236 w 2889236"/>
              <a:gd name="connsiteY68" fmla="*/ 2543175 h 6858000"/>
              <a:gd name="connsiteX69" fmla="*/ 2487598 w 2889236"/>
              <a:gd name="connsiteY69" fmla="*/ 2462213 h 6858000"/>
              <a:gd name="connsiteX70" fmla="*/ 2478073 w 2889236"/>
              <a:gd name="connsiteY70" fmla="*/ 2384425 h 6858000"/>
              <a:gd name="connsiteX71" fmla="*/ 2473311 w 2889236"/>
              <a:gd name="connsiteY71" fmla="*/ 2305050 h 6858000"/>
              <a:gd name="connsiteX72" fmla="*/ 2478073 w 2889236"/>
              <a:gd name="connsiteY72" fmla="*/ 2224088 h 6858000"/>
              <a:gd name="connsiteX73" fmla="*/ 2484423 w 2889236"/>
              <a:gd name="connsiteY73" fmla="*/ 2139950 h 6858000"/>
              <a:gd name="connsiteX74" fmla="*/ 2493948 w 2889236"/>
              <a:gd name="connsiteY74" fmla="*/ 2055813 h 6858000"/>
              <a:gd name="connsiteX75" fmla="*/ 2506648 w 2889236"/>
              <a:gd name="connsiteY75" fmla="*/ 1971675 h 6858000"/>
              <a:gd name="connsiteX76" fmla="*/ 2517761 w 2889236"/>
              <a:gd name="connsiteY76" fmla="*/ 1887538 h 6858000"/>
              <a:gd name="connsiteX77" fmla="*/ 2525698 w 2889236"/>
              <a:gd name="connsiteY77" fmla="*/ 1803400 h 6858000"/>
              <a:gd name="connsiteX78" fmla="*/ 2532048 w 2889236"/>
              <a:gd name="connsiteY78" fmla="*/ 1722438 h 6858000"/>
              <a:gd name="connsiteX79" fmla="*/ 2533636 w 2889236"/>
              <a:gd name="connsiteY79" fmla="*/ 1641475 h 6858000"/>
              <a:gd name="connsiteX80" fmla="*/ 2527286 w 2889236"/>
              <a:gd name="connsiteY80" fmla="*/ 1565275 h 6858000"/>
              <a:gd name="connsiteX81" fmla="*/ 2512998 w 2889236"/>
              <a:gd name="connsiteY81" fmla="*/ 1487488 h 6858000"/>
              <a:gd name="connsiteX82" fmla="*/ 2490773 w 2889236"/>
              <a:gd name="connsiteY82" fmla="*/ 1417638 h 6858000"/>
              <a:gd name="connsiteX83" fmla="*/ 2454261 w 2889236"/>
              <a:gd name="connsiteY83" fmla="*/ 1346200 h 6858000"/>
              <a:gd name="connsiteX84" fmla="*/ 2411398 w 2889236"/>
              <a:gd name="connsiteY84" fmla="*/ 1282700 h 6858000"/>
              <a:gd name="connsiteX85" fmla="*/ 2359011 w 2889236"/>
              <a:gd name="connsiteY85" fmla="*/ 1223963 h 6858000"/>
              <a:gd name="connsiteX86" fmla="*/ 2301861 w 2889236"/>
              <a:gd name="connsiteY86" fmla="*/ 1165225 h 6858000"/>
              <a:gd name="connsiteX87" fmla="*/ 2239948 w 2889236"/>
              <a:gd name="connsiteY87" fmla="*/ 1111250 h 6858000"/>
              <a:gd name="connsiteX88" fmla="*/ 2174861 w 2889236"/>
              <a:gd name="connsiteY88" fmla="*/ 1060450 h 6858000"/>
              <a:gd name="connsiteX89" fmla="*/ 2106598 w 2889236"/>
              <a:gd name="connsiteY89" fmla="*/ 1008063 h 6858000"/>
              <a:gd name="connsiteX90" fmla="*/ 2039923 w 2889236"/>
              <a:gd name="connsiteY90" fmla="*/ 957263 h 6858000"/>
              <a:gd name="connsiteX91" fmla="*/ 1973248 w 2889236"/>
              <a:gd name="connsiteY91" fmla="*/ 906463 h 6858000"/>
              <a:gd name="connsiteX92" fmla="*/ 1909748 w 2889236"/>
              <a:gd name="connsiteY92" fmla="*/ 852488 h 6858000"/>
              <a:gd name="connsiteX93" fmla="*/ 1849423 w 2889236"/>
              <a:gd name="connsiteY93" fmla="*/ 798513 h 6858000"/>
              <a:gd name="connsiteX94" fmla="*/ 1797036 w 2889236"/>
              <a:gd name="connsiteY94" fmla="*/ 739775 h 6858000"/>
              <a:gd name="connsiteX95" fmla="*/ 1749411 w 2889236"/>
              <a:gd name="connsiteY95" fmla="*/ 677863 h 6858000"/>
              <a:gd name="connsiteX96" fmla="*/ 1706548 w 2889236"/>
              <a:gd name="connsiteY96" fmla="*/ 604838 h 6858000"/>
              <a:gd name="connsiteX97" fmla="*/ 1670036 w 2889236"/>
              <a:gd name="connsiteY97" fmla="*/ 525463 h 6858000"/>
              <a:gd name="connsiteX98" fmla="*/ 1641461 w 2889236"/>
              <a:gd name="connsiteY98" fmla="*/ 441325 h 6858000"/>
              <a:gd name="connsiteX99" fmla="*/ 1614473 w 2889236"/>
              <a:gd name="connsiteY99" fmla="*/ 354013 h 6858000"/>
              <a:gd name="connsiteX100" fmla="*/ 1592248 w 2889236"/>
              <a:gd name="connsiteY100" fmla="*/ 263525 h 6858000"/>
              <a:gd name="connsiteX101" fmla="*/ 1566848 w 2889236"/>
              <a:gd name="connsiteY101" fmla="*/ 174625 h 6858000"/>
              <a:gd name="connsiteX102" fmla="*/ 1541448 w 2889236"/>
              <a:gd name="connsiteY102" fmla="*/ 87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889236" h="6858000">
                <a:moveTo>
                  <a:pt x="1514461" y="0"/>
                </a:moveTo>
                <a:lnTo>
                  <a:pt x="1291796" y="0"/>
                </a:lnTo>
                <a:lnTo>
                  <a:pt x="1242998" y="0"/>
                </a:lnTo>
                <a:lnTo>
                  <a:pt x="303177" y="0"/>
                </a:lnTo>
                <a:lnTo>
                  <a:pt x="235415" y="0"/>
                </a:lnTo>
                <a:lnTo>
                  <a:pt x="0" y="0"/>
                </a:lnTo>
                <a:lnTo>
                  <a:pt x="0" y="6858000"/>
                </a:lnTo>
                <a:lnTo>
                  <a:pt x="235415" y="6858000"/>
                </a:lnTo>
                <a:lnTo>
                  <a:pt x="303177" y="6858000"/>
                </a:lnTo>
                <a:lnTo>
                  <a:pt x="1242998" y="6858000"/>
                </a:lnTo>
                <a:lnTo>
                  <a:pt x="1291795" y="6858000"/>
                </a:lnTo>
                <a:lnTo>
                  <a:pt x="1514461" y="6858000"/>
                </a:lnTo>
                <a:lnTo>
                  <a:pt x="1541448" y="6770688"/>
                </a:lnTo>
                <a:lnTo>
                  <a:pt x="1566848" y="6683375"/>
                </a:lnTo>
                <a:lnTo>
                  <a:pt x="1592248" y="6594475"/>
                </a:lnTo>
                <a:lnTo>
                  <a:pt x="1614473" y="6503988"/>
                </a:lnTo>
                <a:lnTo>
                  <a:pt x="1641461" y="6416675"/>
                </a:lnTo>
                <a:lnTo>
                  <a:pt x="1670036" y="6332538"/>
                </a:lnTo>
                <a:lnTo>
                  <a:pt x="1706548" y="6253163"/>
                </a:lnTo>
                <a:lnTo>
                  <a:pt x="1749411" y="6180138"/>
                </a:lnTo>
                <a:lnTo>
                  <a:pt x="1797036" y="6118225"/>
                </a:lnTo>
                <a:lnTo>
                  <a:pt x="1849423" y="6059488"/>
                </a:lnTo>
                <a:lnTo>
                  <a:pt x="1909748" y="6005513"/>
                </a:lnTo>
                <a:lnTo>
                  <a:pt x="1973248" y="5951538"/>
                </a:lnTo>
                <a:lnTo>
                  <a:pt x="2039923" y="5900738"/>
                </a:lnTo>
                <a:lnTo>
                  <a:pt x="2106598" y="5849938"/>
                </a:lnTo>
                <a:lnTo>
                  <a:pt x="2174861" y="5797550"/>
                </a:lnTo>
                <a:lnTo>
                  <a:pt x="2239948" y="5746750"/>
                </a:lnTo>
                <a:lnTo>
                  <a:pt x="2301861" y="5692775"/>
                </a:lnTo>
                <a:lnTo>
                  <a:pt x="2359011" y="5634038"/>
                </a:lnTo>
                <a:lnTo>
                  <a:pt x="2411398" y="5575300"/>
                </a:lnTo>
                <a:lnTo>
                  <a:pt x="2454261" y="5511800"/>
                </a:lnTo>
                <a:lnTo>
                  <a:pt x="2490773" y="5440363"/>
                </a:lnTo>
                <a:lnTo>
                  <a:pt x="2512998" y="5370513"/>
                </a:lnTo>
                <a:lnTo>
                  <a:pt x="2527286" y="5292725"/>
                </a:lnTo>
                <a:lnTo>
                  <a:pt x="2533636" y="5216525"/>
                </a:lnTo>
                <a:lnTo>
                  <a:pt x="2532048" y="5135563"/>
                </a:lnTo>
                <a:lnTo>
                  <a:pt x="2525698" y="5054600"/>
                </a:lnTo>
                <a:lnTo>
                  <a:pt x="2517761" y="4970463"/>
                </a:lnTo>
                <a:lnTo>
                  <a:pt x="2506648" y="4886325"/>
                </a:lnTo>
                <a:lnTo>
                  <a:pt x="2493948" y="4802188"/>
                </a:lnTo>
                <a:lnTo>
                  <a:pt x="2484423" y="4718050"/>
                </a:lnTo>
                <a:lnTo>
                  <a:pt x="2478073" y="4633913"/>
                </a:lnTo>
                <a:lnTo>
                  <a:pt x="2473311" y="4552950"/>
                </a:lnTo>
                <a:lnTo>
                  <a:pt x="2478073" y="4473575"/>
                </a:lnTo>
                <a:lnTo>
                  <a:pt x="2487598" y="4395788"/>
                </a:lnTo>
                <a:lnTo>
                  <a:pt x="2508236" y="4314825"/>
                </a:lnTo>
                <a:lnTo>
                  <a:pt x="2539986" y="4235450"/>
                </a:lnTo>
                <a:lnTo>
                  <a:pt x="2578086" y="4156075"/>
                </a:lnTo>
                <a:lnTo>
                  <a:pt x="2620948" y="4076700"/>
                </a:lnTo>
                <a:lnTo>
                  <a:pt x="2665398" y="3998913"/>
                </a:lnTo>
                <a:lnTo>
                  <a:pt x="2713024" y="3919538"/>
                </a:lnTo>
                <a:lnTo>
                  <a:pt x="2755886" y="3840163"/>
                </a:lnTo>
                <a:lnTo>
                  <a:pt x="2798748" y="3759200"/>
                </a:lnTo>
                <a:lnTo>
                  <a:pt x="2835261" y="3678238"/>
                </a:lnTo>
                <a:lnTo>
                  <a:pt x="2863836" y="3597275"/>
                </a:lnTo>
                <a:lnTo>
                  <a:pt x="2879711" y="3514725"/>
                </a:lnTo>
                <a:lnTo>
                  <a:pt x="2889236" y="3429000"/>
                </a:lnTo>
                <a:lnTo>
                  <a:pt x="2879711" y="3343275"/>
                </a:lnTo>
                <a:lnTo>
                  <a:pt x="2863836" y="3260725"/>
                </a:lnTo>
                <a:lnTo>
                  <a:pt x="2835261" y="3179763"/>
                </a:lnTo>
                <a:lnTo>
                  <a:pt x="2798748" y="3098800"/>
                </a:lnTo>
                <a:lnTo>
                  <a:pt x="2755886" y="3017838"/>
                </a:lnTo>
                <a:lnTo>
                  <a:pt x="2713024" y="2938463"/>
                </a:lnTo>
                <a:lnTo>
                  <a:pt x="2665398" y="2859088"/>
                </a:lnTo>
                <a:lnTo>
                  <a:pt x="2620948" y="2781300"/>
                </a:lnTo>
                <a:lnTo>
                  <a:pt x="2578086" y="2701925"/>
                </a:lnTo>
                <a:lnTo>
                  <a:pt x="2539986" y="2622550"/>
                </a:lnTo>
                <a:lnTo>
                  <a:pt x="2508236" y="2543175"/>
                </a:lnTo>
                <a:lnTo>
                  <a:pt x="2487598" y="2462213"/>
                </a:lnTo>
                <a:lnTo>
                  <a:pt x="2478073" y="2384425"/>
                </a:lnTo>
                <a:lnTo>
                  <a:pt x="2473311" y="2305050"/>
                </a:lnTo>
                <a:lnTo>
                  <a:pt x="2478073" y="2224088"/>
                </a:lnTo>
                <a:lnTo>
                  <a:pt x="2484423" y="2139950"/>
                </a:lnTo>
                <a:lnTo>
                  <a:pt x="2493948" y="2055813"/>
                </a:lnTo>
                <a:lnTo>
                  <a:pt x="2506648" y="1971675"/>
                </a:lnTo>
                <a:lnTo>
                  <a:pt x="2517761" y="1887538"/>
                </a:lnTo>
                <a:lnTo>
                  <a:pt x="2525698" y="1803400"/>
                </a:lnTo>
                <a:lnTo>
                  <a:pt x="2532048" y="1722438"/>
                </a:lnTo>
                <a:lnTo>
                  <a:pt x="2533636" y="1641475"/>
                </a:lnTo>
                <a:lnTo>
                  <a:pt x="2527286" y="1565275"/>
                </a:lnTo>
                <a:lnTo>
                  <a:pt x="2512998" y="1487488"/>
                </a:lnTo>
                <a:lnTo>
                  <a:pt x="2490773" y="1417638"/>
                </a:lnTo>
                <a:lnTo>
                  <a:pt x="2454261" y="1346200"/>
                </a:lnTo>
                <a:lnTo>
                  <a:pt x="2411398" y="1282700"/>
                </a:lnTo>
                <a:lnTo>
                  <a:pt x="2359011" y="1223963"/>
                </a:lnTo>
                <a:lnTo>
                  <a:pt x="2301861" y="1165225"/>
                </a:lnTo>
                <a:lnTo>
                  <a:pt x="2239948" y="1111250"/>
                </a:lnTo>
                <a:lnTo>
                  <a:pt x="2174861" y="1060450"/>
                </a:lnTo>
                <a:lnTo>
                  <a:pt x="2106598" y="1008063"/>
                </a:lnTo>
                <a:lnTo>
                  <a:pt x="2039923" y="957263"/>
                </a:lnTo>
                <a:lnTo>
                  <a:pt x="1973248" y="906463"/>
                </a:lnTo>
                <a:lnTo>
                  <a:pt x="1909748" y="852488"/>
                </a:lnTo>
                <a:lnTo>
                  <a:pt x="1849423" y="798513"/>
                </a:lnTo>
                <a:lnTo>
                  <a:pt x="1797036" y="739775"/>
                </a:lnTo>
                <a:lnTo>
                  <a:pt x="1749411" y="677863"/>
                </a:lnTo>
                <a:lnTo>
                  <a:pt x="1706548" y="604838"/>
                </a:lnTo>
                <a:lnTo>
                  <a:pt x="1670036" y="525463"/>
                </a:lnTo>
                <a:lnTo>
                  <a:pt x="1641461" y="441325"/>
                </a:lnTo>
                <a:lnTo>
                  <a:pt x="1614473" y="354013"/>
                </a:lnTo>
                <a:lnTo>
                  <a:pt x="1592248" y="263525"/>
                </a:lnTo>
                <a:lnTo>
                  <a:pt x="1566848" y="174625"/>
                </a:lnTo>
                <a:lnTo>
                  <a:pt x="1541448" y="87313"/>
                </a:lnTo>
                <a:close/>
              </a:path>
            </a:pathLst>
          </a:custGeom>
          <a:solidFill>
            <a:srgbClr val="171624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75548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95E00B4-3084-4014-B4E3-48DC0EC02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428" y="0"/>
            <a:ext cx="9666894" cy="6816400"/>
          </a:xfrm>
        </p:spPr>
      </p:pic>
    </p:spTree>
    <p:extLst>
      <p:ext uri="{BB962C8B-B14F-4D97-AF65-F5344CB8AC3E}">
        <p14:creationId xmlns:p14="http://schemas.microsoft.com/office/powerpoint/2010/main" val="3075847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95E00B4-3084-4014-B4E3-48DC0EC02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2581" y="389137"/>
            <a:ext cx="9666894" cy="5907545"/>
          </a:xfrm>
        </p:spPr>
      </p:pic>
    </p:spTree>
    <p:extLst>
      <p:ext uri="{BB962C8B-B14F-4D97-AF65-F5344CB8AC3E}">
        <p14:creationId xmlns:p14="http://schemas.microsoft.com/office/powerpoint/2010/main" val="2771820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758382-3497-4A4A-A3E2-3DD4B9DA5E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541" y="304795"/>
            <a:ext cx="10048884" cy="61409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15B5ED-1214-4BD9-A852-83AF5F34B99D}"/>
              </a:ext>
            </a:extLst>
          </p:cNvPr>
          <p:cNvSpPr txBox="1"/>
          <p:nvPr/>
        </p:nvSpPr>
        <p:spPr>
          <a:xfrm>
            <a:off x="6376983" y="834509"/>
            <a:ext cx="3971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19.3 – add CV both</a:t>
            </a:r>
          </a:p>
        </p:txBody>
      </p:sp>
    </p:spTree>
    <p:extLst>
      <p:ext uri="{BB962C8B-B14F-4D97-AF65-F5344CB8AC3E}">
        <p14:creationId xmlns:p14="http://schemas.microsoft.com/office/powerpoint/2010/main" val="569658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563C0FD-3FC1-46C6-AF94-4BA961E12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885" y="657225"/>
            <a:ext cx="10252710" cy="5695950"/>
          </a:xfrm>
        </p:spPr>
      </p:pic>
    </p:spTree>
    <p:extLst>
      <p:ext uri="{BB962C8B-B14F-4D97-AF65-F5344CB8AC3E}">
        <p14:creationId xmlns:p14="http://schemas.microsoft.com/office/powerpoint/2010/main" val="1732371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5EB412-2100-4646-A08E-B3FFD234C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919" y="371474"/>
            <a:ext cx="8042656" cy="6092921"/>
          </a:xfrm>
        </p:spPr>
      </p:pic>
    </p:spTree>
    <p:extLst>
      <p:ext uri="{BB962C8B-B14F-4D97-AF65-F5344CB8AC3E}">
        <p14:creationId xmlns:p14="http://schemas.microsoft.com/office/powerpoint/2010/main" val="1916538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55F7CD-F434-475C-98B5-E36FF0E731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453" y="228994"/>
            <a:ext cx="8378197" cy="640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1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231BC10-541D-40A8-905F-581C4E22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2FF76B-004D-4AE8-B2FC-47EC4ABD1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141615"/>
          </a:xfrm>
        </p:spPr>
        <p:txBody>
          <a:bodyPr anchor="b">
            <a:normAutofit/>
          </a:bodyPr>
          <a:lstStyle/>
          <a:p>
            <a:r>
              <a:rPr lang="en-US" sz="4000" dirty="0"/>
              <a:t>Current status	</a:t>
            </a:r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E828F4DB-8F33-43D9-8DA0-22527C16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2D33E-52CC-4A30-85E5-56522E9ED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06385"/>
            <a:ext cx="7511659" cy="3973207"/>
          </a:xfrm>
        </p:spPr>
        <p:txBody>
          <a:bodyPr>
            <a:normAutofit/>
          </a:bodyPr>
          <a:lstStyle/>
          <a:p>
            <a:r>
              <a:rPr lang="en-US" dirty="0"/>
              <a:t>Overfished</a:t>
            </a:r>
          </a:p>
          <a:p>
            <a:r>
              <a:rPr lang="en-US" dirty="0"/>
              <a:t>Rebuilding plan – final action in June NPFMC meeting</a:t>
            </a:r>
          </a:p>
          <a:p>
            <a:pPr lvl="1"/>
            <a:r>
              <a:rPr lang="en-US" dirty="0"/>
              <a:t>No changes to fishing regulations</a:t>
            </a:r>
          </a:p>
          <a:p>
            <a:pPr lvl="1"/>
            <a:r>
              <a:rPr lang="en-US" dirty="0"/>
              <a:t>No further bycatch restrictions</a:t>
            </a:r>
          </a:p>
          <a:p>
            <a:pPr lvl="1"/>
            <a:r>
              <a:rPr lang="en-US" dirty="0"/>
              <a:t>Focused on recruitment expectations</a:t>
            </a:r>
          </a:p>
          <a:p>
            <a:r>
              <a:rPr lang="en-US" dirty="0"/>
              <a:t>Core model issues</a:t>
            </a:r>
          </a:p>
          <a:p>
            <a:pPr lvl="1"/>
            <a:r>
              <a:rPr lang="en-US" dirty="0"/>
              <a:t>Discrepancies in trends between pot survey and trawl survey</a:t>
            </a:r>
          </a:p>
          <a:p>
            <a:pPr lvl="1"/>
            <a:r>
              <a:rPr lang="en-US" dirty="0"/>
              <a:t>Spatial hot spots in surveys</a:t>
            </a:r>
          </a:p>
          <a:p>
            <a:pPr lvl="1"/>
            <a:r>
              <a:rPr lang="en-US" dirty="0"/>
              <a:t>Poor fit of models to recent years survey data (2010+)</a:t>
            </a:r>
          </a:p>
        </p:txBody>
      </p:sp>
    </p:spTree>
    <p:extLst>
      <p:ext uri="{BB962C8B-B14F-4D97-AF65-F5344CB8AC3E}">
        <p14:creationId xmlns:p14="http://schemas.microsoft.com/office/powerpoint/2010/main" val="774440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1D7404-A0AC-4C7C-85C3-D97F4C11E4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7389" y="298116"/>
            <a:ext cx="8197222" cy="626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2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384613-A493-4A01-873E-5BD3769D1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25710-4C7F-474D-BFDE-BE8168DC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2" y="643467"/>
            <a:ext cx="8606367" cy="48499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800" spc="800" dirty="0"/>
              <a:t>VAST vs. Area Swept </a:t>
            </a:r>
            <a:br>
              <a:rPr lang="en-US" sz="8800" spc="800" dirty="0"/>
            </a:br>
            <a:r>
              <a:rPr lang="en-US" sz="4400" spc="800" dirty="0">
                <a:latin typeface="+mn-lt"/>
              </a:rPr>
              <a:t>(</a:t>
            </a:r>
            <a:r>
              <a:rPr lang="en-US" sz="4400" spc="800" dirty="0" err="1">
                <a:latin typeface="+mn-lt"/>
              </a:rPr>
              <a:t>Noaa</a:t>
            </a:r>
            <a:r>
              <a:rPr lang="en-US" sz="4400" spc="800" dirty="0">
                <a:latin typeface="+mn-lt"/>
              </a:rPr>
              <a:t> Trawl survey)</a:t>
            </a:r>
            <a:endParaRPr lang="en-US" sz="8800" spc="800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336F18-80E9-4DFA-9C2E-3F8561472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17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293054-EC89-4CF2-AAEF-B38981E9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302764" y="0"/>
            <a:ext cx="2889236" cy="6858000"/>
          </a:xfrm>
          <a:custGeom>
            <a:avLst/>
            <a:gdLst>
              <a:gd name="connsiteX0" fmla="*/ 1514461 w 2889236"/>
              <a:gd name="connsiteY0" fmla="*/ 0 h 6858000"/>
              <a:gd name="connsiteX1" fmla="*/ 1291796 w 2889236"/>
              <a:gd name="connsiteY1" fmla="*/ 0 h 6858000"/>
              <a:gd name="connsiteX2" fmla="*/ 1242998 w 2889236"/>
              <a:gd name="connsiteY2" fmla="*/ 0 h 6858000"/>
              <a:gd name="connsiteX3" fmla="*/ 303177 w 2889236"/>
              <a:gd name="connsiteY3" fmla="*/ 0 h 6858000"/>
              <a:gd name="connsiteX4" fmla="*/ 235415 w 2889236"/>
              <a:gd name="connsiteY4" fmla="*/ 0 h 6858000"/>
              <a:gd name="connsiteX5" fmla="*/ 0 w 2889236"/>
              <a:gd name="connsiteY5" fmla="*/ 0 h 6858000"/>
              <a:gd name="connsiteX6" fmla="*/ 0 w 2889236"/>
              <a:gd name="connsiteY6" fmla="*/ 6858000 h 6858000"/>
              <a:gd name="connsiteX7" fmla="*/ 235415 w 2889236"/>
              <a:gd name="connsiteY7" fmla="*/ 6858000 h 6858000"/>
              <a:gd name="connsiteX8" fmla="*/ 303177 w 2889236"/>
              <a:gd name="connsiteY8" fmla="*/ 6858000 h 6858000"/>
              <a:gd name="connsiteX9" fmla="*/ 1242998 w 2889236"/>
              <a:gd name="connsiteY9" fmla="*/ 6858000 h 6858000"/>
              <a:gd name="connsiteX10" fmla="*/ 1291795 w 2889236"/>
              <a:gd name="connsiteY10" fmla="*/ 6858000 h 6858000"/>
              <a:gd name="connsiteX11" fmla="*/ 1514461 w 2889236"/>
              <a:gd name="connsiteY11" fmla="*/ 6858000 h 6858000"/>
              <a:gd name="connsiteX12" fmla="*/ 1541448 w 2889236"/>
              <a:gd name="connsiteY12" fmla="*/ 6770688 h 6858000"/>
              <a:gd name="connsiteX13" fmla="*/ 1566848 w 2889236"/>
              <a:gd name="connsiteY13" fmla="*/ 6683375 h 6858000"/>
              <a:gd name="connsiteX14" fmla="*/ 1592248 w 2889236"/>
              <a:gd name="connsiteY14" fmla="*/ 6594475 h 6858000"/>
              <a:gd name="connsiteX15" fmla="*/ 1614473 w 2889236"/>
              <a:gd name="connsiteY15" fmla="*/ 6503988 h 6858000"/>
              <a:gd name="connsiteX16" fmla="*/ 1641461 w 2889236"/>
              <a:gd name="connsiteY16" fmla="*/ 6416675 h 6858000"/>
              <a:gd name="connsiteX17" fmla="*/ 1670036 w 2889236"/>
              <a:gd name="connsiteY17" fmla="*/ 6332538 h 6858000"/>
              <a:gd name="connsiteX18" fmla="*/ 1706548 w 2889236"/>
              <a:gd name="connsiteY18" fmla="*/ 6253163 h 6858000"/>
              <a:gd name="connsiteX19" fmla="*/ 1749411 w 2889236"/>
              <a:gd name="connsiteY19" fmla="*/ 6180138 h 6858000"/>
              <a:gd name="connsiteX20" fmla="*/ 1797036 w 2889236"/>
              <a:gd name="connsiteY20" fmla="*/ 6118225 h 6858000"/>
              <a:gd name="connsiteX21" fmla="*/ 1849423 w 2889236"/>
              <a:gd name="connsiteY21" fmla="*/ 6059488 h 6858000"/>
              <a:gd name="connsiteX22" fmla="*/ 1909748 w 2889236"/>
              <a:gd name="connsiteY22" fmla="*/ 6005513 h 6858000"/>
              <a:gd name="connsiteX23" fmla="*/ 1973248 w 2889236"/>
              <a:gd name="connsiteY23" fmla="*/ 5951538 h 6858000"/>
              <a:gd name="connsiteX24" fmla="*/ 2039923 w 2889236"/>
              <a:gd name="connsiteY24" fmla="*/ 5900738 h 6858000"/>
              <a:gd name="connsiteX25" fmla="*/ 2106598 w 2889236"/>
              <a:gd name="connsiteY25" fmla="*/ 5849938 h 6858000"/>
              <a:gd name="connsiteX26" fmla="*/ 2174861 w 2889236"/>
              <a:gd name="connsiteY26" fmla="*/ 5797550 h 6858000"/>
              <a:gd name="connsiteX27" fmla="*/ 2239948 w 2889236"/>
              <a:gd name="connsiteY27" fmla="*/ 5746750 h 6858000"/>
              <a:gd name="connsiteX28" fmla="*/ 2301861 w 2889236"/>
              <a:gd name="connsiteY28" fmla="*/ 5692775 h 6858000"/>
              <a:gd name="connsiteX29" fmla="*/ 2359011 w 2889236"/>
              <a:gd name="connsiteY29" fmla="*/ 5634038 h 6858000"/>
              <a:gd name="connsiteX30" fmla="*/ 2411398 w 2889236"/>
              <a:gd name="connsiteY30" fmla="*/ 5575300 h 6858000"/>
              <a:gd name="connsiteX31" fmla="*/ 2454261 w 2889236"/>
              <a:gd name="connsiteY31" fmla="*/ 5511800 h 6858000"/>
              <a:gd name="connsiteX32" fmla="*/ 2490773 w 2889236"/>
              <a:gd name="connsiteY32" fmla="*/ 5440363 h 6858000"/>
              <a:gd name="connsiteX33" fmla="*/ 2512998 w 2889236"/>
              <a:gd name="connsiteY33" fmla="*/ 5370513 h 6858000"/>
              <a:gd name="connsiteX34" fmla="*/ 2527286 w 2889236"/>
              <a:gd name="connsiteY34" fmla="*/ 5292725 h 6858000"/>
              <a:gd name="connsiteX35" fmla="*/ 2533636 w 2889236"/>
              <a:gd name="connsiteY35" fmla="*/ 5216525 h 6858000"/>
              <a:gd name="connsiteX36" fmla="*/ 2532048 w 2889236"/>
              <a:gd name="connsiteY36" fmla="*/ 5135563 h 6858000"/>
              <a:gd name="connsiteX37" fmla="*/ 2525698 w 2889236"/>
              <a:gd name="connsiteY37" fmla="*/ 5054600 h 6858000"/>
              <a:gd name="connsiteX38" fmla="*/ 2517761 w 2889236"/>
              <a:gd name="connsiteY38" fmla="*/ 4970463 h 6858000"/>
              <a:gd name="connsiteX39" fmla="*/ 2506648 w 2889236"/>
              <a:gd name="connsiteY39" fmla="*/ 4886325 h 6858000"/>
              <a:gd name="connsiteX40" fmla="*/ 2493948 w 2889236"/>
              <a:gd name="connsiteY40" fmla="*/ 4802188 h 6858000"/>
              <a:gd name="connsiteX41" fmla="*/ 2484423 w 2889236"/>
              <a:gd name="connsiteY41" fmla="*/ 4718050 h 6858000"/>
              <a:gd name="connsiteX42" fmla="*/ 2478073 w 2889236"/>
              <a:gd name="connsiteY42" fmla="*/ 4633913 h 6858000"/>
              <a:gd name="connsiteX43" fmla="*/ 2473311 w 2889236"/>
              <a:gd name="connsiteY43" fmla="*/ 4552950 h 6858000"/>
              <a:gd name="connsiteX44" fmla="*/ 2478073 w 2889236"/>
              <a:gd name="connsiteY44" fmla="*/ 4473575 h 6858000"/>
              <a:gd name="connsiteX45" fmla="*/ 2487598 w 2889236"/>
              <a:gd name="connsiteY45" fmla="*/ 4395788 h 6858000"/>
              <a:gd name="connsiteX46" fmla="*/ 2508236 w 2889236"/>
              <a:gd name="connsiteY46" fmla="*/ 4314825 h 6858000"/>
              <a:gd name="connsiteX47" fmla="*/ 2539986 w 2889236"/>
              <a:gd name="connsiteY47" fmla="*/ 4235450 h 6858000"/>
              <a:gd name="connsiteX48" fmla="*/ 2578086 w 2889236"/>
              <a:gd name="connsiteY48" fmla="*/ 4156075 h 6858000"/>
              <a:gd name="connsiteX49" fmla="*/ 2620948 w 2889236"/>
              <a:gd name="connsiteY49" fmla="*/ 4076700 h 6858000"/>
              <a:gd name="connsiteX50" fmla="*/ 2665398 w 2889236"/>
              <a:gd name="connsiteY50" fmla="*/ 3998913 h 6858000"/>
              <a:gd name="connsiteX51" fmla="*/ 2713024 w 2889236"/>
              <a:gd name="connsiteY51" fmla="*/ 3919538 h 6858000"/>
              <a:gd name="connsiteX52" fmla="*/ 2755886 w 2889236"/>
              <a:gd name="connsiteY52" fmla="*/ 3840163 h 6858000"/>
              <a:gd name="connsiteX53" fmla="*/ 2798748 w 2889236"/>
              <a:gd name="connsiteY53" fmla="*/ 3759200 h 6858000"/>
              <a:gd name="connsiteX54" fmla="*/ 2835261 w 2889236"/>
              <a:gd name="connsiteY54" fmla="*/ 3678238 h 6858000"/>
              <a:gd name="connsiteX55" fmla="*/ 2863836 w 2889236"/>
              <a:gd name="connsiteY55" fmla="*/ 3597275 h 6858000"/>
              <a:gd name="connsiteX56" fmla="*/ 2879711 w 2889236"/>
              <a:gd name="connsiteY56" fmla="*/ 3514725 h 6858000"/>
              <a:gd name="connsiteX57" fmla="*/ 2889236 w 2889236"/>
              <a:gd name="connsiteY57" fmla="*/ 3429000 h 6858000"/>
              <a:gd name="connsiteX58" fmla="*/ 2879711 w 2889236"/>
              <a:gd name="connsiteY58" fmla="*/ 3343275 h 6858000"/>
              <a:gd name="connsiteX59" fmla="*/ 2863836 w 2889236"/>
              <a:gd name="connsiteY59" fmla="*/ 3260725 h 6858000"/>
              <a:gd name="connsiteX60" fmla="*/ 2835261 w 2889236"/>
              <a:gd name="connsiteY60" fmla="*/ 3179763 h 6858000"/>
              <a:gd name="connsiteX61" fmla="*/ 2798748 w 2889236"/>
              <a:gd name="connsiteY61" fmla="*/ 3098800 h 6858000"/>
              <a:gd name="connsiteX62" fmla="*/ 2755886 w 2889236"/>
              <a:gd name="connsiteY62" fmla="*/ 3017838 h 6858000"/>
              <a:gd name="connsiteX63" fmla="*/ 2713024 w 2889236"/>
              <a:gd name="connsiteY63" fmla="*/ 2938463 h 6858000"/>
              <a:gd name="connsiteX64" fmla="*/ 2665398 w 2889236"/>
              <a:gd name="connsiteY64" fmla="*/ 2859088 h 6858000"/>
              <a:gd name="connsiteX65" fmla="*/ 2620948 w 2889236"/>
              <a:gd name="connsiteY65" fmla="*/ 2781300 h 6858000"/>
              <a:gd name="connsiteX66" fmla="*/ 2578086 w 2889236"/>
              <a:gd name="connsiteY66" fmla="*/ 2701925 h 6858000"/>
              <a:gd name="connsiteX67" fmla="*/ 2539986 w 2889236"/>
              <a:gd name="connsiteY67" fmla="*/ 2622550 h 6858000"/>
              <a:gd name="connsiteX68" fmla="*/ 2508236 w 2889236"/>
              <a:gd name="connsiteY68" fmla="*/ 2543175 h 6858000"/>
              <a:gd name="connsiteX69" fmla="*/ 2487598 w 2889236"/>
              <a:gd name="connsiteY69" fmla="*/ 2462213 h 6858000"/>
              <a:gd name="connsiteX70" fmla="*/ 2478073 w 2889236"/>
              <a:gd name="connsiteY70" fmla="*/ 2384425 h 6858000"/>
              <a:gd name="connsiteX71" fmla="*/ 2473311 w 2889236"/>
              <a:gd name="connsiteY71" fmla="*/ 2305050 h 6858000"/>
              <a:gd name="connsiteX72" fmla="*/ 2478073 w 2889236"/>
              <a:gd name="connsiteY72" fmla="*/ 2224088 h 6858000"/>
              <a:gd name="connsiteX73" fmla="*/ 2484423 w 2889236"/>
              <a:gd name="connsiteY73" fmla="*/ 2139950 h 6858000"/>
              <a:gd name="connsiteX74" fmla="*/ 2493948 w 2889236"/>
              <a:gd name="connsiteY74" fmla="*/ 2055813 h 6858000"/>
              <a:gd name="connsiteX75" fmla="*/ 2506648 w 2889236"/>
              <a:gd name="connsiteY75" fmla="*/ 1971675 h 6858000"/>
              <a:gd name="connsiteX76" fmla="*/ 2517761 w 2889236"/>
              <a:gd name="connsiteY76" fmla="*/ 1887538 h 6858000"/>
              <a:gd name="connsiteX77" fmla="*/ 2525698 w 2889236"/>
              <a:gd name="connsiteY77" fmla="*/ 1803400 h 6858000"/>
              <a:gd name="connsiteX78" fmla="*/ 2532048 w 2889236"/>
              <a:gd name="connsiteY78" fmla="*/ 1722438 h 6858000"/>
              <a:gd name="connsiteX79" fmla="*/ 2533636 w 2889236"/>
              <a:gd name="connsiteY79" fmla="*/ 1641475 h 6858000"/>
              <a:gd name="connsiteX80" fmla="*/ 2527286 w 2889236"/>
              <a:gd name="connsiteY80" fmla="*/ 1565275 h 6858000"/>
              <a:gd name="connsiteX81" fmla="*/ 2512998 w 2889236"/>
              <a:gd name="connsiteY81" fmla="*/ 1487488 h 6858000"/>
              <a:gd name="connsiteX82" fmla="*/ 2490773 w 2889236"/>
              <a:gd name="connsiteY82" fmla="*/ 1417638 h 6858000"/>
              <a:gd name="connsiteX83" fmla="*/ 2454261 w 2889236"/>
              <a:gd name="connsiteY83" fmla="*/ 1346200 h 6858000"/>
              <a:gd name="connsiteX84" fmla="*/ 2411398 w 2889236"/>
              <a:gd name="connsiteY84" fmla="*/ 1282700 h 6858000"/>
              <a:gd name="connsiteX85" fmla="*/ 2359011 w 2889236"/>
              <a:gd name="connsiteY85" fmla="*/ 1223963 h 6858000"/>
              <a:gd name="connsiteX86" fmla="*/ 2301861 w 2889236"/>
              <a:gd name="connsiteY86" fmla="*/ 1165225 h 6858000"/>
              <a:gd name="connsiteX87" fmla="*/ 2239948 w 2889236"/>
              <a:gd name="connsiteY87" fmla="*/ 1111250 h 6858000"/>
              <a:gd name="connsiteX88" fmla="*/ 2174861 w 2889236"/>
              <a:gd name="connsiteY88" fmla="*/ 1060450 h 6858000"/>
              <a:gd name="connsiteX89" fmla="*/ 2106598 w 2889236"/>
              <a:gd name="connsiteY89" fmla="*/ 1008063 h 6858000"/>
              <a:gd name="connsiteX90" fmla="*/ 2039923 w 2889236"/>
              <a:gd name="connsiteY90" fmla="*/ 957263 h 6858000"/>
              <a:gd name="connsiteX91" fmla="*/ 1973248 w 2889236"/>
              <a:gd name="connsiteY91" fmla="*/ 906463 h 6858000"/>
              <a:gd name="connsiteX92" fmla="*/ 1909748 w 2889236"/>
              <a:gd name="connsiteY92" fmla="*/ 852488 h 6858000"/>
              <a:gd name="connsiteX93" fmla="*/ 1849423 w 2889236"/>
              <a:gd name="connsiteY93" fmla="*/ 798513 h 6858000"/>
              <a:gd name="connsiteX94" fmla="*/ 1797036 w 2889236"/>
              <a:gd name="connsiteY94" fmla="*/ 739775 h 6858000"/>
              <a:gd name="connsiteX95" fmla="*/ 1749411 w 2889236"/>
              <a:gd name="connsiteY95" fmla="*/ 677863 h 6858000"/>
              <a:gd name="connsiteX96" fmla="*/ 1706548 w 2889236"/>
              <a:gd name="connsiteY96" fmla="*/ 604838 h 6858000"/>
              <a:gd name="connsiteX97" fmla="*/ 1670036 w 2889236"/>
              <a:gd name="connsiteY97" fmla="*/ 525463 h 6858000"/>
              <a:gd name="connsiteX98" fmla="*/ 1641461 w 2889236"/>
              <a:gd name="connsiteY98" fmla="*/ 441325 h 6858000"/>
              <a:gd name="connsiteX99" fmla="*/ 1614473 w 2889236"/>
              <a:gd name="connsiteY99" fmla="*/ 354013 h 6858000"/>
              <a:gd name="connsiteX100" fmla="*/ 1592248 w 2889236"/>
              <a:gd name="connsiteY100" fmla="*/ 263525 h 6858000"/>
              <a:gd name="connsiteX101" fmla="*/ 1566848 w 2889236"/>
              <a:gd name="connsiteY101" fmla="*/ 174625 h 6858000"/>
              <a:gd name="connsiteX102" fmla="*/ 1541448 w 2889236"/>
              <a:gd name="connsiteY102" fmla="*/ 87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889236" h="6858000">
                <a:moveTo>
                  <a:pt x="1514461" y="0"/>
                </a:moveTo>
                <a:lnTo>
                  <a:pt x="1291796" y="0"/>
                </a:lnTo>
                <a:lnTo>
                  <a:pt x="1242998" y="0"/>
                </a:lnTo>
                <a:lnTo>
                  <a:pt x="303177" y="0"/>
                </a:lnTo>
                <a:lnTo>
                  <a:pt x="235415" y="0"/>
                </a:lnTo>
                <a:lnTo>
                  <a:pt x="0" y="0"/>
                </a:lnTo>
                <a:lnTo>
                  <a:pt x="0" y="6858000"/>
                </a:lnTo>
                <a:lnTo>
                  <a:pt x="235415" y="6858000"/>
                </a:lnTo>
                <a:lnTo>
                  <a:pt x="303177" y="6858000"/>
                </a:lnTo>
                <a:lnTo>
                  <a:pt x="1242998" y="6858000"/>
                </a:lnTo>
                <a:lnTo>
                  <a:pt x="1291795" y="6858000"/>
                </a:lnTo>
                <a:lnTo>
                  <a:pt x="1514461" y="6858000"/>
                </a:lnTo>
                <a:lnTo>
                  <a:pt x="1541448" y="6770688"/>
                </a:lnTo>
                <a:lnTo>
                  <a:pt x="1566848" y="6683375"/>
                </a:lnTo>
                <a:lnTo>
                  <a:pt x="1592248" y="6594475"/>
                </a:lnTo>
                <a:lnTo>
                  <a:pt x="1614473" y="6503988"/>
                </a:lnTo>
                <a:lnTo>
                  <a:pt x="1641461" y="6416675"/>
                </a:lnTo>
                <a:lnTo>
                  <a:pt x="1670036" y="6332538"/>
                </a:lnTo>
                <a:lnTo>
                  <a:pt x="1706548" y="6253163"/>
                </a:lnTo>
                <a:lnTo>
                  <a:pt x="1749411" y="6180138"/>
                </a:lnTo>
                <a:lnTo>
                  <a:pt x="1797036" y="6118225"/>
                </a:lnTo>
                <a:lnTo>
                  <a:pt x="1849423" y="6059488"/>
                </a:lnTo>
                <a:lnTo>
                  <a:pt x="1909748" y="6005513"/>
                </a:lnTo>
                <a:lnTo>
                  <a:pt x="1973248" y="5951538"/>
                </a:lnTo>
                <a:lnTo>
                  <a:pt x="2039923" y="5900738"/>
                </a:lnTo>
                <a:lnTo>
                  <a:pt x="2106598" y="5849938"/>
                </a:lnTo>
                <a:lnTo>
                  <a:pt x="2174861" y="5797550"/>
                </a:lnTo>
                <a:lnTo>
                  <a:pt x="2239948" y="5746750"/>
                </a:lnTo>
                <a:lnTo>
                  <a:pt x="2301861" y="5692775"/>
                </a:lnTo>
                <a:lnTo>
                  <a:pt x="2359011" y="5634038"/>
                </a:lnTo>
                <a:lnTo>
                  <a:pt x="2411398" y="5575300"/>
                </a:lnTo>
                <a:lnTo>
                  <a:pt x="2454261" y="5511800"/>
                </a:lnTo>
                <a:lnTo>
                  <a:pt x="2490773" y="5440363"/>
                </a:lnTo>
                <a:lnTo>
                  <a:pt x="2512998" y="5370513"/>
                </a:lnTo>
                <a:lnTo>
                  <a:pt x="2527286" y="5292725"/>
                </a:lnTo>
                <a:lnTo>
                  <a:pt x="2533636" y="5216525"/>
                </a:lnTo>
                <a:lnTo>
                  <a:pt x="2532048" y="5135563"/>
                </a:lnTo>
                <a:lnTo>
                  <a:pt x="2525698" y="5054600"/>
                </a:lnTo>
                <a:lnTo>
                  <a:pt x="2517761" y="4970463"/>
                </a:lnTo>
                <a:lnTo>
                  <a:pt x="2506648" y="4886325"/>
                </a:lnTo>
                <a:lnTo>
                  <a:pt x="2493948" y="4802188"/>
                </a:lnTo>
                <a:lnTo>
                  <a:pt x="2484423" y="4718050"/>
                </a:lnTo>
                <a:lnTo>
                  <a:pt x="2478073" y="4633913"/>
                </a:lnTo>
                <a:lnTo>
                  <a:pt x="2473311" y="4552950"/>
                </a:lnTo>
                <a:lnTo>
                  <a:pt x="2478073" y="4473575"/>
                </a:lnTo>
                <a:lnTo>
                  <a:pt x="2487598" y="4395788"/>
                </a:lnTo>
                <a:lnTo>
                  <a:pt x="2508236" y="4314825"/>
                </a:lnTo>
                <a:lnTo>
                  <a:pt x="2539986" y="4235450"/>
                </a:lnTo>
                <a:lnTo>
                  <a:pt x="2578086" y="4156075"/>
                </a:lnTo>
                <a:lnTo>
                  <a:pt x="2620948" y="4076700"/>
                </a:lnTo>
                <a:lnTo>
                  <a:pt x="2665398" y="3998913"/>
                </a:lnTo>
                <a:lnTo>
                  <a:pt x="2713024" y="3919538"/>
                </a:lnTo>
                <a:lnTo>
                  <a:pt x="2755886" y="3840163"/>
                </a:lnTo>
                <a:lnTo>
                  <a:pt x="2798748" y="3759200"/>
                </a:lnTo>
                <a:lnTo>
                  <a:pt x="2835261" y="3678238"/>
                </a:lnTo>
                <a:lnTo>
                  <a:pt x="2863836" y="3597275"/>
                </a:lnTo>
                <a:lnTo>
                  <a:pt x="2879711" y="3514725"/>
                </a:lnTo>
                <a:lnTo>
                  <a:pt x="2889236" y="3429000"/>
                </a:lnTo>
                <a:lnTo>
                  <a:pt x="2879711" y="3343275"/>
                </a:lnTo>
                <a:lnTo>
                  <a:pt x="2863836" y="3260725"/>
                </a:lnTo>
                <a:lnTo>
                  <a:pt x="2835261" y="3179763"/>
                </a:lnTo>
                <a:lnTo>
                  <a:pt x="2798748" y="3098800"/>
                </a:lnTo>
                <a:lnTo>
                  <a:pt x="2755886" y="3017838"/>
                </a:lnTo>
                <a:lnTo>
                  <a:pt x="2713024" y="2938463"/>
                </a:lnTo>
                <a:lnTo>
                  <a:pt x="2665398" y="2859088"/>
                </a:lnTo>
                <a:lnTo>
                  <a:pt x="2620948" y="2781300"/>
                </a:lnTo>
                <a:lnTo>
                  <a:pt x="2578086" y="2701925"/>
                </a:lnTo>
                <a:lnTo>
                  <a:pt x="2539986" y="2622550"/>
                </a:lnTo>
                <a:lnTo>
                  <a:pt x="2508236" y="2543175"/>
                </a:lnTo>
                <a:lnTo>
                  <a:pt x="2487598" y="2462213"/>
                </a:lnTo>
                <a:lnTo>
                  <a:pt x="2478073" y="2384425"/>
                </a:lnTo>
                <a:lnTo>
                  <a:pt x="2473311" y="2305050"/>
                </a:lnTo>
                <a:lnTo>
                  <a:pt x="2478073" y="2224088"/>
                </a:lnTo>
                <a:lnTo>
                  <a:pt x="2484423" y="2139950"/>
                </a:lnTo>
                <a:lnTo>
                  <a:pt x="2493948" y="2055813"/>
                </a:lnTo>
                <a:lnTo>
                  <a:pt x="2506648" y="1971675"/>
                </a:lnTo>
                <a:lnTo>
                  <a:pt x="2517761" y="1887538"/>
                </a:lnTo>
                <a:lnTo>
                  <a:pt x="2525698" y="1803400"/>
                </a:lnTo>
                <a:lnTo>
                  <a:pt x="2532048" y="1722438"/>
                </a:lnTo>
                <a:lnTo>
                  <a:pt x="2533636" y="1641475"/>
                </a:lnTo>
                <a:lnTo>
                  <a:pt x="2527286" y="1565275"/>
                </a:lnTo>
                <a:lnTo>
                  <a:pt x="2512998" y="1487488"/>
                </a:lnTo>
                <a:lnTo>
                  <a:pt x="2490773" y="1417638"/>
                </a:lnTo>
                <a:lnTo>
                  <a:pt x="2454261" y="1346200"/>
                </a:lnTo>
                <a:lnTo>
                  <a:pt x="2411398" y="1282700"/>
                </a:lnTo>
                <a:lnTo>
                  <a:pt x="2359011" y="1223963"/>
                </a:lnTo>
                <a:lnTo>
                  <a:pt x="2301861" y="1165225"/>
                </a:lnTo>
                <a:lnTo>
                  <a:pt x="2239948" y="1111250"/>
                </a:lnTo>
                <a:lnTo>
                  <a:pt x="2174861" y="1060450"/>
                </a:lnTo>
                <a:lnTo>
                  <a:pt x="2106598" y="1008063"/>
                </a:lnTo>
                <a:lnTo>
                  <a:pt x="2039923" y="957263"/>
                </a:lnTo>
                <a:lnTo>
                  <a:pt x="1973248" y="906463"/>
                </a:lnTo>
                <a:lnTo>
                  <a:pt x="1909748" y="852488"/>
                </a:lnTo>
                <a:lnTo>
                  <a:pt x="1849423" y="798513"/>
                </a:lnTo>
                <a:lnTo>
                  <a:pt x="1797036" y="739775"/>
                </a:lnTo>
                <a:lnTo>
                  <a:pt x="1749411" y="677863"/>
                </a:lnTo>
                <a:lnTo>
                  <a:pt x="1706548" y="604838"/>
                </a:lnTo>
                <a:lnTo>
                  <a:pt x="1670036" y="525463"/>
                </a:lnTo>
                <a:lnTo>
                  <a:pt x="1641461" y="441325"/>
                </a:lnTo>
                <a:lnTo>
                  <a:pt x="1614473" y="354013"/>
                </a:lnTo>
                <a:lnTo>
                  <a:pt x="1592248" y="263525"/>
                </a:lnTo>
                <a:lnTo>
                  <a:pt x="1566848" y="174625"/>
                </a:lnTo>
                <a:lnTo>
                  <a:pt x="1541448" y="87313"/>
                </a:lnTo>
                <a:close/>
              </a:path>
            </a:pathLst>
          </a:custGeom>
          <a:solidFill>
            <a:srgbClr val="171624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64268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5D3B43-7F55-4746-8266-640DF800D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6589" y="333375"/>
            <a:ext cx="3033941" cy="3260058"/>
          </a:xfrm>
        </p:spPr>
        <p:txBody>
          <a:bodyPr>
            <a:normAutofit/>
          </a:bodyPr>
          <a:lstStyle/>
          <a:p>
            <a:r>
              <a:rPr lang="en-US" sz="3200" dirty="0"/>
              <a:t>AREA-SWEPT</a:t>
            </a:r>
          </a:p>
          <a:p>
            <a:pPr lvl="1"/>
            <a:r>
              <a:rPr lang="en-US" sz="3400" dirty="0"/>
              <a:t> </a:t>
            </a:r>
            <a:r>
              <a:rPr lang="en-US" sz="2800" dirty="0"/>
              <a:t>black circles</a:t>
            </a:r>
          </a:p>
          <a:p>
            <a:r>
              <a:rPr lang="en-US" sz="3200" dirty="0"/>
              <a:t>VAST</a:t>
            </a:r>
          </a:p>
          <a:p>
            <a:pPr lvl="1"/>
            <a:r>
              <a:rPr lang="en-US" sz="3400" dirty="0"/>
              <a:t> </a:t>
            </a:r>
            <a:r>
              <a:rPr lang="en-US" sz="2800" dirty="0"/>
              <a:t>gold line</a:t>
            </a:r>
            <a:endParaRPr lang="en-US" sz="3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D29497-DB7D-4DF0-BB08-2E1447EE9E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EC6FC9-B2F4-4085-AE6D-77498B7A27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 r="-452" b="-10"/>
          <a:stretch/>
        </p:blipFill>
        <p:spPr>
          <a:xfrm>
            <a:off x="4062771" y="330511"/>
            <a:ext cx="7427866" cy="6162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DA2B16-8F51-4287-94B7-3A45872A4A83}"/>
              </a:ext>
            </a:extLst>
          </p:cNvPr>
          <p:cNvSpPr txBox="1"/>
          <p:nvPr/>
        </p:nvSpPr>
        <p:spPr>
          <a:xfrm>
            <a:off x="1084826" y="5047297"/>
            <a:ext cx="3296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Concerns with VAST methods:</a:t>
            </a:r>
          </a:p>
          <a:p>
            <a:pPr marL="285750" indent="-285750">
              <a:buFontTx/>
              <a:buChar char="-"/>
            </a:pPr>
            <a:r>
              <a:rPr lang="en-US" dirty="0"/>
              <a:t>Approach to island (work underway to address this)</a:t>
            </a:r>
          </a:p>
          <a:p>
            <a:pPr marL="285750" indent="-285750">
              <a:buFontTx/>
              <a:buChar char="-"/>
            </a:pPr>
            <a:r>
              <a:rPr lang="en-US" dirty="0"/>
              <a:t>Only used on trawl survey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29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C72D1E-06D1-4EFD-95A9-39ACAFB211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253" y="266694"/>
            <a:ext cx="8178172" cy="62472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95E4CB-171D-4584-A1FC-490B4BE1E9CB}"/>
              </a:ext>
            </a:extLst>
          </p:cNvPr>
          <p:cNvSpPr txBox="1"/>
          <p:nvPr/>
        </p:nvSpPr>
        <p:spPr>
          <a:xfrm>
            <a:off x="10266947" y="1485899"/>
            <a:ext cx="1395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Area-swept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E8F5A7-D456-4EFB-9EDB-163831FB11BE}"/>
              </a:ext>
            </a:extLst>
          </p:cNvPr>
          <p:cNvSpPr/>
          <p:nvPr/>
        </p:nvSpPr>
        <p:spPr>
          <a:xfrm>
            <a:off x="9927056" y="1582153"/>
            <a:ext cx="190500" cy="1809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AFA02-D79F-48E7-93E3-7A70B158991D}"/>
              </a:ext>
            </a:extLst>
          </p:cNvPr>
          <p:cNvSpPr txBox="1"/>
          <p:nvPr/>
        </p:nvSpPr>
        <p:spPr>
          <a:xfrm>
            <a:off x="10266947" y="2223836"/>
            <a:ext cx="1395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VAST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30CD838-2868-4801-B289-E7AA784F499A}"/>
              </a:ext>
            </a:extLst>
          </p:cNvPr>
          <p:cNvSpPr/>
          <p:nvPr/>
        </p:nvSpPr>
        <p:spPr>
          <a:xfrm>
            <a:off x="9927056" y="2318014"/>
            <a:ext cx="190500" cy="18097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61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F39A7A-89EA-4D7E-870A-3C099F599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668" y="160867"/>
            <a:ext cx="10950700" cy="65362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B1200C0-8D6D-42B6-ADB7-E4795C0D0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1AD880E1-1BBB-4E9C-ABD0-632428BB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4035E-3F61-490C-888F-870D40F5FE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55950" y="949216"/>
            <a:ext cx="8927218" cy="495956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FE92B7D-47AE-4A59-8B04-31731220B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FE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9615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F39A7A-89EA-4D7E-870A-3C099F599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668" y="160867"/>
            <a:ext cx="10950700" cy="65362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B1200C0-8D6D-42B6-ADB7-E4795C0D0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1AD880E1-1BBB-4E9C-ABD0-632428BB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B6300-2C09-4713-AD02-6E51F9370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40" y="804333"/>
            <a:ext cx="7559038" cy="52493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FE92B7D-47AE-4A59-8B04-31731220B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00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2406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384613-A493-4A01-873E-5BD3769D1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25710-4C7F-474D-BFDE-BE8168DC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3" y="643467"/>
            <a:ext cx="7558609" cy="48499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spc="800" dirty="0"/>
              <a:t>MMB and recruitment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336F18-80E9-4DFA-9C2E-3F8561472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17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293054-EC89-4CF2-AAEF-B38981E9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302764" y="0"/>
            <a:ext cx="2889236" cy="6858000"/>
          </a:xfrm>
          <a:custGeom>
            <a:avLst/>
            <a:gdLst>
              <a:gd name="connsiteX0" fmla="*/ 1514461 w 2889236"/>
              <a:gd name="connsiteY0" fmla="*/ 0 h 6858000"/>
              <a:gd name="connsiteX1" fmla="*/ 1291796 w 2889236"/>
              <a:gd name="connsiteY1" fmla="*/ 0 h 6858000"/>
              <a:gd name="connsiteX2" fmla="*/ 1242998 w 2889236"/>
              <a:gd name="connsiteY2" fmla="*/ 0 h 6858000"/>
              <a:gd name="connsiteX3" fmla="*/ 303177 w 2889236"/>
              <a:gd name="connsiteY3" fmla="*/ 0 h 6858000"/>
              <a:gd name="connsiteX4" fmla="*/ 235415 w 2889236"/>
              <a:gd name="connsiteY4" fmla="*/ 0 h 6858000"/>
              <a:gd name="connsiteX5" fmla="*/ 0 w 2889236"/>
              <a:gd name="connsiteY5" fmla="*/ 0 h 6858000"/>
              <a:gd name="connsiteX6" fmla="*/ 0 w 2889236"/>
              <a:gd name="connsiteY6" fmla="*/ 6858000 h 6858000"/>
              <a:gd name="connsiteX7" fmla="*/ 235415 w 2889236"/>
              <a:gd name="connsiteY7" fmla="*/ 6858000 h 6858000"/>
              <a:gd name="connsiteX8" fmla="*/ 303177 w 2889236"/>
              <a:gd name="connsiteY8" fmla="*/ 6858000 h 6858000"/>
              <a:gd name="connsiteX9" fmla="*/ 1242998 w 2889236"/>
              <a:gd name="connsiteY9" fmla="*/ 6858000 h 6858000"/>
              <a:gd name="connsiteX10" fmla="*/ 1291795 w 2889236"/>
              <a:gd name="connsiteY10" fmla="*/ 6858000 h 6858000"/>
              <a:gd name="connsiteX11" fmla="*/ 1514461 w 2889236"/>
              <a:gd name="connsiteY11" fmla="*/ 6858000 h 6858000"/>
              <a:gd name="connsiteX12" fmla="*/ 1541448 w 2889236"/>
              <a:gd name="connsiteY12" fmla="*/ 6770688 h 6858000"/>
              <a:gd name="connsiteX13" fmla="*/ 1566848 w 2889236"/>
              <a:gd name="connsiteY13" fmla="*/ 6683375 h 6858000"/>
              <a:gd name="connsiteX14" fmla="*/ 1592248 w 2889236"/>
              <a:gd name="connsiteY14" fmla="*/ 6594475 h 6858000"/>
              <a:gd name="connsiteX15" fmla="*/ 1614473 w 2889236"/>
              <a:gd name="connsiteY15" fmla="*/ 6503988 h 6858000"/>
              <a:gd name="connsiteX16" fmla="*/ 1641461 w 2889236"/>
              <a:gd name="connsiteY16" fmla="*/ 6416675 h 6858000"/>
              <a:gd name="connsiteX17" fmla="*/ 1670036 w 2889236"/>
              <a:gd name="connsiteY17" fmla="*/ 6332538 h 6858000"/>
              <a:gd name="connsiteX18" fmla="*/ 1706548 w 2889236"/>
              <a:gd name="connsiteY18" fmla="*/ 6253163 h 6858000"/>
              <a:gd name="connsiteX19" fmla="*/ 1749411 w 2889236"/>
              <a:gd name="connsiteY19" fmla="*/ 6180138 h 6858000"/>
              <a:gd name="connsiteX20" fmla="*/ 1797036 w 2889236"/>
              <a:gd name="connsiteY20" fmla="*/ 6118225 h 6858000"/>
              <a:gd name="connsiteX21" fmla="*/ 1849423 w 2889236"/>
              <a:gd name="connsiteY21" fmla="*/ 6059488 h 6858000"/>
              <a:gd name="connsiteX22" fmla="*/ 1909748 w 2889236"/>
              <a:gd name="connsiteY22" fmla="*/ 6005513 h 6858000"/>
              <a:gd name="connsiteX23" fmla="*/ 1973248 w 2889236"/>
              <a:gd name="connsiteY23" fmla="*/ 5951538 h 6858000"/>
              <a:gd name="connsiteX24" fmla="*/ 2039923 w 2889236"/>
              <a:gd name="connsiteY24" fmla="*/ 5900738 h 6858000"/>
              <a:gd name="connsiteX25" fmla="*/ 2106598 w 2889236"/>
              <a:gd name="connsiteY25" fmla="*/ 5849938 h 6858000"/>
              <a:gd name="connsiteX26" fmla="*/ 2174861 w 2889236"/>
              <a:gd name="connsiteY26" fmla="*/ 5797550 h 6858000"/>
              <a:gd name="connsiteX27" fmla="*/ 2239948 w 2889236"/>
              <a:gd name="connsiteY27" fmla="*/ 5746750 h 6858000"/>
              <a:gd name="connsiteX28" fmla="*/ 2301861 w 2889236"/>
              <a:gd name="connsiteY28" fmla="*/ 5692775 h 6858000"/>
              <a:gd name="connsiteX29" fmla="*/ 2359011 w 2889236"/>
              <a:gd name="connsiteY29" fmla="*/ 5634038 h 6858000"/>
              <a:gd name="connsiteX30" fmla="*/ 2411398 w 2889236"/>
              <a:gd name="connsiteY30" fmla="*/ 5575300 h 6858000"/>
              <a:gd name="connsiteX31" fmla="*/ 2454261 w 2889236"/>
              <a:gd name="connsiteY31" fmla="*/ 5511800 h 6858000"/>
              <a:gd name="connsiteX32" fmla="*/ 2490773 w 2889236"/>
              <a:gd name="connsiteY32" fmla="*/ 5440363 h 6858000"/>
              <a:gd name="connsiteX33" fmla="*/ 2512998 w 2889236"/>
              <a:gd name="connsiteY33" fmla="*/ 5370513 h 6858000"/>
              <a:gd name="connsiteX34" fmla="*/ 2527286 w 2889236"/>
              <a:gd name="connsiteY34" fmla="*/ 5292725 h 6858000"/>
              <a:gd name="connsiteX35" fmla="*/ 2533636 w 2889236"/>
              <a:gd name="connsiteY35" fmla="*/ 5216525 h 6858000"/>
              <a:gd name="connsiteX36" fmla="*/ 2532048 w 2889236"/>
              <a:gd name="connsiteY36" fmla="*/ 5135563 h 6858000"/>
              <a:gd name="connsiteX37" fmla="*/ 2525698 w 2889236"/>
              <a:gd name="connsiteY37" fmla="*/ 5054600 h 6858000"/>
              <a:gd name="connsiteX38" fmla="*/ 2517761 w 2889236"/>
              <a:gd name="connsiteY38" fmla="*/ 4970463 h 6858000"/>
              <a:gd name="connsiteX39" fmla="*/ 2506648 w 2889236"/>
              <a:gd name="connsiteY39" fmla="*/ 4886325 h 6858000"/>
              <a:gd name="connsiteX40" fmla="*/ 2493948 w 2889236"/>
              <a:gd name="connsiteY40" fmla="*/ 4802188 h 6858000"/>
              <a:gd name="connsiteX41" fmla="*/ 2484423 w 2889236"/>
              <a:gd name="connsiteY41" fmla="*/ 4718050 h 6858000"/>
              <a:gd name="connsiteX42" fmla="*/ 2478073 w 2889236"/>
              <a:gd name="connsiteY42" fmla="*/ 4633913 h 6858000"/>
              <a:gd name="connsiteX43" fmla="*/ 2473311 w 2889236"/>
              <a:gd name="connsiteY43" fmla="*/ 4552950 h 6858000"/>
              <a:gd name="connsiteX44" fmla="*/ 2478073 w 2889236"/>
              <a:gd name="connsiteY44" fmla="*/ 4473575 h 6858000"/>
              <a:gd name="connsiteX45" fmla="*/ 2487598 w 2889236"/>
              <a:gd name="connsiteY45" fmla="*/ 4395788 h 6858000"/>
              <a:gd name="connsiteX46" fmla="*/ 2508236 w 2889236"/>
              <a:gd name="connsiteY46" fmla="*/ 4314825 h 6858000"/>
              <a:gd name="connsiteX47" fmla="*/ 2539986 w 2889236"/>
              <a:gd name="connsiteY47" fmla="*/ 4235450 h 6858000"/>
              <a:gd name="connsiteX48" fmla="*/ 2578086 w 2889236"/>
              <a:gd name="connsiteY48" fmla="*/ 4156075 h 6858000"/>
              <a:gd name="connsiteX49" fmla="*/ 2620948 w 2889236"/>
              <a:gd name="connsiteY49" fmla="*/ 4076700 h 6858000"/>
              <a:gd name="connsiteX50" fmla="*/ 2665398 w 2889236"/>
              <a:gd name="connsiteY50" fmla="*/ 3998913 h 6858000"/>
              <a:gd name="connsiteX51" fmla="*/ 2713024 w 2889236"/>
              <a:gd name="connsiteY51" fmla="*/ 3919538 h 6858000"/>
              <a:gd name="connsiteX52" fmla="*/ 2755886 w 2889236"/>
              <a:gd name="connsiteY52" fmla="*/ 3840163 h 6858000"/>
              <a:gd name="connsiteX53" fmla="*/ 2798748 w 2889236"/>
              <a:gd name="connsiteY53" fmla="*/ 3759200 h 6858000"/>
              <a:gd name="connsiteX54" fmla="*/ 2835261 w 2889236"/>
              <a:gd name="connsiteY54" fmla="*/ 3678238 h 6858000"/>
              <a:gd name="connsiteX55" fmla="*/ 2863836 w 2889236"/>
              <a:gd name="connsiteY55" fmla="*/ 3597275 h 6858000"/>
              <a:gd name="connsiteX56" fmla="*/ 2879711 w 2889236"/>
              <a:gd name="connsiteY56" fmla="*/ 3514725 h 6858000"/>
              <a:gd name="connsiteX57" fmla="*/ 2889236 w 2889236"/>
              <a:gd name="connsiteY57" fmla="*/ 3429000 h 6858000"/>
              <a:gd name="connsiteX58" fmla="*/ 2879711 w 2889236"/>
              <a:gd name="connsiteY58" fmla="*/ 3343275 h 6858000"/>
              <a:gd name="connsiteX59" fmla="*/ 2863836 w 2889236"/>
              <a:gd name="connsiteY59" fmla="*/ 3260725 h 6858000"/>
              <a:gd name="connsiteX60" fmla="*/ 2835261 w 2889236"/>
              <a:gd name="connsiteY60" fmla="*/ 3179763 h 6858000"/>
              <a:gd name="connsiteX61" fmla="*/ 2798748 w 2889236"/>
              <a:gd name="connsiteY61" fmla="*/ 3098800 h 6858000"/>
              <a:gd name="connsiteX62" fmla="*/ 2755886 w 2889236"/>
              <a:gd name="connsiteY62" fmla="*/ 3017838 h 6858000"/>
              <a:gd name="connsiteX63" fmla="*/ 2713024 w 2889236"/>
              <a:gd name="connsiteY63" fmla="*/ 2938463 h 6858000"/>
              <a:gd name="connsiteX64" fmla="*/ 2665398 w 2889236"/>
              <a:gd name="connsiteY64" fmla="*/ 2859088 h 6858000"/>
              <a:gd name="connsiteX65" fmla="*/ 2620948 w 2889236"/>
              <a:gd name="connsiteY65" fmla="*/ 2781300 h 6858000"/>
              <a:gd name="connsiteX66" fmla="*/ 2578086 w 2889236"/>
              <a:gd name="connsiteY66" fmla="*/ 2701925 h 6858000"/>
              <a:gd name="connsiteX67" fmla="*/ 2539986 w 2889236"/>
              <a:gd name="connsiteY67" fmla="*/ 2622550 h 6858000"/>
              <a:gd name="connsiteX68" fmla="*/ 2508236 w 2889236"/>
              <a:gd name="connsiteY68" fmla="*/ 2543175 h 6858000"/>
              <a:gd name="connsiteX69" fmla="*/ 2487598 w 2889236"/>
              <a:gd name="connsiteY69" fmla="*/ 2462213 h 6858000"/>
              <a:gd name="connsiteX70" fmla="*/ 2478073 w 2889236"/>
              <a:gd name="connsiteY70" fmla="*/ 2384425 h 6858000"/>
              <a:gd name="connsiteX71" fmla="*/ 2473311 w 2889236"/>
              <a:gd name="connsiteY71" fmla="*/ 2305050 h 6858000"/>
              <a:gd name="connsiteX72" fmla="*/ 2478073 w 2889236"/>
              <a:gd name="connsiteY72" fmla="*/ 2224088 h 6858000"/>
              <a:gd name="connsiteX73" fmla="*/ 2484423 w 2889236"/>
              <a:gd name="connsiteY73" fmla="*/ 2139950 h 6858000"/>
              <a:gd name="connsiteX74" fmla="*/ 2493948 w 2889236"/>
              <a:gd name="connsiteY74" fmla="*/ 2055813 h 6858000"/>
              <a:gd name="connsiteX75" fmla="*/ 2506648 w 2889236"/>
              <a:gd name="connsiteY75" fmla="*/ 1971675 h 6858000"/>
              <a:gd name="connsiteX76" fmla="*/ 2517761 w 2889236"/>
              <a:gd name="connsiteY76" fmla="*/ 1887538 h 6858000"/>
              <a:gd name="connsiteX77" fmla="*/ 2525698 w 2889236"/>
              <a:gd name="connsiteY77" fmla="*/ 1803400 h 6858000"/>
              <a:gd name="connsiteX78" fmla="*/ 2532048 w 2889236"/>
              <a:gd name="connsiteY78" fmla="*/ 1722438 h 6858000"/>
              <a:gd name="connsiteX79" fmla="*/ 2533636 w 2889236"/>
              <a:gd name="connsiteY79" fmla="*/ 1641475 h 6858000"/>
              <a:gd name="connsiteX80" fmla="*/ 2527286 w 2889236"/>
              <a:gd name="connsiteY80" fmla="*/ 1565275 h 6858000"/>
              <a:gd name="connsiteX81" fmla="*/ 2512998 w 2889236"/>
              <a:gd name="connsiteY81" fmla="*/ 1487488 h 6858000"/>
              <a:gd name="connsiteX82" fmla="*/ 2490773 w 2889236"/>
              <a:gd name="connsiteY82" fmla="*/ 1417638 h 6858000"/>
              <a:gd name="connsiteX83" fmla="*/ 2454261 w 2889236"/>
              <a:gd name="connsiteY83" fmla="*/ 1346200 h 6858000"/>
              <a:gd name="connsiteX84" fmla="*/ 2411398 w 2889236"/>
              <a:gd name="connsiteY84" fmla="*/ 1282700 h 6858000"/>
              <a:gd name="connsiteX85" fmla="*/ 2359011 w 2889236"/>
              <a:gd name="connsiteY85" fmla="*/ 1223963 h 6858000"/>
              <a:gd name="connsiteX86" fmla="*/ 2301861 w 2889236"/>
              <a:gd name="connsiteY86" fmla="*/ 1165225 h 6858000"/>
              <a:gd name="connsiteX87" fmla="*/ 2239948 w 2889236"/>
              <a:gd name="connsiteY87" fmla="*/ 1111250 h 6858000"/>
              <a:gd name="connsiteX88" fmla="*/ 2174861 w 2889236"/>
              <a:gd name="connsiteY88" fmla="*/ 1060450 h 6858000"/>
              <a:gd name="connsiteX89" fmla="*/ 2106598 w 2889236"/>
              <a:gd name="connsiteY89" fmla="*/ 1008063 h 6858000"/>
              <a:gd name="connsiteX90" fmla="*/ 2039923 w 2889236"/>
              <a:gd name="connsiteY90" fmla="*/ 957263 h 6858000"/>
              <a:gd name="connsiteX91" fmla="*/ 1973248 w 2889236"/>
              <a:gd name="connsiteY91" fmla="*/ 906463 h 6858000"/>
              <a:gd name="connsiteX92" fmla="*/ 1909748 w 2889236"/>
              <a:gd name="connsiteY92" fmla="*/ 852488 h 6858000"/>
              <a:gd name="connsiteX93" fmla="*/ 1849423 w 2889236"/>
              <a:gd name="connsiteY93" fmla="*/ 798513 h 6858000"/>
              <a:gd name="connsiteX94" fmla="*/ 1797036 w 2889236"/>
              <a:gd name="connsiteY94" fmla="*/ 739775 h 6858000"/>
              <a:gd name="connsiteX95" fmla="*/ 1749411 w 2889236"/>
              <a:gd name="connsiteY95" fmla="*/ 677863 h 6858000"/>
              <a:gd name="connsiteX96" fmla="*/ 1706548 w 2889236"/>
              <a:gd name="connsiteY96" fmla="*/ 604838 h 6858000"/>
              <a:gd name="connsiteX97" fmla="*/ 1670036 w 2889236"/>
              <a:gd name="connsiteY97" fmla="*/ 525463 h 6858000"/>
              <a:gd name="connsiteX98" fmla="*/ 1641461 w 2889236"/>
              <a:gd name="connsiteY98" fmla="*/ 441325 h 6858000"/>
              <a:gd name="connsiteX99" fmla="*/ 1614473 w 2889236"/>
              <a:gd name="connsiteY99" fmla="*/ 354013 h 6858000"/>
              <a:gd name="connsiteX100" fmla="*/ 1592248 w 2889236"/>
              <a:gd name="connsiteY100" fmla="*/ 263525 h 6858000"/>
              <a:gd name="connsiteX101" fmla="*/ 1566848 w 2889236"/>
              <a:gd name="connsiteY101" fmla="*/ 174625 h 6858000"/>
              <a:gd name="connsiteX102" fmla="*/ 1541448 w 2889236"/>
              <a:gd name="connsiteY102" fmla="*/ 87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889236" h="6858000">
                <a:moveTo>
                  <a:pt x="1514461" y="0"/>
                </a:moveTo>
                <a:lnTo>
                  <a:pt x="1291796" y="0"/>
                </a:lnTo>
                <a:lnTo>
                  <a:pt x="1242998" y="0"/>
                </a:lnTo>
                <a:lnTo>
                  <a:pt x="303177" y="0"/>
                </a:lnTo>
                <a:lnTo>
                  <a:pt x="235415" y="0"/>
                </a:lnTo>
                <a:lnTo>
                  <a:pt x="0" y="0"/>
                </a:lnTo>
                <a:lnTo>
                  <a:pt x="0" y="6858000"/>
                </a:lnTo>
                <a:lnTo>
                  <a:pt x="235415" y="6858000"/>
                </a:lnTo>
                <a:lnTo>
                  <a:pt x="303177" y="6858000"/>
                </a:lnTo>
                <a:lnTo>
                  <a:pt x="1242998" y="6858000"/>
                </a:lnTo>
                <a:lnTo>
                  <a:pt x="1291795" y="6858000"/>
                </a:lnTo>
                <a:lnTo>
                  <a:pt x="1514461" y="6858000"/>
                </a:lnTo>
                <a:lnTo>
                  <a:pt x="1541448" y="6770688"/>
                </a:lnTo>
                <a:lnTo>
                  <a:pt x="1566848" y="6683375"/>
                </a:lnTo>
                <a:lnTo>
                  <a:pt x="1592248" y="6594475"/>
                </a:lnTo>
                <a:lnTo>
                  <a:pt x="1614473" y="6503988"/>
                </a:lnTo>
                <a:lnTo>
                  <a:pt x="1641461" y="6416675"/>
                </a:lnTo>
                <a:lnTo>
                  <a:pt x="1670036" y="6332538"/>
                </a:lnTo>
                <a:lnTo>
                  <a:pt x="1706548" y="6253163"/>
                </a:lnTo>
                <a:lnTo>
                  <a:pt x="1749411" y="6180138"/>
                </a:lnTo>
                <a:lnTo>
                  <a:pt x="1797036" y="6118225"/>
                </a:lnTo>
                <a:lnTo>
                  <a:pt x="1849423" y="6059488"/>
                </a:lnTo>
                <a:lnTo>
                  <a:pt x="1909748" y="6005513"/>
                </a:lnTo>
                <a:lnTo>
                  <a:pt x="1973248" y="5951538"/>
                </a:lnTo>
                <a:lnTo>
                  <a:pt x="2039923" y="5900738"/>
                </a:lnTo>
                <a:lnTo>
                  <a:pt x="2106598" y="5849938"/>
                </a:lnTo>
                <a:lnTo>
                  <a:pt x="2174861" y="5797550"/>
                </a:lnTo>
                <a:lnTo>
                  <a:pt x="2239948" y="5746750"/>
                </a:lnTo>
                <a:lnTo>
                  <a:pt x="2301861" y="5692775"/>
                </a:lnTo>
                <a:lnTo>
                  <a:pt x="2359011" y="5634038"/>
                </a:lnTo>
                <a:lnTo>
                  <a:pt x="2411398" y="5575300"/>
                </a:lnTo>
                <a:lnTo>
                  <a:pt x="2454261" y="5511800"/>
                </a:lnTo>
                <a:lnTo>
                  <a:pt x="2490773" y="5440363"/>
                </a:lnTo>
                <a:lnTo>
                  <a:pt x="2512998" y="5370513"/>
                </a:lnTo>
                <a:lnTo>
                  <a:pt x="2527286" y="5292725"/>
                </a:lnTo>
                <a:lnTo>
                  <a:pt x="2533636" y="5216525"/>
                </a:lnTo>
                <a:lnTo>
                  <a:pt x="2532048" y="5135563"/>
                </a:lnTo>
                <a:lnTo>
                  <a:pt x="2525698" y="5054600"/>
                </a:lnTo>
                <a:lnTo>
                  <a:pt x="2517761" y="4970463"/>
                </a:lnTo>
                <a:lnTo>
                  <a:pt x="2506648" y="4886325"/>
                </a:lnTo>
                <a:lnTo>
                  <a:pt x="2493948" y="4802188"/>
                </a:lnTo>
                <a:lnTo>
                  <a:pt x="2484423" y="4718050"/>
                </a:lnTo>
                <a:lnTo>
                  <a:pt x="2478073" y="4633913"/>
                </a:lnTo>
                <a:lnTo>
                  <a:pt x="2473311" y="4552950"/>
                </a:lnTo>
                <a:lnTo>
                  <a:pt x="2478073" y="4473575"/>
                </a:lnTo>
                <a:lnTo>
                  <a:pt x="2487598" y="4395788"/>
                </a:lnTo>
                <a:lnTo>
                  <a:pt x="2508236" y="4314825"/>
                </a:lnTo>
                <a:lnTo>
                  <a:pt x="2539986" y="4235450"/>
                </a:lnTo>
                <a:lnTo>
                  <a:pt x="2578086" y="4156075"/>
                </a:lnTo>
                <a:lnTo>
                  <a:pt x="2620948" y="4076700"/>
                </a:lnTo>
                <a:lnTo>
                  <a:pt x="2665398" y="3998913"/>
                </a:lnTo>
                <a:lnTo>
                  <a:pt x="2713024" y="3919538"/>
                </a:lnTo>
                <a:lnTo>
                  <a:pt x="2755886" y="3840163"/>
                </a:lnTo>
                <a:lnTo>
                  <a:pt x="2798748" y="3759200"/>
                </a:lnTo>
                <a:lnTo>
                  <a:pt x="2835261" y="3678238"/>
                </a:lnTo>
                <a:lnTo>
                  <a:pt x="2863836" y="3597275"/>
                </a:lnTo>
                <a:lnTo>
                  <a:pt x="2879711" y="3514725"/>
                </a:lnTo>
                <a:lnTo>
                  <a:pt x="2889236" y="3429000"/>
                </a:lnTo>
                <a:lnTo>
                  <a:pt x="2879711" y="3343275"/>
                </a:lnTo>
                <a:lnTo>
                  <a:pt x="2863836" y="3260725"/>
                </a:lnTo>
                <a:lnTo>
                  <a:pt x="2835261" y="3179763"/>
                </a:lnTo>
                <a:lnTo>
                  <a:pt x="2798748" y="3098800"/>
                </a:lnTo>
                <a:lnTo>
                  <a:pt x="2755886" y="3017838"/>
                </a:lnTo>
                <a:lnTo>
                  <a:pt x="2713024" y="2938463"/>
                </a:lnTo>
                <a:lnTo>
                  <a:pt x="2665398" y="2859088"/>
                </a:lnTo>
                <a:lnTo>
                  <a:pt x="2620948" y="2781300"/>
                </a:lnTo>
                <a:lnTo>
                  <a:pt x="2578086" y="2701925"/>
                </a:lnTo>
                <a:lnTo>
                  <a:pt x="2539986" y="2622550"/>
                </a:lnTo>
                <a:lnTo>
                  <a:pt x="2508236" y="2543175"/>
                </a:lnTo>
                <a:lnTo>
                  <a:pt x="2487598" y="2462213"/>
                </a:lnTo>
                <a:lnTo>
                  <a:pt x="2478073" y="2384425"/>
                </a:lnTo>
                <a:lnTo>
                  <a:pt x="2473311" y="2305050"/>
                </a:lnTo>
                <a:lnTo>
                  <a:pt x="2478073" y="2224088"/>
                </a:lnTo>
                <a:lnTo>
                  <a:pt x="2484423" y="2139950"/>
                </a:lnTo>
                <a:lnTo>
                  <a:pt x="2493948" y="2055813"/>
                </a:lnTo>
                <a:lnTo>
                  <a:pt x="2506648" y="1971675"/>
                </a:lnTo>
                <a:lnTo>
                  <a:pt x="2517761" y="1887538"/>
                </a:lnTo>
                <a:lnTo>
                  <a:pt x="2525698" y="1803400"/>
                </a:lnTo>
                <a:lnTo>
                  <a:pt x="2532048" y="1722438"/>
                </a:lnTo>
                <a:lnTo>
                  <a:pt x="2533636" y="1641475"/>
                </a:lnTo>
                <a:lnTo>
                  <a:pt x="2527286" y="1565275"/>
                </a:lnTo>
                <a:lnTo>
                  <a:pt x="2512998" y="1487488"/>
                </a:lnTo>
                <a:lnTo>
                  <a:pt x="2490773" y="1417638"/>
                </a:lnTo>
                <a:lnTo>
                  <a:pt x="2454261" y="1346200"/>
                </a:lnTo>
                <a:lnTo>
                  <a:pt x="2411398" y="1282700"/>
                </a:lnTo>
                <a:lnTo>
                  <a:pt x="2359011" y="1223963"/>
                </a:lnTo>
                <a:lnTo>
                  <a:pt x="2301861" y="1165225"/>
                </a:lnTo>
                <a:lnTo>
                  <a:pt x="2239948" y="1111250"/>
                </a:lnTo>
                <a:lnTo>
                  <a:pt x="2174861" y="1060450"/>
                </a:lnTo>
                <a:lnTo>
                  <a:pt x="2106598" y="1008063"/>
                </a:lnTo>
                <a:lnTo>
                  <a:pt x="2039923" y="957263"/>
                </a:lnTo>
                <a:lnTo>
                  <a:pt x="1973248" y="906463"/>
                </a:lnTo>
                <a:lnTo>
                  <a:pt x="1909748" y="852488"/>
                </a:lnTo>
                <a:lnTo>
                  <a:pt x="1849423" y="798513"/>
                </a:lnTo>
                <a:lnTo>
                  <a:pt x="1797036" y="739775"/>
                </a:lnTo>
                <a:lnTo>
                  <a:pt x="1749411" y="677863"/>
                </a:lnTo>
                <a:lnTo>
                  <a:pt x="1706548" y="604838"/>
                </a:lnTo>
                <a:lnTo>
                  <a:pt x="1670036" y="525463"/>
                </a:lnTo>
                <a:lnTo>
                  <a:pt x="1641461" y="441325"/>
                </a:lnTo>
                <a:lnTo>
                  <a:pt x="1614473" y="354013"/>
                </a:lnTo>
                <a:lnTo>
                  <a:pt x="1592248" y="263525"/>
                </a:lnTo>
                <a:lnTo>
                  <a:pt x="1566848" y="174625"/>
                </a:lnTo>
                <a:lnTo>
                  <a:pt x="1541448" y="87313"/>
                </a:lnTo>
                <a:close/>
              </a:path>
            </a:pathLst>
          </a:custGeom>
          <a:solidFill>
            <a:srgbClr val="171624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14593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ED198D-742D-4185-A8E9-AF34DC0A3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21" y="471487"/>
            <a:ext cx="10647045" cy="5915025"/>
          </a:xfrm>
        </p:spPr>
      </p:pic>
    </p:spTree>
    <p:extLst>
      <p:ext uri="{BB962C8B-B14F-4D97-AF65-F5344CB8AC3E}">
        <p14:creationId xmlns:p14="http://schemas.microsoft.com/office/powerpoint/2010/main" val="2469915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FDF35D-8985-440B-8FE5-B6EF7A9552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178" y="219070"/>
            <a:ext cx="8825872" cy="612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74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384613-A493-4A01-873E-5BD3769D1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25710-4C7F-474D-BFDE-BE8168DC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3" y="643467"/>
            <a:ext cx="8063442" cy="48499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spc="800" dirty="0"/>
              <a:t>Size compositions</a:t>
            </a:r>
            <a:br>
              <a:rPr lang="en-US" sz="8100" spc="800" dirty="0"/>
            </a:br>
            <a:r>
              <a:rPr lang="en-US" sz="8100" spc="800" dirty="0"/>
              <a:t>&amp;</a:t>
            </a:r>
            <a:br>
              <a:rPr lang="en-US" sz="8100" spc="800" dirty="0"/>
            </a:br>
            <a:r>
              <a:rPr lang="en-US" sz="8100" spc="800" dirty="0"/>
              <a:t>Selectivity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336F18-80E9-4DFA-9C2E-3F8561472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17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293054-EC89-4CF2-AAEF-B38981E9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302764" y="0"/>
            <a:ext cx="2889236" cy="6858000"/>
          </a:xfrm>
          <a:custGeom>
            <a:avLst/>
            <a:gdLst>
              <a:gd name="connsiteX0" fmla="*/ 1514461 w 2889236"/>
              <a:gd name="connsiteY0" fmla="*/ 0 h 6858000"/>
              <a:gd name="connsiteX1" fmla="*/ 1291796 w 2889236"/>
              <a:gd name="connsiteY1" fmla="*/ 0 h 6858000"/>
              <a:gd name="connsiteX2" fmla="*/ 1242998 w 2889236"/>
              <a:gd name="connsiteY2" fmla="*/ 0 h 6858000"/>
              <a:gd name="connsiteX3" fmla="*/ 303177 w 2889236"/>
              <a:gd name="connsiteY3" fmla="*/ 0 h 6858000"/>
              <a:gd name="connsiteX4" fmla="*/ 235415 w 2889236"/>
              <a:gd name="connsiteY4" fmla="*/ 0 h 6858000"/>
              <a:gd name="connsiteX5" fmla="*/ 0 w 2889236"/>
              <a:gd name="connsiteY5" fmla="*/ 0 h 6858000"/>
              <a:gd name="connsiteX6" fmla="*/ 0 w 2889236"/>
              <a:gd name="connsiteY6" fmla="*/ 6858000 h 6858000"/>
              <a:gd name="connsiteX7" fmla="*/ 235415 w 2889236"/>
              <a:gd name="connsiteY7" fmla="*/ 6858000 h 6858000"/>
              <a:gd name="connsiteX8" fmla="*/ 303177 w 2889236"/>
              <a:gd name="connsiteY8" fmla="*/ 6858000 h 6858000"/>
              <a:gd name="connsiteX9" fmla="*/ 1242998 w 2889236"/>
              <a:gd name="connsiteY9" fmla="*/ 6858000 h 6858000"/>
              <a:gd name="connsiteX10" fmla="*/ 1291795 w 2889236"/>
              <a:gd name="connsiteY10" fmla="*/ 6858000 h 6858000"/>
              <a:gd name="connsiteX11" fmla="*/ 1514461 w 2889236"/>
              <a:gd name="connsiteY11" fmla="*/ 6858000 h 6858000"/>
              <a:gd name="connsiteX12" fmla="*/ 1541448 w 2889236"/>
              <a:gd name="connsiteY12" fmla="*/ 6770688 h 6858000"/>
              <a:gd name="connsiteX13" fmla="*/ 1566848 w 2889236"/>
              <a:gd name="connsiteY13" fmla="*/ 6683375 h 6858000"/>
              <a:gd name="connsiteX14" fmla="*/ 1592248 w 2889236"/>
              <a:gd name="connsiteY14" fmla="*/ 6594475 h 6858000"/>
              <a:gd name="connsiteX15" fmla="*/ 1614473 w 2889236"/>
              <a:gd name="connsiteY15" fmla="*/ 6503988 h 6858000"/>
              <a:gd name="connsiteX16" fmla="*/ 1641461 w 2889236"/>
              <a:gd name="connsiteY16" fmla="*/ 6416675 h 6858000"/>
              <a:gd name="connsiteX17" fmla="*/ 1670036 w 2889236"/>
              <a:gd name="connsiteY17" fmla="*/ 6332538 h 6858000"/>
              <a:gd name="connsiteX18" fmla="*/ 1706548 w 2889236"/>
              <a:gd name="connsiteY18" fmla="*/ 6253163 h 6858000"/>
              <a:gd name="connsiteX19" fmla="*/ 1749411 w 2889236"/>
              <a:gd name="connsiteY19" fmla="*/ 6180138 h 6858000"/>
              <a:gd name="connsiteX20" fmla="*/ 1797036 w 2889236"/>
              <a:gd name="connsiteY20" fmla="*/ 6118225 h 6858000"/>
              <a:gd name="connsiteX21" fmla="*/ 1849423 w 2889236"/>
              <a:gd name="connsiteY21" fmla="*/ 6059488 h 6858000"/>
              <a:gd name="connsiteX22" fmla="*/ 1909748 w 2889236"/>
              <a:gd name="connsiteY22" fmla="*/ 6005513 h 6858000"/>
              <a:gd name="connsiteX23" fmla="*/ 1973248 w 2889236"/>
              <a:gd name="connsiteY23" fmla="*/ 5951538 h 6858000"/>
              <a:gd name="connsiteX24" fmla="*/ 2039923 w 2889236"/>
              <a:gd name="connsiteY24" fmla="*/ 5900738 h 6858000"/>
              <a:gd name="connsiteX25" fmla="*/ 2106598 w 2889236"/>
              <a:gd name="connsiteY25" fmla="*/ 5849938 h 6858000"/>
              <a:gd name="connsiteX26" fmla="*/ 2174861 w 2889236"/>
              <a:gd name="connsiteY26" fmla="*/ 5797550 h 6858000"/>
              <a:gd name="connsiteX27" fmla="*/ 2239948 w 2889236"/>
              <a:gd name="connsiteY27" fmla="*/ 5746750 h 6858000"/>
              <a:gd name="connsiteX28" fmla="*/ 2301861 w 2889236"/>
              <a:gd name="connsiteY28" fmla="*/ 5692775 h 6858000"/>
              <a:gd name="connsiteX29" fmla="*/ 2359011 w 2889236"/>
              <a:gd name="connsiteY29" fmla="*/ 5634038 h 6858000"/>
              <a:gd name="connsiteX30" fmla="*/ 2411398 w 2889236"/>
              <a:gd name="connsiteY30" fmla="*/ 5575300 h 6858000"/>
              <a:gd name="connsiteX31" fmla="*/ 2454261 w 2889236"/>
              <a:gd name="connsiteY31" fmla="*/ 5511800 h 6858000"/>
              <a:gd name="connsiteX32" fmla="*/ 2490773 w 2889236"/>
              <a:gd name="connsiteY32" fmla="*/ 5440363 h 6858000"/>
              <a:gd name="connsiteX33" fmla="*/ 2512998 w 2889236"/>
              <a:gd name="connsiteY33" fmla="*/ 5370513 h 6858000"/>
              <a:gd name="connsiteX34" fmla="*/ 2527286 w 2889236"/>
              <a:gd name="connsiteY34" fmla="*/ 5292725 h 6858000"/>
              <a:gd name="connsiteX35" fmla="*/ 2533636 w 2889236"/>
              <a:gd name="connsiteY35" fmla="*/ 5216525 h 6858000"/>
              <a:gd name="connsiteX36" fmla="*/ 2532048 w 2889236"/>
              <a:gd name="connsiteY36" fmla="*/ 5135563 h 6858000"/>
              <a:gd name="connsiteX37" fmla="*/ 2525698 w 2889236"/>
              <a:gd name="connsiteY37" fmla="*/ 5054600 h 6858000"/>
              <a:gd name="connsiteX38" fmla="*/ 2517761 w 2889236"/>
              <a:gd name="connsiteY38" fmla="*/ 4970463 h 6858000"/>
              <a:gd name="connsiteX39" fmla="*/ 2506648 w 2889236"/>
              <a:gd name="connsiteY39" fmla="*/ 4886325 h 6858000"/>
              <a:gd name="connsiteX40" fmla="*/ 2493948 w 2889236"/>
              <a:gd name="connsiteY40" fmla="*/ 4802188 h 6858000"/>
              <a:gd name="connsiteX41" fmla="*/ 2484423 w 2889236"/>
              <a:gd name="connsiteY41" fmla="*/ 4718050 h 6858000"/>
              <a:gd name="connsiteX42" fmla="*/ 2478073 w 2889236"/>
              <a:gd name="connsiteY42" fmla="*/ 4633913 h 6858000"/>
              <a:gd name="connsiteX43" fmla="*/ 2473311 w 2889236"/>
              <a:gd name="connsiteY43" fmla="*/ 4552950 h 6858000"/>
              <a:gd name="connsiteX44" fmla="*/ 2478073 w 2889236"/>
              <a:gd name="connsiteY44" fmla="*/ 4473575 h 6858000"/>
              <a:gd name="connsiteX45" fmla="*/ 2487598 w 2889236"/>
              <a:gd name="connsiteY45" fmla="*/ 4395788 h 6858000"/>
              <a:gd name="connsiteX46" fmla="*/ 2508236 w 2889236"/>
              <a:gd name="connsiteY46" fmla="*/ 4314825 h 6858000"/>
              <a:gd name="connsiteX47" fmla="*/ 2539986 w 2889236"/>
              <a:gd name="connsiteY47" fmla="*/ 4235450 h 6858000"/>
              <a:gd name="connsiteX48" fmla="*/ 2578086 w 2889236"/>
              <a:gd name="connsiteY48" fmla="*/ 4156075 h 6858000"/>
              <a:gd name="connsiteX49" fmla="*/ 2620948 w 2889236"/>
              <a:gd name="connsiteY49" fmla="*/ 4076700 h 6858000"/>
              <a:gd name="connsiteX50" fmla="*/ 2665398 w 2889236"/>
              <a:gd name="connsiteY50" fmla="*/ 3998913 h 6858000"/>
              <a:gd name="connsiteX51" fmla="*/ 2713024 w 2889236"/>
              <a:gd name="connsiteY51" fmla="*/ 3919538 h 6858000"/>
              <a:gd name="connsiteX52" fmla="*/ 2755886 w 2889236"/>
              <a:gd name="connsiteY52" fmla="*/ 3840163 h 6858000"/>
              <a:gd name="connsiteX53" fmla="*/ 2798748 w 2889236"/>
              <a:gd name="connsiteY53" fmla="*/ 3759200 h 6858000"/>
              <a:gd name="connsiteX54" fmla="*/ 2835261 w 2889236"/>
              <a:gd name="connsiteY54" fmla="*/ 3678238 h 6858000"/>
              <a:gd name="connsiteX55" fmla="*/ 2863836 w 2889236"/>
              <a:gd name="connsiteY55" fmla="*/ 3597275 h 6858000"/>
              <a:gd name="connsiteX56" fmla="*/ 2879711 w 2889236"/>
              <a:gd name="connsiteY56" fmla="*/ 3514725 h 6858000"/>
              <a:gd name="connsiteX57" fmla="*/ 2889236 w 2889236"/>
              <a:gd name="connsiteY57" fmla="*/ 3429000 h 6858000"/>
              <a:gd name="connsiteX58" fmla="*/ 2879711 w 2889236"/>
              <a:gd name="connsiteY58" fmla="*/ 3343275 h 6858000"/>
              <a:gd name="connsiteX59" fmla="*/ 2863836 w 2889236"/>
              <a:gd name="connsiteY59" fmla="*/ 3260725 h 6858000"/>
              <a:gd name="connsiteX60" fmla="*/ 2835261 w 2889236"/>
              <a:gd name="connsiteY60" fmla="*/ 3179763 h 6858000"/>
              <a:gd name="connsiteX61" fmla="*/ 2798748 w 2889236"/>
              <a:gd name="connsiteY61" fmla="*/ 3098800 h 6858000"/>
              <a:gd name="connsiteX62" fmla="*/ 2755886 w 2889236"/>
              <a:gd name="connsiteY62" fmla="*/ 3017838 h 6858000"/>
              <a:gd name="connsiteX63" fmla="*/ 2713024 w 2889236"/>
              <a:gd name="connsiteY63" fmla="*/ 2938463 h 6858000"/>
              <a:gd name="connsiteX64" fmla="*/ 2665398 w 2889236"/>
              <a:gd name="connsiteY64" fmla="*/ 2859088 h 6858000"/>
              <a:gd name="connsiteX65" fmla="*/ 2620948 w 2889236"/>
              <a:gd name="connsiteY65" fmla="*/ 2781300 h 6858000"/>
              <a:gd name="connsiteX66" fmla="*/ 2578086 w 2889236"/>
              <a:gd name="connsiteY66" fmla="*/ 2701925 h 6858000"/>
              <a:gd name="connsiteX67" fmla="*/ 2539986 w 2889236"/>
              <a:gd name="connsiteY67" fmla="*/ 2622550 h 6858000"/>
              <a:gd name="connsiteX68" fmla="*/ 2508236 w 2889236"/>
              <a:gd name="connsiteY68" fmla="*/ 2543175 h 6858000"/>
              <a:gd name="connsiteX69" fmla="*/ 2487598 w 2889236"/>
              <a:gd name="connsiteY69" fmla="*/ 2462213 h 6858000"/>
              <a:gd name="connsiteX70" fmla="*/ 2478073 w 2889236"/>
              <a:gd name="connsiteY70" fmla="*/ 2384425 h 6858000"/>
              <a:gd name="connsiteX71" fmla="*/ 2473311 w 2889236"/>
              <a:gd name="connsiteY71" fmla="*/ 2305050 h 6858000"/>
              <a:gd name="connsiteX72" fmla="*/ 2478073 w 2889236"/>
              <a:gd name="connsiteY72" fmla="*/ 2224088 h 6858000"/>
              <a:gd name="connsiteX73" fmla="*/ 2484423 w 2889236"/>
              <a:gd name="connsiteY73" fmla="*/ 2139950 h 6858000"/>
              <a:gd name="connsiteX74" fmla="*/ 2493948 w 2889236"/>
              <a:gd name="connsiteY74" fmla="*/ 2055813 h 6858000"/>
              <a:gd name="connsiteX75" fmla="*/ 2506648 w 2889236"/>
              <a:gd name="connsiteY75" fmla="*/ 1971675 h 6858000"/>
              <a:gd name="connsiteX76" fmla="*/ 2517761 w 2889236"/>
              <a:gd name="connsiteY76" fmla="*/ 1887538 h 6858000"/>
              <a:gd name="connsiteX77" fmla="*/ 2525698 w 2889236"/>
              <a:gd name="connsiteY77" fmla="*/ 1803400 h 6858000"/>
              <a:gd name="connsiteX78" fmla="*/ 2532048 w 2889236"/>
              <a:gd name="connsiteY78" fmla="*/ 1722438 h 6858000"/>
              <a:gd name="connsiteX79" fmla="*/ 2533636 w 2889236"/>
              <a:gd name="connsiteY79" fmla="*/ 1641475 h 6858000"/>
              <a:gd name="connsiteX80" fmla="*/ 2527286 w 2889236"/>
              <a:gd name="connsiteY80" fmla="*/ 1565275 h 6858000"/>
              <a:gd name="connsiteX81" fmla="*/ 2512998 w 2889236"/>
              <a:gd name="connsiteY81" fmla="*/ 1487488 h 6858000"/>
              <a:gd name="connsiteX82" fmla="*/ 2490773 w 2889236"/>
              <a:gd name="connsiteY82" fmla="*/ 1417638 h 6858000"/>
              <a:gd name="connsiteX83" fmla="*/ 2454261 w 2889236"/>
              <a:gd name="connsiteY83" fmla="*/ 1346200 h 6858000"/>
              <a:gd name="connsiteX84" fmla="*/ 2411398 w 2889236"/>
              <a:gd name="connsiteY84" fmla="*/ 1282700 h 6858000"/>
              <a:gd name="connsiteX85" fmla="*/ 2359011 w 2889236"/>
              <a:gd name="connsiteY85" fmla="*/ 1223963 h 6858000"/>
              <a:gd name="connsiteX86" fmla="*/ 2301861 w 2889236"/>
              <a:gd name="connsiteY86" fmla="*/ 1165225 h 6858000"/>
              <a:gd name="connsiteX87" fmla="*/ 2239948 w 2889236"/>
              <a:gd name="connsiteY87" fmla="*/ 1111250 h 6858000"/>
              <a:gd name="connsiteX88" fmla="*/ 2174861 w 2889236"/>
              <a:gd name="connsiteY88" fmla="*/ 1060450 h 6858000"/>
              <a:gd name="connsiteX89" fmla="*/ 2106598 w 2889236"/>
              <a:gd name="connsiteY89" fmla="*/ 1008063 h 6858000"/>
              <a:gd name="connsiteX90" fmla="*/ 2039923 w 2889236"/>
              <a:gd name="connsiteY90" fmla="*/ 957263 h 6858000"/>
              <a:gd name="connsiteX91" fmla="*/ 1973248 w 2889236"/>
              <a:gd name="connsiteY91" fmla="*/ 906463 h 6858000"/>
              <a:gd name="connsiteX92" fmla="*/ 1909748 w 2889236"/>
              <a:gd name="connsiteY92" fmla="*/ 852488 h 6858000"/>
              <a:gd name="connsiteX93" fmla="*/ 1849423 w 2889236"/>
              <a:gd name="connsiteY93" fmla="*/ 798513 h 6858000"/>
              <a:gd name="connsiteX94" fmla="*/ 1797036 w 2889236"/>
              <a:gd name="connsiteY94" fmla="*/ 739775 h 6858000"/>
              <a:gd name="connsiteX95" fmla="*/ 1749411 w 2889236"/>
              <a:gd name="connsiteY95" fmla="*/ 677863 h 6858000"/>
              <a:gd name="connsiteX96" fmla="*/ 1706548 w 2889236"/>
              <a:gd name="connsiteY96" fmla="*/ 604838 h 6858000"/>
              <a:gd name="connsiteX97" fmla="*/ 1670036 w 2889236"/>
              <a:gd name="connsiteY97" fmla="*/ 525463 h 6858000"/>
              <a:gd name="connsiteX98" fmla="*/ 1641461 w 2889236"/>
              <a:gd name="connsiteY98" fmla="*/ 441325 h 6858000"/>
              <a:gd name="connsiteX99" fmla="*/ 1614473 w 2889236"/>
              <a:gd name="connsiteY99" fmla="*/ 354013 h 6858000"/>
              <a:gd name="connsiteX100" fmla="*/ 1592248 w 2889236"/>
              <a:gd name="connsiteY100" fmla="*/ 263525 h 6858000"/>
              <a:gd name="connsiteX101" fmla="*/ 1566848 w 2889236"/>
              <a:gd name="connsiteY101" fmla="*/ 174625 h 6858000"/>
              <a:gd name="connsiteX102" fmla="*/ 1541448 w 2889236"/>
              <a:gd name="connsiteY102" fmla="*/ 87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889236" h="6858000">
                <a:moveTo>
                  <a:pt x="1514461" y="0"/>
                </a:moveTo>
                <a:lnTo>
                  <a:pt x="1291796" y="0"/>
                </a:lnTo>
                <a:lnTo>
                  <a:pt x="1242998" y="0"/>
                </a:lnTo>
                <a:lnTo>
                  <a:pt x="303177" y="0"/>
                </a:lnTo>
                <a:lnTo>
                  <a:pt x="235415" y="0"/>
                </a:lnTo>
                <a:lnTo>
                  <a:pt x="0" y="0"/>
                </a:lnTo>
                <a:lnTo>
                  <a:pt x="0" y="6858000"/>
                </a:lnTo>
                <a:lnTo>
                  <a:pt x="235415" y="6858000"/>
                </a:lnTo>
                <a:lnTo>
                  <a:pt x="303177" y="6858000"/>
                </a:lnTo>
                <a:lnTo>
                  <a:pt x="1242998" y="6858000"/>
                </a:lnTo>
                <a:lnTo>
                  <a:pt x="1291795" y="6858000"/>
                </a:lnTo>
                <a:lnTo>
                  <a:pt x="1514461" y="6858000"/>
                </a:lnTo>
                <a:lnTo>
                  <a:pt x="1541448" y="6770688"/>
                </a:lnTo>
                <a:lnTo>
                  <a:pt x="1566848" y="6683375"/>
                </a:lnTo>
                <a:lnTo>
                  <a:pt x="1592248" y="6594475"/>
                </a:lnTo>
                <a:lnTo>
                  <a:pt x="1614473" y="6503988"/>
                </a:lnTo>
                <a:lnTo>
                  <a:pt x="1641461" y="6416675"/>
                </a:lnTo>
                <a:lnTo>
                  <a:pt x="1670036" y="6332538"/>
                </a:lnTo>
                <a:lnTo>
                  <a:pt x="1706548" y="6253163"/>
                </a:lnTo>
                <a:lnTo>
                  <a:pt x="1749411" y="6180138"/>
                </a:lnTo>
                <a:lnTo>
                  <a:pt x="1797036" y="6118225"/>
                </a:lnTo>
                <a:lnTo>
                  <a:pt x="1849423" y="6059488"/>
                </a:lnTo>
                <a:lnTo>
                  <a:pt x="1909748" y="6005513"/>
                </a:lnTo>
                <a:lnTo>
                  <a:pt x="1973248" y="5951538"/>
                </a:lnTo>
                <a:lnTo>
                  <a:pt x="2039923" y="5900738"/>
                </a:lnTo>
                <a:lnTo>
                  <a:pt x="2106598" y="5849938"/>
                </a:lnTo>
                <a:lnTo>
                  <a:pt x="2174861" y="5797550"/>
                </a:lnTo>
                <a:lnTo>
                  <a:pt x="2239948" y="5746750"/>
                </a:lnTo>
                <a:lnTo>
                  <a:pt x="2301861" y="5692775"/>
                </a:lnTo>
                <a:lnTo>
                  <a:pt x="2359011" y="5634038"/>
                </a:lnTo>
                <a:lnTo>
                  <a:pt x="2411398" y="5575300"/>
                </a:lnTo>
                <a:lnTo>
                  <a:pt x="2454261" y="5511800"/>
                </a:lnTo>
                <a:lnTo>
                  <a:pt x="2490773" y="5440363"/>
                </a:lnTo>
                <a:lnTo>
                  <a:pt x="2512998" y="5370513"/>
                </a:lnTo>
                <a:lnTo>
                  <a:pt x="2527286" y="5292725"/>
                </a:lnTo>
                <a:lnTo>
                  <a:pt x="2533636" y="5216525"/>
                </a:lnTo>
                <a:lnTo>
                  <a:pt x="2532048" y="5135563"/>
                </a:lnTo>
                <a:lnTo>
                  <a:pt x="2525698" y="5054600"/>
                </a:lnTo>
                <a:lnTo>
                  <a:pt x="2517761" y="4970463"/>
                </a:lnTo>
                <a:lnTo>
                  <a:pt x="2506648" y="4886325"/>
                </a:lnTo>
                <a:lnTo>
                  <a:pt x="2493948" y="4802188"/>
                </a:lnTo>
                <a:lnTo>
                  <a:pt x="2484423" y="4718050"/>
                </a:lnTo>
                <a:lnTo>
                  <a:pt x="2478073" y="4633913"/>
                </a:lnTo>
                <a:lnTo>
                  <a:pt x="2473311" y="4552950"/>
                </a:lnTo>
                <a:lnTo>
                  <a:pt x="2478073" y="4473575"/>
                </a:lnTo>
                <a:lnTo>
                  <a:pt x="2487598" y="4395788"/>
                </a:lnTo>
                <a:lnTo>
                  <a:pt x="2508236" y="4314825"/>
                </a:lnTo>
                <a:lnTo>
                  <a:pt x="2539986" y="4235450"/>
                </a:lnTo>
                <a:lnTo>
                  <a:pt x="2578086" y="4156075"/>
                </a:lnTo>
                <a:lnTo>
                  <a:pt x="2620948" y="4076700"/>
                </a:lnTo>
                <a:lnTo>
                  <a:pt x="2665398" y="3998913"/>
                </a:lnTo>
                <a:lnTo>
                  <a:pt x="2713024" y="3919538"/>
                </a:lnTo>
                <a:lnTo>
                  <a:pt x="2755886" y="3840163"/>
                </a:lnTo>
                <a:lnTo>
                  <a:pt x="2798748" y="3759200"/>
                </a:lnTo>
                <a:lnTo>
                  <a:pt x="2835261" y="3678238"/>
                </a:lnTo>
                <a:lnTo>
                  <a:pt x="2863836" y="3597275"/>
                </a:lnTo>
                <a:lnTo>
                  <a:pt x="2879711" y="3514725"/>
                </a:lnTo>
                <a:lnTo>
                  <a:pt x="2889236" y="3429000"/>
                </a:lnTo>
                <a:lnTo>
                  <a:pt x="2879711" y="3343275"/>
                </a:lnTo>
                <a:lnTo>
                  <a:pt x="2863836" y="3260725"/>
                </a:lnTo>
                <a:lnTo>
                  <a:pt x="2835261" y="3179763"/>
                </a:lnTo>
                <a:lnTo>
                  <a:pt x="2798748" y="3098800"/>
                </a:lnTo>
                <a:lnTo>
                  <a:pt x="2755886" y="3017838"/>
                </a:lnTo>
                <a:lnTo>
                  <a:pt x="2713024" y="2938463"/>
                </a:lnTo>
                <a:lnTo>
                  <a:pt x="2665398" y="2859088"/>
                </a:lnTo>
                <a:lnTo>
                  <a:pt x="2620948" y="2781300"/>
                </a:lnTo>
                <a:lnTo>
                  <a:pt x="2578086" y="2701925"/>
                </a:lnTo>
                <a:lnTo>
                  <a:pt x="2539986" y="2622550"/>
                </a:lnTo>
                <a:lnTo>
                  <a:pt x="2508236" y="2543175"/>
                </a:lnTo>
                <a:lnTo>
                  <a:pt x="2487598" y="2462213"/>
                </a:lnTo>
                <a:lnTo>
                  <a:pt x="2478073" y="2384425"/>
                </a:lnTo>
                <a:lnTo>
                  <a:pt x="2473311" y="2305050"/>
                </a:lnTo>
                <a:lnTo>
                  <a:pt x="2478073" y="2224088"/>
                </a:lnTo>
                <a:lnTo>
                  <a:pt x="2484423" y="2139950"/>
                </a:lnTo>
                <a:lnTo>
                  <a:pt x="2493948" y="2055813"/>
                </a:lnTo>
                <a:lnTo>
                  <a:pt x="2506648" y="1971675"/>
                </a:lnTo>
                <a:lnTo>
                  <a:pt x="2517761" y="1887538"/>
                </a:lnTo>
                <a:lnTo>
                  <a:pt x="2525698" y="1803400"/>
                </a:lnTo>
                <a:lnTo>
                  <a:pt x="2532048" y="1722438"/>
                </a:lnTo>
                <a:lnTo>
                  <a:pt x="2533636" y="1641475"/>
                </a:lnTo>
                <a:lnTo>
                  <a:pt x="2527286" y="1565275"/>
                </a:lnTo>
                <a:lnTo>
                  <a:pt x="2512998" y="1487488"/>
                </a:lnTo>
                <a:lnTo>
                  <a:pt x="2490773" y="1417638"/>
                </a:lnTo>
                <a:lnTo>
                  <a:pt x="2454261" y="1346200"/>
                </a:lnTo>
                <a:lnTo>
                  <a:pt x="2411398" y="1282700"/>
                </a:lnTo>
                <a:lnTo>
                  <a:pt x="2359011" y="1223963"/>
                </a:lnTo>
                <a:lnTo>
                  <a:pt x="2301861" y="1165225"/>
                </a:lnTo>
                <a:lnTo>
                  <a:pt x="2239948" y="1111250"/>
                </a:lnTo>
                <a:lnTo>
                  <a:pt x="2174861" y="1060450"/>
                </a:lnTo>
                <a:lnTo>
                  <a:pt x="2106598" y="1008063"/>
                </a:lnTo>
                <a:lnTo>
                  <a:pt x="2039923" y="957263"/>
                </a:lnTo>
                <a:lnTo>
                  <a:pt x="1973248" y="906463"/>
                </a:lnTo>
                <a:lnTo>
                  <a:pt x="1909748" y="852488"/>
                </a:lnTo>
                <a:lnTo>
                  <a:pt x="1849423" y="798513"/>
                </a:lnTo>
                <a:lnTo>
                  <a:pt x="1797036" y="739775"/>
                </a:lnTo>
                <a:lnTo>
                  <a:pt x="1749411" y="677863"/>
                </a:lnTo>
                <a:lnTo>
                  <a:pt x="1706548" y="604838"/>
                </a:lnTo>
                <a:lnTo>
                  <a:pt x="1670036" y="525463"/>
                </a:lnTo>
                <a:lnTo>
                  <a:pt x="1641461" y="441325"/>
                </a:lnTo>
                <a:lnTo>
                  <a:pt x="1614473" y="354013"/>
                </a:lnTo>
                <a:lnTo>
                  <a:pt x="1592248" y="263525"/>
                </a:lnTo>
                <a:lnTo>
                  <a:pt x="1566848" y="174625"/>
                </a:lnTo>
                <a:lnTo>
                  <a:pt x="1541448" y="87313"/>
                </a:lnTo>
                <a:close/>
              </a:path>
            </a:pathLst>
          </a:custGeom>
          <a:solidFill>
            <a:srgbClr val="171624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92976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606343-BADE-4565-AB89-E9EF7E253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E183BD-2932-401F-8B53-E247764B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0835" y="796343"/>
            <a:ext cx="6810329" cy="526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175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C6EDA-2041-426A-84D9-A6FA475BF2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38"/>
          <a:stretch/>
        </p:blipFill>
        <p:spPr>
          <a:xfrm>
            <a:off x="885825" y="160867"/>
            <a:ext cx="10853269" cy="6536265"/>
          </a:xfrm>
          <a:prstGeom prst="rect">
            <a:avLst/>
          </a:prstGeom>
        </p:spPr>
      </p:pic>
      <p:sp>
        <p:nvSpPr>
          <p:cNvPr id="17" name="Freeform 6">
            <a:extLst>
              <a:ext uri="{FF2B5EF4-FFF2-40B4-BE49-F238E27FC236}">
                <a16:creationId xmlns:a16="http://schemas.microsoft.com/office/drawing/2014/main" id="{246B8BB3-7600-4116-9420-6BC8E0C8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1F024463-4859-40A3-9403-C48A00900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352827-8767-4EB8-88AC-7F03BF78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FFB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29369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C6EDA-2041-426A-84D9-A6FA475BF2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727" y="160867"/>
            <a:ext cx="10458023" cy="6536265"/>
          </a:xfrm>
          <a:prstGeom prst="rect">
            <a:avLst/>
          </a:prstGeom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246B8BB3-7600-4116-9420-6BC8E0C8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F024463-4859-40A3-9403-C48A00900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352827-8767-4EB8-88AC-7F03BF78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FFB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68381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C6EDA-2041-426A-84D9-A6FA475BF2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825" y="160867"/>
            <a:ext cx="10885337" cy="6536265"/>
          </a:xfrm>
          <a:prstGeom prst="rect">
            <a:avLst/>
          </a:prstGeom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246B8BB3-7600-4116-9420-6BC8E0C8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F024463-4859-40A3-9403-C48A00900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352827-8767-4EB8-88AC-7F03BF78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FFB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4626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126ADEF2-2BA7-419F-A580-9C6541A7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146248-6675-4D3A-B34A-7363E28C9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E52EA45-4231-40F0-A5F9-509764441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E26580E3-C3E7-4C81-9BC7-D725DBB74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6F1B-F192-4BFF-BED0-0712EEBB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200" spc="800" dirty="0"/>
              <a:t>Reference 16.0</a:t>
            </a:r>
            <a:br>
              <a:rPr lang="en-US" sz="4200" spc="800" dirty="0"/>
            </a:br>
            <a:r>
              <a:rPr lang="en-US" sz="3600" spc="800" dirty="0"/>
              <a:t>size comp residuals</a:t>
            </a:r>
            <a:endParaRPr lang="en-US" sz="4200" spc="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2AD15-76D9-44F1-84F3-43916CC622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466" y="643464"/>
            <a:ext cx="7157162" cy="547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52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126ADEF2-2BA7-419F-A580-9C6541A7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146248-6675-4D3A-B34A-7363E28C9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E52EA45-4231-40F0-A5F9-509764441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E26580E3-C3E7-4C81-9BC7-D725DBB74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6F1B-F192-4BFF-BED0-0712EEBB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200" spc="800" dirty="0"/>
              <a:t>Vast 19.1</a:t>
            </a:r>
            <a:br>
              <a:rPr lang="en-US" sz="4200" spc="800" dirty="0"/>
            </a:br>
            <a:r>
              <a:rPr lang="en-US" sz="3600" spc="800" dirty="0"/>
              <a:t>size comp residuals</a:t>
            </a:r>
            <a:endParaRPr lang="en-US" sz="4200" spc="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2AD15-76D9-44F1-84F3-43916CC622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784586"/>
            <a:ext cx="7124700" cy="544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234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A8FED9-2567-432B-B9EA-AAD31F4913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206" y="64163"/>
            <a:ext cx="6583693" cy="5029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C9F5B-20B4-4564-B1A4-4FEFC47D46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206" y="5093373"/>
            <a:ext cx="6583693" cy="17129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CDFF6F-275A-4EFD-8742-824E77A856BC}"/>
              </a:ext>
            </a:extLst>
          </p:cNvPr>
          <p:cNvSpPr txBox="1"/>
          <p:nvPr/>
        </p:nvSpPr>
        <p:spPr>
          <a:xfrm>
            <a:off x="1002632" y="1371600"/>
            <a:ext cx="2510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Selectivity </a:t>
            </a:r>
          </a:p>
        </p:txBody>
      </p:sp>
    </p:spTree>
    <p:extLst>
      <p:ext uri="{BB962C8B-B14F-4D97-AF65-F5344CB8AC3E}">
        <p14:creationId xmlns:p14="http://schemas.microsoft.com/office/powerpoint/2010/main" val="9049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384613-A493-4A01-873E-5BD3769D1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25710-4C7F-474D-BFDE-BE8168DC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3" y="643467"/>
            <a:ext cx="7558609" cy="48499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500" spc="800" dirty="0"/>
              <a:t>Parameter estimates and model fit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336F18-80E9-4DFA-9C2E-3F8561472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17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293054-EC89-4CF2-AAEF-B38981E92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302764" y="0"/>
            <a:ext cx="2889236" cy="6858000"/>
          </a:xfrm>
          <a:custGeom>
            <a:avLst/>
            <a:gdLst>
              <a:gd name="connsiteX0" fmla="*/ 1514461 w 2889236"/>
              <a:gd name="connsiteY0" fmla="*/ 0 h 6858000"/>
              <a:gd name="connsiteX1" fmla="*/ 1291796 w 2889236"/>
              <a:gd name="connsiteY1" fmla="*/ 0 h 6858000"/>
              <a:gd name="connsiteX2" fmla="*/ 1242998 w 2889236"/>
              <a:gd name="connsiteY2" fmla="*/ 0 h 6858000"/>
              <a:gd name="connsiteX3" fmla="*/ 303177 w 2889236"/>
              <a:gd name="connsiteY3" fmla="*/ 0 h 6858000"/>
              <a:gd name="connsiteX4" fmla="*/ 235415 w 2889236"/>
              <a:gd name="connsiteY4" fmla="*/ 0 h 6858000"/>
              <a:gd name="connsiteX5" fmla="*/ 0 w 2889236"/>
              <a:gd name="connsiteY5" fmla="*/ 0 h 6858000"/>
              <a:gd name="connsiteX6" fmla="*/ 0 w 2889236"/>
              <a:gd name="connsiteY6" fmla="*/ 6858000 h 6858000"/>
              <a:gd name="connsiteX7" fmla="*/ 235415 w 2889236"/>
              <a:gd name="connsiteY7" fmla="*/ 6858000 h 6858000"/>
              <a:gd name="connsiteX8" fmla="*/ 303177 w 2889236"/>
              <a:gd name="connsiteY8" fmla="*/ 6858000 h 6858000"/>
              <a:gd name="connsiteX9" fmla="*/ 1242998 w 2889236"/>
              <a:gd name="connsiteY9" fmla="*/ 6858000 h 6858000"/>
              <a:gd name="connsiteX10" fmla="*/ 1291795 w 2889236"/>
              <a:gd name="connsiteY10" fmla="*/ 6858000 h 6858000"/>
              <a:gd name="connsiteX11" fmla="*/ 1514461 w 2889236"/>
              <a:gd name="connsiteY11" fmla="*/ 6858000 h 6858000"/>
              <a:gd name="connsiteX12" fmla="*/ 1541448 w 2889236"/>
              <a:gd name="connsiteY12" fmla="*/ 6770688 h 6858000"/>
              <a:gd name="connsiteX13" fmla="*/ 1566848 w 2889236"/>
              <a:gd name="connsiteY13" fmla="*/ 6683375 h 6858000"/>
              <a:gd name="connsiteX14" fmla="*/ 1592248 w 2889236"/>
              <a:gd name="connsiteY14" fmla="*/ 6594475 h 6858000"/>
              <a:gd name="connsiteX15" fmla="*/ 1614473 w 2889236"/>
              <a:gd name="connsiteY15" fmla="*/ 6503988 h 6858000"/>
              <a:gd name="connsiteX16" fmla="*/ 1641461 w 2889236"/>
              <a:gd name="connsiteY16" fmla="*/ 6416675 h 6858000"/>
              <a:gd name="connsiteX17" fmla="*/ 1670036 w 2889236"/>
              <a:gd name="connsiteY17" fmla="*/ 6332538 h 6858000"/>
              <a:gd name="connsiteX18" fmla="*/ 1706548 w 2889236"/>
              <a:gd name="connsiteY18" fmla="*/ 6253163 h 6858000"/>
              <a:gd name="connsiteX19" fmla="*/ 1749411 w 2889236"/>
              <a:gd name="connsiteY19" fmla="*/ 6180138 h 6858000"/>
              <a:gd name="connsiteX20" fmla="*/ 1797036 w 2889236"/>
              <a:gd name="connsiteY20" fmla="*/ 6118225 h 6858000"/>
              <a:gd name="connsiteX21" fmla="*/ 1849423 w 2889236"/>
              <a:gd name="connsiteY21" fmla="*/ 6059488 h 6858000"/>
              <a:gd name="connsiteX22" fmla="*/ 1909748 w 2889236"/>
              <a:gd name="connsiteY22" fmla="*/ 6005513 h 6858000"/>
              <a:gd name="connsiteX23" fmla="*/ 1973248 w 2889236"/>
              <a:gd name="connsiteY23" fmla="*/ 5951538 h 6858000"/>
              <a:gd name="connsiteX24" fmla="*/ 2039923 w 2889236"/>
              <a:gd name="connsiteY24" fmla="*/ 5900738 h 6858000"/>
              <a:gd name="connsiteX25" fmla="*/ 2106598 w 2889236"/>
              <a:gd name="connsiteY25" fmla="*/ 5849938 h 6858000"/>
              <a:gd name="connsiteX26" fmla="*/ 2174861 w 2889236"/>
              <a:gd name="connsiteY26" fmla="*/ 5797550 h 6858000"/>
              <a:gd name="connsiteX27" fmla="*/ 2239948 w 2889236"/>
              <a:gd name="connsiteY27" fmla="*/ 5746750 h 6858000"/>
              <a:gd name="connsiteX28" fmla="*/ 2301861 w 2889236"/>
              <a:gd name="connsiteY28" fmla="*/ 5692775 h 6858000"/>
              <a:gd name="connsiteX29" fmla="*/ 2359011 w 2889236"/>
              <a:gd name="connsiteY29" fmla="*/ 5634038 h 6858000"/>
              <a:gd name="connsiteX30" fmla="*/ 2411398 w 2889236"/>
              <a:gd name="connsiteY30" fmla="*/ 5575300 h 6858000"/>
              <a:gd name="connsiteX31" fmla="*/ 2454261 w 2889236"/>
              <a:gd name="connsiteY31" fmla="*/ 5511800 h 6858000"/>
              <a:gd name="connsiteX32" fmla="*/ 2490773 w 2889236"/>
              <a:gd name="connsiteY32" fmla="*/ 5440363 h 6858000"/>
              <a:gd name="connsiteX33" fmla="*/ 2512998 w 2889236"/>
              <a:gd name="connsiteY33" fmla="*/ 5370513 h 6858000"/>
              <a:gd name="connsiteX34" fmla="*/ 2527286 w 2889236"/>
              <a:gd name="connsiteY34" fmla="*/ 5292725 h 6858000"/>
              <a:gd name="connsiteX35" fmla="*/ 2533636 w 2889236"/>
              <a:gd name="connsiteY35" fmla="*/ 5216525 h 6858000"/>
              <a:gd name="connsiteX36" fmla="*/ 2532048 w 2889236"/>
              <a:gd name="connsiteY36" fmla="*/ 5135563 h 6858000"/>
              <a:gd name="connsiteX37" fmla="*/ 2525698 w 2889236"/>
              <a:gd name="connsiteY37" fmla="*/ 5054600 h 6858000"/>
              <a:gd name="connsiteX38" fmla="*/ 2517761 w 2889236"/>
              <a:gd name="connsiteY38" fmla="*/ 4970463 h 6858000"/>
              <a:gd name="connsiteX39" fmla="*/ 2506648 w 2889236"/>
              <a:gd name="connsiteY39" fmla="*/ 4886325 h 6858000"/>
              <a:gd name="connsiteX40" fmla="*/ 2493948 w 2889236"/>
              <a:gd name="connsiteY40" fmla="*/ 4802188 h 6858000"/>
              <a:gd name="connsiteX41" fmla="*/ 2484423 w 2889236"/>
              <a:gd name="connsiteY41" fmla="*/ 4718050 h 6858000"/>
              <a:gd name="connsiteX42" fmla="*/ 2478073 w 2889236"/>
              <a:gd name="connsiteY42" fmla="*/ 4633913 h 6858000"/>
              <a:gd name="connsiteX43" fmla="*/ 2473311 w 2889236"/>
              <a:gd name="connsiteY43" fmla="*/ 4552950 h 6858000"/>
              <a:gd name="connsiteX44" fmla="*/ 2478073 w 2889236"/>
              <a:gd name="connsiteY44" fmla="*/ 4473575 h 6858000"/>
              <a:gd name="connsiteX45" fmla="*/ 2487598 w 2889236"/>
              <a:gd name="connsiteY45" fmla="*/ 4395788 h 6858000"/>
              <a:gd name="connsiteX46" fmla="*/ 2508236 w 2889236"/>
              <a:gd name="connsiteY46" fmla="*/ 4314825 h 6858000"/>
              <a:gd name="connsiteX47" fmla="*/ 2539986 w 2889236"/>
              <a:gd name="connsiteY47" fmla="*/ 4235450 h 6858000"/>
              <a:gd name="connsiteX48" fmla="*/ 2578086 w 2889236"/>
              <a:gd name="connsiteY48" fmla="*/ 4156075 h 6858000"/>
              <a:gd name="connsiteX49" fmla="*/ 2620948 w 2889236"/>
              <a:gd name="connsiteY49" fmla="*/ 4076700 h 6858000"/>
              <a:gd name="connsiteX50" fmla="*/ 2665398 w 2889236"/>
              <a:gd name="connsiteY50" fmla="*/ 3998913 h 6858000"/>
              <a:gd name="connsiteX51" fmla="*/ 2713024 w 2889236"/>
              <a:gd name="connsiteY51" fmla="*/ 3919538 h 6858000"/>
              <a:gd name="connsiteX52" fmla="*/ 2755886 w 2889236"/>
              <a:gd name="connsiteY52" fmla="*/ 3840163 h 6858000"/>
              <a:gd name="connsiteX53" fmla="*/ 2798748 w 2889236"/>
              <a:gd name="connsiteY53" fmla="*/ 3759200 h 6858000"/>
              <a:gd name="connsiteX54" fmla="*/ 2835261 w 2889236"/>
              <a:gd name="connsiteY54" fmla="*/ 3678238 h 6858000"/>
              <a:gd name="connsiteX55" fmla="*/ 2863836 w 2889236"/>
              <a:gd name="connsiteY55" fmla="*/ 3597275 h 6858000"/>
              <a:gd name="connsiteX56" fmla="*/ 2879711 w 2889236"/>
              <a:gd name="connsiteY56" fmla="*/ 3514725 h 6858000"/>
              <a:gd name="connsiteX57" fmla="*/ 2889236 w 2889236"/>
              <a:gd name="connsiteY57" fmla="*/ 3429000 h 6858000"/>
              <a:gd name="connsiteX58" fmla="*/ 2879711 w 2889236"/>
              <a:gd name="connsiteY58" fmla="*/ 3343275 h 6858000"/>
              <a:gd name="connsiteX59" fmla="*/ 2863836 w 2889236"/>
              <a:gd name="connsiteY59" fmla="*/ 3260725 h 6858000"/>
              <a:gd name="connsiteX60" fmla="*/ 2835261 w 2889236"/>
              <a:gd name="connsiteY60" fmla="*/ 3179763 h 6858000"/>
              <a:gd name="connsiteX61" fmla="*/ 2798748 w 2889236"/>
              <a:gd name="connsiteY61" fmla="*/ 3098800 h 6858000"/>
              <a:gd name="connsiteX62" fmla="*/ 2755886 w 2889236"/>
              <a:gd name="connsiteY62" fmla="*/ 3017838 h 6858000"/>
              <a:gd name="connsiteX63" fmla="*/ 2713024 w 2889236"/>
              <a:gd name="connsiteY63" fmla="*/ 2938463 h 6858000"/>
              <a:gd name="connsiteX64" fmla="*/ 2665398 w 2889236"/>
              <a:gd name="connsiteY64" fmla="*/ 2859088 h 6858000"/>
              <a:gd name="connsiteX65" fmla="*/ 2620948 w 2889236"/>
              <a:gd name="connsiteY65" fmla="*/ 2781300 h 6858000"/>
              <a:gd name="connsiteX66" fmla="*/ 2578086 w 2889236"/>
              <a:gd name="connsiteY66" fmla="*/ 2701925 h 6858000"/>
              <a:gd name="connsiteX67" fmla="*/ 2539986 w 2889236"/>
              <a:gd name="connsiteY67" fmla="*/ 2622550 h 6858000"/>
              <a:gd name="connsiteX68" fmla="*/ 2508236 w 2889236"/>
              <a:gd name="connsiteY68" fmla="*/ 2543175 h 6858000"/>
              <a:gd name="connsiteX69" fmla="*/ 2487598 w 2889236"/>
              <a:gd name="connsiteY69" fmla="*/ 2462213 h 6858000"/>
              <a:gd name="connsiteX70" fmla="*/ 2478073 w 2889236"/>
              <a:gd name="connsiteY70" fmla="*/ 2384425 h 6858000"/>
              <a:gd name="connsiteX71" fmla="*/ 2473311 w 2889236"/>
              <a:gd name="connsiteY71" fmla="*/ 2305050 h 6858000"/>
              <a:gd name="connsiteX72" fmla="*/ 2478073 w 2889236"/>
              <a:gd name="connsiteY72" fmla="*/ 2224088 h 6858000"/>
              <a:gd name="connsiteX73" fmla="*/ 2484423 w 2889236"/>
              <a:gd name="connsiteY73" fmla="*/ 2139950 h 6858000"/>
              <a:gd name="connsiteX74" fmla="*/ 2493948 w 2889236"/>
              <a:gd name="connsiteY74" fmla="*/ 2055813 h 6858000"/>
              <a:gd name="connsiteX75" fmla="*/ 2506648 w 2889236"/>
              <a:gd name="connsiteY75" fmla="*/ 1971675 h 6858000"/>
              <a:gd name="connsiteX76" fmla="*/ 2517761 w 2889236"/>
              <a:gd name="connsiteY76" fmla="*/ 1887538 h 6858000"/>
              <a:gd name="connsiteX77" fmla="*/ 2525698 w 2889236"/>
              <a:gd name="connsiteY77" fmla="*/ 1803400 h 6858000"/>
              <a:gd name="connsiteX78" fmla="*/ 2532048 w 2889236"/>
              <a:gd name="connsiteY78" fmla="*/ 1722438 h 6858000"/>
              <a:gd name="connsiteX79" fmla="*/ 2533636 w 2889236"/>
              <a:gd name="connsiteY79" fmla="*/ 1641475 h 6858000"/>
              <a:gd name="connsiteX80" fmla="*/ 2527286 w 2889236"/>
              <a:gd name="connsiteY80" fmla="*/ 1565275 h 6858000"/>
              <a:gd name="connsiteX81" fmla="*/ 2512998 w 2889236"/>
              <a:gd name="connsiteY81" fmla="*/ 1487488 h 6858000"/>
              <a:gd name="connsiteX82" fmla="*/ 2490773 w 2889236"/>
              <a:gd name="connsiteY82" fmla="*/ 1417638 h 6858000"/>
              <a:gd name="connsiteX83" fmla="*/ 2454261 w 2889236"/>
              <a:gd name="connsiteY83" fmla="*/ 1346200 h 6858000"/>
              <a:gd name="connsiteX84" fmla="*/ 2411398 w 2889236"/>
              <a:gd name="connsiteY84" fmla="*/ 1282700 h 6858000"/>
              <a:gd name="connsiteX85" fmla="*/ 2359011 w 2889236"/>
              <a:gd name="connsiteY85" fmla="*/ 1223963 h 6858000"/>
              <a:gd name="connsiteX86" fmla="*/ 2301861 w 2889236"/>
              <a:gd name="connsiteY86" fmla="*/ 1165225 h 6858000"/>
              <a:gd name="connsiteX87" fmla="*/ 2239948 w 2889236"/>
              <a:gd name="connsiteY87" fmla="*/ 1111250 h 6858000"/>
              <a:gd name="connsiteX88" fmla="*/ 2174861 w 2889236"/>
              <a:gd name="connsiteY88" fmla="*/ 1060450 h 6858000"/>
              <a:gd name="connsiteX89" fmla="*/ 2106598 w 2889236"/>
              <a:gd name="connsiteY89" fmla="*/ 1008063 h 6858000"/>
              <a:gd name="connsiteX90" fmla="*/ 2039923 w 2889236"/>
              <a:gd name="connsiteY90" fmla="*/ 957263 h 6858000"/>
              <a:gd name="connsiteX91" fmla="*/ 1973248 w 2889236"/>
              <a:gd name="connsiteY91" fmla="*/ 906463 h 6858000"/>
              <a:gd name="connsiteX92" fmla="*/ 1909748 w 2889236"/>
              <a:gd name="connsiteY92" fmla="*/ 852488 h 6858000"/>
              <a:gd name="connsiteX93" fmla="*/ 1849423 w 2889236"/>
              <a:gd name="connsiteY93" fmla="*/ 798513 h 6858000"/>
              <a:gd name="connsiteX94" fmla="*/ 1797036 w 2889236"/>
              <a:gd name="connsiteY94" fmla="*/ 739775 h 6858000"/>
              <a:gd name="connsiteX95" fmla="*/ 1749411 w 2889236"/>
              <a:gd name="connsiteY95" fmla="*/ 677863 h 6858000"/>
              <a:gd name="connsiteX96" fmla="*/ 1706548 w 2889236"/>
              <a:gd name="connsiteY96" fmla="*/ 604838 h 6858000"/>
              <a:gd name="connsiteX97" fmla="*/ 1670036 w 2889236"/>
              <a:gd name="connsiteY97" fmla="*/ 525463 h 6858000"/>
              <a:gd name="connsiteX98" fmla="*/ 1641461 w 2889236"/>
              <a:gd name="connsiteY98" fmla="*/ 441325 h 6858000"/>
              <a:gd name="connsiteX99" fmla="*/ 1614473 w 2889236"/>
              <a:gd name="connsiteY99" fmla="*/ 354013 h 6858000"/>
              <a:gd name="connsiteX100" fmla="*/ 1592248 w 2889236"/>
              <a:gd name="connsiteY100" fmla="*/ 263525 h 6858000"/>
              <a:gd name="connsiteX101" fmla="*/ 1566848 w 2889236"/>
              <a:gd name="connsiteY101" fmla="*/ 174625 h 6858000"/>
              <a:gd name="connsiteX102" fmla="*/ 1541448 w 2889236"/>
              <a:gd name="connsiteY102" fmla="*/ 87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889236" h="6858000">
                <a:moveTo>
                  <a:pt x="1514461" y="0"/>
                </a:moveTo>
                <a:lnTo>
                  <a:pt x="1291796" y="0"/>
                </a:lnTo>
                <a:lnTo>
                  <a:pt x="1242998" y="0"/>
                </a:lnTo>
                <a:lnTo>
                  <a:pt x="303177" y="0"/>
                </a:lnTo>
                <a:lnTo>
                  <a:pt x="235415" y="0"/>
                </a:lnTo>
                <a:lnTo>
                  <a:pt x="0" y="0"/>
                </a:lnTo>
                <a:lnTo>
                  <a:pt x="0" y="6858000"/>
                </a:lnTo>
                <a:lnTo>
                  <a:pt x="235415" y="6858000"/>
                </a:lnTo>
                <a:lnTo>
                  <a:pt x="303177" y="6858000"/>
                </a:lnTo>
                <a:lnTo>
                  <a:pt x="1242998" y="6858000"/>
                </a:lnTo>
                <a:lnTo>
                  <a:pt x="1291795" y="6858000"/>
                </a:lnTo>
                <a:lnTo>
                  <a:pt x="1514461" y="6858000"/>
                </a:lnTo>
                <a:lnTo>
                  <a:pt x="1541448" y="6770688"/>
                </a:lnTo>
                <a:lnTo>
                  <a:pt x="1566848" y="6683375"/>
                </a:lnTo>
                <a:lnTo>
                  <a:pt x="1592248" y="6594475"/>
                </a:lnTo>
                <a:lnTo>
                  <a:pt x="1614473" y="6503988"/>
                </a:lnTo>
                <a:lnTo>
                  <a:pt x="1641461" y="6416675"/>
                </a:lnTo>
                <a:lnTo>
                  <a:pt x="1670036" y="6332538"/>
                </a:lnTo>
                <a:lnTo>
                  <a:pt x="1706548" y="6253163"/>
                </a:lnTo>
                <a:lnTo>
                  <a:pt x="1749411" y="6180138"/>
                </a:lnTo>
                <a:lnTo>
                  <a:pt x="1797036" y="6118225"/>
                </a:lnTo>
                <a:lnTo>
                  <a:pt x="1849423" y="6059488"/>
                </a:lnTo>
                <a:lnTo>
                  <a:pt x="1909748" y="6005513"/>
                </a:lnTo>
                <a:lnTo>
                  <a:pt x="1973248" y="5951538"/>
                </a:lnTo>
                <a:lnTo>
                  <a:pt x="2039923" y="5900738"/>
                </a:lnTo>
                <a:lnTo>
                  <a:pt x="2106598" y="5849938"/>
                </a:lnTo>
                <a:lnTo>
                  <a:pt x="2174861" y="5797550"/>
                </a:lnTo>
                <a:lnTo>
                  <a:pt x="2239948" y="5746750"/>
                </a:lnTo>
                <a:lnTo>
                  <a:pt x="2301861" y="5692775"/>
                </a:lnTo>
                <a:lnTo>
                  <a:pt x="2359011" y="5634038"/>
                </a:lnTo>
                <a:lnTo>
                  <a:pt x="2411398" y="5575300"/>
                </a:lnTo>
                <a:lnTo>
                  <a:pt x="2454261" y="5511800"/>
                </a:lnTo>
                <a:lnTo>
                  <a:pt x="2490773" y="5440363"/>
                </a:lnTo>
                <a:lnTo>
                  <a:pt x="2512998" y="5370513"/>
                </a:lnTo>
                <a:lnTo>
                  <a:pt x="2527286" y="5292725"/>
                </a:lnTo>
                <a:lnTo>
                  <a:pt x="2533636" y="5216525"/>
                </a:lnTo>
                <a:lnTo>
                  <a:pt x="2532048" y="5135563"/>
                </a:lnTo>
                <a:lnTo>
                  <a:pt x="2525698" y="5054600"/>
                </a:lnTo>
                <a:lnTo>
                  <a:pt x="2517761" y="4970463"/>
                </a:lnTo>
                <a:lnTo>
                  <a:pt x="2506648" y="4886325"/>
                </a:lnTo>
                <a:lnTo>
                  <a:pt x="2493948" y="4802188"/>
                </a:lnTo>
                <a:lnTo>
                  <a:pt x="2484423" y="4718050"/>
                </a:lnTo>
                <a:lnTo>
                  <a:pt x="2478073" y="4633913"/>
                </a:lnTo>
                <a:lnTo>
                  <a:pt x="2473311" y="4552950"/>
                </a:lnTo>
                <a:lnTo>
                  <a:pt x="2478073" y="4473575"/>
                </a:lnTo>
                <a:lnTo>
                  <a:pt x="2487598" y="4395788"/>
                </a:lnTo>
                <a:lnTo>
                  <a:pt x="2508236" y="4314825"/>
                </a:lnTo>
                <a:lnTo>
                  <a:pt x="2539986" y="4235450"/>
                </a:lnTo>
                <a:lnTo>
                  <a:pt x="2578086" y="4156075"/>
                </a:lnTo>
                <a:lnTo>
                  <a:pt x="2620948" y="4076700"/>
                </a:lnTo>
                <a:lnTo>
                  <a:pt x="2665398" y="3998913"/>
                </a:lnTo>
                <a:lnTo>
                  <a:pt x="2713024" y="3919538"/>
                </a:lnTo>
                <a:lnTo>
                  <a:pt x="2755886" y="3840163"/>
                </a:lnTo>
                <a:lnTo>
                  <a:pt x="2798748" y="3759200"/>
                </a:lnTo>
                <a:lnTo>
                  <a:pt x="2835261" y="3678238"/>
                </a:lnTo>
                <a:lnTo>
                  <a:pt x="2863836" y="3597275"/>
                </a:lnTo>
                <a:lnTo>
                  <a:pt x="2879711" y="3514725"/>
                </a:lnTo>
                <a:lnTo>
                  <a:pt x="2889236" y="3429000"/>
                </a:lnTo>
                <a:lnTo>
                  <a:pt x="2879711" y="3343275"/>
                </a:lnTo>
                <a:lnTo>
                  <a:pt x="2863836" y="3260725"/>
                </a:lnTo>
                <a:lnTo>
                  <a:pt x="2835261" y="3179763"/>
                </a:lnTo>
                <a:lnTo>
                  <a:pt x="2798748" y="3098800"/>
                </a:lnTo>
                <a:lnTo>
                  <a:pt x="2755886" y="3017838"/>
                </a:lnTo>
                <a:lnTo>
                  <a:pt x="2713024" y="2938463"/>
                </a:lnTo>
                <a:lnTo>
                  <a:pt x="2665398" y="2859088"/>
                </a:lnTo>
                <a:lnTo>
                  <a:pt x="2620948" y="2781300"/>
                </a:lnTo>
                <a:lnTo>
                  <a:pt x="2578086" y="2701925"/>
                </a:lnTo>
                <a:lnTo>
                  <a:pt x="2539986" y="2622550"/>
                </a:lnTo>
                <a:lnTo>
                  <a:pt x="2508236" y="2543175"/>
                </a:lnTo>
                <a:lnTo>
                  <a:pt x="2487598" y="2462213"/>
                </a:lnTo>
                <a:lnTo>
                  <a:pt x="2478073" y="2384425"/>
                </a:lnTo>
                <a:lnTo>
                  <a:pt x="2473311" y="2305050"/>
                </a:lnTo>
                <a:lnTo>
                  <a:pt x="2478073" y="2224088"/>
                </a:lnTo>
                <a:lnTo>
                  <a:pt x="2484423" y="2139950"/>
                </a:lnTo>
                <a:lnTo>
                  <a:pt x="2493948" y="2055813"/>
                </a:lnTo>
                <a:lnTo>
                  <a:pt x="2506648" y="1971675"/>
                </a:lnTo>
                <a:lnTo>
                  <a:pt x="2517761" y="1887538"/>
                </a:lnTo>
                <a:lnTo>
                  <a:pt x="2525698" y="1803400"/>
                </a:lnTo>
                <a:lnTo>
                  <a:pt x="2532048" y="1722438"/>
                </a:lnTo>
                <a:lnTo>
                  <a:pt x="2533636" y="1641475"/>
                </a:lnTo>
                <a:lnTo>
                  <a:pt x="2527286" y="1565275"/>
                </a:lnTo>
                <a:lnTo>
                  <a:pt x="2512998" y="1487488"/>
                </a:lnTo>
                <a:lnTo>
                  <a:pt x="2490773" y="1417638"/>
                </a:lnTo>
                <a:lnTo>
                  <a:pt x="2454261" y="1346200"/>
                </a:lnTo>
                <a:lnTo>
                  <a:pt x="2411398" y="1282700"/>
                </a:lnTo>
                <a:lnTo>
                  <a:pt x="2359011" y="1223963"/>
                </a:lnTo>
                <a:lnTo>
                  <a:pt x="2301861" y="1165225"/>
                </a:lnTo>
                <a:lnTo>
                  <a:pt x="2239948" y="1111250"/>
                </a:lnTo>
                <a:lnTo>
                  <a:pt x="2174861" y="1060450"/>
                </a:lnTo>
                <a:lnTo>
                  <a:pt x="2106598" y="1008063"/>
                </a:lnTo>
                <a:lnTo>
                  <a:pt x="2039923" y="957263"/>
                </a:lnTo>
                <a:lnTo>
                  <a:pt x="1973248" y="906463"/>
                </a:lnTo>
                <a:lnTo>
                  <a:pt x="1909748" y="852488"/>
                </a:lnTo>
                <a:lnTo>
                  <a:pt x="1849423" y="798513"/>
                </a:lnTo>
                <a:lnTo>
                  <a:pt x="1797036" y="739775"/>
                </a:lnTo>
                <a:lnTo>
                  <a:pt x="1749411" y="677863"/>
                </a:lnTo>
                <a:lnTo>
                  <a:pt x="1706548" y="604838"/>
                </a:lnTo>
                <a:lnTo>
                  <a:pt x="1670036" y="525463"/>
                </a:lnTo>
                <a:lnTo>
                  <a:pt x="1641461" y="441325"/>
                </a:lnTo>
                <a:lnTo>
                  <a:pt x="1614473" y="354013"/>
                </a:lnTo>
                <a:lnTo>
                  <a:pt x="1592248" y="263525"/>
                </a:lnTo>
                <a:lnTo>
                  <a:pt x="1566848" y="174625"/>
                </a:lnTo>
                <a:lnTo>
                  <a:pt x="1541448" y="87313"/>
                </a:lnTo>
                <a:close/>
              </a:path>
            </a:pathLst>
          </a:custGeom>
          <a:solidFill>
            <a:srgbClr val="171624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13944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A4F4D5-2BFF-4E5F-8135-7BA549BA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998" y="121278"/>
            <a:ext cx="9670003" cy="661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161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D55123-225A-412F-8466-3082DF9CC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47" y="1272999"/>
            <a:ext cx="10093355" cy="514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918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6280B-AF01-4F52-AAE3-675A98667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03" y="3667536"/>
            <a:ext cx="10178322" cy="30003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Models without additional CV all results in the same stock status - over-fished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D0B856-B0C8-43F9-B79C-15429C758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03" y="819561"/>
            <a:ext cx="10178322" cy="24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606343-BADE-4565-AB89-E9EF7E253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E183BD-2932-401F-8B53-E247764B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56917" y="796343"/>
            <a:ext cx="6478166" cy="526531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23669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06A62-7E84-4B49-8731-4333A4E1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39A9B-84DC-4C49-A431-8146267F7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64105"/>
            <a:ext cx="10178322" cy="431548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September options</a:t>
            </a:r>
          </a:p>
          <a:p>
            <a:pPr lvl="1"/>
            <a:r>
              <a:rPr lang="en-US" dirty="0"/>
              <a:t>Reference model</a:t>
            </a:r>
          </a:p>
          <a:p>
            <a:pPr lvl="1"/>
            <a:r>
              <a:rPr lang="en-US" dirty="0"/>
              <a:t>VAST model? (Need more diagnostics, island issue, etc.)</a:t>
            </a:r>
          </a:p>
          <a:p>
            <a:pPr marL="0" indent="0">
              <a:buNone/>
            </a:pPr>
            <a:r>
              <a:rPr lang="en-US" dirty="0"/>
              <a:t>Ideas for catchability?</a:t>
            </a:r>
          </a:p>
          <a:p>
            <a:pPr lvl="1">
              <a:buFontTx/>
              <a:buChar char="-"/>
            </a:pPr>
            <a:r>
              <a:rPr lang="en-US" dirty="0"/>
              <a:t>Other time blocks?</a:t>
            </a:r>
          </a:p>
          <a:p>
            <a:pPr lvl="1">
              <a:buFontTx/>
              <a:buChar char="-"/>
            </a:pPr>
            <a:r>
              <a:rPr lang="en-US" dirty="0"/>
              <a:t>Other thoughts on random walk options?</a:t>
            </a:r>
          </a:p>
          <a:p>
            <a:pPr marL="0" indent="0">
              <a:buNone/>
            </a:pPr>
            <a:r>
              <a:rPr lang="en-US" dirty="0"/>
              <a:t>Add CV models – identify issue with pot survey but don’t solve problems.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Ideas for exploration of the two surveys spatially?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7802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CB72C-43D9-4258-A004-99FF244CB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BFEC7-FDB4-45C4-A8FF-C3299B18B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3857733" cy="3593591"/>
          </a:xfrm>
        </p:spPr>
        <p:txBody>
          <a:bodyPr/>
          <a:lstStyle/>
          <a:p>
            <a:r>
              <a:rPr lang="en-US" dirty="0"/>
              <a:t>Co-authors and colleagues!</a:t>
            </a:r>
          </a:p>
          <a:p>
            <a:r>
              <a:rPr lang="en-US" dirty="0"/>
              <a:t>Special thanks to Disney + and Frozen 2 – without which this work would have not been possible</a:t>
            </a:r>
          </a:p>
          <a:p>
            <a:r>
              <a:rPr lang="en-US" dirty="0"/>
              <a:t>Family, friends, co-workers</a:t>
            </a:r>
          </a:p>
        </p:txBody>
      </p:sp>
      <p:pic>
        <p:nvPicPr>
          <p:cNvPr id="1026" name="Picture 2" descr="Disney Plus: List of all the movies and TV shows (May 2020)">
            <a:extLst>
              <a:ext uri="{FF2B5EF4-FFF2-40B4-BE49-F238E27FC236}">
                <a16:creationId xmlns:a16="http://schemas.microsoft.com/office/drawing/2014/main" id="{1336A0B3-EF7D-496B-A2DD-9A898D717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771" y="518159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ozen II (2019) - IMDb">
            <a:extLst>
              <a:ext uri="{FF2B5EF4-FFF2-40B4-BE49-F238E27FC236}">
                <a16:creationId xmlns:a16="http://schemas.microsoft.com/office/drawing/2014/main" id="{6853BA38-A988-4599-9646-7C4DD8431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7302" y="307388"/>
            <a:ext cx="1575940" cy="233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CA80DC-7025-40FC-923A-D9F7E979DE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16658">
            <a:off x="6195661" y="3653189"/>
            <a:ext cx="2660589" cy="2660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6BA657-70BB-4D2E-A008-2BCD3CBFD6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69"/>
          <a:stretch/>
        </p:blipFill>
        <p:spPr>
          <a:xfrm rot="724925">
            <a:off x="8751693" y="3875526"/>
            <a:ext cx="2184155" cy="226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316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606343-BADE-4565-AB89-E9EF7E253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E183BD-2932-401F-8B53-E247764B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3662" y="796343"/>
            <a:ext cx="8404676" cy="526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4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F39A7A-89EA-4D7E-870A-3C099F599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668" y="160867"/>
            <a:ext cx="10950700" cy="65362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B1200C0-8D6D-42B6-ADB7-E4795C0D0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1AD880E1-1BBB-4E9C-ABD0-632428BB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957109" y="290109"/>
            <a:ext cx="6277782" cy="627778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FE92B7D-47AE-4A59-8B04-31731220B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FB9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F14AB-883C-4545-B29F-AE8DD14963A4}"/>
              </a:ext>
            </a:extLst>
          </p:cNvPr>
          <p:cNvSpPr txBox="1"/>
          <p:nvPr/>
        </p:nvSpPr>
        <p:spPr>
          <a:xfrm>
            <a:off x="8963024" y="847725"/>
            <a:ext cx="2431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Trawl survey (area-swept) spatial breakdown in catch </a:t>
            </a:r>
          </a:p>
        </p:txBody>
      </p:sp>
    </p:spTree>
    <p:extLst>
      <p:ext uri="{BB962C8B-B14F-4D97-AF65-F5344CB8AC3E}">
        <p14:creationId xmlns:p14="http://schemas.microsoft.com/office/powerpoint/2010/main" val="7261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10A4E0E-502E-444B-B37E-40557A266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A68F03-D88C-4F27-AD65-034133F1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97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4DB13C2-D61D-4A8D-B973-BE6546C7B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55266"/>
            <a:ext cx="2313214" cy="5947468"/>
          </a:xfrm>
          <a:custGeom>
            <a:avLst/>
            <a:gdLst>
              <a:gd name="connsiteX0" fmla="*/ 162291 w 2313214"/>
              <a:gd name="connsiteY0" fmla="*/ 0 h 5947468"/>
              <a:gd name="connsiteX1" fmla="*/ 224243 w 2313214"/>
              <a:gd name="connsiteY1" fmla="*/ 1936 h 5947468"/>
              <a:gd name="connsiteX2" fmla="*/ 284260 w 2313214"/>
              <a:gd name="connsiteY2" fmla="*/ 9680 h 5947468"/>
              <a:gd name="connsiteX3" fmla="*/ 342341 w 2313214"/>
              <a:gd name="connsiteY3" fmla="*/ 27104 h 5947468"/>
              <a:gd name="connsiteX4" fmla="*/ 390742 w 2313214"/>
              <a:gd name="connsiteY4" fmla="*/ 52273 h 5947468"/>
              <a:gd name="connsiteX5" fmla="*/ 437206 w 2313214"/>
              <a:gd name="connsiteY5" fmla="*/ 85185 h 5947468"/>
              <a:gd name="connsiteX6" fmla="*/ 477863 w 2313214"/>
              <a:gd name="connsiteY6" fmla="*/ 123905 h 5947468"/>
              <a:gd name="connsiteX7" fmla="*/ 518519 w 2313214"/>
              <a:gd name="connsiteY7" fmla="*/ 168434 h 5947468"/>
              <a:gd name="connsiteX8" fmla="*/ 555304 w 2313214"/>
              <a:gd name="connsiteY8" fmla="*/ 214899 h 5947468"/>
              <a:gd name="connsiteX9" fmla="*/ 592088 w 2313214"/>
              <a:gd name="connsiteY9" fmla="*/ 263299 h 5947468"/>
              <a:gd name="connsiteX10" fmla="*/ 628873 w 2313214"/>
              <a:gd name="connsiteY10" fmla="*/ 311700 h 5947468"/>
              <a:gd name="connsiteX11" fmla="*/ 665657 w 2313214"/>
              <a:gd name="connsiteY11" fmla="*/ 358165 h 5947468"/>
              <a:gd name="connsiteX12" fmla="*/ 704378 w 2313214"/>
              <a:gd name="connsiteY12" fmla="*/ 402693 h 5947468"/>
              <a:gd name="connsiteX13" fmla="*/ 748906 w 2313214"/>
              <a:gd name="connsiteY13" fmla="*/ 441414 h 5947468"/>
              <a:gd name="connsiteX14" fmla="*/ 791499 w 2313214"/>
              <a:gd name="connsiteY14" fmla="*/ 476262 h 5947468"/>
              <a:gd name="connsiteX15" fmla="*/ 839899 w 2313214"/>
              <a:gd name="connsiteY15" fmla="*/ 503366 h 5947468"/>
              <a:gd name="connsiteX16" fmla="*/ 892172 w 2313214"/>
              <a:gd name="connsiteY16" fmla="*/ 526599 h 5947468"/>
              <a:gd name="connsiteX17" fmla="*/ 948317 w 2313214"/>
              <a:gd name="connsiteY17" fmla="*/ 545959 h 5947468"/>
              <a:gd name="connsiteX18" fmla="*/ 1006397 w 2313214"/>
              <a:gd name="connsiteY18" fmla="*/ 563383 h 5947468"/>
              <a:gd name="connsiteX19" fmla="*/ 1064478 w 2313214"/>
              <a:gd name="connsiteY19" fmla="*/ 578871 h 5947468"/>
              <a:gd name="connsiteX20" fmla="*/ 1124495 w 2313214"/>
              <a:gd name="connsiteY20" fmla="*/ 594360 h 5947468"/>
              <a:gd name="connsiteX21" fmla="*/ 1180640 w 2313214"/>
              <a:gd name="connsiteY21" fmla="*/ 611784 h 5947468"/>
              <a:gd name="connsiteX22" fmla="*/ 1236784 w 2313214"/>
              <a:gd name="connsiteY22" fmla="*/ 631144 h 5947468"/>
              <a:gd name="connsiteX23" fmla="*/ 1289057 w 2313214"/>
              <a:gd name="connsiteY23" fmla="*/ 654376 h 5947468"/>
              <a:gd name="connsiteX24" fmla="*/ 1335522 w 2313214"/>
              <a:gd name="connsiteY24" fmla="*/ 683417 h 5947468"/>
              <a:gd name="connsiteX25" fmla="*/ 1378114 w 2313214"/>
              <a:gd name="connsiteY25" fmla="*/ 718265 h 5947468"/>
              <a:gd name="connsiteX26" fmla="*/ 1412963 w 2313214"/>
              <a:gd name="connsiteY26" fmla="*/ 760858 h 5947468"/>
              <a:gd name="connsiteX27" fmla="*/ 1442003 w 2313214"/>
              <a:gd name="connsiteY27" fmla="*/ 807322 h 5947468"/>
              <a:gd name="connsiteX28" fmla="*/ 1465235 w 2313214"/>
              <a:gd name="connsiteY28" fmla="*/ 859595 h 5947468"/>
              <a:gd name="connsiteX29" fmla="*/ 1484596 w 2313214"/>
              <a:gd name="connsiteY29" fmla="*/ 915740 h 5947468"/>
              <a:gd name="connsiteX30" fmla="*/ 1502020 w 2313214"/>
              <a:gd name="connsiteY30" fmla="*/ 971884 h 5947468"/>
              <a:gd name="connsiteX31" fmla="*/ 1517508 w 2313214"/>
              <a:gd name="connsiteY31" fmla="*/ 1031901 h 5947468"/>
              <a:gd name="connsiteX32" fmla="*/ 1532996 w 2313214"/>
              <a:gd name="connsiteY32" fmla="*/ 1089982 h 5947468"/>
              <a:gd name="connsiteX33" fmla="*/ 1550420 w 2313214"/>
              <a:gd name="connsiteY33" fmla="*/ 1148063 h 5947468"/>
              <a:gd name="connsiteX34" fmla="*/ 1569781 w 2313214"/>
              <a:gd name="connsiteY34" fmla="*/ 1204207 h 5947468"/>
              <a:gd name="connsiteX35" fmla="*/ 1593013 w 2313214"/>
              <a:gd name="connsiteY35" fmla="*/ 1256480 h 5947468"/>
              <a:gd name="connsiteX36" fmla="*/ 1620117 w 2313214"/>
              <a:gd name="connsiteY36" fmla="*/ 1304881 h 5947468"/>
              <a:gd name="connsiteX37" fmla="*/ 1654966 w 2313214"/>
              <a:gd name="connsiteY37" fmla="*/ 1347473 h 5947468"/>
              <a:gd name="connsiteX38" fmla="*/ 1693686 w 2313214"/>
              <a:gd name="connsiteY38" fmla="*/ 1392002 h 5947468"/>
              <a:gd name="connsiteX39" fmla="*/ 1738215 w 2313214"/>
              <a:gd name="connsiteY39" fmla="*/ 1430722 h 5947468"/>
              <a:gd name="connsiteX40" fmla="*/ 1784679 w 2313214"/>
              <a:gd name="connsiteY40" fmla="*/ 1467507 h 5947468"/>
              <a:gd name="connsiteX41" fmla="*/ 1835016 w 2313214"/>
              <a:gd name="connsiteY41" fmla="*/ 1504291 h 5947468"/>
              <a:gd name="connsiteX42" fmla="*/ 1883417 w 2313214"/>
              <a:gd name="connsiteY42" fmla="*/ 1541076 h 5947468"/>
              <a:gd name="connsiteX43" fmla="*/ 1929881 w 2313214"/>
              <a:gd name="connsiteY43" fmla="*/ 1577860 h 5947468"/>
              <a:gd name="connsiteX44" fmla="*/ 1974410 w 2313214"/>
              <a:gd name="connsiteY44" fmla="*/ 1618517 h 5947468"/>
              <a:gd name="connsiteX45" fmla="*/ 2013130 w 2313214"/>
              <a:gd name="connsiteY45" fmla="*/ 1659173 h 5947468"/>
              <a:gd name="connsiteX46" fmla="*/ 2046043 w 2313214"/>
              <a:gd name="connsiteY46" fmla="*/ 1705638 h 5947468"/>
              <a:gd name="connsiteX47" fmla="*/ 2071211 w 2313214"/>
              <a:gd name="connsiteY47" fmla="*/ 1754039 h 5947468"/>
              <a:gd name="connsiteX48" fmla="*/ 2088635 w 2313214"/>
              <a:gd name="connsiteY48" fmla="*/ 1812119 h 5947468"/>
              <a:gd name="connsiteX49" fmla="*/ 2096379 w 2313214"/>
              <a:gd name="connsiteY49" fmla="*/ 1872136 h 5947468"/>
              <a:gd name="connsiteX50" fmla="*/ 2098315 w 2313214"/>
              <a:gd name="connsiteY50" fmla="*/ 1934089 h 5947468"/>
              <a:gd name="connsiteX51" fmla="*/ 2092507 w 2313214"/>
              <a:gd name="connsiteY51" fmla="*/ 1999914 h 5947468"/>
              <a:gd name="connsiteX52" fmla="*/ 2084763 w 2313214"/>
              <a:gd name="connsiteY52" fmla="*/ 2065738 h 5947468"/>
              <a:gd name="connsiteX53" fmla="*/ 2075083 w 2313214"/>
              <a:gd name="connsiteY53" fmla="*/ 2131563 h 5947468"/>
              <a:gd name="connsiteX54" fmla="*/ 2067339 w 2313214"/>
              <a:gd name="connsiteY54" fmla="*/ 2197388 h 5947468"/>
              <a:gd name="connsiteX55" fmla="*/ 2063467 w 2313214"/>
              <a:gd name="connsiteY55" fmla="*/ 2263213 h 5947468"/>
              <a:gd name="connsiteX56" fmla="*/ 2063467 w 2313214"/>
              <a:gd name="connsiteY56" fmla="*/ 2327102 h 5947468"/>
              <a:gd name="connsiteX57" fmla="*/ 2071211 w 2313214"/>
              <a:gd name="connsiteY57" fmla="*/ 2387119 h 5947468"/>
              <a:gd name="connsiteX58" fmla="*/ 2086699 w 2313214"/>
              <a:gd name="connsiteY58" fmla="*/ 2447135 h 5947468"/>
              <a:gd name="connsiteX59" fmla="*/ 2109932 w 2313214"/>
              <a:gd name="connsiteY59" fmla="*/ 2503280 h 5947468"/>
              <a:gd name="connsiteX60" fmla="*/ 2140908 w 2313214"/>
              <a:gd name="connsiteY60" fmla="*/ 2561361 h 5947468"/>
              <a:gd name="connsiteX61" fmla="*/ 2171884 w 2313214"/>
              <a:gd name="connsiteY61" fmla="*/ 2619442 h 5947468"/>
              <a:gd name="connsiteX62" fmla="*/ 2206733 w 2313214"/>
              <a:gd name="connsiteY62" fmla="*/ 2677522 h 5947468"/>
              <a:gd name="connsiteX63" fmla="*/ 2239645 w 2313214"/>
              <a:gd name="connsiteY63" fmla="*/ 2733667 h 5947468"/>
              <a:gd name="connsiteX64" fmla="*/ 2268686 w 2313214"/>
              <a:gd name="connsiteY64" fmla="*/ 2793684 h 5947468"/>
              <a:gd name="connsiteX65" fmla="*/ 2291918 w 2313214"/>
              <a:gd name="connsiteY65" fmla="*/ 2851765 h 5947468"/>
              <a:gd name="connsiteX66" fmla="*/ 2307406 w 2313214"/>
              <a:gd name="connsiteY66" fmla="*/ 2911781 h 5947468"/>
              <a:gd name="connsiteX67" fmla="*/ 2313214 w 2313214"/>
              <a:gd name="connsiteY67" fmla="*/ 2973734 h 5947468"/>
              <a:gd name="connsiteX68" fmla="*/ 2307406 w 2313214"/>
              <a:gd name="connsiteY68" fmla="*/ 3035687 h 5947468"/>
              <a:gd name="connsiteX69" fmla="*/ 2291918 w 2313214"/>
              <a:gd name="connsiteY69" fmla="*/ 3095704 h 5947468"/>
              <a:gd name="connsiteX70" fmla="*/ 2268686 w 2313214"/>
              <a:gd name="connsiteY70" fmla="*/ 3153784 h 5947468"/>
              <a:gd name="connsiteX71" fmla="*/ 2239645 w 2313214"/>
              <a:gd name="connsiteY71" fmla="*/ 3213801 h 5947468"/>
              <a:gd name="connsiteX72" fmla="*/ 2206733 w 2313214"/>
              <a:gd name="connsiteY72" fmla="*/ 3269946 h 5947468"/>
              <a:gd name="connsiteX73" fmla="*/ 2171884 w 2313214"/>
              <a:gd name="connsiteY73" fmla="*/ 3328027 h 5947468"/>
              <a:gd name="connsiteX74" fmla="*/ 2140908 w 2313214"/>
              <a:gd name="connsiteY74" fmla="*/ 3386107 h 5947468"/>
              <a:gd name="connsiteX75" fmla="*/ 2109932 w 2313214"/>
              <a:gd name="connsiteY75" fmla="*/ 3444188 h 5947468"/>
              <a:gd name="connsiteX76" fmla="*/ 2086699 w 2313214"/>
              <a:gd name="connsiteY76" fmla="*/ 3500333 h 5947468"/>
              <a:gd name="connsiteX77" fmla="*/ 2071211 w 2313214"/>
              <a:gd name="connsiteY77" fmla="*/ 3560350 h 5947468"/>
              <a:gd name="connsiteX78" fmla="*/ 2063467 w 2313214"/>
              <a:gd name="connsiteY78" fmla="*/ 3620366 h 5947468"/>
              <a:gd name="connsiteX79" fmla="*/ 2063467 w 2313214"/>
              <a:gd name="connsiteY79" fmla="*/ 3684255 h 5947468"/>
              <a:gd name="connsiteX80" fmla="*/ 2067339 w 2313214"/>
              <a:gd name="connsiteY80" fmla="*/ 3750080 h 5947468"/>
              <a:gd name="connsiteX81" fmla="*/ 2075083 w 2313214"/>
              <a:gd name="connsiteY81" fmla="*/ 3815905 h 5947468"/>
              <a:gd name="connsiteX82" fmla="*/ 2084763 w 2313214"/>
              <a:gd name="connsiteY82" fmla="*/ 3881730 h 5947468"/>
              <a:gd name="connsiteX83" fmla="*/ 2092507 w 2313214"/>
              <a:gd name="connsiteY83" fmla="*/ 3947555 h 5947468"/>
              <a:gd name="connsiteX84" fmla="*/ 2098315 w 2313214"/>
              <a:gd name="connsiteY84" fmla="*/ 4013380 h 5947468"/>
              <a:gd name="connsiteX85" fmla="*/ 2096379 w 2313214"/>
              <a:gd name="connsiteY85" fmla="*/ 4075332 h 5947468"/>
              <a:gd name="connsiteX86" fmla="*/ 2088635 w 2313214"/>
              <a:gd name="connsiteY86" fmla="*/ 4135349 h 5947468"/>
              <a:gd name="connsiteX87" fmla="*/ 2071211 w 2313214"/>
              <a:gd name="connsiteY87" fmla="*/ 4193430 h 5947468"/>
              <a:gd name="connsiteX88" fmla="*/ 2046043 w 2313214"/>
              <a:gd name="connsiteY88" fmla="*/ 4241831 h 5947468"/>
              <a:gd name="connsiteX89" fmla="*/ 2013130 w 2313214"/>
              <a:gd name="connsiteY89" fmla="*/ 4288295 h 5947468"/>
              <a:gd name="connsiteX90" fmla="*/ 1974410 w 2313214"/>
              <a:gd name="connsiteY90" fmla="*/ 4328952 h 5947468"/>
              <a:gd name="connsiteX91" fmla="*/ 1929881 w 2313214"/>
              <a:gd name="connsiteY91" fmla="*/ 4369608 h 5947468"/>
              <a:gd name="connsiteX92" fmla="*/ 1883417 w 2313214"/>
              <a:gd name="connsiteY92" fmla="*/ 4406393 h 5947468"/>
              <a:gd name="connsiteX93" fmla="*/ 1835016 w 2313214"/>
              <a:gd name="connsiteY93" fmla="*/ 4443177 h 5947468"/>
              <a:gd name="connsiteX94" fmla="*/ 1784679 w 2313214"/>
              <a:gd name="connsiteY94" fmla="*/ 4479962 h 5947468"/>
              <a:gd name="connsiteX95" fmla="*/ 1738215 w 2313214"/>
              <a:gd name="connsiteY95" fmla="*/ 4516746 h 5947468"/>
              <a:gd name="connsiteX96" fmla="*/ 1693686 w 2313214"/>
              <a:gd name="connsiteY96" fmla="*/ 4555467 h 5947468"/>
              <a:gd name="connsiteX97" fmla="*/ 1654966 w 2313214"/>
              <a:gd name="connsiteY97" fmla="*/ 4599995 h 5947468"/>
              <a:gd name="connsiteX98" fmla="*/ 1620117 w 2313214"/>
              <a:gd name="connsiteY98" fmla="*/ 4642588 h 5947468"/>
              <a:gd name="connsiteX99" fmla="*/ 1593013 w 2313214"/>
              <a:gd name="connsiteY99" fmla="*/ 4690988 h 5947468"/>
              <a:gd name="connsiteX100" fmla="*/ 1569781 w 2313214"/>
              <a:gd name="connsiteY100" fmla="*/ 4743261 h 5947468"/>
              <a:gd name="connsiteX101" fmla="*/ 1550420 w 2313214"/>
              <a:gd name="connsiteY101" fmla="*/ 4799406 h 5947468"/>
              <a:gd name="connsiteX102" fmla="*/ 1532996 w 2313214"/>
              <a:gd name="connsiteY102" fmla="*/ 4857486 h 5947468"/>
              <a:gd name="connsiteX103" fmla="*/ 1517508 w 2313214"/>
              <a:gd name="connsiteY103" fmla="*/ 4915567 h 5947468"/>
              <a:gd name="connsiteX104" fmla="*/ 1502020 w 2313214"/>
              <a:gd name="connsiteY104" fmla="*/ 4975584 h 5947468"/>
              <a:gd name="connsiteX105" fmla="*/ 1484596 w 2313214"/>
              <a:gd name="connsiteY105" fmla="*/ 5031729 h 5947468"/>
              <a:gd name="connsiteX106" fmla="*/ 1465235 w 2313214"/>
              <a:gd name="connsiteY106" fmla="*/ 5087873 h 5947468"/>
              <a:gd name="connsiteX107" fmla="*/ 1442003 w 2313214"/>
              <a:gd name="connsiteY107" fmla="*/ 5140146 h 5947468"/>
              <a:gd name="connsiteX108" fmla="*/ 1412963 w 2313214"/>
              <a:gd name="connsiteY108" fmla="*/ 5186611 h 5947468"/>
              <a:gd name="connsiteX109" fmla="*/ 1378114 w 2313214"/>
              <a:gd name="connsiteY109" fmla="*/ 5229203 h 5947468"/>
              <a:gd name="connsiteX110" fmla="*/ 1335522 w 2313214"/>
              <a:gd name="connsiteY110" fmla="*/ 5264052 h 5947468"/>
              <a:gd name="connsiteX111" fmla="*/ 1289057 w 2313214"/>
              <a:gd name="connsiteY111" fmla="*/ 5293092 h 5947468"/>
              <a:gd name="connsiteX112" fmla="*/ 1236784 w 2313214"/>
              <a:gd name="connsiteY112" fmla="*/ 5316324 h 5947468"/>
              <a:gd name="connsiteX113" fmla="*/ 1180640 w 2313214"/>
              <a:gd name="connsiteY113" fmla="*/ 5335685 h 5947468"/>
              <a:gd name="connsiteX114" fmla="*/ 1124495 w 2313214"/>
              <a:gd name="connsiteY114" fmla="*/ 5353109 h 5947468"/>
              <a:gd name="connsiteX115" fmla="*/ 1064478 w 2313214"/>
              <a:gd name="connsiteY115" fmla="*/ 5368597 h 5947468"/>
              <a:gd name="connsiteX116" fmla="*/ 1006397 w 2313214"/>
              <a:gd name="connsiteY116" fmla="*/ 5384085 h 5947468"/>
              <a:gd name="connsiteX117" fmla="*/ 948317 w 2313214"/>
              <a:gd name="connsiteY117" fmla="*/ 5401509 h 5947468"/>
              <a:gd name="connsiteX118" fmla="*/ 892172 w 2313214"/>
              <a:gd name="connsiteY118" fmla="*/ 5420870 h 5947468"/>
              <a:gd name="connsiteX119" fmla="*/ 839899 w 2313214"/>
              <a:gd name="connsiteY119" fmla="*/ 5444102 h 5947468"/>
              <a:gd name="connsiteX120" fmla="*/ 791499 w 2313214"/>
              <a:gd name="connsiteY120" fmla="*/ 5471206 h 5947468"/>
              <a:gd name="connsiteX121" fmla="*/ 748906 w 2313214"/>
              <a:gd name="connsiteY121" fmla="*/ 5506055 h 5947468"/>
              <a:gd name="connsiteX122" fmla="*/ 704378 w 2313214"/>
              <a:gd name="connsiteY122" fmla="*/ 5544775 h 5947468"/>
              <a:gd name="connsiteX123" fmla="*/ 665657 w 2313214"/>
              <a:gd name="connsiteY123" fmla="*/ 5589304 h 5947468"/>
              <a:gd name="connsiteX124" fmla="*/ 628873 w 2313214"/>
              <a:gd name="connsiteY124" fmla="*/ 5635768 h 5947468"/>
              <a:gd name="connsiteX125" fmla="*/ 592088 w 2313214"/>
              <a:gd name="connsiteY125" fmla="*/ 5684169 h 5947468"/>
              <a:gd name="connsiteX126" fmla="*/ 555304 w 2313214"/>
              <a:gd name="connsiteY126" fmla="*/ 5732570 h 5947468"/>
              <a:gd name="connsiteX127" fmla="*/ 518519 w 2313214"/>
              <a:gd name="connsiteY127" fmla="*/ 5779034 h 5947468"/>
              <a:gd name="connsiteX128" fmla="*/ 477863 w 2313214"/>
              <a:gd name="connsiteY128" fmla="*/ 5823563 h 5947468"/>
              <a:gd name="connsiteX129" fmla="*/ 437206 w 2313214"/>
              <a:gd name="connsiteY129" fmla="*/ 5862283 h 5947468"/>
              <a:gd name="connsiteX130" fmla="*/ 390742 w 2313214"/>
              <a:gd name="connsiteY130" fmla="*/ 5895196 h 5947468"/>
              <a:gd name="connsiteX131" fmla="*/ 342341 w 2313214"/>
              <a:gd name="connsiteY131" fmla="*/ 5920364 h 5947468"/>
              <a:gd name="connsiteX132" fmla="*/ 284260 w 2313214"/>
              <a:gd name="connsiteY132" fmla="*/ 5937788 h 5947468"/>
              <a:gd name="connsiteX133" fmla="*/ 224243 w 2313214"/>
              <a:gd name="connsiteY133" fmla="*/ 5945532 h 5947468"/>
              <a:gd name="connsiteX134" fmla="*/ 162291 w 2313214"/>
              <a:gd name="connsiteY134" fmla="*/ 5947468 h 5947468"/>
              <a:gd name="connsiteX135" fmla="*/ 96466 w 2313214"/>
              <a:gd name="connsiteY135" fmla="*/ 5941660 h 5947468"/>
              <a:gd name="connsiteX136" fmla="*/ 30641 w 2313214"/>
              <a:gd name="connsiteY136" fmla="*/ 5933916 h 5947468"/>
              <a:gd name="connsiteX137" fmla="*/ 0 w 2313214"/>
              <a:gd name="connsiteY137" fmla="*/ 5929410 h 5947468"/>
              <a:gd name="connsiteX138" fmla="*/ 0 w 2313214"/>
              <a:gd name="connsiteY138" fmla="*/ 18058 h 5947468"/>
              <a:gd name="connsiteX139" fmla="*/ 30641 w 2313214"/>
              <a:gd name="connsiteY139" fmla="*/ 13552 h 5947468"/>
              <a:gd name="connsiteX140" fmla="*/ 96466 w 2313214"/>
              <a:gd name="connsiteY140" fmla="*/ 5808 h 5947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313214" h="5947468">
                <a:moveTo>
                  <a:pt x="162291" y="0"/>
                </a:moveTo>
                <a:lnTo>
                  <a:pt x="224243" y="1936"/>
                </a:lnTo>
                <a:lnTo>
                  <a:pt x="284260" y="9680"/>
                </a:lnTo>
                <a:lnTo>
                  <a:pt x="342341" y="27104"/>
                </a:lnTo>
                <a:lnTo>
                  <a:pt x="390742" y="52273"/>
                </a:lnTo>
                <a:lnTo>
                  <a:pt x="437206" y="85185"/>
                </a:lnTo>
                <a:lnTo>
                  <a:pt x="477863" y="123905"/>
                </a:lnTo>
                <a:lnTo>
                  <a:pt x="518519" y="168434"/>
                </a:lnTo>
                <a:lnTo>
                  <a:pt x="555304" y="214899"/>
                </a:lnTo>
                <a:lnTo>
                  <a:pt x="592088" y="263299"/>
                </a:lnTo>
                <a:lnTo>
                  <a:pt x="628873" y="311700"/>
                </a:lnTo>
                <a:lnTo>
                  <a:pt x="665657" y="358165"/>
                </a:lnTo>
                <a:lnTo>
                  <a:pt x="704378" y="402693"/>
                </a:lnTo>
                <a:lnTo>
                  <a:pt x="748906" y="441414"/>
                </a:lnTo>
                <a:lnTo>
                  <a:pt x="791499" y="476262"/>
                </a:lnTo>
                <a:lnTo>
                  <a:pt x="839899" y="503366"/>
                </a:lnTo>
                <a:lnTo>
                  <a:pt x="892172" y="526599"/>
                </a:lnTo>
                <a:lnTo>
                  <a:pt x="948317" y="545959"/>
                </a:lnTo>
                <a:lnTo>
                  <a:pt x="1006397" y="563383"/>
                </a:lnTo>
                <a:lnTo>
                  <a:pt x="1064478" y="578871"/>
                </a:lnTo>
                <a:lnTo>
                  <a:pt x="1124495" y="594360"/>
                </a:lnTo>
                <a:lnTo>
                  <a:pt x="1180640" y="611784"/>
                </a:lnTo>
                <a:lnTo>
                  <a:pt x="1236784" y="631144"/>
                </a:lnTo>
                <a:lnTo>
                  <a:pt x="1289057" y="654376"/>
                </a:lnTo>
                <a:lnTo>
                  <a:pt x="1335522" y="683417"/>
                </a:lnTo>
                <a:lnTo>
                  <a:pt x="1378114" y="718265"/>
                </a:lnTo>
                <a:lnTo>
                  <a:pt x="1412963" y="760858"/>
                </a:lnTo>
                <a:lnTo>
                  <a:pt x="1442003" y="807322"/>
                </a:lnTo>
                <a:lnTo>
                  <a:pt x="1465235" y="859595"/>
                </a:lnTo>
                <a:lnTo>
                  <a:pt x="1484596" y="915740"/>
                </a:lnTo>
                <a:lnTo>
                  <a:pt x="1502020" y="971884"/>
                </a:lnTo>
                <a:lnTo>
                  <a:pt x="1517508" y="1031901"/>
                </a:lnTo>
                <a:lnTo>
                  <a:pt x="1532996" y="1089982"/>
                </a:lnTo>
                <a:lnTo>
                  <a:pt x="1550420" y="1148063"/>
                </a:lnTo>
                <a:lnTo>
                  <a:pt x="1569781" y="1204207"/>
                </a:lnTo>
                <a:lnTo>
                  <a:pt x="1593013" y="1256480"/>
                </a:lnTo>
                <a:lnTo>
                  <a:pt x="1620117" y="1304881"/>
                </a:lnTo>
                <a:lnTo>
                  <a:pt x="1654966" y="1347473"/>
                </a:lnTo>
                <a:lnTo>
                  <a:pt x="1693686" y="1392002"/>
                </a:lnTo>
                <a:lnTo>
                  <a:pt x="1738215" y="1430722"/>
                </a:lnTo>
                <a:lnTo>
                  <a:pt x="1784679" y="1467507"/>
                </a:lnTo>
                <a:lnTo>
                  <a:pt x="1835016" y="1504291"/>
                </a:lnTo>
                <a:lnTo>
                  <a:pt x="1883417" y="1541076"/>
                </a:lnTo>
                <a:lnTo>
                  <a:pt x="1929881" y="1577860"/>
                </a:lnTo>
                <a:lnTo>
                  <a:pt x="1974410" y="1618517"/>
                </a:lnTo>
                <a:lnTo>
                  <a:pt x="2013130" y="1659173"/>
                </a:lnTo>
                <a:lnTo>
                  <a:pt x="2046043" y="1705638"/>
                </a:lnTo>
                <a:lnTo>
                  <a:pt x="2071211" y="1754039"/>
                </a:lnTo>
                <a:lnTo>
                  <a:pt x="2088635" y="1812119"/>
                </a:lnTo>
                <a:lnTo>
                  <a:pt x="2096379" y="1872136"/>
                </a:lnTo>
                <a:lnTo>
                  <a:pt x="2098315" y="1934089"/>
                </a:lnTo>
                <a:lnTo>
                  <a:pt x="2092507" y="1999914"/>
                </a:lnTo>
                <a:lnTo>
                  <a:pt x="2084763" y="2065738"/>
                </a:lnTo>
                <a:lnTo>
                  <a:pt x="2075083" y="2131563"/>
                </a:lnTo>
                <a:lnTo>
                  <a:pt x="2067339" y="2197388"/>
                </a:lnTo>
                <a:lnTo>
                  <a:pt x="2063467" y="2263213"/>
                </a:lnTo>
                <a:lnTo>
                  <a:pt x="2063467" y="2327102"/>
                </a:lnTo>
                <a:lnTo>
                  <a:pt x="2071211" y="2387119"/>
                </a:lnTo>
                <a:lnTo>
                  <a:pt x="2086699" y="2447135"/>
                </a:lnTo>
                <a:lnTo>
                  <a:pt x="2109932" y="2503280"/>
                </a:lnTo>
                <a:lnTo>
                  <a:pt x="2140908" y="2561361"/>
                </a:lnTo>
                <a:lnTo>
                  <a:pt x="2171884" y="2619442"/>
                </a:lnTo>
                <a:lnTo>
                  <a:pt x="2206733" y="2677522"/>
                </a:lnTo>
                <a:lnTo>
                  <a:pt x="2239645" y="2733667"/>
                </a:lnTo>
                <a:lnTo>
                  <a:pt x="2268686" y="2793684"/>
                </a:lnTo>
                <a:lnTo>
                  <a:pt x="2291918" y="2851765"/>
                </a:lnTo>
                <a:lnTo>
                  <a:pt x="2307406" y="2911781"/>
                </a:lnTo>
                <a:lnTo>
                  <a:pt x="2313214" y="2973734"/>
                </a:lnTo>
                <a:lnTo>
                  <a:pt x="2307406" y="3035687"/>
                </a:lnTo>
                <a:lnTo>
                  <a:pt x="2291918" y="3095704"/>
                </a:lnTo>
                <a:lnTo>
                  <a:pt x="2268686" y="3153784"/>
                </a:lnTo>
                <a:lnTo>
                  <a:pt x="2239645" y="3213801"/>
                </a:lnTo>
                <a:lnTo>
                  <a:pt x="2206733" y="3269946"/>
                </a:lnTo>
                <a:lnTo>
                  <a:pt x="2171884" y="3328027"/>
                </a:lnTo>
                <a:lnTo>
                  <a:pt x="2140908" y="3386107"/>
                </a:lnTo>
                <a:lnTo>
                  <a:pt x="2109932" y="3444188"/>
                </a:lnTo>
                <a:lnTo>
                  <a:pt x="2086699" y="3500333"/>
                </a:lnTo>
                <a:lnTo>
                  <a:pt x="2071211" y="3560350"/>
                </a:lnTo>
                <a:lnTo>
                  <a:pt x="2063467" y="3620366"/>
                </a:lnTo>
                <a:lnTo>
                  <a:pt x="2063467" y="3684255"/>
                </a:lnTo>
                <a:lnTo>
                  <a:pt x="2067339" y="3750080"/>
                </a:lnTo>
                <a:lnTo>
                  <a:pt x="2075083" y="3815905"/>
                </a:lnTo>
                <a:lnTo>
                  <a:pt x="2084763" y="3881730"/>
                </a:lnTo>
                <a:lnTo>
                  <a:pt x="2092507" y="3947555"/>
                </a:lnTo>
                <a:lnTo>
                  <a:pt x="2098315" y="4013380"/>
                </a:lnTo>
                <a:lnTo>
                  <a:pt x="2096379" y="4075332"/>
                </a:lnTo>
                <a:lnTo>
                  <a:pt x="2088635" y="4135349"/>
                </a:lnTo>
                <a:lnTo>
                  <a:pt x="2071211" y="4193430"/>
                </a:lnTo>
                <a:lnTo>
                  <a:pt x="2046043" y="4241831"/>
                </a:lnTo>
                <a:lnTo>
                  <a:pt x="2013130" y="4288295"/>
                </a:lnTo>
                <a:lnTo>
                  <a:pt x="1974410" y="4328952"/>
                </a:lnTo>
                <a:lnTo>
                  <a:pt x="1929881" y="4369608"/>
                </a:lnTo>
                <a:lnTo>
                  <a:pt x="1883417" y="4406393"/>
                </a:lnTo>
                <a:lnTo>
                  <a:pt x="1835016" y="4443177"/>
                </a:lnTo>
                <a:lnTo>
                  <a:pt x="1784679" y="4479962"/>
                </a:lnTo>
                <a:lnTo>
                  <a:pt x="1738215" y="4516746"/>
                </a:lnTo>
                <a:lnTo>
                  <a:pt x="1693686" y="4555467"/>
                </a:lnTo>
                <a:lnTo>
                  <a:pt x="1654966" y="4599995"/>
                </a:lnTo>
                <a:lnTo>
                  <a:pt x="1620117" y="4642588"/>
                </a:lnTo>
                <a:lnTo>
                  <a:pt x="1593013" y="4690988"/>
                </a:lnTo>
                <a:lnTo>
                  <a:pt x="1569781" y="4743261"/>
                </a:lnTo>
                <a:lnTo>
                  <a:pt x="1550420" y="4799406"/>
                </a:lnTo>
                <a:lnTo>
                  <a:pt x="1532996" y="4857486"/>
                </a:lnTo>
                <a:lnTo>
                  <a:pt x="1517508" y="4915567"/>
                </a:lnTo>
                <a:lnTo>
                  <a:pt x="1502020" y="4975584"/>
                </a:lnTo>
                <a:lnTo>
                  <a:pt x="1484596" y="5031729"/>
                </a:lnTo>
                <a:lnTo>
                  <a:pt x="1465235" y="5087873"/>
                </a:lnTo>
                <a:lnTo>
                  <a:pt x="1442003" y="5140146"/>
                </a:lnTo>
                <a:lnTo>
                  <a:pt x="1412963" y="5186611"/>
                </a:lnTo>
                <a:lnTo>
                  <a:pt x="1378114" y="5229203"/>
                </a:lnTo>
                <a:lnTo>
                  <a:pt x="1335522" y="5264052"/>
                </a:lnTo>
                <a:lnTo>
                  <a:pt x="1289057" y="5293092"/>
                </a:lnTo>
                <a:lnTo>
                  <a:pt x="1236784" y="5316324"/>
                </a:lnTo>
                <a:lnTo>
                  <a:pt x="1180640" y="5335685"/>
                </a:lnTo>
                <a:lnTo>
                  <a:pt x="1124495" y="5353109"/>
                </a:lnTo>
                <a:lnTo>
                  <a:pt x="1064478" y="5368597"/>
                </a:lnTo>
                <a:lnTo>
                  <a:pt x="1006397" y="5384085"/>
                </a:lnTo>
                <a:lnTo>
                  <a:pt x="948317" y="5401509"/>
                </a:lnTo>
                <a:lnTo>
                  <a:pt x="892172" y="5420870"/>
                </a:lnTo>
                <a:lnTo>
                  <a:pt x="839899" y="5444102"/>
                </a:lnTo>
                <a:lnTo>
                  <a:pt x="791499" y="5471206"/>
                </a:lnTo>
                <a:lnTo>
                  <a:pt x="748906" y="5506055"/>
                </a:lnTo>
                <a:lnTo>
                  <a:pt x="704378" y="5544775"/>
                </a:lnTo>
                <a:lnTo>
                  <a:pt x="665657" y="5589304"/>
                </a:lnTo>
                <a:lnTo>
                  <a:pt x="628873" y="5635768"/>
                </a:lnTo>
                <a:lnTo>
                  <a:pt x="592088" y="5684169"/>
                </a:lnTo>
                <a:lnTo>
                  <a:pt x="555304" y="5732570"/>
                </a:lnTo>
                <a:lnTo>
                  <a:pt x="518519" y="5779034"/>
                </a:lnTo>
                <a:lnTo>
                  <a:pt x="477863" y="5823563"/>
                </a:lnTo>
                <a:lnTo>
                  <a:pt x="437206" y="5862283"/>
                </a:lnTo>
                <a:lnTo>
                  <a:pt x="390742" y="5895196"/>
                </a:lnTo>
                <a:lnTo>
                  <a:pt x="342341" y="5920364"/>
                </a:lnTo>
                <a:lnTo>
                  <a:pt x="284260" y="5937788"/>
                </a:lnTo>
                <a:lnTo>
                  <a:pt x="224243" y="5945532"/>
                </a:lnTo>
                <a:lnTo>
                  <a:pt x="162291" y="5947468"/>
                </a:lnTo>
                <a:lnTo>
                  <a:pt x="96466" y="5941660"/>
                </a:lnTo>
                <a:lnTo>
                  <a:pt x="30641" y="5933916"/>
                </a:lnTo>
                <a:lnTo>
                  <a:pt x="0" y="5929410"/>
                </a:lnTo>
                <a:lnTo>
                  <a:pt x="0" y="18058"/>
                </a:lnTo>
                <a:lnTo>
                  <a:pt x="30641" y="13552"/>
                </a:lnTo>
                <a:lnTo>
                  <a:pt x="96466" y="5808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FD754-AB79-4FE7-B366-9C3F901F9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89" y="776175"/>
            <a:ext cx="3990455" cy="5305650"/>
          </a:xfrm>
        </p:spPr>
        <p:txBody>
          <a:bodyPr anchor="ctr" anchorCtr="0">
            <a:normAutofit/>
          </a:bodyPr>
          <a:lstStyle/>
          <a:p>
            <a:r>
              <a:rPr lang="en-US" dirty="0"/>
              <a:t>SSC/CPT Comments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9523-6C38-4D05-8A22-42476A0FF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21" y="776175"/>
            <a:ext cx="7002379" cy="52117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Retrospective analyses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Planned for Sept. 2020 – at least for base model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implemented in GMACS could expand this to other model runs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Model scenarios for 2020:</a:t>
            </a:r>
          </a:p>
          <a:p>
            <a:pPr lvl="1"/>
            <a:r>
              <a:rPr lang="en-US" dirty="0"/>
              <a:t>Extra CV on both surveys (19.3, 19.2)</a:t>
            </a:r>
          </a:p>
          <a:p>
            <a:pPr lvl="1"/>
            <a:r>
              <a:rPr lang="en-US" dirty="0"/>
              <a:t>Random walk / exploration of pot survey catchability (19.4)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Explore potential explanations for the discrepancy in the time trends of the two types of survey data, including movement hypotheses using spatial models (not necessarily VAST)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Limited progress, just received detailed ADF&amp;G data (delays due to current world events). Plan to explore this more before Sept.</a:t>
            </a:r>
            <a:endParaRPr lang="en-US" i="1" dirty="0"/>
          </a:p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Correct model numbering</a:t>
            </a:r>
          </a:p>
          <a:p>
            <a:pPr lvl="1"/>
            <a:r>
              <a:rPr lang="en-US" dirty="0"/>
              <a:t>16.0 is the base/reference model.</a:t>
            </a:r>
          </a:p>
        </p:txBody>
      </p:sp>
    </p:spTree>
    <p:extLst>
      <p:ext uri="{BB962C8B-B14F-4D97-AF65-F5344CB8AC3E}">
        <p14:creationId xmlns:p14="http://schemas.microsoft.com/office/powerpoint/2010/main" val="645594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31BC10-541D-40A8-905F-581C4E22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D32BD-F152-4E2B-828E-A7D78116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173838"/>
            <a:ext cx="10178322" cy="1141615"/>
          </a:xfrm>
        </p:spPr>
        <p:txBody>
          <a:bodyPr anchor="b">
            <a:normAutofit/>
          </a:bodyPr>
          <a:lstStyle/>
          <a:p>
            <a:r>
              <a:rPr lang="en-US" sz="4000" dirty="0"/>
              <a:t>Model evaluations	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828F4DB-8F33-43D9-8DA0-22527C16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9ECBF-2F96-437C-BA03-D133FA96C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89291"/>
            <a:ext cx="9135585" cy="4831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16.0 - 2019 Reference Model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updated with Jan 2020 updates to GMACS</a:t>
            </a:r>
          </a:p>
          <a:p>
            <a:pPr marL="0" indent="0">
              <a:buNone/>
            </a:pPr>
            <a:r>
              <a:rPr lang="en-US" b="1" dirty="0"/>
              <a:t>19.1 - VAST NMFS trawl data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with VAST data output for the NMFS trawl survey time series</a:t>
            </a:r>
          </a:p>
          <a:p>
            <a:pPr marL="0" indent="0">
              <a:buNone/>
            </a:pPr>
            <a:r>
              <a:rPr lang="en-US" b="1" dirty="0"/>
              <a:t>19.2 - add CV pot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+ an estimated additional CV on the ADF&amp;G pot survey</a:t>
            </a:r>
          </a:p>
          <a:p>
            <a:pPr marL="0" indent="0">
              <a:buNone/>
            </a:pPr>
            <a:r>
              <a:rPr lang="en-US" b="1" dirty="0"/>
              <a:t>19.3 - add CV both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model 16.0 + an estimated additional CV on the ADF&amp;G pot survey and the NOAA trawl survey</a:t>
            </a:r>
          </a:p>
          <a:p>
            <a:pPr marL="0" indent="0">
              <a:buNone/>
            </a:pPr>
            <a:r>
              <a:rPr lang="en-US" b="1" dirty="0"/>
              <a:t>19.4 - q time block pot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time block estimated q’s for ADF&amp;G pot survey. </a:t>
            </a:r>
          </a:p>
          <a:p>
            <a:pPr lvl="1"/>
            <a:r>
              <a:rPr lang="en-US" dirty="0"/>
              <a:t>2 time blocks:1995 to 2013 and 2015 to 2018.</a:t>
            </a:r>
          </a:p>
        </p:txBody>
      </p:sp>
    </p:spTree>
    <p:extLst>
      <p:ext uri="{BB962C8B-B14F-4D97-AF65-F5344CB8AC3E}">
        <p14:creationId xmlns:p14="http://schemas.microsoft.com/office/powerpoint/2010/main" val="681986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59A84C-7C7A-4982-A373-F056BFE9D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7977" y="609601"/>
            <a:ext cx="9841231" cy="5467350"/>
          </a:xfrm>
        </p:spPr>
      </p:pic>
    </p:spTree>
    <p:extLst>
      <p:ext uri="{BB962C8B-B14F-4D97-AF65-F5344CB8AC3E}">
        <p14:creationId xmlns:p14="http://schemas.microsoft.com/office/powerpoint/2010/main" val="71588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59A84C-7C7A-4982-A373-F056BFE9D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7977" y="609601"/>
            <a:ext cx="9841230" cy="5467350"/>
          </a:xfrm>
        </p:spPr>
      </p:pic>
    </p:spTree>
    <p:extLst>
      <p:ext uri="{BB962C8B-B14F-4D97-AF65-F5344CB8AC3E}">
        <p14:creationId xmlns:p14="http://schemas.microsoft.com/office/powerpoint/2010/main" val="185167303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776</Words>
  <Application>Microsoft Office PowerPoint</Application>
  <PresentationFormat>Widescreen</PresentationFormat>
  <Paragraphs>93</Paragraphs>
  <Slides>42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Gill Sans MT</vt:lpstr>
      <vt:lpstr>Impact</vt:lpstr>
      <vt:lpstr>Badge</vt:lpstr>
      <vt:lpstr>St. Matthew Blue King Crab   May 2020 Model exploration</vt:lpstr>
      <vt:lpstr>Current status </vt:lpstr>
      <vt:lpstr>PowerPoint Presentation</vt:lpstr>
      <vt:lpstr>PowerPoint Presentation</vt:lpstr>
      <vt:lpstr>PowerPoint Presentation</vt:lpstr>
      <vt:lpstr>SSC/CPT Comments </vt:lpstr>
      <vt:lpstr>Model evaluations </vt:lpstr>
      <vt:lpstr>PowerPoint Presentation</vt:lpstr>
      <vt:lpstr>PowerPoint Presentation</vt:lpstr>
      <vt:lpstr>Model evaluations </vt:lpstr>
      <vt:lpstr> ADF&amp;G Pot survey  Reference model</vt:lpstr>
      <vt:lpstr>Residuals   ADF&amp;G Pot survey  Reference model</vt:lpstr>
      <vt:lpstr>Survey Fit  - NOAA trawl  - ADF&amp;G Pot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VAST vs. Area Swept  (Noaa Trawl survey)</vt:lpstr>
      <vt:lpstr>PowerPoint Presentation</vt:lpstr>
      <vt:lpstr>PowerPoint Presentation</vt:lpstr>
      <vt:lpstr>PowerPoint Presentation</vt:lpstr>
      <vt:lpstr>PowerPoint Presentation</vt:lpstr>
      <vt:lpstr>MMB and recruitment </vt:lpstr>
      <vt:lpstr>PowerPoint Presentation</vt:lpstr>
      <vt:lpstr>PowerPoint Presentation</vt:lpstr>
      <vt:lpstr>Size compositions &amp; Selectivity</vt:lpstr>
      <vt:lpstr>PowerPoint Presentation</vt:lpstr>
      <vt:lpstr>PowerPoint Presentation</vt:lpstr>
      <vt:lpstr>PowerPoint Presentation</vt:lpstr>
      <vt:lpstr>Reference 16.0 size comp residuals</vt:lpstr>
      <vt:lpstr>Vast 19.1 size comp residuals</vt:lpstr>
      <vt:lpstr>PowerPoint Presentation</vt:lpstr>
      <vt:lpstr>Parameter estimates and model fit</vt:lpstr>
      <vt:lpstr>PowerPoint Presentation</vt:lpstr>
      <vt:lpstr>PowerPoint Presentation</vt:lpstr>
      <vt:lpstr>PowerPoint Presentation</vt:lpstr>
      <vt:lpstr>Summary </vt:lpstr>
      <vt:lpstr>Thanks!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Matthew Blue King Crab   May 2020 Model exploration</dc:title>
  <dc:creator>Palof, Katie J (DFG)</dc:creator>
  <cp:lastModifiedBy>Palof, Katie J (DFG)</cp:lastModifiedBy>
  <cp:revision>7</cp:revision>
  <dcterms:created xsi:type="dcterms:W3CDTF">2020-05-05T21:55:42Z</dcterms:created>
  <dcterms:modified xsi:type="dcterms:W3CDTF">2020-05-06T00:44:29Z</dcterms:modified>
</cp:coreProperties>
</file>