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7"/>
  </p:notesMasterIdLst>
  <p:sldIdLst>
    <p:sldId id="256" r:id="rId2"/>
    <p:sldId id="336" r:id="rId3"/>
    <p:sldId id="338" r:id="rId4"/>
    <p:sldId id="339" r:id="rId5"/>
    <p:sldId id="857" r:id="rId6"/>
    <p:sldId id="289" r:id="rId7"/>
    <p:sldId id="300" r:id="rId8"/>
    <p:sldId id="317" r:id="rId9"/>
    <p:sldId id="316" r:id="rId10"/>
    <p:sldId id="308" r:id="rId11"/>
    <p:sldId id="306" r:id="rId12"/>
    <p:sldId id="334" r:id="rId13"/>
    <p:sldId id="335" r:id="rId14"/>
    <p:sldId id="327" r:id="rId15"/>
    <p:sldId id="858" r:id="rId16"/>
    <p:sldId id="285" r:id="rId17"/>
    <p:sldId id="860" r:id="rId18"/>
    <p:sldId id="861" r:id="rId19"/>
    <p:sldId id="257" r:id="rId20"/>
    <p:sldId id="382" r:id="rId21"/>
    <p:sldId id="296" r:id="rId22"/>
    <p:sldId id="343" r:id="rId23"/>
    <p:sldId id="344" r:id="rId24"/>
    <p:sldId id="821" r:id="rId25"/>
    <p:sldId id="377" r:id="rId26"/>
    <p:sldId id="365" r:id="rId27"/>
    <p:sldId id="370" r:id="rId28"/>
    <p:sldId id="373" r:id="rId29"/>
    <p:sldId id="374" r:id="rId30"/>
    <p:sldId id="375" r:id="rId31"/>
    <p:sldId id="391" r:id="rId32"/>
    <p:sldId id="301" r:id="rId33"/>
    <p:sldId id="330" r:id="rId34"/>
    <p:sldId id="384" r:id="rId35"/>
    <p:sldId id="351" r:id="rId36"/>
    <p:sldId id="394" r:id="rId37"/>
    <p:sldId id="352" r:id="rId38"/>
    <p:sldId id="822" r:id="rId39"/>
    <p:sldId id="378" r:id="rId40"/>
    <p:sldId id="366" r:id="rId41"/>
    <p:sldId id="371" r:id="rId42"/>
    <p:sldId id="395" r:id="rId43"/>
    <p:sldId id="396" r:id="rId44"/>
    <p:sldId id="392" r:id="rId45"/>
    <p:sldId id="397" r:id="rId46"/>
    <p:sldId id="398" r:id="rId47"/>
    <p:sldId id="324" r:id="rId48"/>
    <p:sldId id="331" r:id="rId49"/>
    <p:sldId id="386" r:id="rId50"/>
    <p:sldId id="355" r:id="rId51"/>
    <p:sldId id="400" r:id="rId52"/>
    <p:sldId id="767" r:id="rId53"/>
    <p:sldId id="826" r:id="rId54"/>
    <p:sldId id="824" r:id="rId55"/>
    <p:sldId id="825" r:id="rId56"/>
    <p:sldId id="855" r:id="rId57"/>
    <p:sldId id="354" r:id="rId58"/>
    <p:sldId id="823" r:id="rId59"/>
    <p:sldId id="367" r:id="rId60"/>
    <p:sldId id="304" r:id="rId61"/>
    <p:sldId id="332" r:id="rId62"/>
    <p:sldId id="387" r:id="rId63"/>
    <p:sldId id="361" r:id="rId64"/>
    <p:sldId id="369" r:id="rId65"/>
    <p:sldId id="362" r:id="rId66"/>
    <p:sldId id="380" r:id="rId67"/>
    <p:sldId id="376" r:id="rId68"/>
    <p:sldId id="265" r:id="rId69"/>
    <p:sldId id="303" r:id="rId70"/>
    <p:sldId id="333" r:id="rId71"/>
    <p:sldId id="389" r:id="rId72"/>
    <p:sldId id="358" r:id="rId73"/>
    <p:sldId id="293" r:id="rId74"/>
    <p:sldId id="299" r:id="rId75"/>
    <p:sldId id="323" r:id="rId76"/>
    <p:sldId id="326" r:id="rId77"/>
    <p:sldId id="849" r:id="rId78"/>
    <p:sldId id="325" r:id="rId79"/>
    <p:sldId id="328" r:id="rId80"/>
    <p:sldId id="305" r:id="rId81"/>
    <p:sldId id="329" r:id="rId82"/>
    <p:sldId id="309" r:id="rId83"/>
    <p:sldId id="319" r:id="rId84"/>
    <p:sldId id="320" r:id="rId85"/>
    <p:sldId id="284"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ly, Ben J (DFG)" initials="DBJ(" lastIdx="1" clrIdx="0">
    <p:extLst>
      <p:ext uri="{19B8F6BF-5375-455C-9EA6-DF929625EA0E}">
        <p15:presenceInfo xmlns:p15="http://schemas.microsoft.com/office/powerpoint/2012/main" userId="S::ben.daly@alaska.gov::d0e3dd62-f6a5-496a-9ebe-49b28038e6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82" d="100"/>
          <a:sy n="82" d="100"/>
        </p:scale>
        <p:origin x="1382"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DB465-532A-4F2C-A3BF-2520216A9A98}" type="datetimeFigureOut">
              <a:rPr lang="en-US" smtClean="0"/>
              <a:t>9/11/2020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56358-C22D-4564-93BC-0FA496C9BE99}" type="slidenum">
              <a:rPr lang="en-US" smtClean="0"/>
              <a:t>‹#›</a:t>
            </a:fld>
            <a:endParaRPr lang="en-US"/>
          </a:p>
        </p:txBody>
      </p:sp>
    </p:spTree>
    <p:extLst>
      <p:ext uri="{BB962C8B-B14F-4D97-AF65-F5344CB8AC3E}">
        <p14:creationId xmlns:p14="http://schemas.microsoft.com/office/powerpoint/2010/main" val="1902740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Catcher-vessel observer coverage levels:</a:t>
            </a:r>
          </a:p>
          <a:p>
            <a:endParaRPr lang="en-US" dirty="0"/>
          </a:p>
          <a:p>
            <a:r>
              <a:rPr lang="en-US" dirty="0"/>
              <a:t>Funding for observer deployments on C/Vs in BBR, EBT, WBT and BSS, and corresponding CDQ fisheries has been provided through cost-recovery test fishing and funds granted to ADF&amp;G from proceeds generated by a federal 3 percent CR tax.   </a:t>
            </a:r>
          </a:p>
          <a:p>
            <a:endParaRPr lang="en-US" dirty="0"/>
          </a:p>
          <a:p>
            <a:endParaRPr lang="en-US" dirty="0"/>
          </a:p>
          <a:p>
            <a:r>
              <a:rPr lang="en-US" dirty="0"/>
              <a:t>Annually, ADF&amp;G randomly selects a percentage of registered vessels in each fishery (BBR, EBT, WBT, and BSS) to carry state-funded observers during 100 percent of their fishing for the season. SMB and PIK observer deployments are pay-as-you-go and observer coverage is set at 100 percent.   </a:t>
            </a:r>
          </a:p>
          <a:p>
            <a:endParaRPr lang="en-US" dirty="0"/>
          </a:p>
          <a:p>
            <a:endParaRPr lang="en-US" dirty="0"/>
          </a:p>
          <a:p>
            <a:r>
              <a:rPr lang="en-US" dirty="0"/>
              <a:t>ADF&amp;G and COOTF determined that for fisheries where observer coverage is less than 100 percent and funding for observer costs is provided, randomly selecting vessels is the most cost effective and efficient manner in which to meet data collection needs in crab fisheries. In a pay as you go system,  selection of only a portion of the registered vessels to carry observers would unfairly require some harvesters to pay for observer coverage. In fisheries where observer funding is pay-as-you-go, each harvester is required to carry an observer during a designated minimum percentage of their harvest as outlined in regulation, 5 AAC 39.645 (d)(4). </a:t>
            </a:r>
          </a:p>
          <a:p>
            <a:endParaRPr lang="en-US" dirty="0"/>
          </a:p>
        </p:txBody>
      </p:sp>
      <p:sp>
        <p:nvSpPr>
          <p:cNvPr id="4" name="Slide Number Placeholder 3"/>
          <p:cNvSpPr>
            <a:spLocks noGrp="1"/>
          </p:cNvSpPr>
          <p:nvPr>
            <p:ph type="sldNum" sz="quarter" idx="10"/>
          </p:nvPr>
        </p:nvSpPr>
        <p:spPr/>
        <p:txBody>
          <a:bodyPr/>
          <a:lstStyle/>
          <a:p>
            <a:fld id="{E9815CD7-BC5E-41F7-886A-541CE71DF458}" type="slidenum">
              <a:rPr lang="en-US" smtClean="0"/>
              <a:t>2</a:t>
            </a:fld>
            <a:endParaRPr lang="en-US"/>
          </a:p>
        </p:txBody>
      </p:sp>
    </p:spTree>
    <p:extLst>
      <p:ext uri="{BB962C8B-B14F-4D97-AF65-F5344CB8AC3E}">
        <p14:creationId xmlns:p14="http://schemas.microsoft.com/office/powerpoint/2010/main" val="2400114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3106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1801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improve model? </a:t>
            </a:r>
          </a:p>
          <a:p>
            <a:pPr marL="228600" indent="-228600">
              <a:buAutoNum type="arabicParenR"/>
            </a:pPr>
            <a:r>
              <a:rPr lang="en-US" dirty="0"/>
              <a:t>Improve size at maturity estimates.....more CH measurements</a:t>
            </a:r>
          </a:p>
          <a:p>
            <a:pPr marL="228600" indent="-228600">
              <a:buAutoNum type="arabicParenR"/>
            </a:pPr>
            <a:r>
              <a:rPr lang="en-US" dirty="0"/>
              <a:t>Improve size transition matrix......lab growth studies, tagging studies</a:t>
            </a:r>
          </a:p>
          <a:p>
            <a:pPr marL="228600" indent="-228600">
              <a:buAutoNum type="arabicParenR"/>
            </a:pPr>
            <a:r>
              <a:rPr lang="en-US" dirty="0"/>
              <a:t>Improve L-W regressions.....more weight measurements</a:t>
            </a:r>
          </a:p>
          <a:p>
            <a:endParaRPr lang="en-US" dirty="0"/>
          </a:p>
        </p:txBody>
      </p:sp>
      <p:sp>
        <p:nvSpPr>
          <p:cNvPr id="4" name="Slide Number Placeholder 3"/>
          <p:cNvSpPr>
            <a:spLocks noGrp="1"/>
          </p:cNvSpPr>
          <p:nvPr>
            <p:ph type="sldNum" sz="quarter" idx="5"/>
          </p:nvPr>
        </p:nvSpPr>
        <p:spPr/>
        <p:txBody>
          <a:bodyPr/>
          <a:lstStyle/>
          <a:p>
            <a:fld id="{A6522B38-8CB6-4723-802D-7C16DC3C55D2}" type="slidenum">
              <a:rPr lang="en-US" smtClean="0"/>
              <a:t>16</a:t>
            </a:fld>
            <a:endParaRPr lang="en-US"/>
          </a:p>
        </p:txBody>
      </p:sp>
    </p:spTree>
    <p:extLst>
      <p:ext uri="{BB962C8B-B14F-4D97-AF65-F5344CB8AC3E}">
        <p14:creationId xmlns:p14="http://schemas.microsoft.com/office/powerpoint/2010/main" val="2715480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0667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6988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0385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3148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1833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9257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936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AIGKC coverage rates determined by the number of landings observed.</a:t>
            </a:r>
          </a:p>
        </p:txBody>
      </p:sp>
      <p:sp>
        <p:nvSpPr>
          <p:cNvPr id="4" name="Slide Number Placeholder 3"/>
          <p:cNvSpPr>
            <a:spLocks noGrp="1"/>
          </p:cNvSpPr>
          <p:nvPr>
            <p:ph type="sldNum" sz="quarter" idx="10"/>
          </p:nvPr>
        </p:nvSpPr>
        <p:spPr/>
        <p:txBody>
          <a:bodyPr/>
          <a:lstStyle/>
          <a:p>
            <a:fld id="{E9815CD7-BC5E-41F7-886A-541CE71DF458}" type="slidenum">
              <a:rPr lang="en-US" smtClean="0"/>
              <a:t>3</a:t>
            </a:fld>
            <a:endParaRPr lang="en-US"/>
          </a:p>
        </p:txBody>
      </p:sp>
    </p:spTree>
    <p:extLst>
      <p:ext uri="{BB962C8B-B14F-4D97-AF65-F5344CB8AC3E}">
        <p14:creationId xmlns:p14="http://schemas.microsoft.com/office/powerpoint/2010/main" val="3585835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0080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2862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8260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152298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4458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2846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8332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9146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6FF4F-7553-476C-8E95-40B053E85406}" type="slidenum">
              <a:rPr lang="en-US" smtClean="0"/>
              <a:t>4</a:t>
            </a:fld>
            <a:endParaRPr lang="en-US"/>
          </a:p>
        </p:txBody>
      </p:sp>
    </p:spTree>
    <p:extLst>
      <p:ext uri="{BB962C8B-B14F-4D97-AF65-F5344CB8AC3E}">
        <p14:creationId xmlns:p14="http://schemas.microsoft.com/office/powerpoint/2010/main" val="245505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823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157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8928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329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0837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963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2DECF0-801E-4110-8913-EFC3892F203E}" type="datetime1">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5DE04-DB9A-4276-9B0D-516C5FE5169B}" type="slidenum">
              <a:rPr lang="en-US" smtClean="0"/>
              <a:t>‹#›</a:t>
            </a:fld>
            <a:endParaRPr lang="en-US"/>
          </a:p>
        </p:txBody>
      </p:sp>
    </p:spTree>
    <p:extLst>
      <p:ext uri="{BB962C8B-B14F-4D97-AF65-F5344CB8AC3E}">
        <p14:creationId xmlns:p14="http://schemas.microsoft.com/office/powerpoint/2010/main" val="36878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EBEE5-8909-442A-AB89-B5517745DFF1}" type="datetime1">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5DE04-DB9A-4276-9B0D-516C5FE5169B}" type="slidenum">
              <a:rPr lang="en-US" smtClean="0"/>
              <a:t>‹#›</a:t>
            </a:fld>
            <a:endParaRPr lang="en-US"/>
          </a:p>
        </p:txBody>
      </p:sp>
    </p:spTree>
    <p:extLst>
      <p:ext uri="{BB962C8B-B14F-4D97-AF65-F5344CB8AC3E}">
        <p14:creationId xmlns:p14="http://schemas.microsoft.com/office/powerpoint/2010/main" val="214080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AFBE6-2928-4885-BD87-C79D65DAA0F6}" type="datetime1">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5DE04-DB9A-4276-9B0D-516C5FE5169B}" type="slidenum">
              <a:rPr lang="en-US" smtClean="0"/>
              <a:t>‹#›</a:t>
            </a:fld>
            <a:endParaRPr lang="en-US"/>
          </a:p>
        </p:txBody>
      </p:sp>
    </p:spTree>
    <p:extLst>
      <p:ext uri="{BB962C8B-B14F-4D97-AF65-F5344CB8AC3E}">
        <p14:creationId xmlns:p14="http://schemas.microsoft.com/office/powerpoint/2010/main" val="61284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E490D4-6930-4ABB-9485-C922AB0C04D9}" type="datetime1">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5DE04-DB9A-4276-9B0D-516C5FE5169B}" type="slidenum">
              <a:rPr lang="en-US" smtClean="0"/>
              <a:t>‹#›</a:t>
            </a:fld>
            <a:endParaRPr lang="en-US"/>
          </a:p>
        </p:txBody>
      </p:sp>
    </p:spTree>
    <p:extLst>
      <p:ext uri="{BB962C8B-B14F-4D97-AF65-F5344CB8AC3E}">
        <p14:creationId xmlns:p14="http://schemas.microsoft.com/office/powerpoint/2010/main" val="32527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54A7E9-4511-4559-B01F-C5CE47DA01F0}" type="datetime1">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5DE04-DB9A-4276-9B0D-516C5FE5169B}" type="slidenum">
              <a:rPr lang="en-US" smtClean="0"/>
              <a:t>‹#›</a:t>
            </a:fld>
            <a:endParaRPr lang="en-US"/>
          </a:p>
        </p:txBody>
      </p:sp>
    </p:spTree>
    <p:extLst>
      <p:ext uri="{BB962C8B-B14F-4D97-AF65-F5344CB8AC3E}">
        <p14:creationId xmlns:p14="http://schemas.microsoft.com/office/powerpoint/2010/main" val="232684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621055-5DD9-449D-A2AF-FF86A79CD8E2}" type="datetime1">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5DE04-DB9A-4276-9B0D-516C5FE5169B}" type="slidenum">
              <a:rPr lang="en-US" smtClean="0"/>
              <a:t>‹#›</a:t>
            </a:fld>
            <a:endParaRPr lang="en-US"/>
          </a:p>
        </p:txBody>
      </p:sp>
    </p:spTree>
    <p:extLst>
      <p:ext uri="{BB962C8B-B14F-4D97-AF65-F5344CB8AC3E}">
        <p14:creationId xmlns:p14="http://schemas.microsoft.com/office/powerpoint/2010/main" val="374110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17971B-6A43-4C90-B4F7-736CA841B67D}" type="datetime1">
              <a:rPr lang="en-US" smtClean="0"/>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35DE04-DB9A-4276-9B0D-516C5FE5169B}" type="slidenum">
              <a:rPr lang="en-US" smtClean="0"/>
              <a:t>‹#›</a:t>
            </a:fld>
            <a:endParaRPr lang="en-US"/>
          </a:p>
        </p:txBody>
      </p:sp>
    </p:spTree>
    <p:extLst>
      <p:ext uri="{BB962C8B-B14F-4D97-AF65-F5344CB8AC3E}">
        <p14:creationId xmlns:p14="http://schemas.microsoft.com/office/powerpoint/2010/main" val="251351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2A8634-17DF-4FB7-83AC-4F0C5B2778BF}" type="datetime1">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35DE04-DB9A-4276-9B0D-516C5FE5169B}" type="slidenum">
              <a:rPr lang="en-US" smtClean="0"/>
              <a:t>‹#›</a:t>
            </a:fld>
            <a:endParaRPr lang="en-US"/>
          </a:p>
        </p:txBody>
      </p:sp>
    </p:spTree>
    <p:extLst>
      <p:ext uri="{BB962C8B-B14F-4D97-AF65-F5344CB8AC3E}">
        <p14:creationId xmlns:p14="http://schemas.microsoft.com/office/powerpoint/2010/main" val="107876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7CE62-F0AF-46AC-A83E-CAE0C4DEC613}" type="datetime1">
              <a:rPr lang="en-US" smtClean="0"/>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35DE04-DB9A-4276-9B0D-516C5FE5169B}" type="slidenum">
              <a:rPr lang="en-US" smtClean="0"/>
              <a:t>‹#›</a:t>
            </a:fld>
            <a:endParaRPr lang="en-US"/>
          </a:p>
        </p:txBody>
      </p:sp>
    </p:spTree>
    <p:extLst>
      <p:ext uri="{BB962C8B-B14F-4D97-AF65-F5344CB8AC3E}">
        <p14:creationId xmlns:p14="http://schemas.microsoft.com/office/powerpoint/2010/main" val="210628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2657C8-F9FB-412C-82A1-BB7D20DD6DB7}" type="datetime1">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5DE04-DB9A-4276-9B0D-516C5FE5169B}" type="slidenum">
              <a:rPr lang="en-US" smtClean="0"/>
              <a:t>‹#›</a:t>
            </a:fld>
            <a:endParaRPr lang="en-US"/>
          </a:p>
        </p:txBody>
      </p:sp>
    </p:spTree>
    <p:extLst>
      <p:ext uri="{BB962C8B-B14F-4D97-AF65-F5344CB8AC3E}">
        <p14:creationId xmlns:p14="http://schemas.microsoft.com/office/powerpoint/2010/main" val="328679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9AABA-A03C-4D2D-BF23-0A9E5B5A16DE}" type="datetime1">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5DE04-DB9A-4276-9B0D-516C5FE5169B}" type="slidenum">
              <a:rPr lang="en-US" smtClean="0"/>
              <a:t>‹#›</a:t>
            </a:fld>
            <a:endParaRPr lang="en-US"/>
          </a:p>
        </p:txBody>
      </p:sp>
    </p:spTree>
    <p:extLst>
      <p:ext uri="{BB962C8B-B14F-4D97-AF65-F5344CB8AC3E}">
        <p14:creationId xmlns:p14="http://schemas.microsoft.com/office/powerpoint/2010/main" val="234329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82E93-DA99-4910-87C3-384384C0AAAA}" type="datetime1">
              <a:rPr lang="en-US" smtClean="0"/>
              <a:t>9/11/2020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5DE04-DB9A-4276-9B0D-516C5FE5169B}" type="slidenum">
              <a:rPr lang="en-US" smtClean="0"/>
              <a:t>‹#›</a:t>
            </a:fld>
            <a:endParaRPr lang="en-US"/>
          </a:p>
        </p:txBody>
      </p:sp>
    </p:spTree>
    <p:extLst>
      <p:ext uri="{BB962C8B-B14F-4D97-AF65-F5344CB8AC3E}">
        <p14:creationId xmlns:p14="http://schemas.microsoft.com/office/powerpoint/2010/main" val="4140133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2.tif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tif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3.tif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8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8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8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FC431-D85D-4714-896F-EBB0D02985AE}"/>
              </a:ext>
            </a:extLst>
          </p:cNvPr>
          <p:cNvSpPr>
            <a:spLocks noGrp="1"/>
          </p:cNvSpPr>
          <p:nvPr>
            <p:ph type="ctrTitle"/>
          </p:nvPr>
        </p:nvSpPr>
        <p:spPr/>
        <p:txBody>
          <a:bodyPr/>
          <a:lstStyle/>
          <a:p>
            <a:r>
              <a:rPr lang="en-US" dirty="0"/>
              <a:t>2019/20 BSAI crab catch and fishery performance</a:t>
            </a:r>
          </a:p>
        </p:txBody>
      </p:sp>
      <p:sp>
        <p:nvSpPr>
          <p:cNvPr id="3" name="Subtitle 2">
            <a:extLst>
              <a:ext uri="{FF2B5EF4-FFF2-40B4-BE49-F238E27FC236}">
                <a16:creationId xmlns:a16="http://schemas.microsoft.com/office/drawing/2014/main" id="{68E8A0BE-849A-486C-9858-5354FD7F067E}"/>
              </a:ext>
            </a:extLst>
          </p:cNvPr>
          <p:cNvSpPr>
            <a:spLocks noGrp="1"/>
          </p:cNvSpPr>
          <p:nvPr>
            <p:ph type="subTitle" idx="1"/>
          </p:nvPr>
        </p:nvSpPr>
        <p:spPr>
          <a:xfrm>
            <a:off x="1142999" y="4237764"/>
            <a:ext cx="7067939" cy="2387600"/>
          </a:xfrm>
        </p:spPr>
        <p:txBody>
          <a:bodyPr>
            <a:normAutofit/>
          </a:bodyPr>
          <a:lstStyle/>
          <a:p>
            <a:r>
              <a:rPr lang="en-US" dirty="0"/>
              <a:t>Benjamin Daly (ADF&amp;G) and Krista Milani (NOAA)</a:t>
            </a:r>
          </a:p>
          <a:p>
            <a:endParaRPr lang="en-US" dirty="0"/>
          </a:p>
          <a:p>
            <a:r>
              <a:rPr lang="en-US" dirty="0"/>
              <a:t>Crab Plan Team Meeting</a:t>
            </a:r>
          </a:p>
          <a:p>
            <a:r>
              <a:rPr lang="en-US" dirty="0"/>
              <a:t>September 14-17, 2020</a:t>
            </a:r>
          </a:p>
          <a:p>
            <a:r>
              <a:rPr lang="en-US" dirty="0"/>
              <a:t>Virtual</a:t>
            </a:r>
          </a:p>
          <a:p>
            <a:endParaRPr lang="en-US" dirty="0"/>
          </a:p>
          <a:p>
            <a:endParaRPr lang="en-US" dirty="0"/>
          </a:p>
        </p:txBody>
      </p:sp>
    </p:spTree>
    <p:extLst>
      <p:ext uri="{BB962C8B-B14F-4D97-AF65-F5344CB8AC3E}">
        <p14:creationId xmlns:p14="http://schemas.microsoft.com/office/powerpoint/2010/main" val="214510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47" y="408644"/>
            <a:ext cx="8229600" cy="676014"/>
          </a:xfrm>
        </p:spPr>
        <p:txBody>
          <a:bodyPr>
            <a:normAutofit fontScale="90000"/>
          </a:bodyPr>
          <a:lstStyle/>
          <a:p>
            <a:pPr algn="ctr"/>
            <a:r>
              <a:rPr lang="en-US" dirty="0"/>
              <a:t>Incidental Crab Catch in </a:t>
            </a:r>
            <a:r>
              <a:rPr lang="en-US" dirty="0" err="1"/>
              <a:t>Groundfish</a:t>
            </a:r>
            <a:r>
              <a:rPr lang="en-US" dirty="0"/>
              <a:t> Fisheries</a:t>
            </a:r>
          </a:p>
        </p:txBody>
      </p:sp>
      <p:sp>
        <p:nvSpPr>
          <p:cNvPr id="3" name="Content Placeholder 2"/>
          <p:cNvSpPr>
            <a:spLocks noGrp="1"/>
          </p:cNvSpPr>
          <p:nvPr>
            <p:ph idx="1"/>
          </p:nvPr>
        </p:nvSpPr>
        <p:spPr>
          <a:xfrm>
            <a:off x="241647" y="1468220"/>
            <a:ext cx="8229600" cy="1960780"/>
          </a:xfrm>
        </p:spPr>
        <p:txBody>
          <a:bodyPr>
            <a:normAutofit fontScale="25000" lnSpcReduction="20000"/>
          </a:bodyPr>
          <a:lstStyle/>
          <a:p>
            <a:r>
              <a:rPr lang="en-US" sz="11200" dirty="0">
                <a:cs typeface="Arial" panose="020B0604020202020204" pitchFamily="34" charset="0"/>
              </a:rPr>
              <a:t>All weights are in kilograms</a:t>
            </a:r>
          </a:p>
          <a:p>
            <a:r>
              <a:rPr lang="en-US" sz="11200" dirty="0">
                <a:cs typeface="Arial" panose="020B0604020202020204" pitchFamily="34" charset="0"/>
              </a:rPr>
              <a:t>Mortality has been applied</a:t>
            </a:r>
          </a:p>
          <a:p>
            <a:pPr marL="0" indent="0">
              <a:buNone/>
            </a:pPr>
            <a:r>
              <a:rPr lang="en-US" sz="11200" dirty="0">
                <a:cs typeface="Arial" panose="020B0604020202020204" pitchFamily="34" charset="0"/>
              </a:rPr>
              <a:t>    (50% for fixed gear and 80% </a:t>
            </a:r>
          </a:p>
          <a:p>
            <a:pPr marL="0" indent="0">
              <a:buNone/>
            </a:pPr>
            <a:r>
              <a:rPr lang="en-US" sz="11200" dirty="0">
                <a:cs typeface="Arial" panose="020B0604020202020204" pitchFamily="34" charset="0"/>
              </a:rPr>
              <a:t>      for trawl gear)</a:t>
            </a:r>
          </a:p>
          <a:p>
            <a:r>
              <a:rPr lang="en-US" sz="11200" dirty="0">
                <a:cs typeface="Arial" panose="020B0604020202020204" pitchFamily="34" charset="0"/>
              </a:rPr>
              <a:t>All weights are extrapolated from </a:t>
            </a:r>
          </a:p>
          <a:p>
            <a:pPr marL="0" indent="0">
              <a:buNone/>
            </a:pPr>
            <a:r>
              <a:rPr lang="en-US" sz="11200" dirty="0">
                <a:cs typeface="Arial" panose="020B0604020202020204" pitchFamily="34" charset="0"/>
              </a:rPr>
              <a:t>    observer data</a:t>
            </a:r>
          </a:p>
          <a:p>
            <a:r>
              <a:rPr lang="en-US" sz="11200" dirty="0">
                <a:cs typeface="Arial" panose="020B0604020202020204" pitchFamily="34" charset="0"/>
              </a:rPr>
              <a:t>All weights came from AKFIN database </a:t>
            </a:r>
          </a:p>
          <a:p>
            <a:r>
              <a:rPr lang="en-US" sz="11200" dirty="0">
                <a:cs typeface="Arial" panose="020B0604020202020204" pitchFamily="34" charset="0"/>
              </a:rPr>
              <a:t>Incidental catch data in this presentation are for the crab year (July 1 to June 30) except for Pribilof Island Golden king crab and Norton Sound red king crab which are a calendar year</a:t>
            </a:r>
          </a:p>
          <a:p>
            <a:r>
              <a:rPr lang="en-US" sz="11200" dirty="0">
                <a:cs typeface="Arial" panose="020B0604020202020204" pitchFamily="34" charset="0"/>
              </a:rPr>
              <a:t>Fixed gear includes pot, hook-and-line, and jig</a:t>
            </a:r>
          </a:p>
          <a:p>
            <a:r>
              <a:rPr lang="en-US" sz="11200" dirty="0">
                <a:cs typeface="Arial" panose="020B0604020202020204" pitchFamily="34" charset="0"/>
              </a:rPr>
              <a:t>Trawl gear includes non-pelagic and pelagic trawl</a:t>
            </a:r>
          </a:p>
          <a:p>
            <a:endParaRPr lang="en-US" dirty="0"/>
          </a:p>
          <a:p>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4638" y="1062416"/>
            <a:ext cx="2826327" cy="1884218"/>
          </a:xfrm>
          <a:prstGeom prst="rect">
            <a:avLst/>
          </a:prstGeom>
          <a:ln>
            <a:solidFill>
              <a:schemeClr val="tx1"/>
            </a:solidFill>
          </a:ln>
        </p:spPr>
      </p:pic>
      <p:sp>
        <p:nvSpPr>
          <p:cNvPr id="4" name="Slide Number Placeholder 3">
            <a:extLst>
              <a:ext uri="{FF2B5EF4-FFF2-40B4-BE49-F238E27FC236}">
                <a16:creationId xmlns:a16="http://schemas.microsoft.com/office/drawing/2014/main" id="{38C6590F-F9C7-47F3-9930-24A46E72ACB9}"/>
              </a:ext>
            </a:extLst>
          </p:cNvPr>
          <p:cNvSpPr>
            <a:spLocks noGrp="1"/>
          </p:cNvSpPr>
          <p:nvPr>
            <p:ph type="sldNum" sz="quarter" idx="12"/>
          </p:nvPr>
        </p:nvSpPr>
        <p:spPr/>
        <p:txBody>
          <a:bodyPr/>
          <a:lstStyle/>
          <a:p>
            <a:fld id="{5435DE04-DB9A-4276-9B0D-516C5FE5169B}" type="slidenum">
              <a:rPr lang="en-US" smtClean="0"/>
              <a:t>10</a:t>
            </a:fld>
            <a:endParaRPr lang="en-US"/>
          </a:p>
        </p:txBody>
      </p:sp>
    </p:spTree>
    <p:extLst>
      <p:ext uri="{BB962C8B-B14F-4D97-AF65-F5344CB8AC3E}">
        <p14:creationId xmlns:p14="http://schemas.microsoft.com/office/powerpoint/2010/main" val="178852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442"/>
            <a:ext cx="8229600" cy="676014"/>
          </a:xfrm>
        </p:spPr>
        <p:txBody>
          <a:bodyPr>
            <a:normAutofit fontScale="90000"/>
          </a:bodyPr>
          <a:lstStyle/>
          <a:p>
            <a:pPr algn="ctr"/>
            <a:r>
              <a:rPr lang="en-US" dirty="0"/>
              <a:t>Aleutian Islands Red King Crab Incidental Catch in </a:t>
            </a:r>
            <a:r>
              <a:rPr lang="en-US" dirty="0" err="1"/>
              <a:t>Groundfish</a:t>
            </a:r>
            <a:r>
              <a:rPr lang="en-US" dirty="0"/>
              <a:t> Fisheries</a:t>
            </a:r>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1632976"/>
            <a:ext cx="8822144" cy="5304186"/>
          </a:xfrm>
        </p:spPr>
      </p:pic>
      <p:sp>
        <p:nvSpPr>
          <p:cNvPr id="3" name="Slide Number Placeholder 2">
            <a:extLst>
              <a:ext uri="{FF2B5EF4-FFF2-40B4-BE49-F238E27FC236}">
                <a16:creationId xmlns:a16="http://schemas.microsoft.com/office/drawing/2014/main" id="{93622134-9555-4FAE-9DBF-778A9760B814}"/>
              </a:ext>
            </a:extLst>
          </p:cNvPr>
          <p:cNvSpPr>
            <a:spLocks noGrp="1"/>
          </p:cNvSpPr>
          <p:nvPr>
            <p:ph type="sldNum" sz="quarter" idx="12"/>
          </p:nvPr>
        </p:nvSpPr>
        <p:spPr/>
        <p:txBody>
          <a:bodyPr/>
          <a:lstStyle/>
          <a:p>
            <a:fld id="{5435DE04-DB9A-4276-9B0D-516C5FE5169B}" type="slidenum">
              <a:rPr lang="en-US" smtClean="0"/>
              <a:t>11</a:t>
            </a:fld>
            <a:endParaRPr lang="en-US"/>
          </a:p>
        </p:txBody>
      </p:sp>
    </p:spTree>
    <p:extLst>
      <p:ext uri="{BB962C8B-B14F-4D97-AF65-F5344CB8AC3E}">
        <p14:creationId xmlns:p14="http://schemas.microsoft.com/office/powerpoint/2010/main" val="213539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438"/>
            <a:ext cx="8229600" cy="676014"/>
          </a:xfrm>
        </p:spPr>
        <p:txBody>
          <a:bodyPr>
            <a:noAutofit/>
          </a:bodyPr>
          <a:lstStyle/>
          <a:p>
            <a:pPr algn="ctr"/>
            <a:r>
              <a:rPr lang="en-US" dirty="0"/>
              <a:t>Groundfish Fisheries: Definitions of Fishing Trip</a:t>
            </a:r>
          </a:p>
        </p:txBody>
      </p:sp>
      <p:sp>
        <p:nvSpPr>
          <p:cNvPr id="3" name="Content Placeholder 2"/>
          <p:cNvSpPr>
            <a:spLocks noGrp="1"/>
          </p:cNvSpPr>
          <p:nvPr>
            <p:ph idx="1"/>
          </p:nvPr>
        </p:nvSpPr>
        <p:spPr>
          <a:xfrm>
            <a:off x="304800" y="1240717"/>
            <a:ext cx="8839200" cy="5548835"/>
          </a:xfrm>
        </p:spPr>
        <p:txBody>
          <a:bodyPr>
            <a:normAutofit lnSpcReduction="10000"/>
          </a:bodyPr>
          <a:lstStyle/>
          <a:p>
            <a:r>
              <a:rPr lang="en-US" dirty="0"/>
              <a:t>CVs – time they start fishing until offload</a:t>
            </a:r>
          </a:p>
          <a:p>
            <a:r>
              <a:rPr lang="en-US" dirty="0"/>
              <a:t>CPs and Motherships:</a:t>
            </a:r>
          </a:p>
          <a:p>
            <a:pPr marL="0" indent="0">
              <a:buNone/>
            </a:pPr>
            <a:r>
              <a:rPr lang="en-US" dirty="0"/>
              <a:t>      (A) The effective date of a notification prohibiting directed fishing in the same area under §679.20 or §679.21;</a:t>
            </a:r>
          </a:p>
          <a:p>
            <a:pPr marL="0" indent="0">
              <a:buNone/>
            </a:pPr>
            <a:r>
              <a:rPr lang="en-US" dirty="0"/>
              <a:t>      (B) The offload or transfer of all fish or fish product from 	that vessel;</a:t>
            </a:r>
          </a:p>
          <a:p>
            <a:pPr marL="0" indent="0">
              <a:buNone/>
            </a:pPr>
            <a:r>
              <a:rPr lang="en-US" dirty="0"/>
              <a:t>      (C) The vessel enters or leaves an area where a different 	directed fishing prohibition applies;</a:t>
            </a:r>
          </a:p>
          <a:p>
            <a:pPr marL="0" indent="0">
              <a:buNone/>
            </a:pPr>
            <a:r>
              <a:rPr lang="en-US" dirty="0"/>
              <a:t>      (D) The vessel begins fishing with a different type of 	authorized fishing gear; or</a:t>
            </a:r>
          </a:p>
          <a:p>
            <a:pPr marL="0" indent="0">
              <a:buNone/>
            </a:pPr>
            <a:r>
              <a:rPr lang="en-US" dirty="0"/>
              <a:t>      (E) The end of a weekly reporting period,</a:t>
            </a:r>
          </a:p>
          <a:p>
            <a:pPr marL="0" indent="0">
              <a:buNone/>
            </a:pPr>
            <a:r>
              <a:rPr lang="en-US" dirty="0"/>
              <a:t>      whichever comes first.</a:t>
            </a:r>
          </a:p>
        </p:txBody>
      </p:sp>
      <p:sp>
        <p:nvSpPr>
          <p:cNvPr id="4" name="Slide Number Placeholder 3">
            <a:extLst>
              <a:ext uri="{FF2B5EF4-FFF2-40B4-BE49-F238E27FC236}">
                <a16:creationId xmlns:a16="http://schemas.microsoft.com/office/drawing/2014/main" id="{59EC8888-C9D3-4247-BB62-85237B80E85D}"/>
              </a:ext>
            </a:extLst>
          </p:cNvPr>
          <p:cNvSpPr>
            <a:spLocks noGrp="1"/>
          </p:cNvSpPr>
          <p:nvPr>
            <p:ph type="sldNum" sz="quarter" idx="12"/>
          </p:nvPr>
        </p:nvSpPr>
        <p:spPr/>
        <p:txBody>
          <a:bodyPr/>
          <a:lstStyle/>
          <a:p>
            <a:fld id="{5435DE04-DB9A-4276-9B0D-516C5FE5169B}" type="slidenum">
              <a:rPr lang="en-US" smtClean="0"/>
              <a:t>12</a:t>
            </a:fld>
            <a:endParaRPr lang="en-US"/>
          </a:p>
        </p:txBody>
      </p:sp>
    </p:spTree>
    <p:extLst>
      <p:ext uri="{BB962C8B-B14F-4D97-AF65-F5344CB8AC3E}">
        <p14:creationId xmlns:p14="http://schemas.microsoft.com/office/powerpoint/2010/main" val="1397768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11" y="650935"/>
            <a:ext cx="9092682" cy="676014"/>
          </a:xfrm>
        </p:spPr>
        <p:txBody>
          <a:bodyPr>
            <a:noAutofit/>
          </a:bodyPr>
          <a:lstStyle/>
          <a:p>
            <a:pPr algn="ctr"/>
            <a:r>
              <a:rPr lang="en-US" dirty="0"/>
              <a:t>Groundfish Fisheries: Trip Target Codes</a:t>
            </a:r>
          </a:p>
        </p:txBody>
      </p:sp>
      <p:sp>
        <p:nvSpPr>
          <p:cNvPr id="3" name="Content Placeholder 2"/>
          <p:cNvSpPr>
            <a:spLocks noGrp="1"/>
          </p:cNvSpPr>
          <p:nvPr>
            <p:ph idx="1"/>
          </p:nvPr>
        </p:nvSpPr>
        <p:spPr>
          <a:xfrm>
            <a:off x="457200" y="1729675"/>
            <a:ext cx="8622890" cy="5240593"/>
          </a:xfrm>
        </p:spPr>
        <p:txBody>
          <a:bodyPr>
            <a:normAutofit/>
          </a:bodyPr>
          <a:lstStyle/>
          <a:p>
            <a:r>
              <a:rPr lang="en-US" dirty="0"/>
              <a:t>The trip target code is assigned by the majority species for the fishing trip.</a:t>
            </a:r>
          </a:p>
          <a:p>
            <a:r>
              <a:rPr lang="en-US" dirty="0"/>
              <a:t>CVs and fixed gear CPs usually only target one species per fishing trip.</a:t>
            </a:r>
          </a:p>
          <a:p>
            <a:r>
              <a:rPr lang="en-US" dirty="0"/>
              <a:t>Trawl CPs and Motherships often target more than one species per fishing trip.</a:t>
            </a:r>
          </a:p>
          <a:p>
            <a:pPr lvl="1"/>
            <a:r>
              <a:rPr lang="en-US" dirty="0"/>
              <a:t>For example if a CP or Mothership has 51% Atka mackerel and 49% rockfish for a fishing trip then all catch for that trip will be assigned the Atka mackerel target.</a:t>
            </a:r>
          </a:p>
        </p:txBody>
      </p:sp>
      <p:sp>
        <p:nvSpPr>
          <p:cNvPr id="4" name="Slide Number Placeholder 3">
            <a:extLst>
              <a:ext uri="{FF2B5EF4-FFF2-40B4-BE49-F238E27FC236}">
                <a16:creationId xmlns:a16="http://schemas.microsoft.com/office/drawing/2014/main" id="{A838F157-31D2-4E28-A352-CBA9CA972ADF}"/>
              </a:ext>
            </a:extLst>
          </p:cNvPr>
          <p:cNvSpPr>
            <a:spLocks noGrp="1"/>
          </p:cNvSpPr>
          <p:nvPr>
            <p:ph type="sldNum" sz="quarter" idx="12"/>
          </p:nvPr>
        </p:nvSpPr>
        <p:spPr/>
        <p:txBody>
          <a:bodyPr/>
          <a:lstStyle/>
          <a:p>
            <a:fld id="{5435DE04-DB9A-4276-9B0D-516C5FE5169B}" type="slidenum">
              <a:rPr lang="en-US" smtClean="0"/>
              <a:t>13</a:t>
            </a:fld>
            <a:endParaRPr lang="en-US"/>
          </a:p>
        </p:txBody>
      </p:sp>
    </p:spTree>
    <p:extLst>
      <p:ext uri="{BB962C8B-B14F-4D97-AF65-F5344CB8AC3E}">
        <p14:creationId xmlns:p14="http://schemas.microsoft.com/office/powerpoint/2010/main" val="1060163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9" y="707393"/>
            <a:ext cx="8888361" cy="676014"/>
          </a:xfrm>
        </p:spPr>
        <p:txBody>
          <a:bodyPr>
            <a:normAutofit fontScale="90000"/>
          </a:bodyPr>
          <a:lstStyle/>
          <a:p>
            <a:pPr algn="ctr"/>
            <a:r>
              <a:rPr lang="en-US" dirty="0"/>
              <a:t>Aleutian Islands Red King Crab Trawl Incidental Catch by Trip Target</a:t>
            </a:r>
            <a:br>
              <a:rPr lang="en-US" dirty="0"/>
            </a:br>
            <a:endParaRPr lang="en-US" dirty="0"/>
          </a:p>
        </p:txBody>
      </p:sp>
      <p:pic>
        <p:nvPicPr>
          <p:cNvPr id="6" name="Content Placeholder 5"/>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90029" y="1865167"/>
            <a:ext cx="8580747" cy="5273217"/>
          </a:xfrm>
        </p:spPr>
      </p:pic>
      <p:sp>
        <p:nvSpPr>
          <p:cNvPr id="3" name="Slide Number Placeholder 2">
            <a:extLst>
              <a:ext uri="{FF2B5EF4-FFF2-40B4-BE49-F238E27FC236}">
                <a16:creationId xmlns:a16="http://schemas.microsoft.com/office/drawing/2014/main" id="{603460E7-95EB-41CE-9ADA-759803E87D3F}"/>
              </a:ext>
            </a:extLst>
          </p:cNvPr>
          <p:cNvSpPr>
            <a:spLocks noGrp="1"/>
          </p:cNvSpPr>
          <p:nvPr>
            <p:ph type="sldNum" sz="quarter" idx="12"/>
          </p:nvPr>
        </p:nvSpPr>
        <p:spPr/>
        <p:txBody>
          <a:bodyPr/>
          <a:lstStyle/>
          <a:p>
            <a:fld id="{5435DE04-DB9A-4276-9B0D-516C5FE5169B}" type="slidenum">
              <a:rPr lang="en-US" smtClean="0"/>
              <a:t>14</a:t>
            </a:fld>
            <a:endParaRPr lang="en-US"/>
          </a:p>
        </p:txBody>
      </p:sp>
    </p:spTree>
    <p:extLst>
      <p:ext uri="{BB962C8B-B14F-4D97-AF65-F5344CB8AC3E}">
        <p14:creationId xmlns:p14="http://schemas.microsoft.com/office/powerpoint/2010/main" val="3880180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202A-8FAB-4A03-9A26-44802CAD0451}"/>
              </a:ext>
            </a:extLst>
          </p:cNvPr>
          <p:cNvSpPr>
            <a:spLocks noGrp="1"/>
          </p:cNvSpPr>
          <p:nvPr>
            <p:ph type="title"/>
          </p:nvPr>
        </p:nvSpPr>
        <p:spPr>
          <a:xfrm>
            <a:off x="628650" y="365126"/>
            <a:ext cx="8144414" cy="1325563"/>
          </a:xfrm>
        </p:spPr>
        <p:txBody>
          <a:bodyPr/>
          <a:lstStyle/>
          <a:p>
            <a:r>
              <a:rPr lang="en-US" dirty="0"/>
              <a:t>Challenges with model uncertainty in TAC setting</a:t>
            </a:r>
          </a:p>
        </p:txBody>
      </p:sp>
      <p:sp>
        <p:nvSpPr>
          <p:cNvPr id="3" name="Content Placeholder 2">
            <a:extLst>
              <a:ext uri="{FF2B5EF4-FFF2-40B4-BE49-F238E27FC236}">
                <a16:creationId xmlns:a16="http://schemas.microsoft.com/office/drawing/2014/main" id="{820AB101-1A17-49CB-B524-100092AB0648}"/>
              </a:ext>
            </a:extLst>
          </p:cNvPr>
          <p:cNvSpPr>
            <a:spLocks noGrp="1"/>
          </p:cNvSpPr>
          <p:nvPr>
            <p:ph idx="1"/>
          </p:nvPr>
        </p:nvSpPr>
        <p:spPr>
          <a:xfrm>
            <a:off x="628649" y="1825624"/>
            <a:ext cx="7983505" cy="4895851"/>
          </a:xfrm>
        </p:spPr>
        <p:txBody>
          <a:bodyPr>
            <a:normAutofit fontScale="92500" lnSpcReduction="10000"/>
          </a:bodyPr>
          <a:lstStyle/>
          <a:p>
            <a:pPr marL="0" indent="0">
              <a:buNone/>
            </a:pPr>
            <a:r>
              <a:rPr lang="en-US" dirty="0"/>
              <a:t>Survey and model abundance estimates can differ greatly</a:t>
            </a:r>
          </a:p>
          <a:p>
            <a:pPr lvl="1"/>
            <a:r>
              <a:rPr lang="en-US" sz="2400" dirty="0"/>
              <a:t>In any given year we don’t know what estimate is closer to the true population size</a:t>
            </a:r>
          </a:p>
          <a:p>
            <a:pPr lvl="1"/>
            <a:endParaRPr lang="en-US" dirty="0"/>
          </a:p>
          <a:p>
            <a:pPr marL="0" indent="0">
              <a:buNone/>
            </a:pPr>
            <a:r>
              <a:rPr lang="en-US" dirty="0"/>
              <a:t>Some level of uncertainty exists in all models</a:t>
            </a:r>
          </a:p>
          <a:p>
            <a:pPr lvl="1"/>
            <a:r>
              <a:rPr lang="en-US" dirty="0"/>
              <a:t>OFL-ABC buffer addresses this, but</a:t>
            </a:r>
          </a:p>
          <a:p>
            <a:pPr lvl="1"/>
            <a:r>
              <a:rPr lang="en-US" dirty="0"/>
              <a:t>Other model estimates used in TAC setting (MFB, MMB, legal male </a:t>
            </a:r>
            <a:r>
              <a:rPr lang="en-US" dirty="0" err="1"/>
              <a:t>abund</a:t>
            </a:r>
            <a:r>
              <a:rPr lang="en-US" dirty="0"/>
              <a:t>) not buffered</a:t>
            </a:r>
          </a:p>
          <a:p>
            <a:endParaRPr lang="en-US" dirty="0"/>
          </a:p>
          <a:p>
            <a:pPr marL="0" indent="0">
              <a:buNone/>
            </a:pPr>
            <a:r>
              <a:rPr lang="en-US" dirty="0"/>
              <a:t>Options for setting TAC:</a:t>
            </a:r>
          </a:p>
          <a:p>
            <a:pPr lvl="1"/>
            <a:r>
              <a:rPr lang="en-US" dirty="0"/>
              <a:t>Ignore model uncertainty, apply model outputs directly into state harvest strategy, OR</a:t>
            </a:r>
          </a:p>
          <a:p>
            <a:pPr lvl="1"/>
            <a:r>
              <a:rPr lang="en-US" dirty="0"/>
              <a:t>...Do something </a:t>
            </a:r>
          </a:p>
        </p:txBody>
      </p:sp>
      <p:sp>
        <p:nvSpPr>
          <p:cNvPr id="4" name="Slide Number Placeholder 3">
            <a:extLst>
              <a:ext uri="{FF2B5EF4-FFF2-40B4-BE49-F238E27FC236}">
                <a16:creationId xmlns:a16="http://schemas.microsoft.com/office/drawing/2014/main" id="{CC71B21C-D538-4EB1-AB28-15261D8F3C46}"/>
              </a:ext>
            </a:extLst>
          </p:cNvPr>
          <p:cNvSpPr>
            <a:spLocks noGrp="1"/>
          </p:cNvSpPr>
          <p:nvPr>
            <p:ph type="sldNum" sz="quarter" idx="12"/>
          </p:nvPr>
        </p:nvSpPr>
        <p:spPr/>
        <p:txBody>
          <a:bodyPr/>
          <a:lstStyle/>
          <a:p>
            <a:fld id="{5435DE04-DB9A-4276-9B0D-516C5FE5169B}" type="slidenum">
              <a:rPr lang="en-US" smtClean="0"/>
              <a:t>15</a:t>
            </a:fld>
            <a:endParaRPr lang="en-US"/>
          </a:p>
        </p:txBody>
      </p:sp>
    </p:spTree>
    <p:extLst>
      <p:ext uri="{BB962C8B-B14F-4D97-AF65-F5344CB8AC3E}">
        <p14:creationId xmlns:p14="http://schemas.microsoft.com/office/powerpoint/2010/main" val="2291742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D2B16A-44DB-4754-85F3-5389442F00AF}"/>
              </a:ext>
            </a:extLst>
          </p:cNvPr>
          <p:cNvPicPr>
            <a:picLocks noChangeAspect="1"/>
          </p:cNvPicPr>
          <p:nvPr/>
        </p:nvPicPr>
        <p:blipFill>
          <a:blip r:embed="rId3"/>
          <a:stretch>
            <a:fillRect/>
          </a:stretch>
        </p:blipFill>
        <p:spPr>
          <a:xfrm>
            <a:off x="3004638" y="896112"/>
            <a:ext cx="5970773" cy="5961888"/>
          </a:xfrm>
          <a:prstGeom prst="rect">
            <a:avLst/>
          </a:prstGeom>
        </p:spPr>
      </p:pic>
      <p:sp>
        <p:nvSpPr>
          <p:cNvPr id="2" name="Title 1">
            <a:extLst>
              <a:ext uri="{FF2B5EF4-FFF2-40B4-BE49-F238E27FC236}">
                <a16:creationId xmlns:a16="http://schemas.microsoft.com/office/drawing/2014/main" id="{34957A5A-7044-454C-ABF6-41CFE4EDA2F6}"/>
              </a:ext>
            </a:extLst>
          </p:cNvPr>
          <p:cNvSpPr>
            <a:spLocks noGrp="1"/>
          </p:cNvSpPr>
          <p:nvPr>
            <p:ph type="title"/>
          </p:nvPr>
        </p:nvSpPr>
        <p:spPr>
          <a:xfrm>
            <a:off x="326368" y="167195"/>
            <a:ext cx="8968771" cy="1516573"/>
          </a:xfrm>
        </p:spPr>
        <p:txBody>
          <a:bodyPr>
            <a:normAutofit/>
          </a:bodyPr>
          <a:lstStyle/>
          <a:p>
            <a:r>
              <a:rPr lang="en-US" dirty="0"/>
              <a:t>Using retrospective bias to inform uncertainty: AIGKC</a:t>
            </a:r>
            <a:endParaRPr lang="en-GB" dirty="0"/>
          </a:p>
        </p:txBody>
      </p:sp>
      <p:sp>
        <p:nvSpPr>
          <p:cNvPr id="25" name="TextBox 24">
            <a:extLst>
              <a:ext uri="{FF2B5EF4-FFF2-40B4-BE49-F238E27FC236}">
                <a16:creationId xmlns:a16="http://schemas.microsoft.com/office/drawing/2014/main" id="{EF75FB9E-7A81-4DCC-A93D-D50BB352E389}"/>
              </a:ext>
            </a:extLst>
          </p:cNvPr>
          <p:cNvSpPr txBox="1"/>
          <p:nvPr/>
        </p:nvSpPr>
        <p:spPr>
          <a:xfrm>
            <a:off x="206387" y="2055426"/>
            <a:ext cx="2626255" cy="4124206"/>
          </a:xfrm>
          <a:prstGeom prst="rect">
            <a:avLst/>
          </a:prstGeom>
          <a:noFill/>
        </p:spPr>
        <p:txBody>
          <a:bodyPr wrap="square" rtlCol="0">
            <a:spAutoFit/>
          </a:bodyPr>
          <a:lstStyle/>
          <a:p>
            <a:r>
              <a:rPr lang="en-US" dirty="0"/>
              <a:t>What does this tell us about the 2020 estimate?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Likely an overestimate, but the degree of the bias depends on the number of years of subsequent data used to inform the original 2020 terminal year estimate</a:t>
            </a:r>
          </a:p>
          <a:p>
            <a:pPr marL="285750" indent="-285750">
              <a:buFont typeface="Arial" panose="020B0604020202020204" pitchFamily="34" charset="0"/>
              <a:buChar char="•"/>
            </a:pPr>
            <a:r>
              <a:rPr lang="en-US" sz="1600" dirty="0"/>
              <a:t>Here, 25% approximates mean bias observed over the past 3 years.....</a:t>
            </a:r>
          </a:p>
          <a:p>
            <a:pPr marL="285750" indent="-285750">
              <a:buFont typeface="Arial" panose="020B0604020202020204" pitchFamily="34" charset="0"/>
              <a:buChar char="•"/>
            </a:pPr>
            <a:r>
              <a:rPr lang="en-US" sz="1600" dirty="0"/>
              <a:t>Apply buffer to computed TAC post-hoc</a:t>
            </a:r>
          </a:p>
          <a:p>
            <a:pPr marL="285750" indent="-285750">
              <a:buFont typeface="Arial" panose="020B0604020202020204" pitchFamily="34" charset="0"/>
              <a:buChar char="•"/>
            </a:pPr>
            <a:endParaRPr lang="en-GB" dirty="0"/>
          </a:p>
        </p:txBody>
      </p:sp>
      <p:sp>
        <p:nvSpPr>
          <p:cNvPr id="15" name="TextBox 14">
            <a:extLst>
              <a:ext uri="{FF2B5EF4-FFF2-40B4-BE49-F238E27FC236}">
                <a16:creationId xmlns:a16="http://schemas.microsoft.com/office/drawing/2014/main" id="{321A0C14-BCFC-4DAA-BAC6-0621F6AE886D}"/>
              </a:ext>
            </a:extLst>
          </p:cNvPr>
          <p:cNvSpPr txBox="1"/>
          <p:nvPr/>
        </p:nvSpPr>
        <p:spPr>
          <a:xfrm>
            <a:off x="6809863" y="4593652"/>
            <a:ext cx="968955" cy="276999"/>
          </a:xfrm>
          <a:prstGeom prst="rect">
            <a:avLst/>
          </a:prstGeom>
          <a:noFill/>
        </p:spPr>
        <p:txBody>
          <a:bodyPr wrap="square" rtlCol="0">
            <a:spAutoFit/>
          </a:bodyPr>
          <a:lstStyle/>
          <a:p>
            <a:r>
              <a:rPr lang="en-US" sz="1200" dirty="0"/>
              <a:t>38% lower</a:t>
            </a:r>
            <a:endParaRPr lang="en-GB" sz="1200" dirty="0"/>
          </a:p>
        </p:txBody>
      </p:sp>
      <p:cxnSp>
        <p:nvCxnSpPr>
          <p:cNvPr id="17" name="Straight Arrow Connector 16">
            <a:extLst>
              <a:ext uri="{FF2B5EF4-FFF2-40B4-BE49-F238E27FC236}">
                <a16:creationId xmlns:a16="http://schemas.microsoft.com/office/drawing/2014/main" id="{93443F01-1E3F-4582-87F9-E89D0A011116}"/>
              </a:ext>
            </a:extLst>
          </p:cNvPr>
          <p:cNvCxnSpPr>
            <a:cxnSpLocks/>
          </p:cNvCxnSpPr>
          <p:nvPr/>
        </p:nvCxnSpPr>
        <p:spPr>
          <a:xfrm flipV="1">
            <a:off x="7078874" y="3877057"/>
            <a:ext cx="1" cy="645782"/>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EE9F562-1898-4C31-A769-D621DEBB23A4}"/>
              </a:ext>
            </a:extLst>
          </p:cNvPr>
          <p:cNvCxnSpPr/>
          <p:nvPr/>
        </p:nvCxnSpPr>
        <p:spPr>
          <a:xfrm>
            <a:off x="7078874" y="2625212"/>
            <a:ext cx="0" cy="109138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1E81BE6-3E08-46C3-9E09-BA58C6BEB40A}"/>
              </a:ext>
            </a:extLst>
          </p:cNvPr>
          <p:cNvCxnSpPr>
            <a:cxnSpLocks/>
          </p:cNvCxnSpPr>
          <p:nvPr/>
        </p:nvCxnSpPr>
        <p:spPr>
          <a:xfrm>
            <a:off x="7516410" y="2625212"/>
            <a:ext cx="0" cy="7275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52A9DC-5369-4C20-8F79-2A9EFC0B59E8}"/>
              </a:ext>
            </a:extLst>
          </p:cNvPr>
          <p:cNvCxnSpPr>
            <a:cxnSpLocks/>
          </p:cNvCxnSpPr>
          <p:nvPr/>
        </p:nvCxnSpPr>
        <p:spPr>
          <a:xfrm flipV="1">
            <a:off x="7528438" y="3509341"/>
            <a:ext cx="1" cy="64578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DF58E40-F0C7-479A-A76A-4AB39FA2FD80}"/>
              </a:ext>
            </a:extLst>
          </p:cNvPr>
          <p:cNvSpPr txBox="1"/>
          <p:nvPr/>
        </p:nvSpPr>
        <p:spPr>
          <a:xfrm>
            <a:off x="7250871" y="4202783"/>
            <a:ext cx="968955" cy="276999"/>
          </a:xfrm>
          <a:prstGeom prst="rect">
            <a:avLst/>
          </a:prstGeom>
          <a:noFill/>
        </p:spPr>
        <p:txBody>
          <a:bodyPr wrap="square" rtlCol="0">
            <a:spAutoFit/>
          </a:bodyPr>
          <a:lstStyle/>
          <a:p>
            <a:r>
              <a:rPr lang="en-US" sz="1200" dirty="0"/>
              <a:t>26% lower</a:t>
            </a:r>
            <a:endParaRPr lang="en-GB" sz="1200" dirty="0"/>
          </a:p>
        </p:txBody>
      </p:sp>
      <p:cxnSp>
        <p:nvCxnSpPr>
          <p:cNvPr id="30" name="Straight Arrow Connector 29">
            <a:extLst>
              <a:ext uri="{FF2B5EF4-FFF2-40B4-BE49-F238E27FC236}">
                <a16:creationId xmlns:a16="http://schemas.microsoft.com/office/drawing/2014/main" id="{241189E2-919D-45C2-B1DA-3CA420B373EC}"/>
              </a:ext>
            </a:extLst>
          </p:cNvPr>
          <p:cNvCxnSpPr>
            <a:cxnSpLocks/>
          </p:cNvCxnSpPr>
          <p:nvPr/>
        </p:nvCxnSpPr>
        <p:spPr>
          <a:xfrm>
            <a:off x="7973610" y="2512148"/>
            <a:ext cx="12028" cy="34903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D350836-4012-4547-A6FB-CB8A9483367C}"/>
              </a:ext>
            </a:extLst>
          </p:cNvPr>
          <p:cNvCxnSpPr>
            <a:cxnSpLocks/>
          </p:cNvCxnSpPr>
          <p:nvPr/>
        </p:nvCxnSpPr>
        <p:spPr>
          <a:xfrm flipV="1">
            <a:off x="7985638" y="3018946"/>
            <a:ext cx="1" cy="64578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725E068-E7AF-4D16-8776-90B18B2A1F3D}"/>
              </a:ext>
            </a:extLst>
          </p:cNvPr>
          <p:cNvSpPr txBox="1"/>
          <p:nvPr/>
        </p:nvSpPr>
        <p:spPr>
          <a:xfrm>
            <a:off x="7722700" y="3693732"/>
            <a:ext cx="968955" cy="276999"/>
          </a:xfrm>
          <a:prstGeom prst="rect">
            <a:avLst/>
          </a:prstGeom>
          <a:noFill/>
        </p:spPr>
        <p:txBody>
          <a:bodyPr wrap="square" rtlCol="0">
            <a:spAutoFit/>
          </a:bodyPr>
          <a:lstStyle/>
          <a:p>
            <a:r>
              <a:rPr lang="en-US" sz="1200" dirty="0"/>
              <a:t>13% lower</a:t>
            </a:r>
            <a:endParaRPr lang="en-GB" sz="1200" dirty="0"/>
          </a:p>
        </p:txBody>
      </p:sp>
      <p:sp>
        <p:nvSpPr>
          <p:cNvPr id="33" name="TextBox 32">
            <a:extLst>
              <a:ext uri="{FF2B5EF4-FFF2-40B4-BE49-F238E27FC236}">
                <a16:creationId xmlns:a16="http://schemas.microsoft.com/office/drawing/2014/main" id="{404355B6-8390-424C-BF0B-E49421A810CA}"/>
              </a:ext>
            </a:extLst>
          </p:cNvPr>
          <p:cNvSpPr txBox="1"/>
          <p:nvPr/>
        </p:nvSpPr>
        <p:spPr>
          <a:xfrm>
            <a:off x="3898559" y="5126113"/>
            <a:ext cx="2419576" cy="646331"/>
          </a:xfrm>
          <a:prstGeom prst="rect">
            <a:avLst/>
          </a:prstGeom>
          <a:noFill/>
        </p:spPr>
        <p:txBody>
          <a:bodyPr wrap="square" rtlCol="0">
            <a:spAutoFit/>
          </a:bodyPr>
          <a:lstStyle/>
          <a:p>
            <a:r>
              <a:rPr lang="en-US" dirty="0"/>
              <a:t>Terminal year generally overestimated</a:t>
            </a:r>
          </a:p>
        </p:txBody>
      </p:sp>
      <p:cxnSp>
        <p:nvCxnSpPr>
          <p:cNvPr id="34" name="Straight Arrow Connector 33">
            <a:extLst>
              <a:ext uri="{FF2B5EF4-FFF2-40B4-BE49-F238E27FC236}">
                <a16:creationId xmlns:a16="http://schemas.microsoft.com/office/drawing/2014/main" id="{1430C913-947B-46A8-A813-0F68CEFB1D5B}"/>
              </a:ext>
            </a:extLst>
          </p:cNvPr>
          <p:cNvCxnSpPr>
            <a:cxnSpLocks/>
          </p:cNvCxnSpPr>
          <p:nvPr/>
        </p:nvCxnSpPr>
        <p:spPr>
          <a:xfrm flipH="1" flipV="1">
            <a:off x="8435202" y="2924297"/>
            <a:ext cx="19664" cy="24660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0809690-339E-4C4B-8316-6F865D74B780}"/>
              </a:ext>
            </a:extLst>
          </p:cNvPr>
          <p:cNvSpPr txBox="1"/>
          <p:nvPr/>
        </p:nvSpPr>
        <p:spPr>
          <a:xfrm>
            <a:off x="8278225" y="3030055"/>
            <a:ext cx="538986" cy="646331"/>
          </a:xfrm>
          <a:prstGeom prst="rect">
            <a:avLst/>
          </a:prstGeom>
          <a:noFill/>
        </p:spPr>
        <p:txBody>
          <a:bodyPr wrap="square" rtlCol="0">
            <a:spAutoFit/>
          </a:bodyPr>
          <a:lstStyle/>
          <a:p>
            <a:r>
              <a:rPr lang="en-US" sz="3600" dirty="0">
                <a:solidFill>
                  <a:srgbClr val="00B050"/>
                </a:solidFill>
              </a:rPr>
              <a:t>?</a:t>
            </a:r>
            <a:endParaRPr lang="en-GB" sz="3600" dirty="0">
              <a:solidFill>
                <a:srgbClr val="00B050"/>
              </a:solidFill>
            </a:endParaRPr>
          </a:p>
        </p:txBody>
      </p:sp>
      <p:sp>
        <p:nvSpPr>
          <p:cNvPr id="3" name="Slide Number Placeholder 2">
            <a:extLst>
              <a:ext uri="{FF2B5EF4-FFF2-40B4-BE49-F238E27FC236}">
                <a16:creationId xmlns:a16="http://schemas.microsoft.com/office/drawing/2014/main" id="{210C3187-B513-49EB-9B41-98EE0CB5F3AD}"/>
              </a:ext>
            </a:extLst>
          </p:cNvPr>
          <p:cNvSpPr>
            <a:spLocks noGrp="1"/>
          </p:cNvSpPr>
          <p:nvPr>
            <p:ph type="sldNum" sz="quarter" idx="12"/>
          </p:nvPr>
        </p:nvSpPr>
        <p:spPr/>
        <p:txBody>
          <a:bodyPr/>
          <a:lstStyle/>
          <a:p>
            <a:fld id="{F7C288CD-0659-4E50-8F4F-54719A8BCF50}" type="slidenum">
              <a:rPr lang="en-US" smtClean="0"/>
              <a:t>16</a:t>
            </a:fld>
            <a:endParaRPr lang="en-US"/>
          </a:p>
        </p:txBody>
      </p:sp>
    </p:spTree>
    <p:extLst>
      <p:ext uri="{BB962C8B-B14F-4D97-AF65-F5344CB8AC3E}">
        <p14:creationId xmlns:p14="http://schemas.microsoft.com/office/powerpoint/2010/main" val="2571782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B45D0-7989-4E28-A418-CF16E370B73A}"/>
              </a:ext>
            </a:extLst>
          </p:cNvPr>
          <p:cNvSpPr>
            <a:spLocks noGrp="1"/>
          </p:cNvSpPr>
          <p:nvPr>
            <p:ph type="title"/>
          </p:nvPr>
        </p:nvSpPr>
        <p:spPr/>
        <p:txBody>
          <a:bodyPr/>
          <a:lstStyle/>
          <a:p>
            <a:r>
              <a:rPr lang="en-US" dirty="0"/>
              <a:t>Tanner crab</a:t>
            </a:r>
          </a:p>
        </p:txBody>
      </p:sp>
      <p:sp>
        <p:nvSpPr>
          <p:cNvPr id="3" name="Content Placeholder 2">
            <a:extLst>
              <a:ext uri="{FF2B5EF4-FFF2-40B4-BE49-F238E27FC236}">
                <a16:creationId xmlns:a16="http://schemas.microsoft.com/office/drawing/2014/main" id="{C148F8BE-5982-4A3B-9876-B4D3B4068781}"/>
              </a:ext>
            </a:extLst>
          </p:cNvPr>
          <p:cNvSpPr>
            <a:spLocks noGrp="1"/>
          </p:cNvSpPr>
          <p:nvPr>
            <p:ph idx="1"/>
          </p:nvPr>
        </p:nvSpPr>
        <p:spPr/>
        <p:txBody>
          <a:bodyPr>
            <a:normAutofit/>
          </a:bodyPr>
          <a:lstStyle/>
          <a:p>
            <a:pPr marL="0" indent="0">
              <a:buNone/>
            </a:pPr>
            <a:r>
              <a:rPr lang="en-US" b="1" dirty="0"/>
              <a:t>Sources of uncertainty: </a:t>
            </a:r>
          </a:p>
          <a:p>
            <a:pPr lvl="1"/>
            <a:r>
              <a:rPr lang="en-US" dirty="0"/>
              <a:t>EBS-wide model estimates vs east/west management</a:t>
            </a:r>
          </a:p>
          <a:p>
            <a:pPr lvl="1"/>
            <a:r>
              <a:rPr lang="en-US" dirty="0"/>
              <a:t>overestimates of 5-inch males</a:t>
            </a:r>
          </a:p>
          <a:p>
            <a:endParaRPr lang="en-US" dirty="0"/>
          </a:p>
          <a:p>
            <a:pPr marL="0" indent="0">
              <a:buNone/>
            </a:pPr>
            <a:r>
              <a:rPr lang="en-US" b="1" dirty="0"/>
              <a:t>Treatment of TAC inputs:</a:t>
            </a:r>
          </a:p>
          <a:p>
            <a:pPr lvl="1"/>
            <a:r>
              <a:rPr lang="en-US" dirty="0"/>
              <a:t>Apportion model estimates east/west based on raw survey proportions?</a:t>
            </a:r>
          </a:p>
          <a:p>
            <a:pPr lvl="1"/>
            <a:r>
              <a:rPr lang="en-US" dirty="0"/>
              <a:t>Buffer 5-inch male estimates? Buffer computed TAC?</a:t>
            </a:r>
          </a:p>
          <a:p>
            <a:pPr lvl="1"/>
            <a:r>
              <a:rPr lang="en-US" dirty="0"/>
              <a:t>Use raw survey area-swept estimates?</a:t>
            </a:r>
          </a:p>
          <a:p>
            <a:pPr lvl="2"/>
            <a:r>
              <a:rPr lang="en-US" dirty="0"/>
              <a:t>Past harvest strategies have been “tuned” to survey estimates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2F7E481B-89AE-4D72-BE79-F1AEC67ED581}"/>
              </a:ext>
            </a:extLst>
          </p:cNvPr>
          <p:cNvSpPr>
            <a:spLocks noGrp="1"/>
          </p:cNvSpPr>
          <p:nvPr>
            <p:ph type="sldNum" sz="quarter" idx="12"/>
          </p:nvPr>
        </p:nvSpPr>
        <p:spPr/>
        <p:txBody>
          <a:bodyPr/>
          <a:lstStyle/>
          <a:p>
            <a:fld id="{5435DE04-DB9A-4276-9B0D-516C5FE5169B}" type="slidenum">
              <a:rPr lang="en-US" smtClean="0"/>
              <a:t>17</a:t>
            </a:fld>
            <a:endParaRPr lang="en-US"/>
          </a:p>
        </p:txBody>
      </p:sp>
    </p:spTree>
    <p:extLst>
      <p:ext uri="{BB962C8B-B14F-4D97-AF65-F5344CB8AC3E}">
        <p14:creationId xmlns:p14="http://schemas.microsoft.com/office/powerpoint/2010/main" val="1022735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0DFC-58A0-4099-8B9A-314EB75ECAAF}"/>
              </a:ext>
            </a:extLst>
          </p:cNvPr>
          <p:cNvSpPr>
            <a:spLocks noGrp="1"/>
          </p:cNvSpPr>
          <p:nvPr>
            <p:ph type="title"/>
          </p:nvPr>
        </p:nvSpPr>
        <p:spPr>
          <a:xfrm>
            <a:off x="456122" y="18254"/>
            <a:ext cx="2192187" cy="1646643"/>
          </a:xfrm>
        </p:spPr>
        <p:txBody>
          <a:bodyPr>
            <a:normAutofit/>
          </a:bodyPr>
          <a:lstStyle/>
          <a:p>
            <a:r>
              <a:rPr lang="en-US" dirty="0"/>
              <a:t>Snow crab</a:t>
            </a:r>
          </a:p>
        </p:txBody>
      </p:sp>
      <p:sp>
        <p:nvSpPr>
          <p:cNvPr id="3" name="Content Placeholder 2">
            <a:extLst>
              <a:ext uri="{FF2B5EF4-FFF2-40B4-BE49-F238E27FC236}">
                <a16:creationId xmlns:a16="http://schemas.microsoft.com/office/drawing/2014/main" id="{B8C5E31A-D38F-43EC-8060-D712B3743099}"/>
              </a:ext>
            </a:extLst>
          </p:cNvPr>
          <p:cNvSpPr>
            <a:spLocks noGrp="1"/>
          </p:cNvSpPr>
          <p:nvPr>
            <p:ph idx="1"/>
          </p:nvPr>
        </p:nvSpPr>
        <p:spPr>
          <a:xfrm>
            <a:off x="395736" y="2488408"/>
            <a:ext cx="8664288" cy="4351338"/>
          </a:xfrm>
        </p:spPr>
        <p:txBody>
          <a:bodyPr>
            <a:normAutofit lnSpcReduction="10000"/>
          </a:bodyPr>
          <a:lstStyle/>
          <a:p>
            <a:pPr marL="0" indent="0">
              <a:buNone/>
            </a:pPr>
            <a:r>
              <a:rPr lang="en-US" b="1" dirty="0"/>
              <a:t>Sources of uncertainty: </a:t>
            </a:r>
          </a:p>
          <a:p>
            <a:r>
              <a:rPr lang="en-US" dirty="0"/>
              <a:t>Maturity definitions: size cut-off, model ogive, logistic regression SM</a:t>
            </a:r>
            <a:r>
              <a:rPr lang="en-US" baseline="-25000" dirty="0"/>
              <a:t>50</a:t>
            </a:r>
          </a:p>
          <a:p>
            <a:pPr lvl="1"/>
            <a:r>
              <a:rPr lang="en-US" baseline="-25000" dirty="0"/>
              <a:t>MMB is super sensitive to how maturity is defined</a:t>
            </a:r>
          </a:p>
          <a:p>
            <a:r>
              <a:rPr lang="en-US" dirty="0"/>
              <a:t>Retrospective pattern: risk of overharvesting</a:t>
            </a:r>
          </a:p>
          <a:p>
            <a:endParaRPr lang="en-US" dirty="0"/>
          </a:p>
          <a:p>
            <a:pPr marL="0" indent="0">
              <a:buNone/>
            </a:pPr>
            <a:r>
              <a:rPr lang="en-US" b="1" dirty="0"/>
              <a:t>TAC treatment:</a:t>
            </a:r>
          </a:p>
          <a:p>
            <a:r>
              <a:rPr lang="en-US" dirty="0"/>
              <a:t>Use model uncertainty report card to guide buffers of computed TAC post-hoc?</a:t>
            </a:r>
          </a:p>
          <a:p>
            <a:r>
              <a:rPr lang="en-US" dirty="0"/>
              <a:t>Use survey estimates?</a:t>
            </a:r>
          </a:p>
          <a:p>
            <a:endParaRPr lang="en-US" dirty="0"/>
          </a:p>
          <a:p>
            <a:endParaRPr lang="en-US" dirty="0"/>
          </a:p>
        </p:txBody>
      </p:sp>
      <p:sp>
        <p:nvSpPr>
          <p:cNvPr id="4" name="Slide Number Placeholder 3">
            <a:extLst>
              <a:ext uri="{FF2B5EF4-FFF2-40B4-BE49-F238E27FC236}">
                <a16:creationId xmlns:a16="http://schemas.microsoft.com/office/drawing/2014/main" id="{668393F2-15BB-4F3B-8952-3C45D951333B}"/>
              </a:ext>
            </a:extLst>
          </p:cNvPr>
          <p:cNvSpPr>
            <a:spLocks noGrp="1"/>
          </p:cNvSpPr>
          <p:nvPr>
            <p:ph type="sldNum" sz="quarter" idx="12"/>
          </p:nvPr>
        </p:nvSpPr>
        <p:spPr/>
        <p:txBody>
          <a:bodyPr/>
          <a:lstStyle/>
          <a:p>
            <a:fld id="{5435DE04-DB9A-4276-9B0D-516C5FE5169B}" type="slidenum">
              <a:rPr lang="en-US" smtClean="0"/>
              <a:t>18</a:t>
            </a:fld>
            <a:endParaRPr lang="en-US"/>
          </a:p>
        </p:txBody>
      </p:sp>
      <p:pic>
        <p:nvPicPr>
          <p:cNvPr id="6" name="Picture 5">
            <a:extLst>
              <a:ext uri="{FF2B5EF4-FFF2-40B4-BE49-F238E27FC236}">
                <a16:creationId xmlns:a16="http://schemas.microsoft.com/office/drawing/2014/main" id="{EECE54EF-0E54-4CF5-9D1B-3F83FA16902D}"/>
              </a:ext>
            </a:extLst>
          </p:cNvPr>
          <p:cNvPicPr>
            <a:picLocks noChangeAspect="1"/>
          </p:cNvPicPr>
          <p:nvPr/>
        </p:nvPicPr>
        <p:blipFill>
          <a:blip r:embed="rId2"/>
          <a:stretch>
            <a:fillRect/>
          </a:stretch>
        </p:blipFill>
        <p:spPr>
          <a:xfrm>
            <a:off x="5984902" y="196505"/>
            <a:ext cx="3003495" cy="2173633"/>
          </a:xfrm>
          <a:prstGeom prst="rect">
            <a:avLst/>
          </a:prstGeom>
        </p:spPr>
      </p:pic>
      <p:pic>
        <p:nvPicPr>
          <p:cNvPr id="12" name="Picture 11">
            <a:extLst>
              <a:ext uri="{FF2B5EF4-FFF2-40B4-BE49-F238E27FC236}">
                <a16:creationId xmlns:a16="http://schemas.microsoft.com/office/drawing/2014/main" id="{4227C221-635D-4044-A592-F9368A2B11B2}"/>
              </a:ext>
            </a:extLst>
          </p:cNvPr>
          <p:cNvPicPr>
            <a:picLocks noChangeAspect="1"/>
          </p:cNvPicPr>
          <p:nvPr/>
        </p:nvPicPr>
        <p:blipFill>
          <a:blip r:embed="rId3"/>
          <a:stretch>
            <a:fillRect/>
          </a:stretch>
        </p:blipFill>
        <p:spPr>
          <a:xfrm>
            <a:off x="2814857" y="180788"/>
            <a:ext cx="3003496" cy="2175376"/>
          </a:xfrm>
          <a:prstGeom prst="rect">
            <a:avLst/>
          </a:prstGeom>
        </p:spPr>
      </p:pic>
    </p:spTree>
    <p:extLst>
      <p:ext uri="{BB962C8B-B14F-4D97-AF65-F5344CB8AC3E}">
        <p14:creationId xmlns:p14="http://schemas.microsoft.com/office/powerpoint/2010/main" val="222646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6F6AEF-F713-4C68-BF74-DE2F5E1960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0401" y="1188720"/>
            <a:ext cx="8280400" cy="5669280"/>
          </a:xfrm>
          <a:prstGeom prst="rect">
            <a:avLst/>
          </a:prstGeom>
        </p:spPr>
      </p:pic>
      <p:sp>
        <p:nvSpPr>
          <p:cNvPr id="5" name="Title 4">
            <a:extLst>
              <a:ext uri="{FF2B5EF4-FFF2-40B4-BE49-F238E27FC236}">
                <a16:creationId xmlns:a16="http://schemas.microsoft.com/office/drawing/2014/main" id="{D8747FBD-6923-404A-BEF7-2B34E36FFE67}"/>
              </a:ext>
            </a:extLst>
          </p:cNvPr>
          <p:cNvSpPr>
            <a:spLocks noGrp="1"/>
          </p:cNvSpPr>
          <p:nvPr>
            <p:ph type="title"/>
          </p:nvPr>
        </p:nvSpPr>
        <p:spPr>
          <a:xfrm>
            <a:off x="660401" y="111967"/>
            <a:ext cx="7886700" cy="1325563"/>
          </a:xfrm>
        </p:spPr>
        <p:txBody>
          <a:bodyPr/>
          <a:lstStyle/>
          <a:p>
            <a:r>
              <a:rPr lang="en-US" dirty="0"/>
              <a:t>2019/20 BBRKC + snow crab directed fisheries</a:t>
            </a:r>
          </a:p>
        </p:txBody>
      </p:sp>
      <p:sp>
        <p:nvSpPr>
          <p:cNvPr id="6" name="TextBox 5">
            <a:extLst>
              <a:ext uri="{FF2B5EF4-FFF2-40B4-BE49-F238E27FC236}">
                <a16:creationId xmlns:a16="http://schemas.microsoft.com/office/drawing/2014/main" id="{0752E796-5B82-4426-9DA2-2C19D5BA6DC7}"/>
              </a:ext>
            </a:extLst>
          </p:cNvPr>
          <p:cNvSpPr txBox="1"/>
          <p:nvPr/>
        </p:nvSpPr>
        <p:spPr>
          <a:xfrm>
            <a:off x="930286" y="6238240"/>
            <a:ext cx="3609963" cy="369332"/>
          </a:xfrm>
          <a:prstGeom prst="rect">
            <a:avLst/>
          </a:prstGeom>
          <a:noFill/>
        </p:spPr>
        <p:txBody>
          <a:bodyPr wrap="none" rtlCol="0">
            <a:spAutoFit/>
          </a:bodyPr>
          <a:lstStyle/>
          <a:p>
            <a:r>
              <a:rPr lang="en-US" dirty="0"/>
              <a:t>* Excludes stat areas with &lt;3 vessels</a:t>
            </a:r>
          </a:p>
        </p:txBody>
      </p:sp>
      <p:sp>
        <p:nvSpPr>
          <p:cNvPr id="2" name="Slide Number Placeholder 1">
            <a:extLst>
              <a:ext uri="{FF2B5EF4-FFF2-40B4-BE49-F238E27FC236}">
                <a16:creationId xmlns:a16="http://schemas.microsoft.com/office/drawing/2014/main" id="{1F5C6781-4FAF-4FA2-906F-F25A3E67D662}"/>
              </a:ext>
            </a:extLst>
          </p:cNvPr>
          <p:cNvSpPr>
            <a:spLocks noGrp="1"/>
          </p:cNvSpPr>
          <p:nvPr>
            <p:ph type="sldNum" sz="quarter" idx="12"/>
          </p:nvPr>
        </p:nvSpPr>
        <p:spPr/>
        <p:txBody>
          <a:bodyPr/>
          <a:lstStyle/>
          <a:p>
            <a:fld id="{5435DE04-DB9A-4276-9B0D-516C5FE5169B}" type="slidenum">
              <a:rPr lang="en-US" smtClean="0"/>
              <a:t>19</a:t>
            </a:fld>
            <a:endParaRPr lang="en-US"/>
          </a:p>
        </p:txBody>
      </p:sp>
    </p:spTree>
    <p:extLst>
      <p:ext uri="{BB962C8B-B14F-4D97-AF65-F5344CB8AC3E}">
        <p14:creationId xmlns:p14="http://schemas.microsoft.com/office/powerpoint/2010/main" val="400088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60188781"/>
              </p:ext>
            </p:extLst>
          </p:nvPr>
        </p:nvGraphicFramePr>
        <p:xfrm>
          <a:off x="381000" y="2229215"/>
          <a:ext cx="6109996" cy="3790585"/>
        </p:xfrm>
        <a:graphic>
          <a:graphicData uri="http://schemas.openxmlformats.org/drawingml/2006/table">
            <a:tbl>
              <a:tblPr firstRow="1" firstCol="1" bandRow="1">
                <a:tableStyleId>{5C22544A-7EE6-4342-B048-85BDC9FD1C3A}</a:tableStyleId>
              </a:tblPr>
              <a:tblGrid>
                <a:gridCol w="3054998">
                  <a:extLst>
                    <a:ext uri="{9D8B030D-6E8A-4147-A177-3AD203B41FA5}">
                      <a16:colId xmlns:a16="http://schemas.microsoft.com/office/drawing/2014/main" val="20000"/>
                    </a:ext>
                  </a:extLst>
                </a:gridCol>
                <a:gridCol w="3054998">
                  <a:extLst>
                    <a:ext uri="{9D8B030D-6E8A-4147-A177-3AD203B41FA5}">
                      <a16:colId xmlns:a16="http://schemas.microsoft.com/office/drawing/2014/main" val="20001"/>
                    </a:ext>
                  </a:extLst>
                </a:gridCol>
              </a:tblGrid>
              <a:tr h="222564">
                <a:tc>
                  <a:txBody>
                    <a:bodyPr/>
                    <a:lstStyle/>
                    <a:p>
                      <a:pPr marL="0" marR="0">
                        <a:lnSpc>
                          <a:spcPct val="115000"/>
                        </a:lnSpc>
                        <a:spcBef>
                          <a:spcPts val="0"/>
                        </a:spcBef>
                        <a:spcAft>
                          <a:spcPts val="0"/>
                        </a:spcAft>
                      </a:pPr>
                      <a:r>
                        <a:rPr lang="en-US" sz="1600" dirty="0">
                          <a:effectLst/>
                        </a:rPr>
                        <a:t>Fishery</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Coverage</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0"/>
                  </a:ext>
                </a:extLst>
              </a:tr>
              <a:tr h="331373">
                <a:tc>
                  <a:txBody>
                    <a:bodyPr/>
                    <a:lstStyle/>
                    <a:p>
                      <a:pPr marL="0" marR="0">
                        <a:lnSpc>
                          <a:spcPct val="115000"/>
                        </a:lnSpc>
                        <a:spcBef>
                          <a:spcPts val="0"/>
                        </a:spcBef>
                        <a:spcAft>
                          <a:spcPts val="0"/>
                        </a:spcAft>
                      </a:pPr>
                      <a:r>
                        <a:rPr lang="en-US" sz="1600" dirty="0">
                          <a:effectLst/>
                        </a:rPr>
                        <a:t>Bering Sea snow crab</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30-100% (a)</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r h="331373">
                <a:tc>
                  <a:txBody>
                    <a:bodyPr/>
                    <a:lstStyle/>
                    <a:p>
                      <a:pPr marL="0" marR="0">
                        <a:lnSpc>
                          <a:spcPct val="115000"/>
                        </a:lnSpc>
                        <a:spcBef>
                          <a:spcPts val="0"/>
                        </a:spcBef>
                        <a:spcAft>
                          <a:spcPts val="0"/>
                        </a:spcAft>
                      </a:pPr>
                      <a:r>
                        <a:rPr lang="en-US" sz="1600">
                          <a:effectLst/>
                        </a:rPr>
                        <a:t>Bristol Bay red king crab</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20% (a)</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r h="331373">
                <a:tc>
                  <a:txBody>
                    <a:bodyPr/>
                    <a:lstStyle/>
                    <a:p>
                      <a:pPr marL="0" marR="0">
                        <a:lnSpc>
                          <a:spcPct val="115000"/>
                        </a:lnSpc>
                        <a:spcBef>
                          <a:spcPts val="0"/>
                        </a:spcBef>
                        <a:spcAft>
                          <a:spcPts val="0"/>
                        </a:spcAft>
                      </a:pPr>
                      <a:r>
                        <a:rPr lang="en-US" sz="1600">
                          <a:effectLst/>
                        </a:rPr>
                        <a:t>Bering Sea Tanner crab</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30-100% (a)</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331373">
                <a:tc>
                  <a:txBody>
                    <a:bodyPr/>
                    <a:lstStyle/>
                    <a:p>
                      <a:pPr marL="0" marR="0">
                        <a:lnSpc>
                          <a:spcPct val="115000"/>
                        </a:lnSpc>
                        <a:spcBef>
                          <a:spcPts val="0"/>
                        </a:spcBef>
                        <a:spcAft>
                          <a:spcPts val="0"/>
                        </a:spcAft>
                      </a:pPr>
                      <a:r>
                        <a:rPr lang="en-US" sz="1600">
                          <a:effectLst/>
                        </a:rPr>
                        <a:t>Pribilof District red king crab</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100%</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r h="331373">
                <a:tc>
                  <a:txBody>
                    <a:bodyPr/>
                    <a:lstStyle/>
                    <a:p>
                      <a:pPr marL="0" marR="0">
                        <a:lnSpc>
                          <a:spcPct val="115000"/>
                        </a:lnSpc>
                        <a:spcBef>
                          <a:spcPts val="0"/>
                        </a:spcBef>
                        <a:spcAft>
                          <a:spcPts val="0"/>
                        </a:spcAft>
                      </a:pPr>
                      <a:r>
                        <a:rPr lang="en-US" sz="1600" dirty="0">
                          <a:effectLst/>
                        </a:rPr>
                        <a:t>Pribilof District blue king crab</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100%</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5"/>
                  </a:ext>
                </a:extLst>
              </a:tr>
              <a:tr h="331373">
                <a:tc>
                  <a:txBody>
                    <a:bodyPr/>
                    <a:lstStyle/>
                    <a:p>
                      <a:pPr marL="0" marR="0">
                        <a:lnSpc>
                          <a:spcPct val="115000"/>
                        </a:lnSpc>
                        <a:spcBef>
                          <a:spcPts val="0"/>
                        </a:spcBef>
                        <a:spcAft>
                          <a:spcPts val="0"/>
                        </a:spcAft>
                      </a:pPr>
                      <a:r>
                        <a:rPr lang="en-US" sz="1600">
                          <a:effectLst/>
                        </a:rPr>
                        <a:t>Saint Matthew Island blue king crab</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100%</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6"/>
                  </a:ext>
                </a:extLst>
              </a:tr>
              <a:tr h="331373">
                <a:tc>
                  <a:txBody>
                    <a:bodyPr/>
                    <a:lstStyle/>
                    <a:p>
                      <a:pPr marL="0" marR="0">
                        <a:lnSpc>
                          <a:spcPct val="115000"/>
                        </a:lnSpc>
                        <a:spcBef>
                          <a:spcPts val="0"/>
                        </a:spcBef>
                        <a:spcAft>
                          <a:spcPts val="0"/>
                        </a:spcAft>
                      </a:pPr>
                      <a:r>
                        <a:rPr lang="en-US" sz="1600" dirty="0">
                          <a:effectLst/>
                        </a:rPr>
                        <a:t>Norton Sound red king crab</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Discretionary</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7"/>
                  </a:ext>
                </a:extLst>
              </a:tr>
              <a:tr h="331373">
                <a:tc>
                  <a:txBody>
                    <a:bodyPr/>
                    <a:lstStyle/>
                    <a:p>
                      <a:pPr marL="0" marR="0">
                        <a:lnSpc>
                          <a:spcPct val="115000"/>
                        </a:lnSpc>
                        <a:spcBef>
                          <a:spcPts val="0"/>
                        </a:spcBef>
                        <a:spcAft>
                          <a:spcPts val="0"/>
                        </a:spcAft>
                      </a:pPr>
                      <a:r>
                        <a:rPr lang="en-US" sz="1600" dirty="0">
                          <a:effectLst/>
                        </a:rPr>
                        <a:t>Aleutian Islands golden king crab</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50% (b)</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8"/>
                  </a:ext>
                </a:extLst>
              </a:tr>
              <a:tr h="331373">
                <a:tc>
                  <a:txBody>
                    <a:bodyPr/>
                    <a:lstStyle/>
                    <a:p>
                      <a:pPr marL="0" marR="0">
                        <a:lnSpc>
                          <a:spcPct val="115000"/>
                        </a:lnSpc>
                        <a:spcBef>
                          <a:spcPts val="0"/>
                        </a:spcBef>
                        <a:spcAft>
                          <a:spcPts val="0"/>
                        </a:spcAft>
                      </a:pPr>
                      <a:r>
                        <a:rPr lang="en-US" sz="1600" dirty="0">
                          <a:effectLst/>
                        </a:rPr>
                        <a:t>Pribilof District golden king crab</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100%</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9"/>
                  </a:ext>
                </a:extLst>
              </a:tr>
              <a:tr h="331373">
                <a:tc>
                  <a:txBody>
                    <a:bodyPr/>
                    <a:lstStyle/>
                    <a:p>
                      <a:pPr marL="0" marR="0">
                        <a:lnSpc>
                          <a:spcPct val="115000"/>
                        </a:lnSpc>
                        <a:spcBef>
                          <a:spcPts val="0"/>
                        </a:spcBef>
                        <a:spcAft>
                          <a:spcPts val="0"/>
                        </a:spcAft>
                      </a:pPr>
                      <a:r>
                        <a:rPr lang="en-US" sz="1600" dirty="0">
                          <a:effectLst/>
                        </a:rPr>
                        <a:t>Adak red king crab</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100%</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0"/>
                  </a:ext>
                </a:extLst>
              </a:tr>
            </a:tbl>
          </a:graphicData>
        </a:graphic>
      </p:graphicFrame>
      <p:sp>
        <p:nvSpPr>
          <p:cNvPr id="3" name="TextBox 2"/>
          <p:cNvSpPr txBox="1"/>
          <p:nvPr/>
        </p:nvSpPr>
        <p:spPr>
          <a:xfrm>
            <a:off x="381000" y="1490551"/>
            <a:ext cx="8229600" cy="646331"/>
          </a:xfrm>
          <a:prstGeom prst="rect">
            <a:avLst/>
          </a:prstGeom>
          <a:noFill/>
        </p:spPr>
        <p:txBody>
          <a:bodyPr wrap="square" rtlCol="0">
            <a:spAutoFit/>
          </a:bodyPr>
          <a:lstStyle/>
          <a:p>
            <a:r>
              <a:rPr lang="en-US" dirty="0"/>
              <a:t>Mandatory catcher-vessel coverage requirements, per </a:t>
            </a:r>
            <a:r>
              <a:rPr lang="en-US" b="1" dirty="0"/>
              <a:t>5 AAC 39.645</a:t>
            </a:r>
            <a:r>
              <a:rPr lang="en-US" dirty="0"/>
              <a:t>. </a:t>
            </a:r>
          </a:p>
          <a:p>
            <a:r>
              <a:rPr lang="en-US" dirty="0"/>
              <a:t>All vessels processing crab must carry observers.</a:t>
            </a:r>
            <a:endParaRPr lang="en-US" dirty="0">
              <a:effectLst/>
            </a:endParaRPr>
          </a:p>
        </p:txBody>
      </p:sp>
      <p:sp>
        <p:nvSpPr>
          <p:cNvPr id="4" name="TextBox 3"/>
          <p:cNvSpPr txBox="1"/>
          <p:nvPr/>
        </p:nvSpPr>
        <p:spPr>
          <a:xfrm>
            <a:off x="381000" y="6019800"/>
            <a:ext cx="8229600" cy="738664"/>
          </a:xfrm>
          <a:prstGeom prst="rect">
            <a:avLst/>
          </a:prstGeom>
          <a:noFill/>
        </p:spPr>
        <p:txBody>
          <a:bodyPr wrap="square" rtlCol="0">
            <a:spAutoFit/>
          </a:bodyPr>
          <a:lstStyle/>
          <a:p>
            <a:r>
              <a:rPr lang="en-US" sz="1400" b="1" baseline="30000" dirty="0"/>
              <a:t>a</a:t>
            </a:r>
            <a:r>
              <a:rPr lang="en-US" sz="1400" b="1" dirty="0"/>
              <a:t> </a:t>
            </a:r>
            <a:r>
              <a:rPr lang="en-US" sz="1400" dirty="0"/>
              <a:t>Vessels required to carry observers are randomly selected.</a:t>
            </a:r>
            <a:endParaRPr lang="en-US" sz="1400" b="1" baseline="30000" dirty="0"/>
          </a:p>
          <a:p>
            <a:r>
              <a:rPr lang="en-US" sz="1400" b="1" baseline="30000" dirty="0"/>
              <a:t>b</a:t>
            </a:r>
            <a:r>
              <a:rPr lang="en-US" sz="1400" b="1" dirty="0"/>
              <a:t> </a:t>
            </a:r>
            <a:r>
              <a:rPr lang="en-US" sz="1400" dirty="0"/>
              <a:t>All catcher vessels must carry an observer during harvest of 50% of total landed catch weight in each three-month trimester of nine-month season Aug 1 – Oct 31; Nov 1 – Jan 31; Feb 1 – April 30. </a:t>
            </a:r>
            <a:endParaRPr lang="en-US" sz="1400" dirty="0">
              <a:effectLst/>
            </a:endParaRPr>
          </a:p>
        </p:txBody>
      </p:sp>
      <p:sp>
        <p:nvSpPr>
          <p:cNvPr id="5" name="Title 4">
            <a:extLst>
              <a:ext uri="{FF2B5EF4-FFF2-40B4-BE49-F238E27FC236}">
                <a16:creationId xmlns:a16="http://schemas.microsoft.com/office/drawing/2014/main" id="{718ED18D-D906-4027-B751-19307AAAF092}"/>
              </a:ext>
            </a:extLst>
          </p:cNvPr>
          <p:cNvSpPr>
            <a:spLocks noGrp="1"/>
          </p:cNvSpPr>
          <p:nvPr>
            <p:ph type="title"/>
          </p:nvPr>
        </p:nvSpPr>
        <p:spPr>
          <a:xfrm>
            <a:off x="348732" y="164988"/>
            <a:ext cx="8795268" cy="1325563"/>
          </a:xfrm>
        </p:spPr>
        <p:txBody>
          <a:bodyPr/>
          <a:lstStyle/>
          <a:p>
            <a:r>
              <a:rPr lang="en-US" dirty="0"/>
              <a:t>Directed fishery observer coverage</a:t>
            </a:r>
          </a:p>
        </p:txBody>
      </p:sp>
      <p:sp>
        <p:nvSpPr>
          <p:cNvPr id="6" name="Slide Number Placeholder 5">
            <a:extLst>
              <a:ext uri="{FF2B5EF4-FFF2-40B4-BE49-F238E27FC236}">
                <a16:creationId xmlns:a16="http://schemas.microsoft.com/office/drawing/2014/main" id="{3B2EF56F-69EF-442F-8011-0A2BAA923963}"/>
              </a:ext>
            </a:extLst>
          </p:cNvPr>
          <p:cNvSpPr>
            <a:spLocks noGrp="1"/>
          </p:cNvSpPr>
          <p:nvPr>
            <p:ph type="sldNum" sz="quarter" idx="12"/>
          </p:nvPr>
        </p:nvSpPr>
        <p:spPr/>
        <p:txBody>
          <a:bodyPr/>
          <a:lstStyle/>
          <a:p>
            <a:fld id="{5435DE04-DB9A-4276-9B0D-516C5FE5169B}" type="slidenum">
              <a:rPr lang="en-US" smtClean="0"/>
              <a:t>2</a:t>
            </a:fld>
            <a:endParaRPr lang="en-US"/>
          </a:p>
        </p:txBody>
      </p:sp>
      <p:sp>
        <p:nvSpPr>
          <p:cNvPr id="7" name="TextBox 6">
            <a:extLst>
              <a:ext uri="{FF2B5EF4-FFF2-40B4-BE49-F238E27FC236}">
                <a16:creationId xmlns:a16="http://schemas.microsoft.com/office/drawing/2014/main" id="{F75E8D90-4127-4F71-A246-DBEC8D44371B}"/>
              </a:ext>
            </a:extLst>
          </p:cNvPr>
          <p:cNvSpPr txBox="1"/>
          <p:nvPr/>
        </p:nvSpPr>
        <p:spPr>
          <a:xfrm>
            <a:off x="6679720" y="2237837"/>
            <a:ext cx="2248619"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a:t>2020/21 plan:</a:t>
            </a:r>
            <a:r>
              <a:rPr lang="en-US" dirty="0"/>
              <a:t> Generally status quo: Supplement observer personnel with some ADF&amp;G staff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 reduction from data point of view</a:t>
            </a:r>
          </a:p>
        </p:txBody>
      </p:sp>
    </p:spTree>
    <p:extLst>
      <p:ext uri="{BB962C8B-B14F-4D97-AF65-F5344CB8AC3E}">
        <p14:creationId xmlns:p14="http://schemas.microsoft.com/office/powerpoint/2010/main" val="2241031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46DBFF-4F78-4317-BE36-1F1C88632A15}"/>
              </a:ext>
            </a:extLst>
          </p:cNvPr>
          <p:cNvPicPr>
            <a:picLocks noChangeAspect="1"/>
          </p:cNvPicPr>
          <p:nvPr/>
        </p:nvPicPr>
        <p:blipFill>
          <a:blip r:embed="rId2" cstate="email">
            <a:alphaModFix amt="5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6A33704-90DB-4285-89B7-31BC6CEADCA2}"/>
              </a:ext>
            </a:extLst>
          </p:cNvPr>
          <p:cNvSpPr>
            <a:spLocks noGrp="1"/>
          </p:cNvSpPr>
          <p:nvPr>
            <p:ph type="title"/>
          </p:nvPr>
        </p:nvSpPr>
        <p:spPr>
          <a:xfrm>
            <a:off x="2214431" y="2766218"/>
            <a:ext cx="4715137" cy="1325563"/>
          </a:xfrm>
          <a:noFill/>
          <a:ln w="25400">
            <a:solidFill>
              <a:schemeClr val="tx1"/>
            </a:solidFill>
          </a:ln>
        </p:spPr>
        <p:txBody>
          <a:bodyPr>
            <a:normAutofit/>
          </a:bodyPr>
          <a:lstStyle/>
          <a:p>
            <a:pPr algn="ctr"/>
            <a:r>
              <a:rPr lang="en-US" sz="4800" b="1" dirty="0"/>
              <a:t>BBRKC</a:t>
            </a:r>
          </a:p>
        </p:txBody>
      </p:sp>
      <p:sp>
        <p:nvSpPr>
          <p:cNvPr id="3" name="Slide Number Placeholder 2">
            <a:extLst>
              <a:ext uri="{FF2B5EF4-FFF2-40B4-BE49-F238E27FC236}">
                <a16:creationId xmlns:a16="http://schemas.microsoft.com/office/drawing/2014/main" id="{8631C945-D2B2-405D-A507-34401481A6FD}"/>
              </a:ext>
            </a:extLst>
          </p:cNvPr>
          <p:cNvSpPr>
            <a:spLocks noGrp="1"/>
          </p:cNvSpPr>
          <p:nvPr>
            <p:ph type="sldNum" sz="quarter" idx="12"/>
          </p:nvPr>
        </p:nvSpPr>
        <p:spPr/>
        <p:txBody>
          <a:bodyPr/>
          <a:lstStyle/>
          <a:p>
            <a:fld id="{5435DE04-DB9A-4276-9B0D-516C5FE5169B}" type="slidenum">
              <a:rPr lang="en-US" smtClean="0"/>
              <a:t>20</a:t>
            </a:fld>
            <a:endParaRPr lang="en-US"/>
          </a:p>
        </p:txBody>
      </p:sp>
    </p:spTree>
    <p:extLst>
      <p:ext uri="{BB962C8B-B14F-4D97-AF65-F5344CB8AC3E}">
        <p14:creationId xmlns:p14="http://schemas.microsoft.com/office/powerpoint/2010/main" val="2816963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D58C44-4923-45CC-9C98-9259A736D516}"/>
              </a:ext>
            </a:extLst>
          </p:cNvPr>
          <p:cNvPicPr>
            <a:picLocks noChangeAspect="1"/>
          </p:cNvPicPr>
          <p:nvPr/>
        </p:nvPicPr>
        <p:blipFill>
          <a:blip r:embed="rId2"/>
          <a:stretch>
            <a:fillRect/>
          </a:stretch>
        </p:blipFill>
        <p:spPr>
          <a:xfrm>
            <a:off x="1372000" y="233762"/>
            <a:ext cx="6400000" cy="6390476"/>
          </a:xfrm>
          <a:prstGeom prst="rect">
            <a:avLst/>
          </a:prstGeom>
        </p:spPr>
      </p:pic>
      <p:sp>
        <p:nvSpPr>
          <p:cNvPr id="2" name="Slide Number Placeholder 1">
            <a:extLst>
              <a:ext uri="{FF2B5EF4-FFF2-40B4-BE49-F238E27FC236}">
                <a16:creationId xmlns:a16="http://schemas.microsoft.com/office/drawing/2014/main" id="{C0B87411-5F8E-47FB-B234-B41A5B721937}"/>
              </a:ext>
            </a:extLst>
          </p:cNvPr>
          <p:cNvSpPr>
            <a:spLocks noGrp="1"/>
          </p:cNvSpPr>
          <p:nvPr>
            <p:ph type="sldNum" sz="quarter" idx="12"/>
          </p:nvPr>
        </p:nvSpPr>
        <p:spPr/>
        <p:txBody>
          <a:bodyPr/>
          <a:lstStyle/>
          <a:p>
            <a:fld id="{5435DE04-DB9A-4276-9B0D-516C5FE5169B}"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855A8-439B-45D5-900C-46C39550D2F7}"/>
              </a:ext>
            </a:extLst>
          </p:cNvPr>
          <p:cNvPicPr>
            <a:picLocks noChangeAspect="1"/>
          </p:cNvPicPr>
          <p:nvPr/>
        </p:nvPicPr>
        <p:blipFill>
          <a:blip r:embed="rId2"/>
          <a:stretch>
            <a:fillRect/>
          </a:stretch>
        </p:blipFill>
        <p:spPr>
          <a:xfrm>
            <a:off x="1372000" y="233762"/>
            <a:ext cx="6400000" cy="6390476"/>
          </a:xfrm>
          <a:prstGeom prst="rect">
            <a:avLst/>
          </a:prstGeom>
        </p:spPr>
      </p:pic>
      <p:sp>
        <p:nvSpPr>
          <p:cNvPr id="2" name="Slide Number Placeholder 1">
            <a:extLst>
              <a:ext uri="{FF2B5EF4-FFF2-40B4-BE49-F238E27FC236}">
                <a16:creationId xmlns:a16="http://schemas.microsoft.com/office/drawing/2014/main" id="{C963A7EE-5A41-49A4-A193-4DC215D612D7}"/>
              </a:ext>
            </a:extLst>
          </p:cNvPr>
          <p:cNvSpPr>
            <a:spLocks noGrp="1"/>
          </p:cNvSpPr>
          <p:nvPr>
            <p:ph type="sldNum" sz="quarter" idx="12"/>
          </p:nvPr>
        </p:nvSpPr>
        <p:spPr/>
        <p:txBody>
          <a:bodyPr/>
          <a:lstStyle/>
          <a:p>
            <a:fld id="{5435DE04-DB9A-4276-9B0D-516C5FE5169B}" type="slidenum">
              <a:rPr lang="en-US" smtClean="0"/>
              <a:t>22</a:t>
            </a:fld>
            <a:endParaRPr lang="en-US"/>
          </a:p>
        </p:txBody>
      </p:sp>
    </p:spTree>
    <p:extLst>
      <p:ext uri="{BB962C8B-B14F-4D97-AF65-F5344CB8AC3E}">
        <p14:creationId xmlns:p14="http://schemas.microsoft.com/office/powerpoint/2010/main" val="3646523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D9D7E60F-864B-4234-BBC5-B912D06B42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8650" y="1198880"/>
            <a:ext cx="8168640" cy="5577840"/>
          </a:xfrm>
          <a:prstGeom prst="rect">
            <a:avLst/>
          </a:prstGeom>
        </p:spPr>
      </p:pic>
      <p:sp>
        <p:nvSpPr>
          <p:cNvPr id="2" name="Title 1">
            <a:extLst>
              <a:ext uri="{FF2B5EF4-FFF2-40B4-BE49-F238E27FC236}">
                <a16:creationId xmlns:a16="http://schemas.microsoft.com/office/drawing/2014/main" id="{5708D54D-AF35-4847-BF93-FB227889557C}"/>
              </a:ext>
            </a:extLst>
          </p:cNvPr>
          <p:cNvSpPr>
            <a:spLocks noGrp="1"/>
          </p:cNvSpPr>
          <p:nvPr>
            <p:ph type="title"/>
          </p:nvPr>
        </p:nvSpPr>
        <p:spPr>
          <a:xfrm>
            <a:off x="527050" y="0"/>
            <a:ext cx="7886700" cy="1325563"/>
          </a:xfrm>
        </p:spPr>
        <p:txBody>
          <a:bodyPr/>
          <a:lstStyle/>
          <a:p>
            <a:r>
              <a:rPr lang="en-US" dirty="0"/>
              <a:t>2019/20 BBRKC</a:t>
            </a:r>
          </a:p>
        </p:txBody>
      </p:sp>
      <p:sp>
        <p:nvSpPr>
          <p:cNvPr id="7" name="TextBox 6">
            <a:extLst>
              <a:ext uri="{FF2B5EF4-FFF2-40B4-BE49-F238E27FC236}">
                <a16:creationId xmlns:a16="http://schemas.microsoft.com/office/drawing/2014/main" id="{06314AE5-9B49-4C7C-8855-E9D07FA09BFB}"/>
              </a:ext>
            </a:extLst>
          </p:cNvPr>
          <p:cNvSpPr txBox="1"/>
          <p:nvPr/>
        </p:nvSpPr>
        <p:spPr>
          <a:xfrm>
            <a:off x="5534037" y="6407388"/>
            <a:ext cx="3609963" cy="369332"/>
          </a:xfrm>
          <a:prstGeom prst="rect">
            <a:avLst/>
          </a:prstGeom>
          <a:noFill/>
        </p:spPr>
        <p:txBody>
          <a:bodyPr wrap="none" rtlCol="0">
            <a:spAutoFit/>
          </a:bodyPr>
          <a:lstStyle/>
          <a:p>
            <a:r>
              <a:rPr lang="en-US" dirty="0"/>
              <a:t>* Excludes stat areas with &lt;3 vessels</a:t>
            </a:r>
          </a:p>
        </p:txBody>
      </p:sp>
      <p:sp>
        <p:nvSpPr>
          <p:cNvPr id="3" name="Slide Number Placeholder 2">
            <a:extLst>
              <a:ext uri="{FF2B5EF4-FFF2-40B4-BE49-F238E27FC236}">
                <a16:creationId xmlns:a16="http://schemas.microsoft.com/office/drawing/2014/main" id="{A652402E-7A24-49CD-8A8C-C7659249A95E}"/>
              </a:ext>
            </a:extLst>
          </p:cNvPr>
          <p:cNvSpPr>
            <a:spLocks noGrp="1"/>
          </p:cNvSpPr>
          <p:nvPr>
            <p:ph type="sldNum" sz="quarter" idx="12"/>
          </p:nvPr>
        </p:nvSpPr>
        <p:spPr/>
        <p:txBody>
          <a:bodyPr/>
          <a:lstStyle/>
          <a:p>
            <a:fld id="{5435DE04-DB9A-4276-9B0D-516C5FE5169B}" type="slidenum">
              <a:rPr lang="en-US" smtClean="0"/>
              <a:t>23</a:t>
            </a:fld>
            <a:endParaRPr lang="en-US"/>
          </a:p>
        </p:txBody>
      </p:sp>
    </p:spTree>
    <p:extLst>
      <p:ext uri="{BB962C8B-B14F-4D97-AF65-F5344CB8AC3E}">
        <p14:creationId xmlns:p14="http://schemas.microsoft.com/office/powerpoint/2010/main" val="3882129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10FC-B4CB-4908-84F7-BE96A19127A5}"/>
              </a:ext>
            </a:extLst>
          </p:cNvPr>
          <p:cNvSpPr>
            <a:spLocks noGrp="1"/>
          </p:cNvSpPr>
          <p:nvPr>
            <p:ph type="title"/>
          </p:nvPr>
        </p:nvSpPr>
        <p:spPr>
          <a:xfrm>
            <a:off x="628650" y="0"/>
            <a:ext cx="7886700" cy="1325563"/>
          </a:xfrm>
        </p:spPr>
        <p:txBody>
          <a:bodyPr/>
          <a:lstStyle/>
          <a:p>
            <a:r>
              <a:rPr lang="en-US" dirty="0"/>
              <a:t>BBRKC weighted centers of catch</a:t>
            </a:r>
          </a:p>
        </p:txBody>
      </p:sp>
      <p:pic>
        <p:nvPicPr>
          <p:cNvPr id="4" name="Picture 3">
            <a:extLst>
              <a:ext uri="{FF2B5EF4-FFF2-40B4-BE49-F238E27FC236}">
                <a16:creationId xmlns:a16="http://schemas.microsoft.com/office/drawing/2014/main" id="{2EB3D59F-9364-4A50-83F5-1C71A4784F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1480" y="1097280"/>
            <a:ext cx="8321040" cy="5760720"/>
          </a:xfrm>
          <a:prstGeom prst="rect">
            <a:avLst/>
          </a:prstGeom>
        </p:spPr>
      </p:pic>
      <p:sp>
        <p:nvSpPr>
          <p:cNvPr id="3" name="Oval 2">
            <a:extLst>
              <a:ext uri="{FF2B5EF4-FFF2-40B4-BE49-F238E27FC236}">
                <a16:creationId xmlns:a16="http://schemas.microsoft.com/office/drawing/2014/main" id="{66F614DE-A6F4-4118-8D53-E4261B0C382E}"/>
              </a:ext>
            </a:extLst>
          </p:cNvPr>
          <p:cNvSpPr/>
          <p:nvPr/>
        </p:nvSpPr>
        <p:spPr>
          <a:xfrm>
            <a:off x="2304661" y="3723530"/>
            <a:ext cx="401216" cy="3452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3B0FCED-D7E0-4D89-8A28-BCEC79CDA25A}"/>
              </a:ext>
            </a:extLst>
          </p:cNvPr>
          <p:cNvSpPr>
            <a:spLocks noGrp="1"/>
          </p:cNvSpPr>
          <p:nvPr>
            <p:ph type="sldNum" sz="quarter" idx="12"/>
          </p:nvPr>
        </p:nvSpPr>
        <p:spPr/>
        <p:txBody>
          <a:bodyPr/>
          <a:lstStyle/>
          <a:p>
            <a:fld id="{5435DE04-DB9A-4276-9B0D-516C5FE5169B}" type="slidenum">
              <a:rPr lang="en-US" smtClean="0"/>
              <a:t>24</a:t>
            </a:fld>
            <a:endParaRPr lang="en-US"/>
          </a:p>
        </p:txBody>
      </p:sp>
    </p:spTree>
    <p:extLst>
      <p:ext uri="{BB962C8B-B14F-4D97-AF65-F5344CB8AC3E}">
        <p14:creationId xmlns:p14="http://schemas.microsoft.com/office/powerpoint/2010/main" val="829275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5CAA73-1223-4624-B795-955C525B3E32}"/>
              </a:ext>
            </a:extLst>
          </p:cNvPr>
          <p:cNvSpPr txBox="1">
            <a:spLocks/>
          </p:cNvSpPr>
          <p:nvPr/>
        </p:nvSpPr>
        <p:spPr>
          <a:xfrm>
            <a:off x="1257300" y="25830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2019/20 BBRKC</a:t>
            </a:r>
          </a:p>
        </p:txBody>
      </p:sp>
      <p:pic>
        <p:nvPicPr>
          <p:cNvPr id="7" name="Picture 6">
            <a:extLst>
              <a:ext uri="{FF2B5EF4-FFF2-40B4-BE49-F238E27FC236}">
                <a16:creationId xmlns:a16="http://schemas.microsoft.com/office/drawing/2014/main" id="{9A0218FD-CC3C-48C6-835F-36E468FC5B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7300" y="2022133"/>
            <a:ext cx="6455997" cy="3878336"/>
          </a:xfrm>
          <a:prstGeom prst="rect">
            <a:avLst/>
          </a:prstGeom>
        </p:spPr>
      </p:pic>
      <p:sp>
        <p:nvSpPr>
          <p:cNvPr id="2" name="Slide Number Placeholder 1">
            <a:extLst>
              <a:ext uri="{FF2B5EF4-FFF2-40B4-BE49-F238E27FC236}">
                <a16:creationId xmlns:a16="http://schemas.microsoft.com/office/drawing/2014/main" id="{E12E9AB4-7E10-42D9-9F9F-BB7BF9A82E22}"/>
              </a:ext>
            </a:extLst>
          </p:cNvPr>
          <p:cNvSpPr>
            <a:spLocks noGrp="1"/>
          </p:cNvSpPr>
          <p:nvPr>
            <p:ph type="sldNum" sz="quarter" idx="12"/>
          </p:nvPr>
        </p:nvSpPr>
        <p:spPr/>
        <p:txBody>
          <a:bodyPr/>
          <a:lstStyle/>
          <a:p>
            <a:fld id="{5435DE04-DB9A-4276-9B0D-516C5FE5169B}" type="slidenum">
              <a:rPr lang="en-US" smtClean="0"/>
              <a:t>25</a:t>
            </a:fld>
            <a:endParaRPr lang="en-US"/>
          </a:p>
        </p:txBody>
      </p:sp>
    </p:spTree>
    <p:extLst>
      <p:ext uri="{BB962C8B-B14F-4D97-AF65-F5344CB8AC3E}">
        <p14:creationId xmlns:p14="http://schemas.microsoft.com/office/powerpoint/2010/main" val="3705076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1D025-6F41-4B2E-8264-E8BEBDBBF823}"/>
              </a:ext>
            </a:extLst>
          </p:cNvPr>
          <p:cNvSpPr>
            <a:spLocks noGrp="1"/>
          </p:cNvSpPr>
          <p:nvPr>
            <p:ph type="title"/>
          </p:nvPr>
        </p:nvSpPr>
        <p:spPr>
          <a:xfrm>
            <a:off x="532039" y="102791"/>
            <a:ext cx="8322712" cy="1325563"/>
          </a:xfrm>
        </p:spPr>
        <p:txBody>
          <a:bodyPr/>
          <a:lstStyle/>
          <a:p>
            <a:r>
              <a:rPr lang="en-US" dirty="0"/>
              <a:t>BBRKC: observations from the fleet</a:t>
            </a:r>
          </a:p>
        </p:txBody>
      </p:sp>
      <p:sp>
        <p:nvSpPr>
          <p:cNvPr id="3" name="Content Placeholder 2">
            <a:extLst>
              <a:ext uri="{FF2B5EF4-FFF2-40B4-BE49-F238E27FC236}">
                <a16:creationId xmlns:a16="http://schemas.microsoft.com/office/drawing/2014/main" id="{D92A310B-B8B4-4EE9-9AE0-39292DB2E0A1}"/>
              </a:ext>
            </a:extLst>
          </p:cNvPr>
          <p:cNvSpPr>
            <a:spLocks noGrp="1"/>
          </p:cNvSpPr>
          <p:nvPr>
            <p:ph idx="1"/>
          </p:nvPr>
        </p:nvSpPr>
        <p:spPr>
          <a:xfrm>
            <a:off x="223935" y="1352939"/>
            <a:ext cx="8630816" cy="5262465"/>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Severe weather on the RKC grounds kept most of the fleet tied up in port until 10/17.</a:t>
            </a:r>
          </a:p>
          <a:p>
            <a:pPr marL="342900" marR="0" lvl="0" indent="-342900">
              <a:lnSpc>
                <a:spcPct val="107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Seemed to be only one small school of crab that produced decent CPUEs for the few vessels that were on it, and that got cleaned up early in the fishery. Opposed to 2017/18 and 2018/19 fisheries, where there were larger schools of crab that produced high CPUEs for the duration of the fishery.</a:t>
            </a:r>
          </a:p>
          <a:p>
            <a:pPr marL="342900" marR="0" lvl="0" indent="-342900">
              <a:lnSpc>
                <a:spcPct val="107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Low CPUE (scratch fishing) for most vessels throughout the fishery. </a:t>
            </a:r>
          </a:p>
          <a:p>
            <a:pPr marL="342900" marR="0" lvl="0" indent="-342900">
              <a:lnSpc>
                <a:spcPct val="107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Many vessels were moving gear around trying to get on a school of crab, which never materialized.  </a:t>
            </a:r>
          </a:p>
          <a:p>
            <a:pPr marL="342900" marR="0" lvl="0" indent="-342900">
              <a:lnSpc>
                <a:spcPct val="107000"/>
              </a:lnSpc>
              <a:spcBef>
                <a:spcPts val="0"/>
              </a:spcBef>
              <a:spcAft>
                <a:spcPts val="80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Very large crab, with few recruits, in general.</a:t>
            </a:r>
          </a:p>
        </p:txBody>
      </p:sp>
      <p:sp>
        <p:nvSpPr>
          <p:cNvPr id="4" name="Slide Number Placeholder 3">
            <a:extLst>
              <a:ext uri="{FF2B5EF4-FFF2-40B4-BE49-F238E27FC236}">
                <a16:creationId xmlns:a16="http://schemas.microsoft.com/office/drawing/2014/main" id="{A75C4F2D-895A-41EA-A56E-47BD2BE90115}"/>
              </a:ext>
            </a:extLst>
          </p:cNvPr>
          <p:cNvSpPr>
            <a:spLocks noGrp="1"/>
          </p:cNvSpPr>
          <p:nvPr>
            <p:ph type="sldNum" sz="quarter" idx="12"/>
          </p:nvPr>
        </p:nvSpPr>
        <p:spPr/>
        <p:txBody>
          <a:bodyPr/>
          <a:lstStyle/>
          <a:p>
            <a:fld id="{5435DE04-DB9A-4276-9B0D-516C5FE5169B}" type="slidenum">
              <a:rPr lang="en-US" smtClean="0"/>
              <a:t>26</a:t>
            </a:fld>
            <a:endParaRPr lang="en-US"/>
          </a:p>
        </p:txBody>
      </p:sp>
    </p:spTree>
    <p:extLst>
      <p:ext uri="{BB962C8B-B14F-4D97-AF65-F5344CB8AC3E}">
        <p14:creationId xmlns:p14="http://schemas.microsoft.com/office/powerpoint/2010/main" val="3769235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23D6EB-EE19-4F75-9121-B3DD13B446D9}"/>
              </a:ext>
            </a:extLst>
          </p:cNvPr>
          <p:cNvPicPr>
            <a:picLocks noChangeAspect="1"/>
          </p:cNvPicPr>
          <p:nvPr/>
        </p:nvPicPr>
        <p:blipFill>
          <a:blip r:embed="rId2"/>
          <a:stretch>
            <a:fillRect/>
          </a:stretch>
        </p:blipFill>
        <p:spPr>
          <a:xfrm>
            <a:off x="1372000" y="233762"/>
            <a:ext cx="6400000" cy="6390476"/>
          </a:xfrm>
          <a:prstGeom prst="rect">
            <a:avLst/>
          </a:prstGeom>
        </p:spPr>
      </p:pic>
      <p:sp>
        <p:nvSpPr>
          <p:cNvPr id="2" name="Slide Number Placeholder 1">
            <a:extLst>
              <a:ext uri="{FF2B5EF4-FFF2-40B4-BE49-F238E27FC236}">
                <a16:creationId xmlns:a16="http://schemas.microsoft.com/office/drawing/2014/main" id="{032D1A90-C723-44D5-952A-64D2EA17A3C0}"/>
              </a:ext>
            </a:extLst>
          </p:cNvPr>
          <p:cNvSpPr>
            <a:spLocks noGrp="1"/>
          </p:cNvSpPr>
          <p:nvPr>
            <p:ph type="sldNum" sz="quarter" idx="12"/>
          </p:nvPr>
        </p:nvSpPr>
        <p:spPr/>
        <p:txBody>
          <a:bodyPr/>
          <a:lstStyle/>
          <a:p>
            <a:fld id="{5435DE04-DB9A-4276-9B0D-516C5FE5169B}" type="slidenum">
              <a:rPr lang="en-US" smtClean="0"/>
              <a:t>27</a:t>
            </a:fld>
            <a:endParaRPr lang="en-US"/>
          </a:p>
        </p:txBody>
      </p:sp>
    </p:spTree>
    <p:extLst>
      <p:ext uri="{BB962C8B-B14F-4D97-AF65-F5344CB8AC3E}">
        <p14:creationId xmlns:p14="http://schemas.microsoft.com/office/powerpoint/2010/main" val="2449341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F861DB-E008-4663-9C89-31B4CDDEF4C6}"/>
              </a:ext>
            </a:extLst>
          </p:cNvPr>
          <p:cNvPicPr>
            <a:picLocks noChangeAspect="1"/>
          </p:cNvPicPr>
          <p:nvPr/>
        </p:nvPicPr>
        <p:blipFill>
          <a:blip r:embed="rId2"/>
          <a:stretch>
            <a:fillRect/>
          </a:stretch>
        </p:blipFill>
        <p:spPr>
          <a:xfrm>
            <a:off x="609600" y="112592"/>
            <a:ext cx="6400800" cy="6391275"/>
          </a:xfrm>
          <a:prstGeom prst="rect">
            <a:avLst/>
          </a:prstGeom>
        </p:spPr>
      </p:pic>
      <p:sp>
        <p:nvSpPr>
          <p:cNvPr id="6" name="TextBox 5">
            <a:extLst>
              <a:ext uri="{FF2B5EF4-FFF2-40B4-BE49-F238E27FC236}">
                <a16:creationId xmlns:a16="http://schemas.microsoft.com/office/drawing/2014/main" id="{C6D79851-2EA9-4B9D-9C68-3102FCA1A925}"/>
              </a:ext>
            </a:extLst>
          </p:cNvPr>
          <p:cNvSpPr txBox="1">
            <a:spLocks noChangeArrowheads="1"/>
          </p:cNvSpPr>
          <p:nvPr/>
        </p:nvSpPr>
        <p:spPr bwMode="auto">
          <a:xfrm>
            <a:off x="6934200" y="3308229"/>
            <a:ext cx="2057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Arial" panose="020B0604020202020204" pitchFamily="34" charset="0"/>
              </a:rPr>
              <a:t>High discard </a:t>
            </a:r>
            <a:r>
              <a:rPr lang="en-US" altLang="en-US" sz="1800" b="1" u="sng" dirty="0">
                <a:latin typeface="Arial" panose="020B0604020202020204" pitchFamily="34" charset="0"/>
              </a:rPr>
              <a:t>rate </a:t>
            </a:r>
            <a:r>
              <a:rPr lang="en-US" altLang="en-US" sz="1800" dirty="0">
                <a:latin typeface="Arial" panose="020B0604020202020204" pitchFamily="34" charset="0"/>
              </a:rPr>
              <a:t>in past 2 seasons</a:t>
            </a:r>
            <a:endParaRPr lang="en-GB" altLang="en-US" sz="1800" dirty="0">
              <a:latin typeface="Arial" panose="020B0604020202020204" pitchFamily="34" charset="0"/>
            </a:endParaRPr>
          </a:p>
        </p:txBody>
      </p:sp>
      <p:sp>
        <p:nvSpPr>
          <p:cNvPr id="7" name="Oval 6">
            <a:extLst>
              <a:ext uri="{FF2B5EF4-FFF2-40B4-BE49-F238E27FC236}">
                <a16:creationId xmlns:a16="http://schemas.microsoft.com/office/drawing/2014/main" id="{6B561969-4598-4671-9373-8E606AA9C082}"/>
              </a:ext>
            </a:extLst>
          </p:cNvPr>
          <p:cNvSpPr/>
          <p:nvPr/>
        </p:nvSpPr>
        <p:spPr>
          <a:xfrm>
            <a:off x="6073004" y="3465117"/>
            <a:ext cx="533400" cy="51435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Slide Number Placeholder 1">
            <a:extLst>
              <a:ext uri="{FF2B5EF4-FFF2-40B4-BE49-F238E27FC236}">
                <a16:creationId xmlns:a16="http://schemas.microsoft.com/office/drawing/2014/main" id="{2C6D4458-9794-4B0F-A015-7567E9D723A3}"/>
              </a:ext>
            </a:extLst>
          </p:cNvPr>
          <p:cNvSpPr>
            <a:spLocks noGrp="1"/>
          </p:cNvSpPr>
          <p:nvPr>
            <p:ph type="sldNum" sz="quarter" idx="12"/>
          </p:nvPr>
        </p:nvSpPr>
        <p:spPr/>
        <p:txBody>
          <a:bodyPr/>
          <a:lstStyle/>
          <a:p>
            <a:fld id="{5435DE04-DB9A-4276-9B0D-516C5FE5169B}" type="slidenum">
              <a:rPr lang="en-US" smtClean="0"/>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2">
            <a:extLst>
              <a:ext uri="{FF2B5EF4-FFF2-40B4-BE49-F238E27FC236}">
                <a16:creationId xmlns:a16="http://schemas.microsoft.com/office/drawing/2014/main" id="{049BAFE2-9BB4-4988-81E1-722809F50671}"/>
              </a:ext>
            </a:extLst>
          </p:cNvPr>
          <p:cNvSpPr txBox="1">
            <a:spLocks noChangeArrowheads="1"/>
          </p:cNvSpPr>
          <p:nvPr/>
        </p:nvSpPr>
        <p:spPr bwMode="auto">
          <a:xfrm>
            <a:off x="6942364" y="1431471"/>
            <a:ext cx="1981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endParaRPr lang="en-US" altLang="en-US" sz="1800" dirty="0">
              <a:latin typeface="Arial" panose="020B0604020202020204" pitchFamily="34" charset="0"/>
            </a:endParaRPr>
          </a:p>
          <a:p>
            <a:pPr marL="0" indent="0">
              <a:spcBef>
                <a:spcPct val="0"/>
              </a:spcBef>
              <a:buNone/>
            </a:pPr>
            <a:r>
              <a:rPr lang="en-US" altLang="en-US" sz="1800" dirty="0">
                <a:latin typeface="Arial" panose="020B0604020202020204" pitchFamily="34" charset="0"/>
              </a:rPr>
              <a:t>Similar patterns seen in at-sea observer pots and in the dockside data</a:t>
            </a:r>
            <a:endParaRPr lang="en-GB" altLang="en-US" sz="1800" dirty="0">
              <a:latin typeface="Arial" panose="020B0604020202020204" pitchFamily="34" charset="0"/>
            </a:endParaRPr>
          </a:p>
        </p:txBody>
      </p:sp>
      <p:pic>
        <p:nvPicPr>
          <p:cNvPr id="5" name="Picture 4">
            <a:extLst>
              <a:ext uri="{FF2B5EF4-FFF2-40B4-BE49-F238E27FC236}">
                <a16:creationId xmlns:a16="http://schemas.microsoft.com/office/drawing/2014/main" id="{A2E55529-E63C-4BF2-9C92-752EEB783CAC}"/>
              </a:ext>
            </a:extLst>
          </p:cNvPr>
          <p:cNvPicPr>
            <a:picLocks noChangeAspect="1"/>
          </p:cNvPicPr>
          <p:nvPr/>
        </p:nvPicPr>
        <p:blipFill>
          <a:blip r:embed="rId2"/>
          <a:stretch>
            <a:fillRect/>
          </a:stretch>
        </p:blipFill>
        <p:spPr>
          <a:xfrm>
            <a:off x="542364" y="105370"/>
            <a:ext cx="6400000" cy="6390476"/>
          </a:xfrm>
          <a:prstGeom prst="rect">
            <a:avLst/>
          </a:prstGeom>
        </p:spPr>
      </p:pic>
      <p:sp>
        <p:nvSpPr>
          <p:cNvPr id="2" name="Slide Number Placeholder 1">
            <a:extLst>
              <a:ext uri="{FF2B5EF4-FFF2-40B4-BE49-F238E27FC236}">
                <a16:creationId xmlns:a16="http://schemas.microsoft.com/office/drawing/2014/main" id="{40567659-C94E-41CC-8868-6040758CD9BB}"/>
              </a:ext>
            </a:extLst>
          </p:cNvPr>
          <p:cNvSpPr>
            <a:spLocks noGrp="1"/>
          </p:cNvSpPr>
          <p:nvPr>
            <p:ph type="sldNum" sz="quarter" idx="12"/>
          </p:nvPr>
        </p:nvSpPr>
        <p:spPr/>
        <p:txBody>
          <a:bodyPr/>
          <a:lstStyle/>
          <a:p>
            <a:fld id="{5435DE04-DB9A-4276-9B0D-516C5FE5169B}"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AB9C15-11EC-4A6F-A45C-5288B964DDB7}"/>
              </a:ext>
            </a:extLst>
          </p:cNvPr>
          <p:cNvSpPr txBox="1"/>
          <p:nvPr/>
        </p:nvSpPr>
        <p:spPr>
          <a:xfrm>
            <a:off x="467833" y="6209414"/>
            <a:ext cx="7368362" cy="369332"/>
          </a:xfrm>
          <a:prstGeom prst="rect">
            <a:avLst/>
          </a:prstGeom>
          <a:noFill/>
        </p:spPr>
        <p:txBody>
          <a:bodyPr wrap="square" rtlCol="0">
            <a:spAutoFit/>
          </a:bodyPr>
          <a:lstStyle/>
          <a:p>
            <a:r>
              <a:rPr lang="en-US" dirty="0"/>
              <a:t>*AIGKC calculated by trip because of trimester regulation</a:t>
            </a:r>
          </a:p>
        </p:txBody>
      </p:sp>
      <p:pic>
        <p:nvPicPr>
          <p:cNvPr id="5" name="Picture 4">
            <a:extLst>
              <a:ext uri="{FF2B5EF4-FFF2-40B4-BE49-F238E27FC236}">
                <a16:creationId xmlns:a16="http://schemas.microsoft.com/office/drawing/2014/main" id="{55F4869F-13E2-4C1B-A797-686DA74C5A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833" y="1073422"/>
            <a:ext cx="6948665" cy="5051215"/>
          </a:xfrm>
          <a:prstGeom prst="rect">
            <a:avLst/>
          </a:prstGeom>
        </p:spPr>
      </p:pic>
      <p:sp>
        <p:nvSpPr>
          <p:cNvPr id="4" name="Title 4">
            <a:extLst>
              <a:ext uri="{FF2B5EF4-FFF2-40B4-BE49-F238E27FC236}">
                <a16:creationId xmlns:a16="http://schemas.microsoft.com/office/drawing/2014/main" id="{28FB8299-587B-42C5-AEED-C5ACAEC339D2}"/>
              </a:ext>
            </a:extLst>
          </p:cNvPr>
          <p:cNvSpPr>
            <a:spLocks noGrp="1"/>
          </p:cNvSpPr>
          <p:nvPr>
            <p:ph type="title"/>
          </p:nvPr>
        </p:nvSpPr>
        <p:spPr>
          <a:xfrm>
            <a:off x="467833" y="0"/>
            <a:ext cx="8795268" cy="1325563"/>
          </a:xfrm>
        </p:spPr>
        <p:txBody>
          <a:bodyPr/>
          <a:lstStyle/>
          <a:p>
            <a:r>
              <a:rPr lang="en-US" dirty="0"/>
              <a:t>Directed fishery observer coverage</a:t>
            </a:r>
          </a:p>
        </p:txBody>
      </p:sp>
      <p:sp>
        <p:nvSpPr>
          <p:cNvPr id="2" name="Slide Number Placeholder 1">
            <a:extLst>
              <a:ext uri="{FF2B5EF4-FFF2-40B4-BE49-F238E27FC236}">
                <a16:creationId xmlns:a16="http://schemas.microsoft.com/office/drawing/2014/main" id="{75206204-3823-48B5-B028-F93E0D9E4593}"/>
              </a:ext>
            </a:extLst>
          </p:cNvPr>
          <p:cNvSpPr>
            <a:spLocks noGrp="1"/>
          </p:cNvSpPr>
          <p:nvPr>
            <p:ph type="sldNum" sz="quarter" idx="12"/>
          </p:nvPr>
        </p:nvSpPr>
        <p:spPr/>
        <p:txBody>
          <a:bodyPr/>
          <a:lstStyle/>
          <a:p>
            <a:fld id="{5435DE04-DB9A-4276-9B0D-516C5FE5169B}" type="slidenum">
              <a:rPr lang="en-US" smtClean="0"/>
              <a:t>3</a:t>
            </a:fld>
            <a:endParaRPr lang="en-US"/>
          </a:p>
        </p:txBody>
      </p:sp>
    </p:spTree>
    <p:extLst>
      <p:ext uri="{BB962C8B-B14F-4D97-AF65-F5344CB8AC3E}">
        <p14:creationId xmlns:p14="http://schemas.microsoft.com/office/powerpoint/2010/main" val="429466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1">
            <a:extLst>
              <a:ext uri="{FF2B5EF4-FFF2-40B4-BE49-F238E27FC236}">
                <a16:creationId xmlns:a16="http://schemas.microsoft.com/office/drawing/2014/main" id="{F7814DF3-0D52-4572-9C92-A08B0A9D99A9}"/>
              </a:ext>
            </a:extLst>
          </p:cNvPr>
          <p:cNvSpPr txBox="1">
            <a:spLocks noChangeArrowheads="1"/>
          </p:cNvSpPr>
          <p:nvPr/>
        </p:nvSpPr>
        <p:spPr bwMode="auto">
          <a:xfrm>
            <a:off x="6629400" y="764722"/>
            <a:ext cx="25146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r>
              <a:rPr lang="en-US" altLang="en-US" dirty="0"/>
              <a:t>Ratio of sublegal crabs up in 2018/19 + 2019/20 relative to recent years, but comparable to the long-term trends</a:t>
            </a:r>
          </a:p>
          <a:p>
            <a:pPr marL="0" indent="0"/>
            <a:endParaRPr lang="en-US" altLang="en-US" dirty="0"/>
          </a:p>
          <a:p>
            <a:pPr marL="0" indent="0"/>
            <a:r>
              <a:rPr lang="en-US" altLang="en-US" dirty="0"/>
              <a:t>Vessels were seeing more sublegal male crabs  than they have since 2011-ish</a:t>
            </a:r>
          </a:p>
          <a:p>
            <a:pPr marL="0" indent="0"/>
            <a:endParaRPr lang="en-US" altLang="en-US" dirty="0"/>
          </a:p>
          <a:p>
            <a:pPr marL="0" indent="0"/>
            <a:r>
              <a:rPr lang="en-US" altLang="en-US" dirty="0"/>
              <a:t>High discard mortality rate </a:t>
            </a:r>
            <a:r>
              <a:rPr lang="en-US" altLang="en-US"/>
              <a:t>in last 2 seasons </a:t>
            </a:r>
            <a:r>
              <a:rPr lang="en-US" altLang="en-US" dirty="0"/>
              <a:t>likely due to 2 factors: 1) more sublegal crabs in pots, and 2) higher proportion of legal crabs in old shell condition</a:t>
            </a:r>
          </a:p>
          <a:p>
            <a:pPr marL="0" indent="0"/>
            <a:endParaRPr lang="en-US" altLang="en-US" dirty="0"/>
          </a:p>
          <a:p>
            <a:pPr marL="0" indent="0"/>
            <a:endParaRPr lang="en-GB" altLang="en-US" dirty="0"/>
          </a:p>
        </p:txBody>
      </p:sp>
      <p:pic>
        <p:nvPicPr>
          <p:cNvPr id="3" name="Picture 2">
            <a:extLst>
              <a:ext uri="{FF2B5EF4-FFF2-40B4-BE49-F238E27FC236}">
                <a16:creationId xmlns:a16="http://schemas.microsoft.com/office/drawing/2014/main" id="{7C14E09A-1FCD-442D-BC89-536E86F38D79}"/>
              </a:ext>
            </a:extLst>
          </p:cNvPr>
          <p:cNvPicPr>
            <a:picLocks noChangeAspect="1"/>
          </p:cNvPicPr>
          <p:nvPr/>
        </p:nvPicPr>
        <p:blipFill>
          <a:blip r:embed="rId2"/>
          <a:stretch>
            <a:fillRect/>
          </a:stretch>
        </p:blipFill>
        <p:spPr>
          <a:xfrm>
            <a:off x="219075" y="183968"/>
            <a:ext cx="6410325" cy="6400800"/>
          </a:xfrm>
          <a:prstGeom prst="rect">
            <a:avLst/>
          </a:prstGeom>
        </p:spPr>
      </p:pic>
      <p:sp>
        <p:nvSpPr>
          <p:cNvPr id="2" name="Slide Number Placeholder 1">
            <a:extLst>
              <a:ext uri="{FF2B5EF4-FFF2-40B4-BE49-F238E27FC236}">
                <a16:creationId xmlns:a16="http://schemas.microsoft.com/office/drawing/2014/main" id="{44B1A03D-AEFB-4A42-A9A3-5ADE4C2C7850}"/>
              </a:ext>
            </a:extLst>
          </p:cNvPr>
          <p:cNvSpPr>
            <a:spLocks noGrp="1"/>
          </p:cNvSpPr>
          <p:nvPr>
            <p:ph type="sldNum" sz="quarter" idx="12"/>
          </p:nvPr>
        </p:nvSpPr>
        <p:spPr/>
        <p:txBody>
          <a:bodyPr/>
          <a:lstStyle/>
          <a:p>
            <a:fld id="{5435DE04-DB9A-4276-9B0D-516C5FE5169B}"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704A47-65CF-47BA-8D9F-2B6A6F5A7F20}"/>
              </a:ext>
            </a:extLst>
          </p:cNvPr>
          <p:cNvPicPr>
            <a:picLocks noChangeAspect="1"/>
          </p:cNvPicPr>
          <p:nvPr/>
        </p:nvPicPr>
        <p:blipFill>
          <a:blip r:embed="rId2"/>
          <a:stretch>
            <a:fillRect/>
          </a:stretch>
        </p:blipFill>
        <p:spPr>
          <a:xfrm>
            <a:off x="803076" y="0"/>
            <a:ext cx="6760699" cy="6750638"/>
          </a:xfrm>
          <a:prstGeom prst="rect">
            <a:avLst/>
          </a:prstGeom>
        </p:spPr>
      </p:pic>
      <p:sp>
        <p:nvSpPr>
          <p:cNvPr id="6" name="TextBox 5">
            <a:extLst>
              <a:ext uri="{FF2B5EF4-FFF2-40B4-BE49-F238E27FC236}">
                <a16:creationId xmlns:a16="http://schemas.microsoft.com/office/drawing/2014/main" id="{C513D248-AA1B-4E94-974B-453A25C2F349}"/>
              </a:ext>
            </a:extLst>
          </p:cNvPr>
          <p:cNvSpPr txBox="1"/>
          <p:nvPr/>
        </p:nvSpPr>
        <p:spPr>
          <a:xfrm>
            <a:off x="1952501" y="1291281"/>
            <a:ext cx="4802821" cy="369332"/>
          </a:xfrm>
          <a:prstGeom prst="rect">
            <a:avLst/>
          </a:prstGeom>
          <a:noFill/>
        </p:spPr>
        <p:txBody>
          <a:bodyPr wrap="square" rtlCol="0">
            <a:spAutoFit/>
          </a:bodyPr>
          <a:lstStyle/>
          <a:p>
            <a:r>
              <a:rPr lang="en-US" b="1" dirty="0">
                <a:solidFill>
                  <a:srgbClr val="FF0000"/>
                </a:solidFill>
              </a:rPr>
              <a:t>Steady increase in retained catch mean weight </a:t>
            </a:r>
          </a:p>
        </p:txBody>
      </p:sp>
      <p:sp>
        <p:nvSpPr>
          <p:cNvPr id="2" name="Slide Number Placeholder 1">
            <a:extLst>
              <a:ext uri="{FF2B5EF4-FFF2-40B4-BE49-F238E27FC236}">
                <a16:creationId xmlns:a16="http://schemas.microsoft.com/office/drawing/2014/main" id="{D71E7495-918E-4763-B2A9-179E9A4C85EF}"/>
              </a:ext>
            </a:extLst>
          </p:cNvPr>
          <p:cNvSpPr>
            <a:spLocks noGrp="1"/>
          </p:cNvSpPr>
          <p:nvPr>
            <p:ph type="sldNum" sz="quarter" idx="12"/>
          </p:nvPr>
        </p:nvSpPr>
        <p:spPr/>
        <p:txBody>
          <a:bodyPr/>
          <a:lstStyle/>
          <a:p>
            <a:fld id="{5435DE04-DB9A-4276-9B0D-516C5FE5169B}" type="slidenum">
              <a:rPr lang="en-US" smtClean="0"/>
              <a:t>31</a:t>
            </a:fld>
            <a:endParaRPr lang="en-US"/>
          </a:p>
        </p:txBody>
      </p:sp>
    </p:spTree>
    <p:extLst>
      <p:ext uri="{BB962C8B-B14F-4D97-AF65-F5344CB8AC3E}">
        <p14:creationId xmlns:p14="http://schemas.microsoft.com/office/powerpoint/2010/main" val="3579017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758230"/>
            <a:ext cx="8229600" cy="676014"/>
          </a:xfrm>
        </p:spPr>
        <p:txBody>
          <a:bodyPr>
            <a:normAutofit fontScale="90000"/>
          </a:bodyPr>
          <a:lstStyle/>
          <a:p>
            <a:pPr algn="ctr"/>
            <a:r>
              <a:rPr lang="en-US" dirty="0"/>
              <a:t>Bristol Bay Red King Crab Incidental Catch in </a:t>
            </a:r>
            <a:r>
              <a:rPr lang="en-US" dirty="0" err="1"/>
              <a:t>Groundfish</a:t>
            </a:r>
            <a:r>
              <a:rPr lang="en-US" dirty="0"/>
              <a:t> Fisheries</a:t>
            </a:r>
            <a:br>
              <a:rPr lang="en-US" dirty="0"/>
            </a:b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4957" y="1715931"/>
            <a:ext cx="8742735" cy="5142069"/>
          </a:xfrm>
        </p:spPr>
      </p:pic>
      <p:sp>
        <p:nvSpPr>
          <p:cNvPr id="3" name="Slide Number Placeholder 2">
            <a:extLst>
              <a:ext uri="{FF2B5EF4-FFF2-40B4-BE49-F238E27FC236}">
                <a16:creationId xmlns:a16="http://schemas.microsoft.com/office/drawing/2014/main" id="{FF10A98F-BEA5-44A8-98C3-C67319606590}"/>
              </a:ext>
            </a:extLst>
          </p:cNvPr>
          <p:cNvSpPr>
            <a:spLocks noGrp="1"/>
          </p:cNvSpPr>
          <p:nvPr>
            <p:ph type="sldNum" sz="quarter" idx="12"/>
          </p:nvPr>
        </p:nvSpPr>
        <p:spPr/>
        <p:txBody>
          <a:bodyPr/>
          <a:lstStyle/>
          <a:p>
            <a:fld id="{5435DE04-DB9A-4276-9B0D-516C5FE5169B}" type="slidenum">
              <a:rPr lang="en-US" smtClean="0"/>
              <a:t>32</a:t>
            </a:fld>
            <a:endParaRPr lang="en-US"/>
          </a:p>
        </p:txBody>
      </p:sp>
    </p:spTree>
    <p:extLst>
      <p:ext uri="{BB962C8B-B14F-4D97-AF65-F5344CB8AC3E}">
        <p14:creationId xmlns:p14="http://schemas.microsoft.com/office/powerpoint/2010/main" val="671478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39" y="573110"/>
            <a:ext cx="8760541" cy="676014"/>
          </a:xfrm>
        </p:spPr>
        <p:txBody>
          <a:bodyPr>
            <a:normAutofit fontScale="90000"/>
          </a:bodyPr>
          <a:lstStyle/>
          <a:p>
            <a:pPr algn="ctr"/>
            <a:r>
              <a:rPr lang="en-US" dirty="0"/>
              <a:t>Bristol Bay Red King Crab Trawl Incidental Catch by Trip Target</a:t>
            </a:r>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55639" y="1865792"/>
            <a:ext cx="8416164" cy="4866968"/>
          </a:xfrm>
        </p:spPr>
      </p:pic>
      <p:sp>
        <p:nvSpPr>
          <p:cNvPr id="3" name="Slide Number Placeholder 2">
            <a:extLst>
              <a:ext uri="{FF2B5EF4-FFF2-40B4-BE49-F238E27FC236}">
                <a16:creationId xmlns:a16="http://schemas.microsoft.com/office/drawing/2014/main" id="{E5B65C27-049D-4708-85FE-DAE97710F8EA}"/>
              </a:ext>
            </a:extLst>
          </p:cNvPr>
          <p:cNvSpPr>
            <a:spLocks noGrp="1"/>
          </p:cNvSpPr>
          <p:nvPr>
            <p:ph type="sldNum" sz="quarter" idx="12"/>
          </p:nvPr>
        </p:nvSpPr>
        <p:spPr/>
        <p:txBody>
          <a:bodyPr/>
          <a:lstStyle/>
          <a:p>
            <a:fld id="{5435DE04-DB9A-4276-9B0D-516C5FE5169B}" type="slidenum">
              <a:rPr lang="en-US" smtClean="0"/>
              <a:t>33</a:t>
            </a:fld>
            <a:endParaRPr lang="en-US"/>
          </a:p>
        </p:txBody>
      </p:sp>
    </p:spTree>
    <p:extLst>
      <p:ext uri="{BB962C8B-B14F-4D97-AF65-F5344CB8AC3E}">
        <p14:creationId xmlns:p14="http://schemas.microsoft.com/office/powerpoint/2010/main" val="2643146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8813F3-6861-4BA3-9295-386B941D8F21}"/>
              </a:ext>
            </a:extLst>
          </p:cNvPr>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1" y="-1"/>
            <a:ext cx="9144001" cy="6858001"/>
          </a:xfrm>
          <a:prstGeom prst="rect">
            <a:avLst/>
          </a:prstGeom>
        </p:spPr>
      </p:pic>
      <p:sp>
        <p:nvSpPr>
          <p:cNvPr id="2" name="Title 1">
            <a:extLst>
              <a:ext uri="{FF2B5EF4-FFF2-40B4-BE49-F238E27FC236}">
                <a16:creationId xmlns:a16="http://schemas.microsoft.com/office/drawing/2014/main" id="{EF8E92EC-D0F1-46E6-ABAF-C3DE3FC4768D}"/>
              </a:ext>
            </a:extLst>
          </p:cNvPr>
          <p:cNvSpPr>
            <a:spLocks noGrp="1"/>
          </p:cNvSpPr>
          <p:nvPr>
            <p:ph type="title"/>
          </p:nvPr>
        </p:nvSpPr>
        <p:spPr>
          <a:xfrm>
            <a:off x="2054347" y="2766217"/>
            <a:ext cx="5035303" cy="1325563"/>
          </a:xfrm>
          <a:ln w="25400">
            <a:solidFill>
              <a:schemeClr val="tx1"/>
            </a:solidFill>
          </a:ln>
        </p:spPr>
        <p:txBody>
          <a:bodyPr>
            <a:normAutofit/>
          </a:bodyPr>
          <a:lstStyle/>
          <a:p>
            <a:pPr algn="ctr"/>
            <a:r>
              <a:rPr lang="en-US" sz="5400" b="1" dirty="0"/>
              <a:t>Snow crab</a:t>
            </a:r>
          </a:p>
        </p:txBody>
      </p:sp>
      <p:sp>
        <p:nvSpPr>
          <p:cNvPr id="3" name="Slide Number Placeholder 2">
            <a:extLst>
              <a:ext uri="{FF2B5EF4-FFF2-40B4-BE49-F238E27FC236}">
                <a16:creationId xmlns:a16="http://schemas.microsoft.com/office/drawing/2014/main" id="{0A98C0C9-FAAA-4BD9-A317-DA271A80ED53}"/>
              </a:ext>
            </a:extLst>
          </p:cNvPr>
          <p:cNvSpPr>
            <a:spLocks noGrp="1"/>
          </p:cNvSpPr>
          <p:nvPr>
            <p:ph type="sldNum" sz="quarter" idx="12"/>
          </p:nvPr>
        </p:nvSpPr>
        <p:spPr/>
        <p:txBody>
          <a:bodyPr/>
          <a:lstStyle/>
          <a:p>
            <a:fld id="{5435DE04-DB9A-4276-9B0D-516C5FE5169B}" type="slidenum">
              <a:rPr lang="en-US" smtClean="0"/>
              <a:t>34</a:t>
            </a:fld>
            <a:endParaRPr lang="en-US"/>
          </a:p>
        </p:txBody>
      </p:sp>
    </p:spTree>
    <p:extLst>
      <p:ext uri="{BB962C8B-B14F-4D97-AF65-F5344CB8AC3E}">
        <p14:creationId xmlns:p14="http://schemas.microsoft.com/office/powerpoint/2010/main" val="4194353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51228F-CFEE-4B92-8095-E21AD66492D2}"/>
              </a:ext>
            </a:extLst>
          </p:cNvPr>
          <p:cNvPicPr>
            <a:picLocks noChangeAspect="1"/>
          </p:cNvPicPr>
          <p:nvPr/>
        </p:nvPicPr>
        <p:blipFill>
          <a:blip r:embed="rId2"/>
          <a:stretch>
            <a:fillRect/>
          </a:stretch>
        </p:blipFill>
        <p:spPr>
          <a:xfrm>
            <a:off x="1095955" y="142555"/>
            <a:ext cx="6582686" cy="6572890"/>
          </a:xfrm>
          <a:prstGeom prst="rect">
            <a:avLst/>
          </a:prstGeom>
        </p:spPr>
      </p:pic>
      <p:sp>
        <p:nvSpPr>
          <p:cNvPr id="2" name="Slide Number Placeholder 1">
            <a:extLst>
              <a:ext uri="{FF2B5EF4-FFF2-40B4-BE49-F238E27FC236}">
                <a16:creationId xmlns:a16="http://schemas.microsoft.com/office/drawing/2014/main" id="{22EA31AA-061A-4EF2-9AC6-C463F5038172}"/>
              </a:ext>
            </a:extLst>
          </p:cNvPr>
          <p:cNvSpPr>
            <a:spLocks noGrp="1"/>
          </p:cNvSpPr>
          <p:nvPr>
            <p:ph type="sldNum" sz="quarter" idx="12"/>
          </p:nvPr>
        </p:nvSpPr>
        <p:spPr/>
        <p:txBody>
          <a:bodyPr/>
          <a:lstStyle/>
          <a:p>
            <a:fld id="{5435DE04-DB9A-4276-9B0D-516C5FE5169B}" type="slidenum">
              <a:rPr lang="en-US" smtClean="0"/>
              <a:t>35</a:t>
            </a:fld>
            <a:endParaRPr lang="en-US"/>
          </a:p>
        </p:txBody>
      </p:sp>
    </p:spTree>
    <p:extLst>
      <p:ext uri="{BB962C8B-B14F-4D97-AF65-F5344CB8AC3E}">
        <p14:creationId xmlns:p14="http://schemas.microsoft.com/office/powerpoint/2010/main" val="2584739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4C81BA-CB4D-4C02-913F-D43607C1D49C}"/>
              </a:ext>
            </a:extLst>
          </p:cNvPr>
          <p:cNvPicPr>
            <a:picLocks noChangeAspect="1"/>
          </p:cNvPicPr>
          <p:nvPr/>
        </p:nvPicPr>
        <p:blipFill>
          <a:blip r:embed="rId2"/>
          <a:stretch>
            <a:fillRect/>
          </a:stretch>
        </p:blipFill>
        <p:spPr>
          <a:xfrm>
            <a:off x="1372000" y="233762"/>
            <a:ext cx="6400000" cy="6390476"/>
          </a:xfrm>
          <a:prstGeom prst="rect">
            <a:avLst/>
          </a:prstGeom>
        </p:spPr>
      </p:pic>
      <p:sp>
        <p:nvSpPr>
          <p:cNvPr id="2" name="Slide Number Placeholder 1">
            <a:extLst>
              <a:ext uri="{FF2B5EF4-FFF2-40B4-BE49-F238E27FC236}">
                <a16:creationId xmlns:a16="http://schemas.microsoft.com/office/drawing/2014/main" id="{CEF4CA5A-2F50-42DA-BFD6-125224D7F575}"/>
              </a:ext>
            </a:extLst>
          </p:cNvPr>
          <p:cNvSpPr>
            <a:spLocks noGrp="1"/>
          </p:cNvSpPr>
          <p:nvPr>
            <p:ph type="sldNum" sz="quarter" idx="12"/>
          </p:nvPr>
        </p:nvSpPr>
        <p:spPr/>
        <p:txBody>
          <a:bodyPr/>
          <a:lstStyle/>
          <a:p>
            <a:fld id="{5435DE04-DB9A-4276-9B0D-516C5FE5169B}" type="slidenum">
              <a:rPr lang="en-US" smtClean="0"/>
              <a:t>36</a:t>
            </a:fld>
            <a:endParaRPr lang="en-US"/>
          </a:p>
        </p:txBody>
      </p:sp>
    </p:spTree>
    <p:extLst>
      <p:ext uri="{BB962C8B-B14F-4D97-AF65-F5344CB8AC3E}">
        <p14:creationId xmlns:p14="http://schemas.microsoft.com/office/powerpoint/2010/main" val="1228498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AD3A081C-B5C1-41F2-AD9C-48CB50FA5F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7999" y="1087120"/>
            <a:ext cx="8341361" cy="5638800"/>
          </a:xfrm>
          <a:prstGeom prst="rect">
            <a:avLst/>
          </a:prstGeom>
        </p:spPr>
      </p:pic>
      <p:sp>
        <p:nvSpPr>
          <p:cNvPr id="5" name="Title 4">
            <a:extLst>
              <a:ext uri="{FF2B5EF4-FFF2-40B4-BE49-F238E27FC236}">
                <a16:creationId xmlns:a16="http://schemas.microsoft.com/office/drawing/2014/main" id="{1A3FA76C-145B-4D19-9FBD-6D7945CDAC4B}"/>
              </a:ext>
            </a:extLst>
          </p:cNvPr>
          <p:cNvSpPr>
            <a:spLocks noGrp="1"/>
          </p:cNvSpPr>
          <p:nvPr>
            <p:ph type="title"/>
          </p:nvPr>
        </p:nvSpPr>
        <p:spPr>
          <a:xfrm>
            <a:off x="628650" y="132080"/>
            <a:ext cx="7886700" cy="1325563"/>
          </a:xfrm>
        </p:spPr>
        <p:txBody>
          <a:bodyPr/>
          <a:lstStyle/>
          <a:p>
            <a:r>
              <a:rPr lang="en-US" dirty="0"/>
              <a:t>2019/20 snow crab retained catch</a:t>
            </a:r>
          </a:p>
        </p:txBody>
      </p:sp>
      <p:sp>
        <p:nvSpPr>
          <p:cNvPr id="7" name="TextBox 6">
            <a:extLst>
              <a:ext uri="{FF2B5EF4-FFF2-40B4-BE49-F238E27FC236}">
                <a16:creationId xmlns:a16="http://schemas.microsoft.com/office/drawing/2014/main" id="{111E7411-8BDC-4782-BF71-C54979C1B2B5}"/>
              </a:ext>
            </a:extLst>
          </p:cNvPr>
          <p:cNvSpPr txBox="1"/>
          <p:nvPr/>
        </p:nvSpPr>
        <p:spPr>
          <a:xfrm>
            <a:off x="2301886" y="6248400"/>
            <a:ext cx="3609963" cy="369332"/>
          </a:xfrm>
          <a:prstGeom prst="rect">
            <a:avLst/>
          </a:prstGeom>
          <a:noFill/>
        </p:spPr>
        <p:txBody>
          <a:bodyPr wrap="none" rtlCol="0">
            <a:spAutoFit/>
          </a:bodyPr>
          <a:lstStyle/>
          <a:p>
            <a:r>
              <a:rPr lang="en-US" dirty="0"/>
              <a:t>* Excludes stat areas with &lt;3 vessels</a:t>
            </a:r>
          </a:p>
        </p:txBody>
      </p:sp>
      <p:sp>
        <p:nvSpPr>
          <p:cNvPr id="2" name="Slide Number Placeholder 1">
            <a:extLst>
              <a:ext uri="{FF2B5EF4-FFF2-40B4-BE49-F238E27FC236}">
                <a16:creationId xmlns:a16="http://schemas.microsoft.com/office/drawing/2014/main" id="{9EB686A7-A23C-46CC-94A4-EDF456FD10E3}"/>
              </a:ext>
            </a:extLst>
          </p:cNvPr>
          <p:cNvSpPr>
            <a:spLocks noGrp="1"/>
          </p:cNvSpPr>
          <p:nvPr>
            <p:ph type="sldNum" sz="quarter" idx="12"/>
          </p:nvPr>
        </p:nvSpPr>
        <p:spPr/>
        <p:txBody>
          <a:bodyPr/>
          <a:lstStyle/>
          <a:p>
            <a:fld id="{5435DE04-DB9A-4276-9B0D-516C5FE5169B}" type="slidenum">
              <a:rPr lang="en-US" smtClean="0"/>
              <a:t>37</a:t>
            </a:fld>
            <a:endParaRPr lang="en-US"/>
          </a:p>
        </p:txBody>
      </p:sp>
    </p:spTree>
    <p:extLst>
      <p:ext uri="{BB962C8B-B14F-4D97-AF65-F5344CB8AC3E}">
        <p14:creationId xmlns:p14="http://schemas.microsoft.com/office/powerpoint/2010/main" val="7625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1583DE-4410-4DE2-A17B-7E88B44930A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9921" y="1097280"/>
            <a:ext cx="8331200" cy="5648960"/>
          </a:xfrm>
          <a:prstGeom prst="rect">
            <a:avLst/>
          </a:prstGeom>
        </p:spPr>
      </p:pic>
      <p:sp>
        <p:nvSpPr>
          <p:cNvPr id="4" name="Title 1">
            <a:extLst>
              <a:ext uri="{FF2B5EF4-FFF2-40B4-BE49-F238E27FC236}">
                <a16:creationId xmlns:a16="http://schemas.microsoft.com/office/drawing/2014/main" id="{1F227CC8-8B54-45A9-B084-26CCFCF45CBF}"/>
              </a:ext>
            </a:extLst>
          </p:cNvPr>
          <p:cNvSpPr txBox="1">
            <a:spLocks/>
          </p:cNvSpPr>
          <p:nvPr/>
        </p:nvSpPr>
        <p:spPr>
          <a:xfrm>
            <a:off x="182879" y="111760"/>
            <a:ext cx="863599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Snow crab weighted mean centers of catch</a:t>
            </a:r>
          </a:p>
        </p:txBody>
      </p:sp>
      <p:sp>
        <p:nvSpPr>
          <p:cNvPr id="2" name="Oval 1">
            <a:extLst>
              <a:ext uri="{FF2B5EF4-FFF2-40B4-BE49-F238E27FC236}">
                <a16:creationId xmlns:a16="http://schemas.microsoft.com/office/drawing/2014/main" id="{0F7479E3-1AF6-413B-916C-19182823C38C}"/>
              </a:ext>
            </a:extLst>
          </p:cNvPr>
          <p:cNvSpPr/>
          <p:nvPr/>
        </p:nvSpPr>
        <p:spPr>
          <a:xfrm>
            <a:off x="3984171" y="3173024"/>
            <a:ext cx="401216" cy="3452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0CC2852-31D6-4C3B-9D69-7FA306A23F72}"/>
              </a:ext>
            </a:extLst>
          </p:cNvPr>
          <p:cNvSpPr>
            <a:spLocks noGrp="1"/>
          </p:cNvSpPr>
          <p:nvPr>
            <p:ph type="sldNum" sz="quarter" idx="12"/>
          </p:nvPr>
        </p:nvSpPr>
        <p:spPr/>
        <p:txBody>
          <a:bodyPr/>
          <a:lstStyle/>
          <a:p>
            <a:fld id="{5435DE04-DB9A-4276-9B0D-516C5FE5169B}" type="slidenum">
              <a:rPr lang="en-US" smtClean="0"/>
              <a:t>38</a:t>
            </a:fld>
            <a:endParaRPr lang="en-US"/>
          </a:p>
        </p:txBody>
      </p:sp>
    </p:spTree>
    <p:extLst>
      <p:ext uri="{BB962C8B-B14F-4D97-AF65-F5344CB8AC3E}">
        <p14:creationId xmlns:p14="http://schemas.microsoft.com/office/powerpoint/2010/main" val="1637767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9AD02-5F65-4D15-A136-198B76445132}"/>
              </a:ext>
            </a:extLst>
          </p:cNvPr>
          <p:cNvSpPr>
            <a:spLocks noGrp="1"/>
          </p:cNvSpPr>
          <p:nvPr>
            <p:ph type="title"/>
          </p:nvPr>
        </p:nvSpPr>
        <p:spPr/>
        <p:txBody>
          <a:bodyPr/>
          <a:lstStyle/>
          <a:p>
            <a:r>
              <a:rPr lang="en-US" dirty="0"/>
              <a:t>2019/20 snow crab</a:t>
            </a:r>
          </a:p>
        </p:txBody>
      </p:sp>
      <p:pic>
        <p:nvPicPr>
          <p:cNvPr id="7" name="Picture 6">
            <a:extLst>
              <a:ext uri="{FF2B5EF4-FFF2-40B4-BE49-F238E27FC236}">
                <a16:creationId xmlns:a16="http://schemas.microsoft.com/office/drawing/2014/main" id="{2AA71037-6A2D-4E2E-BAEE-FCF53D22E8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0413" y="1906439"/>
            <a:ext cx="7444720" cy="4472796"/>
          </a:xfrm>
          <a:prstGeom prst="rect">
            <a:avLst/>
          </a:prstGeom>
        </p:spPr>
      </p:pic>
      <p:sp>
        <p:nvSpPr>
          <p:cNvPr id="3" name="Slide Number Placeholder 2">
            <a:extLst>
              <a:ext uri="{FF2B5EF4-FFF2-40B4-BE49-F238E27FC236}">
                <a16:creationId xmlns:a16="http://schemas.microsoft.com/office/drawing/2014/main" id="{F7D76D83-A00C-4D9B-B3E6-E91B9314EDE2}"/>
              </a:ext>
            </a:extLst>
          </p:cNvPr>
          <p:cNvSpPr>
            <a:spLocks noGrp="1"/>
          </p:cNvSpPr>
          <p:nvPr>
            <p:ph type="sldNum" sz="quarter" idx="12"/>
          </p:nvPr>
        </p:nvSpPr>
        <p:spPr/>
        <p:txBody>
          <a:bodyPr/>
          <a:lstStyle/>
          <a:p>
            <a:fld id="{5435DE04-DB9A-4276-9B0D-516C5FE5169B}" type="slidenum">
              <a:rPr lang="en-US" smtClean="0"/>
              <a:t>39</a:t>
            </a:fld>
            <a:endParaRPr lang="en-US"/>
          </a:p>
        </p:txBody>
      </p:sp>
    </p:spTree>
    <p:extLst>
      <p:ext uri="{BB962C8B-B14F-4D97-AF65-F5344CB8AC3E}">
        <p14:creationId xmlns:p14="http://schemas.microsoft.com/office/powerpoint/2010/main" val="273522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1BE66F-5D24-426E-984A-6CB2A81F0C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530" y="1247051"/>
            <a:ext cx="7386016" cy="5369141"/>
          </a:xfrm>
          <a:prstGeom prst="rect">
            <a:avLst/>
          </a:prstGeom>
        </p:spPr>
      </p:pic>
      <p:sp>
        <p:nvSpPr>
          <p:cNvPr id="4" name="Title 4">
            <a:extLst>
              <a:ext uri="{FF2B5EF4-FFF2-40B4-BE49-F238E27FC236}">
                <a16:creationId xmlns:a16="http://schemas.microsoft.com/office/drawing/2014/main" id="{A2333E7E-A9C0-4B1C-BCD2-A1D8340EC868}"/>
              </a:ext>
            </a:extLst>
          </p:cNvPr>
          <p:cNvSpPr>
            <a:spLocks noGrp="1"/>
          </p:cNvSpPr>
          <p:nvPr>
            <p:ph type="title"/>
          </p:nvPr>
        </p:nvSpPr>
        <p:spPr>
          <a:xfrm>
            <a:off x="348732" y="164988"/>
            <a:ext cx="8795268" cy="1325563"/>
          </a:xfrm>
        </p:spPr>
        <p:txBody>
          <a:bodyPr/>
          <a:lstStyle/>
          <a:p>
            <a:r>
              <a:rPr lang="en-US" dirty="0"/>
              <a:t>Directed fishery observer coverage</a:t>
            </a:r>
          </a:p>
        </p:txBody>
      </p:sp>
      <p:sp>
        <p:nvSpPr>
          <p:cNvPr id="2" name="Slide Number Placeholder 1">
            <a:extLst>
              <a:ext uri="{FF2B5EF4-FFF2-40B4-BE49-F238E27FC236}">
                <a16:creationId xmlns:a16="http://schemas.microsoft.com/office/drawing/2014/main" id="{3177A2F6-26BE-4A8C-A66C-0E029BB440E9}"/>
              </a:ext>
            </a:extLst>
          </p:cNvPr>
          <p:cNvSpPr>
            <a:spLocks noGrp="1"/>
          </p:cNvSpPr>
          <p:nvPr>
            <p:ph type="sldNum" sz="quarter" idx="12"/>
          </p:nvPr>
        </p:nvSpPr>
        <p:spPr/>
        <p:txBody>
          <a:bodyPr/>
          <a:lstStyle/>
          <a:p>
            <a:fld id="{5435DE04-DB9A-4276-9B0D-516C5FE5169B}" type="slidenum">
              <a:rPr lang="en-US" smtClean="0"/>
              <a:t>4</a:t>
            </a:fld>
            <a:endParaRPr lang="en-US"/>
          </a:p>
        </p:txBody>
      </p:sp>
    </p:spTree>
    <p:extLst>
      <p:ext uri="{BB962C8B-B14F-4D97-AF65-F5344CB8AC3E}">
        <p14:creationId xmlns:p14="http://schemas.microsoft.com/office/powerpoint/2010/main" val="3493376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8418-9010-49BA-BFFB-C8C34DC83A70}"/>
              </a:ext>
            </a:extLst>
          </p:cNvPr>
          <p:cNvSpPr>
            <a:spLocks noGrp="1"/>
          </p:cNvSpPr>
          <p:nvPr>
            <p:ph type="title"/>
          </p:nvPr>
        </p:nvSpPr>
        <p:spPr>
          <a:xfrm>
            <a:off x="111967" y="-297347"/>
            <a:ext cx="9032033" cy="1771584"/>
          </a:xfrm>
        </p:spPr>
        <p:txBody>
          <a:bodyPr/>
          <a:lstStyle/>
          <a:p>
            <a:r>
              <a:rPr lang="en-US" dirty="0"/>
              <a:t>Snow crab: observations from the fleet</a:t>
            </a:r>
          </a:p>
        </p:txBody>
      </p:sp>
      <p:sp>
        <p:nvSpPr>
          <p:cNvPr id="3" name="Content Placeholder 2">
            <a:extLst>
              <a:ext uri="{FF2B5EF4-FFF2-40B4-BE49-F238E27FC236}">
                <a16:creationId xmlns:a16="http://schemas.microsoft.com/office/drawing/2014/main" id="{3B48A687-10E6-4EDB-B327-0CB7D5548540}"/>
              </a:ext>
            </a:extLst>
          </p:cNvPr>
          <p:cNvSpPr>
            <a:spLocks noGrp="1"/>
          </p:cNvSpPr>
          <p:nvPr>
            <p:ph idx="1"/>
          </p:nvPr>
        </p:nvSpPr>
        <p:spPr>
          <a:xfrm>
            <a:off x="348731" y="1260151"/>
            <a:ext cx="8534011" cy="5317931"/>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000" u="sng" dirty="0">
                <a:effectLst/>
                <a:ea typeface="Calibri" panose="020F0502020204030204" pitchFamily="34" charset="0"/>
                <a:cs typeface="Times New Roman" panose="02020603050405020304" pitchFamily="18" charset="0"/>
              </a:rPr>
              <a:t>Lots</a:t>
            </a:r>
            <a:r>
              <a:rPr lang="en-US" sz="2000" dirty="0">
                <a:effectLst/>
                <a:ea typeface="Calibri" panose="020F0502020204030204" pitchFamily="34" charset="0"/>
                <a:cs typeface="Times New Roman" panose="02020603050405020304" pitchFamily="18" charset="0"/>
              </a:rPr>
              <a:t> of small crab (sub 4”) across the fishing grounds led to heavy sorting throughout the season. Many skippers reported individual pots with over 1000 crab, with only a couple hundred of those being at or above industry preferred size.</a:t>
            </a:r>
          </a:p>
          <a:p>
            <a:pPr marL="342900" marR="0" lvl="0" indent="-342900">
              <a:lnSpc>
                <a:spcPct val="107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Higher CPUEs and cleaner fishing farther north near St. Matthew Island, but not the kind of numbers seen in 2018/19 fishery. Sea ice covered fishing grounds around St. Matthew Island in February. </a:t>
            </a:r>
          </a:p>
          <a:p>
            <a:pPr marL="342900" marR="0" lvl="0" indent="-342900">
              <a:lnSpc>
                <a:spcPct val="107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Sea ice on the northern fishing grounds restricted the amount of area available for the fleet to work in. Especially high concentration of vessels fishing W/SW of the Pribilof Islands, all sorting through the same crab over and over for few industry preferred size males. </a:t>
            </a:r>
          </a:p>
          <a:p>
            <a:pPr marL="342900" marR="0" lvl="0" indent="-342900">
              <a:lnSpc>
                <a:spcPct val="107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Sea ice was at maximum extent in early March when it reached the northern tip of Saint Paul Island. As sea ice retreated from northern fishing grounds in March, most vessels saw higher CPUEs in these areas.</a:t>
            </a:r>
          </a:p>
          <a:p>
            <a:pPr marL="342900" marR="0" lvl="0" indent="-342900">
              <a:lnSpc>
                <a:spcPct val="107000"/>
              </a:lnSpc>
              <a:spcBef>
                <a:spcPts val="0"/>
              </a:spcBef>
              <a:spcAft>
                <a:spcPts val="800"/>
              </a:spcAft>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Severe winter weather for much of the season – heavy freezing spray conditions. </a:t>
            </a:r>
          </a:p>
        </p:txBody>
      </p:sp>
      <p:sp>
        <p:nvSpPr>
          <p:cNvPr id="4" name="Slide Number Placeholder 3">
            <a:extLst>
              <a:ext uri="{FF2B5EF4-FFF2-40B4-BE49-F238E27FC236}">
                <a16:creationId xmlns:a16="http://schemas.microsoft.com/office/drawing/2014/main" id="{DA7FFCD5-CAE3-4F47-960B-142876B7DA81}"/>
              </a:ext>
            </a:extLst>
          </p:cNvPr>
          <p:cNvSpPr>
            <a:spLocks noGrp="1"/>
          </p:cNvSpPr>
          <p:nvPr>
            <p:ph type="sldNum" sz="quarter" idx="12"/>
          </p:nvPr>
        </p:nvSpPr>
        <p:spPr/>
        <p:txBody>
          <a:bodyPr/>
          <a:lstStyle/>
          <a:p>
            <a:fld id="{5435DE04-DB9A-4276-9B0D-516C5FE5169B}" type="slidenum">
              <a:rPr lang="en-US" smtClean="0"/>
              <a:t>40</a:t>
            </a:fld>
            <a:endParaRPr lang="en-US"/>
          </a:p>
        </p:txBody>
      </p:sp>
    </p:spTree>
    <p:extLst>
      <p:ext uri="{BB962C8B-B14F-4D97-AF65-F5344CB8AC3E}">
        <p14:creationId xmlns:p14="http://schemas.microsoft.com/office/powerpoint/2010/main" val="597300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94EFA0-F2F8-4BF8-9196-FBBEEE7A3CC8}"/>
              </a:ext>
            </a:extLst>
          </p:cNvPr>
          <p:cNvPicPr>
            <a:picLocks noChangeAspect="1"/>
          </p:cNvPicPr>
          <p:nvPr/>
        </p:nvPicPr>
        <p:blipFill>
          <a:blip r:embed="rId2"/>
          <a:stretch>
            <a:fillRect/>
          </a:stretch>
        </p:blipFill>
        <p:spPr>
          <a:xfrm>
            <a:off x="1372000" y="233762"/>
            <a:ext cx="6400000" cy="6390476"/>
          </a:xfrm>
          <a:prstGeom prst="rect">
            <a:avLst/>
          </a:prstGeom>
        </p:spPr>
      </p:pic>
      <p:sp>
        <p:nvSpPr>
          <p:cNvPr id="2" name="Slide Number Placeholder 1">
            <a:extLst>
              <a:ext uri="{FF2B5EF4-FFF2-40B4-BE49-F238E27FC236}">
                <a16:creationId xmlns:a16="http://schemas.microsoft.com/office/drawing/2014/main" id="{8C4FBBB9-D43E-4F7C-B1AD-A3FDF20D5A36}"/>
              </a:ext>
            </a:extLst>
          </p:cNvPr>
          <p:cNvSpPr>
            <a:spLocks noGrp="1"/>
          </p:cNvSpPr>
          <p:nvPr>
            <p:ph type="sldNum" sz="quarter" idx="12"/>
          </p:nvPr>
        </p:nvSpPr>
        <p:spPr/>
        <p:txBody>
          <a:bodyPr/>
          <a:lstStyle/>
          <a:p>
            <a:fld id="{5435DE04-DB9A-4276-9B0D-516C5FE5169B}" type="slidenum">
              <a:rPr lang="en-US" smtClean="0"/>
              <a:t>41</a:t>
            </a:fld>
            <a:endParaRPr lang="en-US"/>
          </a:p>
        </p:txBody>
      </p:sp>
    </p:spTree>
    <p:extLst>
      <p:ext uri="{BB962C8B-B14F-4D97-AF65-F5344CB8AC3E}">
        <p14:creationId xmlns:p14="http://schemas.microsoft.com/office/powerpoint/2010/main" val="449155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9ECF5C-8F10-4E8F-B43E-85EE01528998}"/>
              </a:ext>
            </a:extLst>
          </p:cNvPr>
          <p:cNvPicPr>
            <a:picLocks noChangeAspect="1"/>
          </p:cNvPicPr>
          <p:nvPr/>
        </p:nvPicPr>
        <p:blipFill>
          <a:blip r:embed="rId2"/>
          <a:stretch>
            <a:fillRect/>
          </a:stretch>
        </p:blipFill>
        <p:spPr>
          <a:xfrm>
            <a:off x="1372000" y="233762"/>
            <a:ext cx="6400000" cy="6390476"/>
          </a:xfrm>
          <a:prstGeom prst="rect">
            <a:avLst/>
          </a:prstGeom>
        </p:spPr>
      </p:pic>
      <p:sp>
        <p:nvSpPr>
          <p:cNvPr id="2" name="Slide Number Placeholder 1">
            <a:extLst>
              <a:ext uri="{FF2B5EF4-FFF2-40B4-BE49-F238E27FC236}">
                <a16:creationId xmlns:a16="http://schemas.microsoft.com/office/drawing/2014/main" id="{B204FF8A-3F3A-4537-A81B-E216906B75D7}"/>
              </a:ext>
            </a:extLst>
          </p:cNvPr>
          <p:cNvSpPr>
            <a:spLocks noGrp="1"/>
          </p:cNvSpPr>
          <p:nvPr>
            <p:ph type="sldNum" sz="quarter" idx="12"/>
          </p:nvPr>
        </p:nvSpPr>
        <p:spPr/>
        <p:txBody>
          <a:bodyPr/>
          <a:lstStyle/>
          <a:p>
            <a:fld id="{5435DE04-DB9A-4276-9B0D-516C5FE5169B}" type="slidenum">
              <a:rPr lang="en-US" smtClean="0"/>
              <a:t>42</a:t>
            </a:fld>
            <a:endParaRPr lang="en-US"/>
          </a:p>
        </p:txBody>
      </p:sp>
    </p:spTree>
    <p:extLst>
      <p:ext uri="{BB962C8B-B14F-4D97-AF65-F5344CB8AC3E}">
        <p14:creationId xmlns:p14="http://schemas.microsoft.com/office/powerpoint/2010/main" val="2751647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3C7777-C24E-4C2F-B3B1-EB5032A28B94}"/>
              </a:ext>
            </a:extLst>
          </p:cNvPr>
          <p:cNvPicPr>
            <a:picLocks noChangeAspect="1"/>
          </p:cNvPicPr>
          <p:nvPr/>
        </p:nvPicPr>
        <p:blipFill>
          <a:blip r:embed="rId2"/>
          <a:stretch>
            <a:fillRect/>
          </a:stretch>
        </p:blipFill>
        <p:spPr>
          <a:xfrm>
            <a:off x="1372000" y="233762"/>
            <a:ext cx="6400000" cy="6390476"/>
          </a:xfrm>
          <a:prstGeom prst="rect">
            <a:avLst/>
          </a:prstGeom>
        </p:spPr>
      </p:pic>
      <p:sp>
        <p:nvSpPr>
          <p:cNvPr id="2" name="Slide Number Placeholder 1">
            <a:extLst>
              <a:ext uri="{FF2B5EF4-FFF2-40B4-BE49-F238E27FC236}">
                <a16:creationId xmlns:a16="http://schemas.microsoft.com/office/drawing/2014/main" id="{6C179960-B270-47C4-811B-A77F076FEB41}"/>
              </a:ext>
            </a:extLst>
          </p:cNvPr>
          <p:cNvSpPr>
            <a:spLocks noGrp="1"/>
          </p:cNvSpPr>
          <p:nvPr>
            <p:ph type="sldNum" sz="quarter" idx="12"/>
          </p:nvPr>
        </p:nvSpPr>
        <p:spPr/>
        <p:txBody>
          <a:bodyPr/>
          <a:lstStyle/>
          <a:p>
            <a:fld id="{5435DE04-DB9A-4276-9B0D-516C5FE5169B}" type="slidenum">
              <a:rPr lang="en-US" smtClean="0"/>
              <a:t>43</a:t>
            </a:fld>
            <a:endParaRPr lang="en-US"/>
          </a:p>
        </p:txBody>
      </p:sp>
    </p:spTree>
    <p:extLst>
      <p:ext uri="{BB962C8B-B14F-4D97-AF65-F5344CB8AC3E}">
        <p14:creationId xmlns:p14="http://schemas.microsoft.com/office/powerpoint/2010/main" val="3420706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3BCAE9-DCB6-4145-AD21-E96D1BC069B3}"/>
              </a:ext>
            </a:extLst>
          </p:cNvPr>
          <p:cNvPicPr>
            <a:picLocks noChangeAspect="1"/>
          </p:cNvPicPr>
          <p:nvPr/>
        </p:nvPicPr>
        <p:blipFill>
          <a:blip r:embed="rId2"/>
          <a:stretch>
            <a:fillRect/>
          </a:stretch>
        </p:blipFill>
        <p:spPr>
          <a:xfrm>
            <a:off x="1372000" y="233762"/>
            <a:ext cx="6400000" cy="6390476"/>
          </a:xfrm>
          <a:prstGeom prst="rect">
            <a:avLst/>
          </a:prstGeom>
        </p:spPr>
      </p:pic>
      <p:sp>
        <p:nvSpPr>
          <p:cNvPr id="2" name="Slide Number Placeholder 1">
            <a:extLst>
              <a:ext uri="{FF2B5EF4-FFF2-40B4-BE49-F238E27FC236}">
                <a16:creationId xmlns:a16="http://schemas.microsoft.com/office/drawing/2014/main" id="{728DA22F-7EA2-4CED-BFD2-1C51A879FDE6}"/>
              </a:ext>
            </a:extLst>
          </p:cNvPr>
          <p:cNvSpPr>
            <a:spLocks noGrp="1"/>
          </p:cNvSpPr>
          <p:nvPr>
            <p:ph type="sldNum" sz="quarter" idx="12"/>
          </p:nvPr>
        </p:nvSpPr>
        <p:spPr/>
        <p:txBody>
          <a:bodyPr/>
          <a:lstStyle/>
          <a:p>
            <a:fld id="{5435DE04-DB9A-4276-9B0D-516C5FE5169B}" type="slidenum">
              <a:rPr lang="en-US" smtClean="0"/>
              <a:t>44</a:t>
            </a:fld>
            <a:endParaRPr lang="en-US"/>
          </a:p>
        </p:txBody>
      </p:sp>
    </p:spTree>
    <p:extLst>
      <p:ext uri="{BB962C8B-B14F-4D97-AF65-F5344CB8AC3E}">
        <p14:creationId xmlns:p14="http://schemas.microsoft.com/office/powerpoint/2010/main" val="2201724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904901-4249-4959-942D-2AA93A51CD0C}"/>
              </a:ext>
            </a:extLst>
          </p:cNvPr>
          <p:cNvPicPr>
            <a:picLocks noChangeAspect="1"/>
          </p:cNvPicPr>
          <p:nvPr/>
        </p:nvPicPr>
        <p:blipFill>
          <a:blip r:embed="rId2"/>
          <a:stretch>
            <a:fillRect/>
          </a:stretch>
        </p:blipFill>
        <p:spPr>
          <a:xfrm>
            <a:off x="1372000" y="233762"/>
            <a:ext cx="6400000" cy="6390476"/>
          </a:xfrm>
          <a:prstGeom prst="rect">
            <a:avLst/>
          </a:prstGeom>
        </p:spPr>
      </p:pic>
      <p:sp>
        <p:nvSpPr>
          <p:cNvPr id="2" name="Slide Number Placeholder 1">
            <a:extLst>
              <a:ext uri="{FF2B5EF4-FFF2-40B4-BE49-F238E27FC236}">
                <a16:creationId xmlns:a16="http://schemas.microsoft.com/office/drawing/2014/main" id="{F918D97E-6676-43DB-B315-FD4D0C91EA4E}"/>
              </a:ext>
            </a:extLst>
          </p:cNvPr>
          <p:cNvSpPr>
            <a:spLocks noGrp="1"/>
          </p:cNvSpPr>
          <p:nvPr>
            <p:ph type="sldNum" sz="quarter" idx="12"/>
          </p:nvPr>
        </p:nvSpPr>
        <p:spPr/>
        <p:txBody>
          <a:bodyPr/>
          <a:lstStyle/>
          <a:p>
            <a:fld id="{5435DE04-DB9A-4276-9B0D-516C5FE5169B}" type="slidenum">
              <a:rPr lang="en-US" smtClean="0"/>
              <a:t>45</a:t>
            </a:fld>
            <a:endParaRPr lang="en-US"/>
          </a:p>
        </p:txBody>
      </p:sp>
    </p:spTree>
    <p:extLst>
      <p:ext uri="{BB962C8B-B14F-4D97-AF65-F5344CB8AC3E}">
        <p14:creationId xmlns:p14="http://schemas.microsoft.com/office/powerpoint/2010/main" val="1706921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0CB283-7DBF-4D87-BB9E-80E5745069E8}"/>
              </a:ext>
            </a:extLst>
          </p:cNvPr>
          <p:cNvPicPr>
            <a:picLocks noChangeAspect="1"/>
          </p:cNvPicPr>
          <p:nvPr/>
        </p:nvPicPr>
        <p:blipFill>
          <a:blip r:embed="rId2"/>
          <a:stretch>
            <a:fillRect/>
          </a:stretch>
        </p:blipFill>
        <p:spPr>
          <a:xfrm>
            <a:off x="1372000" y="233762"/>
            <a:ext cx="6400000" cy="6390476"/>
          </a:xfrm>
          <a:prstGeom prst="rect">
            <a:avLst/>
          </a:prstGeom>
        </p:spPr>
      </p:pic>
      <p:sp>
        <p:nvSpPr>
          <p:cNvPr id="2" name="Slide Number Placeholder 1">
            <a:extLst>
              <a:ext uri="{FF2B5EF4-FFF2-40B4-BE49-F238E27FC236}">
                <a16:creationId xmlns:a16="http://schemas.microsoft.com/office/drawing/2014/main" id="{1A62D85B-6F96-4B2F-B722-E34C6860A09C}"/>
              </a:ext>
            </a:extLst>
          </p:cNvPr>
          <p:cNvSpPr>
            <a:spLocks noGrp="1"/>
          </p:cNvSpPr>
          <p:nvPr>
            <p:ph type="sldNum" sz="quarter" idx="12"/>
          </p:nvPr>
        </p:nvSpPr>
        <p:spPr/>
        <p:txBody>
          <a:bodyPr/>
          <a:lstStyle/>
          <a:p>
            <a:fld id="{5435DE04-DB9A-4276-9B0D-516C5FE5169B}" type="slidenum">
              <a:rPr lang="en-US" smtClean="0"/>
              <a:t>46</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17180FD-0511-4E9A-A585-6584A680F0A3}"/>
                  </a:ext>
                </a:extLst>
              </p:cNvPr>
              <p:cNvSpPr txBox="1"/>
              <p:nvPr/>
            </p:nvSpPr>
            <p:spPr>
              <a:xfrm>
                <a:off x="3235960" y="3290852"/>
                <a:ext cx="3358459" cy="998478"/>
              </a:xfrm>
              <a:prstGeom prst="rect">
                <a:avLst/>
              </a:prstGeom>
              <a:noFill/>
              <a:ln>
                <a:solidFill>
                  <a:srgbClr val="FF0000"/>
                </a:solidFill>
              </a:ln>
            </p:spPr>
            <p:txBody>
              <a:bodyPr wrap="square" rtlCol="0">
                <a:spAutoFit/>
              </a:bodyPr>
              <a:lstStyle/>
              <a:p>
                <a:r>
                  <a:rPr lang="en-US" sz="1400" dirty="0"/>
                  <a:t>Predicted %</a:t>
                </a:r>
                <a:r>
                  <a:rPr lang="en-US" sz="1400" dirty="0" err="1"/>
                  <a:t>SInP</a:t>
                </a:r>
                <a:r>
                  <a:rPr lang="en-US" sz="1400" baseline="-25000" dirty="0" err="1"/>
                  <a:t>retained_catch</a:t>
                </a:r>
                <a:r>
                  <a:rPr lang="en-US" sz="1400" baseline="-25000" dirty="0"/>
                  <a:t> </a:t>
                </a:r>
                <a:r>
                  <a:rPr lang="en-US" sz="1400" dirty="0"/>
                  <a:t>= </a:t>
                </a:r>
              </a:p>
              <a:p>
                <a:endParaRPr lang="en-US" sz="1400" dirty="0"/>
              </a:p>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𝑠𝑒𝑙𝑒𝑐𝑡𝑖𝑣𝑖𝑡𝑦</m:t>
                              </m:r>
                              <m:r>
                                <a:rPr lang="en-US" sz="1400" b="0" i="1" smtClean="0">
                                  <a:latin typeface="Cambria Math" panose="02040503050406030204" pitchFamily="18" charset="0"/>
                                </a:rPr>
                                <m:t> </m:t>
                              </m:r>
                              <m:r>
                                <a:rPr lang="en-US" sz="1400" b="0" i="1" smtClean="0">
                                  <a:latin typeface="Cambria Math" panose="02040503050406030204" pitchFamily="18" charset="0"/>
                                </a:rPr>
                                <m:t>𝑥</m:t>
                              </m:r>
                              <m:r>
                                <a:rPr lang="en-US" sz="1400" b="0" i="1" smtClean="0">
                                  <a:latin typeface="Cambria Math" panose="02040503050406030204" pitchFamily="18" charset="0"/>
                                </a:rPr>
                                <m:t> %</m:t>
                              </m:r>
                              <m:r>
                                <a:rPr lang="en-US" sz="1400" b="0" i="1" smtClean="0">
                                  <a:latin typeface="Cambria Math" panose="02040503050406030204" pitchFamily="18" charset="0"/>
                                </a:rPr>
                                <m:t>𝑆𝐼𝑛𝑃</m:t>
                              </m:r>
                            </m:e>
                            <m:sub>
                              <m:r>
                                <a:rPr lang="en-US" sz="1400" b="0" i="1" smtClean="0">
                                  <a:latin typeface="Cambria Math" panose="02040503050406030204" pitchFamily="18" charset="0"/>
                                </a:rPr>
                                <m:t>𝑠𝑢𝑟𝑣𝑒𝑦</m:t>
                              </m:r>
                            </m:sub>
                          </m:sSub>
                        </m:num>
                        <m:den>
                          <m:r>
                            <a:rPr lang="en-US" sz="1400" b="0" i="1" smtClean="0">
                              <a:latin typeface="Cambria Math" panose="02040503050406030204" pitchFamily="18" charset="0"/>
                            </a:rPr>
                            <m:t>(</m:t>
                          </m:r>
                          <m:r>
                            <a:rPr lang="en-US" sz="1400" b="0" i="1" smtClean="0">
                              <a:latin typeface="Cambria Math" panose="02040503050406030204" pitchFamily="18" charset="0"/>
                            </a:rPr>
                            <m:t>𝑠𝑒𝑙𝑒𝑐𝑡𝑖𝑣𝑖𝑡𝑦</m:t>
                          </m:r>
                          <m:r>
                            <a:rPr lang="en-US" sz="1400" b="0" i="1" smtClean="0">
                              <a:latin typeface="Cambria Math" panose="02040503050406030204" pitchFamily="18" charset="0"/>
                            </a:rPr>
                            <m:t> </m:t>
                          </m:r>
                          <m:r>
                            <a:rPr lang="en-US" sz="1400" b="0" i="1" smtClean="0">
                              <a:latin typeface="Cambria Math" panose="02040503050406030204" pitchFamily="18" charset="0"/>
                            </a:rPr>
                            <m:t>𝑥</m:t>
                          </m:r>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m:t>
                              </m:r>
                              <m:r>
                                <a:rPr lang="en-US" sz="1400" b="0" i="1" smtClean="0">
                                  <a:latin typeface="Cambria Math" panose="02040503050406030204" pitchFamily="18" charset="0"/>
                                </a:rPr>
                                <m:t>𝑆𝐼𝑛𝑃</m:t>
                              </m:r>
                            </m:e>
                            <m:sub>
                              <m:r>
                                <a:rPr lang="en-US" sz="1400" b="0" i="1" smtClean="0">
                                  <a:latin typeface="Cambria Math" panose="02040503050406030204" pitchFamily="18" charset="0"/>
                                </a:rPr>
                                <m:t>𝑠𝑢𝑟𝑣𝑒𝑦</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m:t>
                              </m:r>
                              <m:r>
                                <a:rPr lang="en-US" sz="1400" b="0" i="1" smtClean="0">
                                  <a:latin typeface="Cambria Math" panose="02040503050406030204" pitchFamily="18" charset="0"/>
                                </a:rPr>
                                <m:t>𝐼𝑛𝑃</m:t>
                              </m:r>
                            </m:e>
                            <m:sub>
                              <m:r>
                                <a:rPr lang="en-US" sz="1400" b="0" i="1" smtClean="0">
                                  <a:latin typeface="Cambria Math" panose="02040503050406030204" pitchFamily="18" charset="0"/>
                                </a:rPr>
                                <m:t>𝑠𝑢𝑟𝑣𝑒𝑦</m:t>
                              </m:r>
                            </m:sub>
                          </m:sSub>
                          <m:r>
                            <a:rPr lang="en-US" sz="1400" b="0" i="1" smtClean="0">
                              <a:latin typeface="Cambria Math" panose="02040503050406030204" pitchFamily="18" charset="0"/>
                            </a:rPr>
                            <m:t>) </m:t>
                          </m:r>
                        </m:den>
                      </m:f>
                    </m:oMath>
                  </m:oMathPara>
                </a14:m>
                <a:endParaRPr lang="en-US" sz="1400" dirty="0"/>
              </a:p>
            </p:txBody>
          </p:sp>
        </mc:Choice>
        <mc:Fallback xmlns="">
          <p:sp>
            <p:nvSpPr>
              <p:cNvPr id="4" name="TextBox 3">
                <a:extLst>
                  <a:ext uri="{FF2B5EF4-FFF2-40B4-BE49-F238E27FC236}">
                    <a16:creationId xmlns:a16="http://schemas.microsoft.com/office/drawing/2014/main" id="{F17180FD-0511-4E9A-A585-6584A680F0A3}"/>
                  </a:ext>
                </a:extLst>
              </p:cNvPr>
              <p:cNvSpPr txBox="1">
                <a:spLocks noRot="1" noChangeAspect="1" noMove="1" noResize="1" noEditPoints="1" noAdjustHandles="1" noChangeArrowheads="1" noChangeShapeType="1" noTextEdit="1"/>
              </p:cNvSpPr>
              <p:nvPr/>
            </p:nvSpPr>
            <p:spPr>
              <a:xfrm>
                <a:off x="3235960" y="3290852"/>
                <a:ext cx="3358459" cy="998478"/>
              </a:xfrm>
              <a:prstGeom prst="rect">
                <a:avLst/>
              </a:prstGeom>
              <a:blipFill>
                <a:blip r:embed="rId3"/>
                <a:stretch>
                  <a:fillRect l="-362" t="-602" r="-1085"/>
                </a:stretch>
              </a:blipFill>
              <a:ln>
                <a:solidFill>
                  <a:srgbClr val="FF0000"/>
                </a:solid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618183C8-6943-4446-BD6E-95122FA2E128}"/>
              </a:ext>
            </a:extLst>
          </p:cNvPr>
          <p:cNvSpPr txBox="1"/>
          <p:nvPr/>
        </p:nvSpPr>
        <p:spPr>
          <a:xfrm>
            <a:off x="3767109" y="2366189"/>
            <a:ext cx="3048000" cy="461665"/>
          </a:xfrm>
          <a:prstGeom prst="rect">
            <a:avLst/>
          </a:prstGeom>
          <a:noFill/>
        </p:spPr>
        <p:txBody>
          <a:bodyPr wrap="square" rtlCol="0">
            <a:spAutoFit/>
          </a:bodyPr>
          <a:lstStyle/>
          <a:p>
            <a:r>
              <a:rPr lang="en-US" dirty="0"/>
              <a:t>Solve for “selectivity”</a:t>
            </a:r>
          </a:p>
        </p:txBody>
      </p:sp>
    </p:spTree>
    <p:extLst>
      <p:ext uri="{BB962C8B-B14F-4D97-AF65-F5344CB8AC3E}">
        <p14:creationId xmlns:p14="http://schemas.microsoft.com/office/powerpoint/2010/main" val="402802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175" y="858707"/>
            <a:ext cx="8229600" cy="676014"/>
          </a:xfrm>
        </p:spPr>
        <p:txBody>
          <a:bodyPr>
            <a:normAutofit fontScale="90000"/>
          </a:bodyPr>
          <a:lstStyle/>
          <a:p>
            <a:pPr algn="ctr"/>
            <a:r>
              <a:rPr lang="en-US" dirty="0"/>
              <a:t>BS Snow Crab Incidental Catch in </a:t>
            </a:r>
            <a:r>
              <a:rPr lang="en-US" dirty="0" err="1"/>
              <a:t>Groundfish</a:t>
            </a:r>
            <a:r>
              <a:rPr lang="en-US" dirty="0"/>
              <a:t> Fisheries</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884825"/>
            <a:ext cx="9068566" cy="5186475"/>
          </a:xfrm>
        </p:spPr>
      </p:pic>
      <p:sp>
        <p:nvSpPr>
          <p:cNvPr id="3" name="Slide Number Placeholder 2">
            <a:extLst>
              <a:ext uri="{FF2B5EF4-FFF2-40B4-BE49-F238E27FC236}">
                <a16:creationId xmlns:a16="http://schemas.microsoft.com/office/drawing/2014/main" id="{F45A2F9B-49DF-4B9A-BF4E-204D84FF79EA}"/>
              </a:ext>
            </a:extLst>
          </p:cNvPr>
          <p:cNvSpPr>
            <a:spLocks noGrp="1"/>
          </p:cNvSpPr>
          <p:nvPr>
            <p:ph type="sldNum" sz="quarter" idx="12"/>
          </p:nvPr>
        </p:nvSpPr>
        <p:spPr/>
        <p:txBody>
          <a:bodyPr/>
          <a:lstStyle/>
          <a:p>
            <a:fld id="{5435DE04-DB9A-4276-9B0D-516C5FE5169B}" type="slidenum">
              <a:rPr lang="en-US" smtClean="0"/>
              <a:t>47</a:t>
            </a:fld>
            <a:endParaRPr lang="en-US"/>
          </a:p>
        </p:txBody>
      </p:sp>
    </p:spTree>
    <p:extLst>
      <p:ext uri="{BB962C8B-B14F-4D97-AF65-F5344CB8AC3E}">
        <p14:creationId xmlns:p14="http://schemas.microsoft.com/office/powerpoint/2010/main" val="2433411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17" y="778161"/>
            <a:ext cx="8229600" cy="676014"/>
          </a:xfrm>
        </p:spPr>
        <p:txBody>
          <a:bodyPr>
            <a:normAutofit fontScale="90000"/>
          </a:bodyPr>
          <a:lstStyle/>
          <a:p>
            <a:pPr algn="ctr"/>
            <a:r>
              <a:rPr lang="en-US" dirty="0"/>
              <a:t>BS Snow Crab Trawl Incidental Catch by Trip Target</a:t>
            </a:r>
            <a:br>
              <a:rPr lang="en-US" dirty="0"/>
            </a:br>
            <a:endParaRPr lang="en-US" dirty="0"/>
          </a:p>
        </p:txBody>
      </p:sp>
      <p:pic>
        <p:nvPicPr>
          <p:cNvPr id="6" name="Content Placeholder 5"/>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2737" y="1577665"/>
            <a:ext cx="8775960" cy="5145986"/>
          </a:xfrm>
        </p:spPr>
      </p:pic>
      <p:sp>
        <p:nvSpPr>
          <p:cNvPr id="3" name="Slide Number Placeholder 2">
            <a:extLst>
              <a:ext uri="{FF2B5EF4-FFF2-40B4-BE49-F238E27FC236}">
                <a16:creationId xmlns:a16="http://schemas.microsoft.com/office/drawing/2014/main" id="{BE97D481-E66F-48AC-B573-5AEFF6B91C56}"/>
              </a:ext>
            </a:extLst>
          </p:cNvPr>
          <p:cNvSpPr>
            <a:spLocks noGrp="1"/>
          </p:cNvSpPr>
          <p:nvPr>
            <p:ph type="sldNum" sz="quarter" idx="12"/>
          </p:nvPr>
        </p:nvSpPr>
        <p:spPr/>
        <p:txBody>
          <a:bodyPr/>
          <a:lstStyle/>
          <a:p>
            <a:fld id="{5435DE04-DB9A-4276-9B0D-516C5FE5169B}" type="slidenum">
              <a:rPr lang="en-US" smtClean="0"/>
              <a:t>48</a:t>
            </a:fld>
            <a:endParaRPr lang="en-US"/>
          </a:p>
        </p:txBody>
      </p:sp>
    </p:spTree>
    <p:extLst>
      <p:ext uri="{BB962C8B-B14F-4D97-AF65-F5344CB8AC3E}">
        <p14:creationId xmlns:p14="http://schemas.microsoft.com/office/powerpoint/2010/main" val="3107323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CFDFBC-6F7D-4CDE-89C6-B8BBDE63448F}"/>
              </a:ext>
            </a:extLst>
          </p:cNvPr>
          <p:cNvPicPr>
            <a:picLocks noChangeAspect="1"/>
          </p:cNvPicPr>
          <p:nvPr/>
        </p:nvPicPr>
        <p:blipFill>
          <a:blip r:embed="rId2" cstate="email">
            <a:alphaModFix amt="5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76E6EA0-8C56-4114-81FC-83AF63FBEDE8}"/>
              </a:ext>
            </a:extLst>
          </p:cNvPr>
          <p:cNvSpPr>
            <a:spLocks noGrp="1"/>
          </p:cNvSpPr>
          <p:nvPr>
            <p:ph type="title"/>
          </p:nvPr>
        </p:nvSpPr>
        <p:spPr>
          <a:xfrm>
            <a:off x="2520842" y="2766218"/>
            <a:ext cx="4102316" cy="1325563"/>
          </a:xfrm>
          <a:ln w="25400">
            <a:solidFill>
              <a:schemeClr val="tx1"/>
            </a:solidFill>
          </a:ln>
        </p:spPr>
        <p:txBody>
          <a:bodyPr>
            <a:normAutofit/>
          </a:bodyPr>
          <a:lstStyle/>
          <a:p>
            <a:pPr algn="ctr"/>
            <a:r>
              <a:rPr lang="en-US" sz="4800" b="1" dirty="0"/>
              <a:t>Tanner crab</a:t>
            </a:r>
          </a:p>
        </p:txBody>
      </p:sp>
      <p:sp>
        <p:nvSpPr>
          <p:cNvPr id="3" name="Slide Number Placeholder 2">
            <a:extLst>
              <a:ext uri="{FF2B5EF4-FFF2-40B4-BE49-F238E27FC236}">
                <a16:creationId xmlns:a16="http://schemas.microsoft.com/office/drawing/2014/main" id="{89250CE3-591A-4580-A608-814BD656A941}"/>
              </a:ext>
            </a:extLst>
          </p:cNvPr>
          <p:cNvSpPr>
            <a:spLocks noGrp="1"/>
          </p:cNvSpPr>
          <p:nvPr>
            <p:ph type="sldNum" sz="quarter" idx="12"/>
          </p:nvPr>
        </p:nvSpPr>
        <p:spPr/>
        <p:txBody>
          <a:bodyPr/>
          <a:lstStyle/>
          <a:p>
            <a:fld id="{5435DE04-DB9A-4276-9B0D-516C5FE5169B}" type="slidenum">
              <a:rPr lang="en-US" smtClean="0"/>
              <a:t>49</a:t>
            </a:fld>
            <a:endParaRPr lang="en-US"/>
          </a:p>
        </p:txBody>
      </p:sp>
    </p:spTree>
    <p:extLst>
      <p:ext uri="{BB962C8B-B14F-4D97-AF65-F5344CB8AC3E}">
        <p14:creationId xmlns:p14="http://schemas.microsoft.com/office/powerpoint/2010/main" val="868407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77" y="171981"/>
            <a:ext cx="8883445" cy="676014"/>
          </a:xfrm>
        </p:spPr>
        <p:txBody>
          <a:bodyPr>
            <a:normAutofit fontScale="90000"/>
          </a:bodyPr>
          <a:lstStyle/>
          <a:p>
            <a:pPr algn="ctr"/>
            <a:r>
              <a:rPr lang="en-US" dirty="0"/>
              <a:t>Groundfish Fisheries: Historical Crab Table</a:t>
            </a:r>
          </a:p>
        </p:txBody>
      </p:sp>
      <p:pic>
        <p:nvPicPr>
          <p:cNvPr id="5" name="Content Placeholder 4"/>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57200" y="3320060"/>
            <a:ext cx="8229600" cy="3466440"/>
          </a:xfrm>
          <a:prstGeom prst="rect">
            <a:avLst/>
          </a:prstGeom>
          <a:ln>
            <a:solidFill>
              <a:schemeClr val="tx1"/>
            </a:solidFill>
          </a:ln>
          <a:extLst>
            <a:ext uri="{53640926-AAD7-44D8-BBD7-CCE9431645EC}">
              <a14:shadowObscured xmlns:a14="http://schemas.microsoft.com/office/drawing/2010/main"/>
            </a:ext>
          </a:extLst>
        </p:spPr>
      </p:pic>
      <p:sp>
        <p:nvSpPr>
          <p:cNvPr id="6" name="TextBox 5"/>
          <p:cNvSpPr txBox="1"/>
          <p:nvPr/>
        </p:nvSpPr>
        <p:spPr>
          <a:xfrm>
            <a:off x="334297" y="843875"/>
            <a:ext cx="9006348"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Now has directed fishery harvest!</a:t>
            </a:r>
          </a:p>
          <a:p>
            <a:pPr marL="285750" indent="-285750">
              <a:buFont typeface="Arial" panose="020B0604020202020204" pitchFamily="34" charset="0"/>
              <a:buChar char="•"/>
            </a:pPr>
            <a:r>
              <a:rPr lang="en-US" sz="2400" dirty="0"/>
              <a:t>Will be updated and available on the NOAA website as a PDF every November</a:t>
            </a:r>
          </a:p>
          <a:p>
            <a:pPr marL="285750" indent="-285750">
              <a:buFont typeface="Arial" panose="020B0604020202020204" pitchFamily="34" charset="0"/>
              <a:buChar char="•"/>
            </a:pPr>
            <a:r>
              <a:rPr lang="en-US" sz="2400" dirty="0"/>
              <a:t>Available in both metric tons and pounds</a:t>
            </a:r>
          </a:p>
          <a:p>
            <a:pPr marL="285750" indent="-285750">
              <a:buFont typeface="Arial" panose="020B0604020202020204" pitchFamily="34" charset="0"/>
              <a:buChar char="•"/>
            </a:pPr>
            <a:r>
              <a:rPr lang="en-US" sz="2400" dirty="0"/>
              <a:t>Table includes information beginning in 1960 </a:t>
            </a:r>
          </a:p>
          <a:p>
            <a:pPr marL="285750" indent="-285750">
              <a:buFont typeface="Arial" panose="020B0604020202020204" pitchFamily="34" charset="0"/>
              <a:buChar char="•"/>
            </a:pPr>
            <a:r>
              <a:rPr lang="en-US" sz="2400" dirty="0"/>
              <a:t>Excel table is available upon request</a:t>
            </a:r>
          </a:p>
        </p:txBody>
      </p:sp>
      <p:sp>
        <p:nvSpPr>
          <p:cNvPr id="3" name="Slide Number Placeholder 2">
            <a:extLst>
              <a:ext uri="{FF2B5EF4-FFF2-40B4-BE49-F238E27FC236}">
                <a16:creationId xmlns:a16="http://schemas.microsoft.com/office/drawing/2014/main" id="{D9179C3E-D98C-4744-90B6-BB6C0FCD5C0C}"/>
              </a:ext>
            </a:extLst>
          </p:cNvPr>
          <p:cNvSpPr>
            <a:spLocks noGrp="1"/>
          </p:cNvSpPr>
          <p:nvPr>
            <p:ph type="sldNum" sz="quarter" idx="12"/>
          </p:nvPr>
        </p:nvSpPr>
        <p:spPr/>
        <p:txBody>
          <a:bodyPr/>
          <a:lstStyle/>
          <a:p>
            <a:fld id="{5435DE04-DB9A-4276-9B0D-516C5FE5169B}" type="slidenum">
              <a:rPr lang="en-US" smtClean="0"/>
              <a:t>5</a:t>
            </a:fld>
            <a:endParaRPr lang="en-US"/>
          </a:p>
        </p:txBody>
      </p:sp>
    </p:spTree>
    <p:extLst>
      <p:ext uri="{BB962C8B-B14F-4D97-AF65-F5344CB8AC3E}">
        <p14:creationId xmlns:p14="http://schemas.microsoft.com/office/powerpoint/2010/main" val="4146455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8B7A9F-1DF5-46E3-9F4C-0FAF1B62D9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656" y="314864"/>
            <a:ext cx="8567874" cy="6228272"/>
          </a:xfrm>
          <a:prstGeom prst="rect">
            <a:avLst/>
          </a:prstGeom>
        </p:spPr>
      </p:pic>
      <p:sp>
        <p:nvSpPr>
          <p:cNvPr id="3" name="TextBox 2">
            <a:extLst>
              <a:ext uri="{FF2B5EF4-FFF2-40B4-BE49-F238E27FC236}">
                <a16:creationId xmlns:a16="http://schemas.microsoft.com/office/drawing/2014/main" id="{00915329-F3A0-462C-8B82-D43C10868CF4}"/>
              </a:ext>
            </a:extLst>
          </p:cNvPr>
          <p:cNvSpPr txBox="1"/>
          <p:nvPr/>
        </p:nvSpPr>
        <p:spPr>
          <a:xfrm>
            <a:off x="4572000" y="1262743"/>
            <a:ext cx="3265714" cy="369332"/>
          </a:xfrm>
          <a:prstGeom prst="rect">
            <a:avLst/>
          </a:prstGeom>
          <a:noFill/>
        </p:spPr>
        <p:txBody>
          <a:bodyPr wrap="square" rtlCol="0">
            <a:spAutoFit/>
          </a:bodyPr>
          <a:lstStyle/>
          <a:p>
            <a:r>
              <a:rPr lang="en-US" dirty="0"/>
              <a:t>East and west combined</a:t>
            </a:r>
          </a:p>
        </p:txBody>
      </p:sp>
      <p:sp>
        <p:nvSpPr>
          <p:cNvPr id="2" name="Slide Number Placeholder 1">
            <a:extLst>
              <a:ext uri="{FF2B5EF4-FFF2-40B4-BE49-F238E27FC236}">
                <a16:creationId xmlns:a16="http://schemas.microsoft.com/office/drawing/2014/main" id="{5574865D-2379-4FE5-BEDD-72F445C3CDAA}"/>
              </a:ext>
            </a:extLst>
          </p:cNvPr>
          <p:cNvSpPr>
            <a:spLocks noGrp="1"/>
          </p:cNvSpPr>
          <p:nvPr>
            <p:ph type="sldNum" sz="quarter" idx="12"/>
          </p:nvPr>
        </p:nvSpPr>
        <p:spPr/>
        <p:txBody>
          <a:bodyPr/>
          <a:lstStyle/>
          <a:p>
            <a:fld id="{5435DE04-DB9A-4276-9B0D-516C5FE5169B}" type="slidenum">
              <a:rPr lang="en-US" smtClean="0"/>
              <a:t>50</a:t>
            </a:fld>
            <a:endParaRPr lang="en-US"/>
          </a:p>
        </p:txBody>
      </p:sp>
    </p:spTree>
    <p:extLst>
      <p:ext uri="{BB962C8B-B14F-4D97-AF65-F5344CB8AC3E}">
        <p14:creationId xmlns:p14="http://schemas.microsoft.com/office/powerpoint/2010/main" val="108535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AA7D8E-B111-4B81-8C84-3113AF755B6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1224"/>
          <a:stretch/>
        </p:blipFill>
        <p:spPr>
          <a:xfrm>
            <a:off x="446703" y="841125"/>
            <a:ext cx="4460033" cy="6090150"/>
          </a:xfrm>
          <a:prstGeom prst="rect">
            <a:avLst/>
          </a:prstGeom>
        </p:spPr>
      </p:pic>
      <p:sp>
        <p:nvSpPr>
          <p:cNvPr id="2" name="TextBox 1">
            <a:extLst>
              <a:ext uri="{FF2B5EF4-FFF2-40B4-BE49-F238E27FC236}">
                <a16:creationId xmlns:a16="http://schemas.microsoft.com/office/drawing/2014/main" id="{7E24797A-44AE-41EC-A44D-7D391746DCC1}"/>
              </a:ext>
            </a:extLst>
          </p:cNvPr>
          <p:cNvSpPr txBox="1"/>
          <p:nvPr/>
        </p:nvSpPr>
        <p:spPr>
          <a:xfrm>
            <a:off x="158621" y="0"/>
            <a:ext cx="3237809" cy="769441"/>
          </a:xfrm>
          <a:prstGeom prst="rect">
            <a:avLst/>
          </a:prstGeom>
          <a:noFill/>
        </p:spPr>
        <p:txBody>
          <a:bodyPr wrap="none" rtlCol="0">
            <a:spAutoFit/>
          </a:bodyPr>
          <a:lstStyle/>
          <a:p>
            <a:r>
              <a:rPr lang="en-US" sz="4400" dirty="0"/>
              <a:t>NOAA Survey</a:t>
            </a:r>
          </a:p>
        </p:txBody>
      </p:sp>
      <p:sp>
        <p:nvSpPr>
          <p:cNvPr id="5" name="Slide Number Placeholder 4">
            <a:extLst>
              <a:ext uri="{FF2B5EF4-FFF2-40B4-BE49-F238E27FC236}">
                <a16:creationId xmlns:a16="http://schemas.microsoft.com/office/drawing/2014/main" id="{506AFE29-90F1-46DF-9C44-2729530DBDA9}"/>
              </a:ext>
            </a:extLst>
          </p:cNvPr>
          <p:cNvSpPr>
            <a:spLocks noGrp="1"/>
          </p:cNvSpPr>
          <p:nvPr>
            <p:ph type="sldNum" sz="quarter" idx="12"/>
          </p:nvPr>
        </p:nvSpPr>
        <p:spPr/>
        <p:txBody>
          <a:bodyPr/>
          <a:lstStyle/>
          <a:p>
            <a:fld id="{5435DE04-DB9A-4276-9B0D-516C5FE5169B}" type="slidenum">
              <a:rPr lang="en-US" smtClean="0"/>
              <a:t>51</a:t>
            </a:fld>
            <a:endParaRPr lang="en-US"/>
          </a:p>
        </p:txBody>
      </p:sp>
      <p:sp>
        <p:nvSpPr>
          <p:cNvPr id="4" name="Rectangle 3">
            <a:extLst>
              <a:ext uri="{FF2B5EF4-FFF2-40B4-BE49-F238E27FC236}">
                <a16:creationId xmlns:a16="http://schemas.microsoft.com/office/drawing/2014/main" id="{4408E29B-DAAE-4843-8E91-DA3CB6C90A7A}"/>
              </a:ext>
            </a:extLst>
          </p:cNvPr>
          <p:cNvSpPr/>
          <p:nvPr/>
        </p:nvSpPr>
        <p:spPr>
          <a:xfrm>
            <a:off x="628650" y="2353519"/>
            <a:ext cx="1520890" cy="4002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4E728A4-9DF0-42F8-A755-30DD7D8EDFF9}"/>
              </a:ext>
            </a:extLst>
          </p:cNvPr>
          <p:cNvSpPr txBox="1"/>
          <p:nvPr/>
        </p:nvSpPr>
        <p:spPr>
          <a:xfrm>
            <a:off x="3076465" y="5010539"/>
            <a:ext cx="2012218" cy="369332"/>
          </a:xfrm>
          <a:prstGeom prst="rect">
            <a:avLst/>
          </a:prstGeom>
          <a:noFill/>
        </p:spPr>
        <p:txBody>
          <a:bodyPr wrap="none" rtlCol="0">
            <a:spAutoFit/>
          </a:bodyPr>
          <a:lstStyle/>
          <a:p>
            <a:r>
              <a:rPr lang="en-US" dirty="0"/>
              <a:t>Hope for the future</a:t>
            </a:r>
          </a:p>
        </p:txBody>
      </p:sp>
      <p:cxnSp>
        <p:nvCxnSpPr>
          <p:cNvPr id="8" name="Straight Arrow Connector 7">
            <a:extLst>
              <a:ext uri="{FF2B5EF4-FFF2-40B4-BE49-F238E27FC236}">
                <a16:creationId xmlns:a16="http://schemas.microsoft.com/office/drawing/2014/main" id="{61946ADF-8FF9-44D8-92C3-E8C983AA1520}"/>
              </a:ext>
            </a:extLst>
          </p:cNvPr>
          <p:cNvCxnSpPr>
            <a:cxnSpLocks/>
          </p:cNvCxnSpPr>
          <p:nvPr/>
        </p:nvCxnSpPr>
        <p:spPr>
          <a:xfrm flipH="1">
            <a:off x="2294102" y="5195205"/>
            <a:ext cx="7823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B437892-9E72-4E8D-8604-D1F39CFC5743}"/>
              </a:ext>
            </a:extLst>
          </p:cNvPr>
          <p:cNvSpPr/>
          <p:nvPr/>
        </p:nvSpPr>
        <p:spPr>
          <a:xfrm>
            <a:off x="3192973" y="5979551"/>
            <a:ext cx="707224" cy="3394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DF7D304-1BF9-48AD-89C6-7CF10D3EF7EC}"/>
              </a:ext>
            </a:extLst>
          </p:cNvPr>
          <p:cNvPicPr>
            <a:picLocks noChangeAspect="1"/>
          </p:cNvPicPr>
          <p:nvPr/>
        </p:nvPicPr>
        <p:blipFill>
          <a:blip r:embed="rId3"/>
          <a:stretch>
            <a:fillRect/>
          </a:stretch>
        </p:blipFill>
        <p:spPr>
          <a:xfrm>
            <a:off x="4807517" y="2434260"/>
            <a:ext cx="4336483" cy="2590833"/>
          </a:xfrm>
          <a:prstGeom prst="rect">
            <a:avLst/>
          </a:prstGeom>
        </p:spPr>
      </p:pic>
      <p:cxnSp>
        <p:nvCxnSpPr>
          <p:cNvPr id="16" name="Straight Arrow Connector 15">
            <a:extLst>
              <a:ext uri="{FF2B5EF4-FFF2-40B4-BE49-F238E27FC236}">
                <a16:creationId xmlns:a16="http://schemas.microsoft.com/office/drawing/2014/main" id="{22B11492-3EFB-4D0C-8E60-7823034C9CAA}"/>
              </a:ext>
            </a:extLst>
          </p:cNvPr>
          <p:cNvCxnSpPr/>
          <p:nvPr/>
        </p:nvCxnSpPr>
        <p:spPr>
          <a:xfrm flipV="1">
            <a:off x="4082574" y="5195205"/>
            <a:ext cx="1751087" cy="9540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254A78B-89C2-4416-BFAE-35BB6B2A7563}"/>
              </a:ext>
            </a:extLst>
          </p:cNvPr>
          <p:cNvSpPr txBox="1"/>
          <p:nvPr/>
        </p:nvSpPr>
        <p:spPr>
          <a:xfrm>
            <a:off x="5773443" y="4176944"/>
            <a:ext cx="1752600"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0.45 mill </a:t>
            </a:r>
            <a:r>
              <a:rPr lang="en-US" dirty="0" err="1">
                <a:latin typeface="Arial" panose="020B0604020202020204" pitchFamily="34" charset="0"/>
                <a:cs typeface="Arial" panose="020B0604020202020204" pitchFamily="34" charset="0"/>
              </a:rPr>
              <a:t>lb</a:t>
            </a:r>
            <a:endParaRPr lang="en-US"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3DD5A60-2021-4592-BBD2-19C2DE1EEB36}"/>
              </a:ext>
            </a:extLst>
          </p:cNvPr>
          <p:cNvSpPr txBox="1"/>
          <p:nvPr/>
        </p:nvSpPr>
        <p:spPr>
          <a:xfrm>
            <a:off x="7404746" y="2818818"/>
            <a:ext cx="2057400"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10.58 mill </a:t>
            </a:r>
            <a:r>
              <a:rPr lang="en-US" dirty="0" err="1">
                <a:latin typeface="Arial" panose="020B0604020202020204" pitchFamily="34" charset="0"/>
                <a:cs typeface="Arial" panose="020B0604020202020204" pitchFamily="34" charset="0"/>
              </a:rPr>
              <a:t>lb</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830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A76F556-A7E3-4114-B6DE-0AF4F654350E}" type="slidenum">
              <a:rPr lang="en-US" smtClean="0"/>
              <a:pPr>
                <a:defRPr/>
              </a:pPr>
              <a:t>52</a:t>
            </a:fld>
            <a:endParaRPr lang="en-US" dirty="0"/>
          </a:p>
        </p:txBody>
      </p:sp>
      <p:pic>
        <p:nvPicPr>
          <p:cNvPr id="3" name="Picture 2">
            <a:extLst>
              <a:ext uri="{FF2B5EF4-FFF2-40B4-BE49-F238E27FC236}">
                <a16:creationId xmlns:a16="http://schemas.microsoft.com/office/drawing/2014/main" id="{BA346D64-CBAD-4FC7-948B-CA1FB0647C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683" y="2658939"/>
            <a:ext cx="5466007" cy="3958927"/>
          </a:xfrm>
          <a:prstGeom prst="rect">
            <a:avLst/>
          </a:prstGeom>
        </p:spPr>
      </p:pic>
      <p:sp>
        <p:nvSpPr>
          <p:cNvPr id="4" name="TextBox 3">
            <a:extLst>
              <a:ext uri="{FF2B5EF4-FFF2-40B4-BE49-F238E27FC236}">
                <a16:creationId xmlns:a16="http://schemas.microsoft.com/office/drawing/2014/main" id="{090B9227-0E78-466B-BDB9-585899E36692}"/>
              </a:ext>
            </a:extLst>
          </p:cNvPr>
          <p:cNvSpPr txBox="1"/>
          <p:nvPr/>
        </p:nvSpPr>
        <p:spPr>
          <a:xfrm>
            <a:off x="1154353" y="5792691"/>
            <a:ext cx="7126664"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~50% of the 5-inch crab available to fishery</a:t>
            </a:r>
          </a:p>
        </p:txBody>
      </p:sp>
      <p:sp>
        <p:nvSpPr>
          <p:cNvPr id="6" name="TextBox 5">
            <a:extLst>
              <a:ext uri="{FF2B5EF4-FFF2-40B4-BE49-F238E27FC236}">
                <a16:creationId xmlns:a16="http://schemas.microsoft.com/office/drawing/2014/main" id="{48AF09D2-0B8F-46C7-A49A-3179F02E1AF3}"/>
              </a:ext>
            </a:extLst>
          </p:cNvPr>
          <p:cNvSpPr txBox="1"/>
          <p:nvPr/>
        </p:nvSpPr>
        <p:spPr>
          <a:xfrm>
            <a:off x="6088399" y="6094646"/>
            <a:ext cx="2885918" cy="523220"/>
          </a:xfrm>
          <a:prstGeom prst="rect">
            <a:avLst/>
          </a:prstGeom>
          <a:noFill/>
        </p:spPr>
        <p:txBody>
          <a:bodyPr wrap="none" rtlCol="0">
            <a:spAutoFit/>
          </a:bodyPr>
          <a:lstStyle/>
          <a:p>
            <a:r>
              <a:rPr lang="en-US" sz="2800" dirty="0"/>
              <a:t>NOAA Survey Data</a:t>
            </a:r>
          </a:p>
        </p:txBody>
      </p:sp>
      <p:pic>
        <p:nvPicPr>
          <p:cNvPr id="5" name="Picture 4" descr="A close up of a map&#10;&#10;Description automatically generated">
            <a:extLst>
              <a:ext uri="{FF2B5EF4-FFF2-40B4-BE49-F238E27FC236}">
                <a16:creationId xmlns:a16="http://schemas.microsoft.com/office/drawing/2014/main" id="{82C9A916-49CA-456E-9AA8-0A07144CDA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1291" y="136523"/>
            <a:ext cx="4145288" cy="3203177"/>
          </a:xfrm>
          <a:prstGeom prst="rect">
            <a:avLst/>
          </a:prstGeom>
        </p:spPr>
      </p:pic>
      <p:sp>
        <p:nvSpPr>
          <p:cNvPr id="9" name="TextBox 8">
            <a:extLst>
              <a:ext uri="{FF2B5EF4-FFF2-40B4-BE49-F238E27FC236}">
                <a16:creationId xmlns:a16="http://schemas.microsoft.com/office/drawing/2014/main" id="{2CB9FBFD-255A-41D9-A8C4-CB6E163EC5EC}"/>
              </a:ext>
            </a:extLst>
          </p:cNvPr>
          <p:cNvSpPr txBox="1"/>
          <p:nvPr/>
        </p:nvSpPr>
        <p:spPr>
          <a:xfrm>
            <a:off x="-161059" y="754572"/>
            <a:ext cx="4583769" cy="1323439"/>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Pribilof Islands Closure Area</a:t>
            </a:r>
          </a:p>
        </p:txBody>
      </p:sp>
      <p:sp>
        <p:nvSpPr>
          <p:cNvPr id="10" name="TextBox 9">
            <a:extLst>
              <a:ext uri="{FF2B5EF4-FFF2-40B4-BE49-F238E27FC236}">
                <a16:creationId xmlns:a16="http://schemas.microsoft.com/office/drawing/2014/main" id="{C0FFBC13-C95E-4949-938D-70F5FA763912}"/>
              </a:ext>
            </a:extLst>
          </p:cNvPr>
          <p:cNvSpPr txBox="1"/>
          <p:nvPr/>
        </p:nvSpPr>
        <p:spPr>
          <a:xfrm>
            <a:off x="5840963" y="2397967"/>
            <a:ext cx="1838131" cy="769441"/>
          </a:xfrm>
          <a:prstGeom prst="rect">
            <a:avLst/>
          </a:prstGeom>
          <a:noFill/>
        </p:spPr>
        <p:txBody>
          <a:bodyPr wrap="square" rtlCol="0">
            <a:spAutoFit/>
          </a:bodyPr>
          <a:lstStyle/>
          <a:p>
            <a:r>
              <a:rPr lang="en-US" sz="4400" dirty="0"/>
              <a:t>2019</a:t>
            </a:r>
          </a:p>
        </p:txBody>
      </p:sp>
    </p:spTree>
    <p:extLst>
      <p:ext uri="{BB962C8B-B14F-4D97-AF65-F5344CB8AC3E}">
        <p14:creationId xmlns:p14="http://schemas.microsoft.com/office/powerpoint/2010/main" val="2446967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2E7476-E324-4720-8B6F-50FC465FD50A}"/>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425449" y="1146610"/>
            <a:ext cx="4958313" cy="4805531"/>
          </a:xfrm>
          <a:prstGeom prst="rect">
            <a:avLst/>
          </a:prstGeom>
          <a:noFill/>
          <a:ln>
            <a:noFill/>
          </a:ln>
          <a:extLst>
            <a:ext uri="{53640926-AAD7-44D8-BBD7-CCE9431645EC}">
              <a14:shadowObscured xmlns:a14="http://schemas.microsoft.com/office/drawing/2010/main"/>
            </a:ext>
          </a:extLst>
        </p:spPr>
      </p:pic>
      <p:sp>
        <p:nvSpPr>
          <p:cNvPr id="5" name="Title 4">
            <a:extLst>
              <a:ext uri="{FF2B5EF4-FFF2-40B4-BE49-F238E27FC236}">
                <a16:creationId xmlns:a16="http://schemas.microsoft.com/office/drawing/2014/main" id="{1BDDEB8C-F9CB-4857-A85A-67147D2A61B0}"/>
              </a:ext>
            </a:extLst>
          </p:cNvPr>
          <p:cNvSpPr txBox="1">
            <a:spLocks/>
          </p:cNvSpPr>
          <p:nvPr/>
        </p:nvSpPr>
        <p:spPr>
          <a:xfrm>
            <a:off x="831850" y="10096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2019 Tanner satellite tag project</a:t>
            </a:r>
          </a:p>
        </p:txBody>
      </p:sp>
      <p:sp>
        <p:nvSpPr>
          <p:cNvPr id="6" name="TextBox 5">
            <a:extLst>
              <a:ext uri="{FF2B5EF4-FFF2-40B4-BE49-F238E27FC236}">
                <a16:creationId xmlns:a16="http://schemas.microsoft.com/office/drawing/2014/main" id="{3F64B570-BF26-4A02-AA0A-6A6CD0FC5AFB}"/>
              </a:ext>
            </a:extLst>
          </p:cNvPr>
          <p:cNvSpPr txBox="1"/>
          <p:nvPr/>
        </p:nvSpPr>
        <p:spPr>
          <a:xfrm>
            <a:off x="5533054" y="1426529"/>
            <a:ext cx="336835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140 satellite tags (2 types)</a:t>
            </a:r>
          </a:p>
          <a:p>
            <a:pPr marL="285750" indent="-285750">
              <a:buFont typeface="Arial" panose="020B0604020202020204" pitchFamily="34" charset="0"/>
              <a:buChar char="•"/>
            </a:pPr>
            <a:r>
              <a:rPr lang="en-US" sz="2000" dirty="0">
                <a:effectLst/>
                <a:ea typeface="Times New Roman" panose="02020603050405020304" pitchFamily="18" charset="0"/>
              </a:rPr>
              <a:t>Immigration/emigration rates across area closure boundaries between survey and fishery </a:t>
            </a:r>
          </a:p>
          <a:p>
            <a:pPr marL="285750" indent="-285750">
              <a:buFont typeface="Arial" panose="020B0604020202020204" pitchFamily="34" charset="0"/>
              <a:buChar char="•"/>
            </a:pPr>
            <a:r>
              <a:rPr lang="en-US" sz="2000" dirty="0">
                <a:ea typeface="Times New Roman" panose="02020603050405020304" pitchFamily="18" charset="0"/>
              </a:rPr>
              <a:t>Some lab work on behavioral effects of sat tags</a:t>
            </a:r>
            <a:r>
              <a:rPr lang="en-US" sz="2000" dirty="0">
                <a:effectLst/>
                <a:ea typeface="Times New Roman" panose="02020603050405020304" pitchFamily="18" charset="0"/>
              </a:rPr>
              <a:t> </a:t>
            </a:r>
            <a:endParaRPr lang="en-US" sz="2000" dirty="0"/>
          </a:p>
        </p:txBody>
      </p:sp>
      <p:sp>
        <p:nvSpPr>
          <p:cNvPr id="2" name="Slide Number Placeholder 1">
            <a:extLst>
              <a:ext uri="{FF2B5EF4-FFF2-40B4-BE49-F238E27FC236}">
                <a16:creationId xmlns:a16="http://schemas.microsoft.com/office/drawing/2014/main" id="{98A9633E-4B69-4D6B-8F1F-803B76854AD1}"/>
              </a:ext>
            </a:extLst>
          </p:cNvPr>
          <p:cNvSpPr>
            <a:spLocks noGrp="1"/>
          </p:cNvSpPr>
          <p:nvPr>
            <p:ph type="sldNum" sz="quarter" idx="12"/>
          </p:nvPr>
        </p:nvSpPr>
        <p:spPr/>
        <p:txBody>
          <a:bodyPr/>
          <a:lstStyle/>
          <a:p>
            <a:fld id="{5435DE04-DB9A-4276-9B0D-516C5FE5169B}" type="slidenum">
              <a:rPr lang="en-US" smtClean="0"/>
              <a:t>53</a:t>
            </a:fld>
            <a:endParaRPr lang="en-US"/>
          </a:p>
        </p:txBody>
      </p:sp>
    </p:spTree>
    <p:extLst>
      <p:ext uri="{BB962C8B-B14F-4D97-AF65-F5344CB8AC3E}">
        <p14:creationId xmlns:p14="http://schemas.microsoft.com/office/powerpoint/2010/main" val="2361111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404BAE-5ADE-4C74-9A8A-1E440DE6B044}"/>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92849"/>
            <a:ext cx="6381750" cy="5167312"/>
          </a:xfrm>
          <a:prstGeom prst="rect">
            <a:avLst/>
          </a:prstGeom>
          <a:noFill/>
          <a:ln>
            <a:noFill/>
          </a:ln>
        </p:spPr>
      </p:pic>
      <p:sp>
        <p:nvSpPr>
          <p:cNvPr id="5" name="Title 4">
            <a:extLst>
              <a:ext uri="{FF2B5EF4-FFF2-40B4-BE49-F238E27FC236}">
                <a16:creationId xmlns:a16="http://schemas.microsoft.com/office/drawing/2014/main" id="{91B9E4C5-90F2-40D4-B0AB-05589A820375}"/>
              </a:ext>
            </a:extLst>
          </p:cNvPr>
          <p:cNvSpPr>
            <a:spLocks noGrp="1"/>
          </p:cNvSpPr>
          <p:nvPr>
            <p:ph type="title"/>
          </p:nvPr>
        </p:nvSpPr>
        <p:spPr>
          <a:xfrm>
            <a:off x="831850" y="100966"/>
            <a:ext cx="7886700" cy="1325563"/>
          </a:xfrm>
        </p:spPr>
        <p:txBody>
          <a:bodyPr/>
          <a:lstStyle/>
          <a:p>
            <a:r>
              <a:rPr lang="en-US" dirty="0"/>
              <a:t>2019 Tanner satellite tag results</a:t>
            </a:r>
          </a:p>
        </p:txBody>
      </p:sp>
      <p:sp>
        <p:nvSpPr>
          <p:cNvPr id="2" name="TextBox 1">
            <a:extLst>
              <a:ext uri="{FF2B5EF4-FFF2-40B4-BE49-F238E27FC236}">
                <a16:creationId xmlns:a16="http://schemas.microsoft.com/office/drawing/2014/main" id="{BBFC580A-FF93-4029-8174-A9E1DA7AEDFD}"/>
              </a:ext>
            </a:extLst>
          </p:cNvPr>
          <p:cNvSpPr txBox="1"/>
          <p:nvPr/>
        </p:nvSpPr>
        <p:spPr>
          <a:xfrm>
            <a:off x="6275069" y="1375848"/>
            <a:ext cx="2784955" cy="4708981"/>
          </a:xfrm>
          <a:prstGeom prst="rect">
            <a:avLst/>
          </a:prstGeom>
          <a:noFill/>
        </p:spPr>
        <p:txBody>
          <a:bodyPr wrap="square" rtlCol="0">
            <a:spAutoFit/>
          </a:bodyPr>
          <a:lstStyle/>
          <a:p>
            <a:pPr marL="285750" indent="-285750">
              <a:buFont typeface="Arial" panose="020B0604020202020204" pitchFamily="34" charset="0"/>
              <a:buChar char="•"/>
            </a:pPr>
            <a:r>
              <a:rPr lang="en-US" dirty="0"/>
              <a:t>At liberty ~Sept-Jan</a:t>
            </a:r>
          </a:p>
          <a:p>
            <a:pPr marL="285750" indent="-285750">
              <a:buFont typeface="Arial" panose="020B0604020202020204" pitchFamily="34" charset="0"/>
              <a:buChar char="•"/>
            </a:pPr>
            <a:r>
              <a:rPr lang="en-US" dirty="0"/>
              <a:t>Approximates time between survey and fishery</a:t>
            </a:r>
          </a:p>
          <a:p>
            <a:pPr marL="285750" indent="-285750">
              <a:buFont typeface="Arial" panose="020B0604020202020204" pitchFamily="34" charset="0"/>
              <a:buChar char="•"/>
            </a:pPr>
            <a:r>
              <a:rPr lang="en-US" dirty="0"/>
              <a:t>Mean horizontal movement: </a:t>
            </a:r>
            <a:r>
              <a:rPr lang="en-US" sz="1800" dirty="0">
                <a:effectLst/>
                <a:ea typeface="Times New Roman" panose="02020603050405020304" pitchFamily="18" charset="0"/>
              </a:rPr>
              <a:t>13.5 km ± </a:t>
            </a:r>
            <a:r>
              <a:rPr lang="en-US" dirty="0">
                <a:ea typeface="Times New Roman" panose="02020603050405020304" pitchFamily="18" charset="0"/>
              </a:rPr>
              <a:t>3.1</a:t>
            </a:r>
            <a:r>
              <a:rPr lang="en-US" sz="1800" dirty="0">
                <a:effectLst/>
                <a:ea typeface="Times New Roman" panose="02020603050405020304" pitchFamily="18" charset="0"/>
              </a:rPr>
              <a:t> km </a:t>
            </a:r>
          </a:p>
          <a:p>
            <a:pPr marL="285750" indent="-285750">
              <a:buFont typeface="Arial" panose="020B0604020202020204" pitchFamily="34" charset="0"/>
              <a:buChar char="•"/>
            </a:pPr>
            <a:r>
              <a:rPr lang="en-US" dirty="0"/>
              <a:t>Mean horizontal movement rate: </a:t>
            </a:r>
            <a:r>
              <a:rPr lang="en-US" sz="1800" dirty="0">
                <a:effectLst/>
                <a:ea typeface="Times New Roman" panose="02020603050405020304" pitchFamily="18" charset="0"/>
              </a:rPr>
              <a:t>0.116 km day</a:t>
            </a:r>
            <a:r>
              <a:rPr lang="en-US" sz="1800" baseline="30000" dirty="0">
                <a:effectLst/>
                <a:ea typeface="Times New Roman" panose="02020603050405020304" pitchFamily="18" charset="0"/>
              </a:rPr>
              <a:t>-1</a:t>
            </a:r>
            <a:r>
              <a:rPr lang="en-US" sz="1800" dirty="0">
                <a:effectLst/>
                <a:ea typeface="Times New Roman" panose="02020603050405020304" pitchFamily="18" charset="0"/>
              </a:rPr>
              <a:t> ± 0.027 km day</a:t>
            </a:r>
            <a:r>
              <a:rPr lang="en-US" sz="1800" baseline="30000" dirty="0">
                <a:effectLst/>
                <a:ea typeface="Times New Roman" panose="02020603050405020304" pitchFamily="18" charset="0"/>
              </a:rPr>
              <a:t>-1</a:t>
            </a:r>
          </a:p>
          <a:p>
            <a:pPr marL="285750" indent="-285750">
              <a:buFont typeface="Arial" panose="020B0604020202020204" pitchFamily="34" charset="0"/>
              <a:buChar char="•"/>
            </a:pPr>
            <a:r>
              <a:rPr lang="en-US" dirty="0"/>
              <a:t>Error ellipses</a:t>
            </a:r>
          </a:p>
          <a:p>
            <a:pPr marL="742950" lvl="1" indent="-285750">
              <a:buFont typeface="Arial" panose="020B0604020202020204" pitchFamily="34" charset="0"/>
              <a:buChar char="•"/>
            </a:pPr>
            <a:r>
              <a:rPr lang="en-US" dirty="0"/>
              <a:t>Argos error estimates</a:t>
            </a:r>
          </a:p>
          <a:p>
            <a:pPr marL="742950" lvl="1" indent="-285750">
              <a:buFont typeface="Arial" panose="020B0604020202020204" pitchFamily="34" charset="0"/>
              <a:buChar char="•"/>
            </a:pPr>
            <a:r>
              <a:rPr lang="en-US" dirty="0"/>
              <a:t>Additional buffer based on estimated drift rates 	</a:t>
            </a:r>
          </a:p>
        </p:txBody>
      </p:sp>
      <p:pic>
        <p:nvPicPr>
          <p:cNvPr id="3" name="Picture 2">
            <a:extLst>
              <a:ext uri="{FF2B5EF4-FFF2-40B4-BE49-F238E27FC236}">
                <a16:creationId xmlns:a16="http://schemas.microsoft.com/office/drawing/2014/main" id="{C2E865E4-E8A3-4F22-9A73-79E4082B2D32}"/>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38467" y="1505725"/>
            <a:ext cx="1976978" cy="1325563"/>
          </a:xfrm>
          <a:prstGeom prst="rect">
            <a:avLst/>
          </a:prstGeom>
          <a:noFill/>
          <a:ln>
            <a:noFill/>
          </a:ln>
        </p:spPr>
      </p:pic>
      <p:sp>
        <p:nvSpPr>
          <p:cNvPr id="6" name="Slide Number Placeholder 5">
            <a:extLst>
              <a:ext uri="{FF2B5EF4-FFF2-40B4-BE49-F238E27FC236}">
                <a16:creationId xmlns:a16="http://schemas.microsoft.com/office/drawing/2014/main" id="{72289BF5-295A-44A1-8FA6-8E7C7BC85A55}"/>
              </a:ext>
            </a:extLst>
          </p:cNvPr>
          <p:cNvSpPr>
            <a:spLocks noGrp="1"/>
          </p:cNvSpPr>
          <p:nvPr>
            <p:ph type="sldNum" sz="quarter" idx="12"/>
          </p:nvPr>
        </p:nvSpPr>
        <p:spPr/>
        <p:txBody>
          <a:bodyPr/>
          <a:lstStyle/>
          <a:p>
            <a:fld id="{5435DE04-DB9A-4276-9B0D-516C5FE5169B}" type="slidenum">
              <a:rPr lang="en-US" smtClean="0"/>
              <a:t>54</a:t>
            </a:fld>
            <a:endParaRPr lang="en-US"/>
          </a:p>
        </p:txBody>
      </p:sp>
    </p:spTree>
    <p:extLst>
      <p:ext uri="{BB962C8B-B14F-4D97-AF65-F5344CB8AC3E}">
        <p14:creationId xmlns:p14="http://schemas.microsoft.com/office/powerpoint/2010/main" val="41080160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AA4C2C-67B7-4D35-8B0C-FF5F93653A05}"/>
              </a:ext>
            </a:extLst>
          </p:cNvPr>
          <p:cNvSpPr txBox="1"/>
          <p:nvPr/>
        </p:nvSpPr>
        <p:spPr>
          <a:xfrm>
            <a:off x="5313849" y="1855670"/>
            <a:ext cx="3528226"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Along boundary, similar proportion crab entering/leaving closure area</a:t>
            </a:r>
          </a:p>
          <a:p>
            <a:endParaRPr lang="en-US" sz="2400" dirty="0"/>
          </a:p>
          <a:p>
            <a:pPr marL="285750" indent="-285750">
              <a:buFont typeface="Arial" panose="020B0604020202020204" pitchFamily="34" charset="0"/>
              <a:buChar char="•"/>
            </a:pPr>
            <a:r>
              <a:rPr lang="en-US" sz="2400" dirty="0">
                <a:ea typeface="Times New Roman" panose="02020603050405020304" pitchFamily="18" charset="0"/>
              </a:rPr>
              <a:t>Summer survey s</a:t>
            </a:r>
            <a:r>
              <a:rPr lang="en-US" sz="2400" dirty="0">
                <a:effectLst/>
                <a:ea typeface="Times New Roman" panose="02020603050405020304" pitchFamily="18" charset="0"/>
              </a:rPr>
              <a:t>patial distribution reasonable representation of the population at the time of the fishery</a:t>
            </a:r>
            <a:endParaRPr lang="en-US" sz="2400" dirty="0"/>
          </a:p>
        </p:txBody>
      </p:sp>
      <p:sp>
        <p:nvSpPr>
          <p:cNvPr id="5" name="Title 4">
            <a:extLst>
              <a:ext uri="{FF2B5EF4-FFF2-40B4-BE49-F238E27FC236}">
                <a16:creationId xmlns:a16="http://schemas.microsoft.com/office/drawing/2014/main" id="{9DCE816B-3C09-4665-8031-1C20F90F7AB9}"/>
              </a:ext>
            </a:extLst>
          </p:cNvPr>
          <p:cNvSpPr txBox="1">
            <a:spLocks/>
          </p:cNvSpPr>
          <p:nvPr/>
        </p:nvSpPr>
        <p:spPr>
          <a:xfrm>
            <a:off x="628650" y="-11252"/>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2019 Tanner satellite tag results</a:t>
            </a:r>
          </a:p>
        </p:txBody>
      </p:sp>
      <p:pic>
        <p:nvPicPr>
          <p:cNvPr id="3" name="Picture 2">
            <a:extLst>
              <a:ext uri="{FF2B5EF4-FFF2-40B4-BE49-F238E27FC236}">
                <a16:creationId xmlns:a16="http://schemas.microsoft.com/office/drawing/2014/main" id="{7E041FCA-5DB1-4E10-9796-99D76FD29424}"/>
              </a:ext>
            </a:extLst>
          </p:cNvPr>
          <p:cNvPicPr/>
          <p:nvPr/>
        </p:nvPicPr>
        <p:blipFill>
          <a:blip r:embed="rId2"/>
          <a:stretch>
            <a:fillRect/>
          </a:stretch>
        </p:blipFill>
        <p:spPr>
          <a:xfrm>
            <a:off x="789940" y="720337"/>
            <a:ext cx="3446158" cy="3028159"/>
          </a:xfrm>
          <a:prstGeom prst="rect">
            <a:avLst/>
          </a:prstGeom>
        </p:spPr>
      </p:pic>
      <p:sp>
        <p:nvSpPr>
          <p:cNvPr id="4" name="Slide Number Placeholder 3">
            <a:extLst>
              <a:ext uri="{FF2B5EF4-FFF2-40B4-BE49-F238E27FC236}">
                <a16:creationId xmlns:a16="http://schemas.microsoft.com/office/drawing/2014/main" id="{3FE6B099-D3F1-468F-8F87-B66611796B23}"/>
              </a:ext>
            </a:extLst>
          </p:cNvPr>
          <p:cNvSpPr>
            <a:spLocks noGrp="1"/>
          </p:cNvSpPr>
          <p:nvPr>
            <p:ph type="sldNum" sz="quarter" idx="12"/>
          </p:nvPr>
        </p:nvSpPr>
        <p:spPr/>
        <p:txBody>
          <a:bodyPr/>
          <a:lstStyle/>
          <a:p>
            <a:fld id="{5435DE04-DB9A-4276-9B0D-516C5FE5169B}" type="slidenum">
              <a:rPr lang="en-US" smtClean="0"/>
              <a:t>55</a:t>
            </a:fld>
            <a:endParaRPr lang="en-US"/>
          </a:p>
        </p:txBody>
      </p:sp>
      <p:pic>
        <p:nvPicPr>
          <p:cNvPr id="7" name="Picture 6">
            <a:extLst>
              <a:ext uri="{FF2B5EF4-FFF2-40B4-BE49-F238E27FC236}">
                <a16:creationId xmlns:a16="http://schemas.microsoft.com/office/drawing/2014/main" id="{81FA1D7F-B9AF-47CE-BACC-530C1F99FF2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514" y="3748496"/>
            <a:ext cx="3830152" cy="2611665"/>
          </a:xfrm>
          <a:prstGeom prst="rect">
            <a:avLst/>
          </a:prstGeom>
          <a:noFill/>
          <a:ln>
            <a:noFill/>
          </a:ln>
        </p:spPr>
      </p:pic>
      <p:pic>
        <p:nvPicPr>
          <p:cNvPr id="9" name="Picture 8" descr="C:\Users\bjdaly\Desktop\redcricle.png">
            <a:extLst>
              <a:ext uri="{FF2B5EF4-FFF2-40B4-BE49-F238E27FC236}">
                <a16:creationId xmlns:a16="http://schemas.microsoft.com/office/drawing/2014/main" id="{888C003D-6758-4508-9769-AEF7C67131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2003190" y="4346618"/>
            <a:ext cx="868800" cy="70771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DCB9365A-27F7-44DC-B580-1D632E818207}"/>
              </a:ext>
            </a:extLst>
          </p:cNvPr>
          <p:cNvCxnSpPr>
            <a:cxnSpLocks/>
          </p:cNvCxnSpPr>
          <p:nvPr/>
        </p:nvCxnSpPr>
        <p:spPr>
          <a:xfrm>
            <a:off x="942388" y="4786604"/>
            <a:ext cx="718457" cy="0"/>
          </a:xfrm>
          <a:prstGeom prst="straightConnector1">
            <a:avLst/>
          </a:prstGeom>
          <a:ln w="3810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99C62E-FA37-4194-A6CE-EEE39F1E1408}"/>
              </a:ext>
            </a:extLst>
          </p:cNvPr>
          <p:cNvCxnSpPr>
            <a:cxnSpLocks/>
          </p:cNvCxnSpPr>
          <p:nvPr/>
        </p:nvCxnSpPr>
        <p:spPr>
          <a:xfrm>
            <a:off x="945492" y="4593769"/>
            <a:ext cx="718457" cy="0"/>
          </a:xfrm>
          <a:prstGeom prst="straightConnector1">
            <a:avLst/>
          </a:prstGeom>
          <a:ln w="3810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61EC045-DB77-4502-947F-984B235582A2}"/>
              </a:ext>
            </a:extLst>
          </p:cNvPr>
          <p:cNvCxnSpPr>
            <a:cxnSpLocks/>
          </p:cNvCxnSpPr>
          <p:nvPr/>
        </p:nvCxnSpPr>
        <p:spPr>
          <a:xfrm>
            <a:off x="3063271" y="5259350"/>
            <a:ext cx="426377" cy="506966"/>
          </a:xfrm>
          <a:prstGeom prst="straightConnector1">
            <a:avLst/>
          </a:prstGeom>
          <a:ln w="3810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A08B260-B766-4F51-971D-EFC544E76AC5}"/>
              </a:ext>
            </a:extLst>
          </p:cNvPr>
          <p:cNvCxnSpPr>
            <a:cxnSpLocks/>
          </p:cNvCxnSpPr>
          <p:nvPr/>
        </p:nvCxnSpPr>
        <p:spPr>
          <a:xfrm>
            <a:off x="2871990" y="5380063"/>
            <a:ext cx="438549" cy="522517"/>
          </a:xfrm>
          <a:prstGeom prst="straightConnector1">
            <a:avLst/>
          </a:prstGeom>
          <a:ln w="3810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1883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4B0AAA7D-A509-4398-A527-F3C6760A3FC2}"/>
              </a:ext>
            </a:extLst>
          </p:cNvPr>
          <p:cNvSpPr txBox="1">
            <a:spLocks/>
          </p:cNvSpPr>
          <p:nvPr/>
        </p:nvSpPr>
        <p:spPr>
          <a:xfrm>
            <a:off x="789940" y="49720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2019 Tanner satellite tag results</a:t>
            </a:r>
          </a:p>
        </p:txBody>
      </p:sp>
      <p:pic>
        <p:nvPicPr>
          <p:cNvPr id="9" name="Picture 8">
            <a:extLst>
              <a:ext uri="{FF2B5EF4-FFF2-40B4-BE49-F238E27FC236}">
                <a16:creationId xmlns:a16="http://schemas.microsoft.com/office/drawing/2014/main" id="{C40C8AAE-E2C7-44F0-A577-2D0D05E0E1E0}"/>
              </a:ext>
            </a:extLst>
          </p:cNvPr>
          <p:cNvPicPr/>
          <p:nvPr/>
        </p:nvPicPr>
        <p:blipFill>
          <a:blip r:embed="rId2" cstate="screen">
            <a:extLst>
              <a:ext uri="{28A0092B-C50C-407E-A947-70E740481C1C}">
                <a14:useLocalDpi xmlns:a14="http://schemas.microsoft.com/office/drawing/2010/main"/>
              </a:ext>
            </a:extLst>
          </a:blip>
          <a:stretch>
            <a:fillRect/>
          </a:stretch>
        </p:blipFill>
        <p:spPr>
          <a:xfrm>
            <a:off x="4733290" y="1490027"/>
            <a:ext cx="3884295" cy="3877945"/>
          </a:xfrm>
          <a:prstGeom prst="rect">
            <a:avLst/>
          </a:prstGeom>
        </p:spPr>
      </p:pic>
      <p:sp>
        <p:nvSpPr>
          <p:cNvPr id="10" name="TextBox 9">
            <a:extLst>
              <a:ext uri="{FF2B5EF4-FFF2-40B4-BE49-F238E27FC236}">
                <a16:creationId xmlns:a16="http://schemas.microsoft.com/office/drawing/2014/main" id="{AA783712-9A29-45FE-BB64-DA9928E9ED58}"/>
              </a:ext>
            </a:extLst>
          </p:cNvPr>
          <p:cNvSpPr txBox="1"/>
          <p:nvPr/>
        </p:nvSpPr>
        <p:spPr>
          <a:xfrm>
            <a:off x="634328" y="5466602"/>
            <a:ext cx="3321170" cy="646331"/>
          </a:xfrm>
          <a:prstGeom prst="rect">
            <a:avLst/>
          </a:prstGeom>
          <a:noFill/>
        </p:spPr>
        <p:txBody>
          <a:bodyPr wrap="square" rtlCol="0">
            <a:spAutoFit/>
          </a:bodyPr>
          <a:lstStyle/>
          <a:p>
            <a:r>
              <a:rPr lang="en-US" dirty="0"/>
              <a:t>No relationship between movement rate and crab size</a:t>
            </a:r>
          </a:p>
        </p:txBody>
      </p:sp>
      <p:sp>
        <p:nvSpPr>
          <p:cNvPr id="12" name="TextBox 11">
            <a:extLst>
              <a:ext uri="{FF2B5EF4-FFF2-40B4-BE49-F238E27FC236}">
                <a16:creationId xmlns:a16="http://schemas.microsoft.com/office/drawing/2014/main" id="{1EBC77B5-5AEF-4945-A405-BC462CC99FBC}"/>
              </a:ext>
            </a:extLst>
          </p:cNvPr>
          <p:cNvSpPr txBox="1"/>
          <p:nvPr/>
        </p:nvSpPr>
        <p:spPr>
          <a:xfrm>
            <a:off x="5014852" y="5535613"/>
            <a:ext cx="3321170" cy="646331"/>
          </a:xfrm>
          <a:prstGeom prst="rect">
            <a:avLst/>
          </a:prstGeom>
          <a:noFill/>
        </p:spPr>
        <p:txBody>
          <a:bodyPr wrap="square" rtlCol="0">
            <a:spAutoFit/>
          </a:bodyPr>
          <a:lstStyle/>
          <a:p>
            <a:r>
              <a:rPr lang="en-US" dirty="0" err="1"/>
              <a:t>Newshell</a:t>
            </a:r>
            <a:r>
              <a:rPr lang="en-US" dirty="0"/>
              <a:t> crab </a:t>
            </a:r>
            <a:r>
              <a:rPr lang="en-US"/>
              <a:t>higher movement rate </a:t>
            </a:r>
            <a:r>
              <a:rPr lang="en-US" dirty="0"/>
              <a:t>than </a:t>
            </a:r>
            <a:r>
              <a:rPr lang="en-US" dirty="0" err="1"/>
              <a:t>oldshell</a:t>
            </a:r>
            <a:r>
              <a:rPr lang="en-US" dirty="0"/>
              <a:t> crab</a:t>
            </a:r>
          </a:p>
        </p:txBody>
      </p:sp>
      <p:pic>
        <p:nvPicPr>
          <p:cNvPr id="14" name="Picture 13">
            <a:extLst>
              <a:ext uri="{FF2B5EF4-FFF2-40B4-BE49-F238E27FC236}">
                <a16:creationId xmlns:a16="http://schemas.microsoft.com/office/drawing/2014/main" id="{571C8940-C980-421B-95ED-FCEE07C38377}"/>
              </a:ext>
            </a:extLst>
          </p:cNvPr>
          <p:cNvPicPr>
            <a:picLocks noChangeAspect="1"/>
          </p:cNvPicPr>
          <p:nvPr/>
        </p:nvPicPr>
        <p:blipFill>
          <a:blip r:embed="rId3"/>
          <a:stretch>
            <a:fillRect/>
          </a:stretch>
        </p:blipFill>
        <p:spPr>
          <a:xfrm>
            <a:off x="255672" y="1317746"/>
            <a:ext cx="4155039" cy="4148856"/>
          </a:xfrm>
          <a:prstGeom prst="rect">
            <a:avLst/>
          </a:prstGeom>
        </p:spPr>
      </p:pic>
      <p:sp>
        <p:nvSpPr>
          <p:cNvPr id="2" name="Slide Number Placeholder 1">
            <a:extLst>
              <a:ext uri="{FF2B5EF4-FFF2-40B4-BE49-F238E27FC236}">
                <a16:creationId xmlns:a16="http://schemas.microsoft.com/office/drawing/2014/main" id="{3C87A15E-9750-4A93-9518-C515D76D69B6}"/>
              </a:ext>
            </a:extLst>
          </p:cNvPr>
          <p:cNvSpPr>
            <a:spLocks noGrp="1"/>
          </p:cNvSpPr>
          <p:nvPr>
            <p:ph type="sldNum" sz="quarter" idx="12"/>
          </p:nvPr>
        </p:nvSpPr>
        <p:spPr/>
        <p:txBody>
          <a:bodyPr/>
          <a:lstStyle/>
          <a:p>
            <a:fld id="{5435DE04-DB9A-4276-9B0D-516C5FE5169B}" type="slidenum">
              <a:rPr lang="en-US" smtClean="0"/>
              <a:t>56</a:t>
            </a:fld>
            <a:endParaRPr lang="en-US"/>
          </a:p>
        </p:txBody>
      </p:sp>
    </p:spTree>
    <p:extLst>
      <p:ext uri="{BB962C8B-B14F-4D97-AF65-F5344CB8AC3E}">
        <p14:creationId xmlns:p14="http://schemas.microsoft.com/office/powerpoint/2010/main" val="757942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609DAE-5DE0-4125-80B9-EA605E8382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470" y="0"/>
            <a:ext cx="8875059" cy="6858000"/>
          </a:xfrm>
          <a:prstGeom prst="rect">
            <a:avLst/>
          </a:prstGeom>
        </p:spPr>
      </p:pic>
      <p:sp>
        <p:nvSpPr>
          <p:cNvPr id="6" name="TextBox 5">
            <a:extLst>
              <a:ext uri="{FF2B5EF4-FFF2-40B4-BE49-F238E27FC236}">
                <a16:creationId xmlns:a16="http://schemas.microsoft.com/office/drawing/2014/main" id="{9282CF5F-F54A-420E-8212-3923587B9F2F}"/>
              </a:ext>
            </a:extLst>
          </p:cNvPr>
          <p:cNvSpPr txBox="1"/>
          <p:nvPr/>
        </p:nvSpPr>
        <p:spPr>
          <a:xfrm>
            <a:off x="5529943" y="557349"/>
            <a:ext cx="3213463" cy="646331"/>
          </a:xfrm>
          <a:prstGeom prst="rect">
            <a:avLst/>
          </a:prstGeom>
          <a:solidFill>
            <a:schemeClr val="bg1"/>
          </a:solidFill>
        </p:spPr>
        <p:txBody>
          <a:bodyPr wrap="square" rtlCol="0">
            <a:spAutoFit/>
          </a:bodyPr>
          <a:lstStyle/>
          <a:p>
            <a:r>
              <a:rPr lang="en-US" dirty="0"/>
              <a:t>Showing stat areas with 3+ vessel participation</a:t>
            </a:r>
          </a:p>
        </p:txBody>
      </p:sp>
      <p:sp>
        <p:nvSpPr>
          <p:cNvPr id="2" name="Slide Number Placeholder 1">
            <a:extLst>
              <a:ext uri="{FF2B5EF4-FFF2-40B4-BE49-F238E27FC236}">
                <a16:creationId xmlns:a16="http://schemas.microsoft.com/office/drawing/2014/main" id="{D8236445-3013-45F3-A7C2-DF0FEF5F83B6}"/>
              </a:ext>
            </a:extLst>
          </p:cNvPr>
          <p:cNvSpPr>
            <a:spLocks noGrp="1"/>
          </p:cNvSpPr>
          <p:nvPr>
            <p:ph type="sldNum" sz="quarter" idx="12"/>
          </p:nvPr>
        </p:nvSpPr>
        <p:spPr/>
        <p:txBody>
          <a:bodyPr/>
          <a:lstStyle/>
          <a:p>
            <a:fld id="{5435DE04-DB9A-4276-9B0D-516C5FE5169B}" type="slidenum">
              <a:rPr lang="en-US" smtClean="0"/>
              <a:t>57</a:t>
            </a:fld>
            <a:endParaRPr lang="en-US"/>
          </a:p>
        </p:txBody>
      </p:sp>
    </p:spTree>
    <p:extLst>
      <p:ext uri="{BB962C8B-B14F-4D97-AF65-F5344CB8AC3E}">
        <p14:creationId xmlns:p14="http://schemas.microsoft.com/office/powerpoint/2010/main" val="41917010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91659F83-4118-4E8D-8AF7-48B8655BAB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6717" y="1198880"/>
            <a:ext cx="8148321" cy="5659120"/>
          </a:xfrm>
          <a:prstGeom prst="rect">
            <a:avLst/>
          </a:prstGeom>
        </p:spPr>
      </p:pic>
      <p:sp>
        <p:nvSpPr>
          <p:cNvPr id="5" name="Title 1">
            <a:extLst>
              <a:ext uri="{FF2B5EF4-FFF2-40B4-BE49-F238E27FC236}">
                <a16:creationId xmlns:a16="http://schemas.microsoft.com/office/drawing/2014/main" id="{B8DE99FC-C169-452E-B05A-CEBF84D016B5}"/>
              </a:ext>
            </a:extLst>
          </p:cNvPr>
          <p:cNvSpPr txBox="1">
            <a:spLocks/>
          </p:cNvSpPr>
          <p:nvPr/>
        </p:nvSpPr>
        <p:spPr>
          <a:xfrm>
            <a:off x="182879" y="111760"/>
            <a:ext cx="863599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Tanner crab weighted mean centers of catch</a:t>
            </a:r>
          </a:p>
        </p:txBody>
      </p:sp>
      <p:sp>
        <p:nvSpPr>
          <p:cNvPr id="2" name="Slide Number Placeholder 1">
            <a:extLst>
              <a:ext uri="{FF2B5EF4-FFF2-40B4-BE49-F238E27FC236}">
                <a16:creationId xmlns:a16="http://schemas.microsoft.com/office/drawing/2014/main" id="{36F508FC-53E4-4275-93E2-1CB17410BEBC}"/>
              </a:ext>
            </a:extLst>
          </p:cNvPr>
          <p:cNvSpPr>
            <a:spLocks noGrp="1"/>
          </p:cNvSpPr>
          <p:nvPr>
            <p:ph type="sldNum" sz="quarter" idx="12"/>
          </p:nvPr>
        </p:nvSpPr>
        <p:spPr/>
        <p:txBody>
          <a:bodyPr/>
          <a:lstStyle/>
          <a:p>
            <a:fld id="{5435DE04-DB9A-4276-9B0D-516C5FE5169B}" type="slidenum">
              <a:rPr lang="en-US" smtClean="0"/>
              <a:t>58</a:t>
            </a:fld>
            <a:endParaRPr lang="en-US"/>
          </a:p>
        </p:txBody>
      </p:sp>
    </p:spTree>
    <p:extLst>
      <p:ext uri="{BB962C8B-B14F-4D97-AF65-F5344CB8AC3E}">
        <p14:creationId xmlns:p14="http://schemas.microsoft.com/office/powerpoint/2010/main" val="9140670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9849-F8E8-48AA-9F38-BE1016CD518F}"/>
              </a:ext>
            </a:extLst>
          </p:cNvPr>
          <p:cNvSpPr>
            <a:spLocks noGrp="1"/>
          </p:cNvSpPr>
          <p:nvPr>
            <p:ph type="title"/>
          </p:nvPr>
        </p:nvSpPr>
        <p:spPr/>
        <p:txBody>
          <a:bodyPr/>
          <a:lstStyle/>
          <a:p>
            <a:r>
              <a:rPr lang="en-US" dirty="0"/>
              <a:t>2018/19 WBT observations from the fleet</a:t>
            </a:r>
          </a:p>
        </p:txBody>
      </p:sp>
      <p:sp>
        <p:nvSpPr>
          <p:cNvPr id="3" name="Content Placeholder 2">
            <a:extLst>
              <a:ext uri="{FF2B5EF4-FFF2-40B4-BE49-F238E27FC236}">
                <a16:creationId xmlns:a16="http://schemas.microsoft.com/office/drawing/2014/main" id="{67202E42-96FE-4596-9EED-B271B4F29D31}"/>
              </a:ext>
            </a:extLst>
          </p:cNvPr>
          <p:cNvSpPr>
            <a:spLocks noGrp="1"/>
          </p:cNvSpPr>
          <p:nvPr>
            <p:ph idx="1"/>
          </p:nvPr>
        </p:nvSpPr>
        <p:spPr>
          <a:xfrm>
            <a:off x="628650" y="2506662"/>
            <a:ext cx="7886700" cy="4351338"/>
          </a:xfrm>
        </p:spPr>
        <p:txBody>
          <a:bodyPr>
            <a:normAutofit/>
          </a:bodyPr>
          <a:lstStyle/>
          <a:p>
            <a:pPr lvl="0"/>
            <a:r>
              <a:rPr lang="en-US" dirty="0"/>
              <a:t>Observed vessel CPUE ranged from 9 to 91.5.</a:t>
            </a:r>
          </a:p>
          <a:p>
            <a:pPr lvl="0"/>
            <a:r>
              <a:rPr lang="en-US" dirty="0"/>
              <a:t>Captains reported slow fishing in November (after finishing RKC), but fishing improved for vessels that waited to fish until February/March (after finishing BSS). </a:t>
            </a:r>
            <a:endParaRPr lang="en-GB" dirty="0"/>
          </a:p>
          <a:p>
            <a:pPr lvl="0"/>
            <a:r>
              <a:rPr lang="en-US" dirty="0"/>
              <a:t>Fishing was spotty in general compared to 2017/18 season. </a:t>
            </a:r>
            <a:endParaRPr lang="en-GB" dirty="0"/>
          </a:p>
        </p:txBody>
      </p:sp>
      <p:sp>
        <p:nvSpPr>
          <p:cNvPr id="4" name="Slide Number Placeholder 3">
            <a:extLst>
              <a:ext uri="{FF2B5EF4-FFF2-40B4-BE49-F238E27FC236}">
                <a16:creationId xmlns:a16="http://schemas.microsoft.com/office/drawing/2014/main" id="{E4CFB166-7001-4061-8D6C-4BAD60B49BBA}"/>
              </a:ext>
            </a:extLst>
          </p:cNvPr>
          <p:cNvSpPr>
            <a:spLocks noGrp="1"/>
          </p:cNvSpPr>
          <p:nvPr>
            <p:ph type="sldNum" sz="quarter" idx="12"/>
          </p:nvPr>
        </p:nvSpPr>
        <p:spPr/>
        <p:txBody>
          <a:bodyPr/>
          <a:lstStyle/>
          <a:p>
            <a:fld id="{5435DE04-DB9A-4276-9B0D-516C5FE5169B}" type="slidenum">
              <a:rPr lang="en-US" smtClean="0"/>
              <a:t>59</a:t>
            </a:fld>
            <a:endParaRPr lang="en-US"/>
          </a:p>
        </p:txBody>
      </p:sp>
    </p:spTree>
    <p:extLst>
      <p:ext uri="{BB962C8B-B14F-4D97-AF65-F5344CB8AC3E}">
        <p14:creationId xmlns:p14="http://schemas.microsoft.com/office/powerpoint/2010/main" val="322126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7988"/>
            <a:ext cx="9227975" cy="676014"/>
          </a:xfrm>
        </p:spPr>
        <p:txBody>
          <a:bodyPr>
            <a:normAutofit fontScale="90000"/>
          </a:bodyPr>
          <a:lstStyle/>
          <a:p>
            <a:pPr algn="ctr"/>
            <a:r>
              <a:rPr lang="en-US" dirty="0"/>
              <a:t>GF Vessels in Full Coverage vs Partial Coverage</a:t>
            </a:r>
          </a:p>
        </p:txBody>
      </p:sp>
      <p:sp>
        <p:nvSpPr>
          <p:cNvPr id="3" name="Content Placeholder 2"/>
          <p:cNvSpPr>
            <a:spLocks noGrp="1"/>
          </p:cNvSpPr>
          <p:nvPr>
            <p:ph idx="1"/>
          </p:nvPr>
        </p:nvSpPr>
        <p:spPr>
          <a:xfrm>
            <a:off x="223934" y="1312797"/>
            <a:ext cx="9143999" cy="4525963"/>
          </a:xfrm>
        </p:spPr>
        <p:txBody>
          <a:bodyPr>
            <a:noAutofit/>
          </a:bodyPr>
          <a:lstStyle/>
          <a:p>
            <a:r>
              <a:rPr lang="en-US" sz="2000" b="1" dirty="0"/>
              <a:t>Full coverage vessels (1 or 2 observers 100% of the time)</a:t>
            </a:r>
          </a:p>
          <a:p>
            <a:pPr lvl="1"/>
            <a:r>
              <a:rPr lang="en-US" sz="2000" dirty="0"/>
              <a:t>Catcher Processors (limited exceptions for non-trawl CPs)</a:t>
            </a:r>
          </a:p>
          <a:p>
            <a:pPr lvl="1"/>
            <a:r>
              <a:rPr lang="en-US" sz="2000" dirty="0"/>
              <a:t>Motherships</a:t>
            </a:r>
          </a:p>
          <a:p>
            <a:pPr lvl="1"/>
            <a:r>
              <a:rPr lang="en-US" sz="2000" dirty="0"/>
              <a:t>AFA Pollock catcher vessels delivering </a:t>
            </a:r>
            <a:r>
              <a:rPr lang="en-US" sz="2000" dirty="0" err="1"/>
              <a:t>shoreside</a:t>
            </a:r>
            <a:endParaRPr lang="en-US" sz="2000" dirty="0"/>
          </a:p>
          <a:p>
            <a:pPr lvl="1"/>
            <a:r>
              <a:rPr lang="en-US" sz="2000" dirty="0"/>
              <a:t>Non-Pollock BSAI trawl catcher vessels can opt for 100% coverage during all fishing</a:t>
            </a:r>
          </a:p>
          <a:p>
            <a:r>
              <a:rPr lang="en-US" sz="2000" b="1" dirty="0"/>
              <a:t>Partial Coverage</a:t>
            </a:r>
          </a:p>
          <a:p>
            <a:pPr lvl="1"/>
            <a:r>
              <a:rPr lang="en-US" sz="2000" dirty="0"/>
              <a:t>Catcher Vessels fishing </a:t>
            </a:r>
            <a:r>
              <a:rPr lang="en-US" sz="2000" dirty="0" err="1"/>
              <a:t>groundfish</a:t>
            </a:r>
            <a:endParaRPr lang="en-US" sz="2000" dirty="0"/>
          </a:p>
          <a:p>
            <a:pPr lvl="1"/>
            <a:r>
              <a:rPr lang="en-US" sz="2000" dirty="0"/>
              <a:t>Catcher Vessels fishing IFQ/CDQ halibut/sablefish</a:t>
            </a:r>
          </a:p>
          <a:p>
            <a:pPr lvl="1"/>
            <a:r>
              <a:rPr lang="en-US" sz="2000" dirty="0"/>
              <a:t>Small non-trawl Catcher Processors – They have to apply in advance</a:t>
            </a:r>
          </a:p>
          <a:p>
            <a:r>
              <a:rPr lang="en-US" sz="2000" b="1" dirty="0"/>
              <a:t>No observer coverage</a:t>
            </a:r>
          </a:p>
          <a:p>
            <a:pPr lvl="1"/>
            <a:r>
              <a:rPr lang="en-US" sz="2000" dirty="0"/>
              <a:t>Vessels using Electronic Monitoring (30% selection rate)</a:t>
            </a:r>
          </a:p>
          <a:p>
            <a:pPr lvl="1"/>
            <a:r>
              <a:rPr lang="en-US" sz="2000" dirty="0"/>
              <a:t>40 feet and under</a:t>
            </a:r>
          </a:p>
          <a:p>
            <a:pPr lvl="1"/>
            <a:r>
              <a:rPr lang="en-US" sz="2000" dirty="0"/>
              <a:t>Jig Catcher Vessels</a:t>
            </a:r>
          </a:p>
          <a:p>
            <a:pPr lvl="1"/>
            <a:r>
              <a:rPr lang="en-US" sz="2000" dirty="0"/>
              <a:t>No FFP (can only fish inside three miles)</a:t>
            </a:r>
          </a:p>
          <a:p>
            <a:pPr lvl="1"/>
            <a:r>
              <a:rPr lang="en-US" sz="2000" dirty="0"/>
              <a:t>State Guideline Harvest Level fisheries</a:t>
            </a:r>
          </a:p>
        </p:txBody>
      </p:sp>
      <p:sp>
        <p:nvSpPr>
          <p:cNvPr id="4" name="Slide Number Placeholder 3">
            <a:extLst>
              <a:ext uri="{FF2B5EF4-FFF2-40B4-BE49-F238E27FC236}">
                <a16:creationId xmlns:a16="http://schemas.microsoft.com/office/drawing/2014/main" id="{D1266F5E-A3A3-4C64-A508-59E844298430}"/>
              </a:ext>
            </a:extLst>
          </p:cNvPr>
          <p:cNvSpPr>
            <a:spLocks noGrp="1"/>
          </p:cNvSpPr>
          <p:nvPr>
            <p:ph type="sldNum" sz="quarter" idx="12"/>
          </p:nvPr>
        </p:nvSpPr>
        <p:spPr/>
        <p:txBody>
          <a:bodyPr/>
          <a:lstStyle/>
          <a:p>
            <a:fld id="{5435DE04-DB9A-4276-9B0D-516C5FE5169B}" type="slidenum">
              <a:rPr lang="en-US" smtClean="0"/>
              <a:t>6</a:t>
            </a:fld>
            <a:endParaRPr lang="en-US"/>
          </a:p>
        </p:txBody>
      </p:sp>
    </p:spTree>
    <p:extLst>
      <p:ext uri="{BB962C8B-B14F-4D97-AF65-F5344CB8AC3E}">
        <p14:creationId xmlns:p14="http://schemas.microsoft.com/office/powerpoint/2010/main" val="3233265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4036" y="92364"/>
            <a:ext cx="3749964" cy="646331"/>
          </a:xfrm>
          <a:prstGeom prst="rect">
            <a:avLst/>
          </a:prstGeom>
          <a:noFill/>
        </p:spPr>
        <p:txBody>
          <a:bodyPr wrap="square" rtlCol="0">
            <a:spAutoFit/>
          </a:bodyPr>
          <a:lstStyle/>
          <a:p>
            <a:r>
              <a:rPr lang="en-US" dirty="0"/>
              <a:t>Eastern Bering Sea (EBS) Tanner crab is East of 166° W</a:t>
            </a:r>
          </a:p>
        </p:txBody>
      </p:sp>
      <p:sp>
        <p:nvSpPr>
          <p:cNvPr id="7" name="Rectangle 6"/>
          <p:cNvSpPr/>
          <p:nvPr/>
        </p:nvSpPr>
        <p:spPr>
          <a:xfrm>
            <a:off x="166254" y="5656070"/>
            <a:ext cx="3999346" cy="646331"/>
          </a:xfrm>
          <a:prstGeom prst="rect">
            <a:avLst/>
          </a:prstGeom>
        </p:spPr>
        <p:txBody>
          <a:bodyPr wrap="square">
            <a:spAutoFit/>
          </a:bodyPr>
          <a:lstStyle/>
          <a:p>
            <a:r>
              <a:rPr lang="en-US" dirty="0"/>
              <a:t>Western Bering Sea (WBS) Tanner crab is West of 166° W</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5670" y="148432"/>
            <a:ext cx="5328366" cy="2999492"/>
          </a:xfr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03156" y="3200603"/>
            <a:ext cx="5011346" cy="3066554"/>
          </a:xfrm>
          <a:prstGeom prst="rect">
            <a:avLst/>
          </a:prstGeom>
        </p:spPr>
      </p:pic>
      <p:sp>
        <p:nvSpPr>
          <p:cNvPr id="4" name="Slide Number Placeholder 3">
            <a:extLst>
              <a:ext uri="{FF2B5EF4-FFF2-40B4-BE49-F238E27FC236}">
                <a16:creationId xmlns:a16="http://schemas.microsoft.com/office/drawing/2014/main" id="{EA8F56C9-9CE5-4957-81AD-6030D476FDAD}"/>
              </a:ext>
            </a:extLst>
          </p:cNvPr>
          <p:cNvSpPr>
            <a:spLocks noGrp="1"/>
          </p:cNvSpPr>
          <p:nvPr>
            <p:ph type="sldNum" sz="quarter" idx="12"/>
          </p:nvPr>
        </p:nvSpPr>
        <p:spPr/>
        <p:txBody>
          <a:bodyPr/>
          <a:lstStyle/>
          <a:p>
            <a:fld id="{5435DE04-DB9A-4276-9B0D-516C5FE5169B}" type="slidenum">
              <a:rPr lang="en-US" smtClean="0"/>
              <a:t>60</a:t>
            </a:fld>
            <a:endParaRPr lang="en-US"/>
          </a:p>
        </p:txBody>
      </p:sp>
    </p:spTree>
    <p:extLst>
      <p:ext uri="{BB962C8B-B14F-4D97-AF65-F5344CB8AC3E}">
        <p14:creationId xmlns:p14="http://schemas.microsoft.com/office/powerpoint/2010/main" val="127571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55225" y="195487"/>
            <a:ext cx="3588775" cy="646331"/>
          </a:xfrm>
          <a:prstGeom prst="rect">
            <a:avLst/>
          </a:prstGeom>
        </p:spPr>
        <p:txBody>
          <a:bodyPr wrap="square">
            <a:spAutoFit/>
          </a:bodyPr>
          <a:lstStyle/>
          <a:p>
            <a:r>
              <a:rPr lang="en-US" dirty="0"/>
              <a:t>Eastern Bering Sea (EBS) Tanner crab is East of 166° W</a:t>
            </a:r>
          </a:p>
        </p:txBody>
      </p:sp>
      <p:sp>
        <p:nvSpPr>
          <p:cNvPr id="8" name="Rectangle 7"/>
          <p:cNvSpPr/>
          <p:nvPr/>
        </p:nvSpPr>
        <p:spPr>
          <a:xfrm>
            <a:off x="98321" y="5608705"/>
            <a:ext cx="3362633" cy="646331"/>
          </a:xfrm>
          <a:prstGeom prst="rect">
            <a:avLst/>
          </a:prstGeom>
        </p:spPr>
        <p:txBody>
          <a:bodyPr wrap="square">
            <a:spAutoFit/>
          </a:bodyPr>
          <a:lstStyle/>
          <a:p>
            <a:r>
              <a:rPr lang="en-US" dirty="0"/>
              <a:t>Western Bering Sea (WBS) Tanner crab is West of 166° W</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1990" y="154301"/>
            <a:ext cx="5383235" cy="3011685"/>
          </a:xfrm>
          <a:prstGeom prst="rect">
            <a:avLst/>
          </a:prstGeom>
        </p:spPr>
      </p:pic>
      <p:pic>
        <p:nvPicPr>
          <p:cNvPr id="10" name="Content Placeholder 9"/>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3460954" y="3251642"/>
            <a:ext cx="5578323" cy="3017782"/>
          </a:xfrm>
        </p:spPr>
      </p:pic>
      <p:sp>
        <p:nvSpPr>
          <p:cNvPr id="4" name="Slide Number Placeholder 3">
            <a:extLst>
              <a:ext uri="{FF2B5EF4-FFF2-40B4-BE49-F238E27FC236}">
                <a16:creationId xmlns:a16="http://schemas.microsoft.com/office/drawing/2014/main" id="{3F33CDD3-36F5-4A94-9E4C-01331011E07B}"/>
              </a:ext>
            </a:extLst>
          </p:cNvPr>
          <p:cNvSpPr>
            <a:spLocks noGrp="1"/>
          </p:cNvSpPr>
          <p:nvPr>
            <p:ph type="sldNum" sz="quarter" idx="12"/>
          </p:nvPr>
        </p:nvSpPr>
        <p:spPr/>
        <p:txBody>
          <a:bodyPr/>
          <a:lstStyle/>
          <a:p>
            <a:fld id="{5435DE04-DB9A-4276-9B0D-516C5FE5169B}" type="slidenum">
              <a:rPr lang="en-US" smtClean="0"/>
              <a:t>61</a:t>
            </a:fld>
            <a:endParaRPr lang="en-US"/>
          </a:p>
        </p:txBody>
      </p:sp>
    </p:spTree>
    <p:extLst>
      <p:ext uri="{BB962C8B-B14F-4D97-AF65-F5344CB8AC3E}">
        <p14:creationId xmlns:p14="http://schemas.microsoft.com/office/powerpoint/2010/main" val="13768899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286169-F4F1-45CC-90DF-E87065E52D95}"/>
              </a:ext>
            </a:extLst>
          </p:cNvPr>
          <p:cNvPicPr>
            <a:picLocks noChangeAspect="1"/>
          </p:cNvPicPr>
          <p:nvPr/>
        </p:nvPicPr>
        <p:blipFill>
          <a:blip r:embed="rId2" cstate="email">
            <a:alphaModFix amt="50000"/>
            <a:extLst>
              <a:ext uri="{28A0092B-C50C-407E-A947-70E740481C1C}">
                <a14:useLocalDpi xmlns:a14="http://schemas.microsoft.com/office/drawing/2010/main"/>
              </a:ext>
            </a:extLst>
          </a:blip>
          <a:stretch>
            <a:fillRect/>
          </a:stretch>
        </p:blipFill>
        <p:spPr>
          <a:xfrm rot="10800000">
            <a:off x="0" y="0"/>
            <a:ext cx="9144000" cy="6858000"/>
          </a:xfrm>
          <a:prstGeom prst="rect">
            <a:avLst/>
          </a:prstGeom>
        </p:spPr>
      </p:pic>
      <p:sp>
        <p:nvSpPr>
          <p:cNvPr id="2" name="Title 1">
            <a:extLst>
              <a:ext uri="{FF2B5EF4-FFF2-40B4-BE49-F238E27FC236}">
                <a16:creationId xmlns:a16="http://schemas.microsoft.com/office/drawing/2014/main" id="{15B51368-9415-4600-B61E-156F7DBFC656}"/>
              </a:ext>
            </a:extLst>
          </p:cNvPr>
          <p:cNvSpPr>
            <a:spLocks noGrp="1"/>
          </p:cNvSpPr>
          <p:nvPr>
            <p:ph type="title"/>
          </p:nvPr>
        </p:nvSpPr>
        <p:spPr>
          <a:xfrm>
            <a:off x="2600325" y="2766218"/>
            <a:ext cx="3943350" cy="1325563"/>
          </a:xfrm>
          <a:ln w="25400">
            <a:solidFill>
              <a:schemeClr val="tx1"/>
            </a:solidFill>
          </a:ln>
        </p:spPr>
        <p:txBody>
          <a:bodyPr>
            <a:normAutofit/>
          </a:bodyPr>
          <a:lstStyle/>
          <a:p>
            <a:pPr algn="ctr"/>
            <a:r>
              <a:rPr lang="en-US" sz="4800" b="1" dirty="0"/>
              <a:t>AIGKC</a:t>
            </a:r>
          </a:p>
        </p:txBody>
      </p:sp>
      <p:sp>
        <p:nvSpPr>
          <p:cNvPr id="3" name="Slide Number Placeholder 2">
            <a:extLst>
              <a:ext uri="{FF2B5EF4-FFF2-40B4-BE49-F238E27FC236}">
                <a16:creationId xmlns:a16="http://schemas.microsoft.com/office/drawing/2014/main" id="{6E1B241D-32D2-401C-A4F3-1E453781B211}"/>
              </a:ext>
            </a:extLst>
          </p:cNvPr>
          <p:cNvSpPr>
            <a:spLocks noGrp="1"/>
          </p:cNvSpPr>
          <p:nvPr>
            <p:ph type="sldNum" sz="quarter" idx="12"/>
          </p:nvPr>
        </p:nvSpPr>
        <p:spPr/>
        <p:txBody>
          <a:bodyPr/>
          <a:lstStyle/>
          <a:p>
            <a:fld id="{5435DE04-DB9A-4276-9B0D-516C5FE5169B}" type="slidenum">
              <a:rPr lang="en-US" smtClean="0"/>
              <a:t>62</a:t>
            </a:fld>
            <a:endParaRPr lang="en-US"/>
          </a:p>
        </p:txBody>
      </p:sp>
    </p:spTree>
    <p:extLst>
      <p:ext uri="{BB962C8B-B14F-4D97-AF65-F5344CB8AC3E}">
        <p14:creationId xmlns:p14="http://schemas.microsoft.com/office/powerpoint/2010/main" val="8314696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00AA43-C705-45E9-9A74-05F91D1A0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5951" y="622871"/>
            <a:ext cx="7972097" cy="5795182"/>
          </a:xfrm>
          <a:prstGeom prst="rect">
            <a:avLst/>
          </a:prstGeom>
        </p:spPr>
      </p:pic>
      <p:sp>
        <p:nvSpPr>
          <p:cNvPr id="2" name="Slide Number Placeholder 1">
            <a:extLst>
              <a:ext uri="{FF2B5EF4-FFF2-40B4-BE49-F238E27FC236}">
                <a16:creationId xmlns:a16="http://schemas.microsoft.com/office/drawing/2014/main" id="{55573F0A-44CC-42B2-BB52-2A1FD5FB46E8}"/>
              </a:ext>
            </a:extLst>
          </p:cNvPr>
          <p:cNvSpPr>
            <a:spLocks noGrp="1"/>
          </p:cNvSpPr>
          <p:nvPr>
            <p:ph type="sldNum" sz="quarter" idx="12"/>
          </p:nvPr>
        </p:nvSpPr>
        <p:spPr/>
        <p:txBody>
          <a:bodyPr/>
          <a:lstStyle/>
          <a:p>
            <a:fld id="{5435DE04-DB9A-4276-9B0D-516C5FE5169B}" type="slidenum">
              <a:rPr lang="en-US" smtClean="0"/>
              <a:t>63</a:t>
            </a:fld>
            <a:endParaRPr lang="en-US"/>
          </a:p>
        </p:txBody>
      </p:sp>
    </p:spTree>
    <p:extLst>
      <p:ext uri="{BB962C8B-B14F-4D97-AF65-F5344CB8AC3E}">
        <p14:creationId xmlns:p14="http://schemas.microsoft.com/office/powerpoint/2010/main" val="2416632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A0776-0DC1-4FA0-932A-938F3B6EA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537" y="454152"/>
            <a:ext cx="8188926" cy="5949696"/>
          </a:xfrm>
          <a:prstGeom prst="rect">
            <a:avLst/>
          </a:prstGeom>
        </p:spPr>
      </p:pic>
      <p:sp>
        <p:nvSpPr>
          <p:cNvPr id="2" name="Slide Number Placeholder 1">
            <a:extLst>
              <a:ext uri="{FF2B5EF4-FFF2-40B4-BE49-F238E27FC236}">
                <a16:creationId xmlns:a16="http://schemas.microsoft.com/office/drawing/2014/main" id="{81154FDD-CAA9-455A-83CB-FE4D9339F3C4}"/>
              </a:ext>
            </a:extLst>
          </p:cNvPr>
          <p:cNvSpPr>
            <a:spLocks noGrp="1"/>
          </p:cNvSpPr>
          <p:nvPr>
            <p:ph type="sldNum" sz="quarter" idx="12"/>
          </p:nvPr>
        </p:nvSpPr>
        <p:spPr/>
        <p:txBody>
          <a:bodyPr/>
          <a:lstStyle/>
          <a:p>
            <a:fld id="{5435DE04-DB9A-4276-9B0D-516C5FE5169B}" type="slidenum">
              <a:rPr lang="en-US" smtClean="0"/>
              <a:t>64</a:t>
            </a:fld>
            <a:endParaRPr lang="en-US"/>
          </a:p>
        </p:txBody>
      </p:sp>
    </p:spTree>
    <p:extLst>
      <p:ext uri="{BB962C8B-B14F-4D97-AF65-F5344CB8AC3E}">
        <p14:creationId xmlns:p14="http://schemas.microsoft.com/office/powerpoint/2010/main" val="339459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C79A-CD28-40C4-A31F-03034432A9B5}"/>
              </a:ext>
            </a:extLst>
          </p:cNvPr>
          <p:cNvSpPr>
            <a:spLocks noGrp="1"/>
          </p:cNvSpPr>
          <p:nvPr>
            <p:ph type="title"/>
          </p:nvPr>
        </p:nvSpPr>
        <p:spPr>
          <a:xfrm>
            <a:off x="0" y="18255"/>
            <a:ext cx="8776608" cy="1325563"/>
          </a:xfrm>
        </p:spPr>
        <p:txBody>
          <a:bodyPr/>
          <a:lstStyle/>
          <a:p>
            <a:r>
              <a:rPr lang="en-US" dirty="0"/>
              <a:t>2019/20 Harvest Spatial Distribution</a:t>
            </a:r>
          </a:p>
        </p:txBody>
      </p:sp>
      <p:pic>
        <p:nvPicPr>
          <p:cNvPr id="4" name="Picture 3" descr="A close up of a map&#10;&#10;Description automatically generated">
            <a:extLst>
              <a:ext uri="{FF2B5EF4-FFF2-40B4-BE49-F238E27FC236}">
                <a16:creationId xmlns:a16="http://schemas.microsoft.com/office/drawing/2014/main" id="{29163CF0-B0BD-4400-99F0-A0D3F56EA5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3999" y="1026160"/>
            <a:ext cx="8268609" cy="5831840"/>
          </a:xfrm>
          <a:prstGeom prst="rect">
            <a:avLst/>
          </a:prstGeom>
        </p:spPr>
      </p:pic>
      <p:cxnSp>
        <p:nvCxnSpPr>
          <p:cNvPr id="6" name="Straight Connector 5">
            <a:extLst>
              <a:ext uri="{FF2B5EF4-FFF2-40B4-BE49-F238E27FC236}">
                <a16:creationId xmlns:a16="http://schemas.microsoft.com/office/drawing/2014/main" id="{A59C8EF8-7BE1-423E-A5A4-427C1696A851}"/>
              </a:ext>
            </a:extLst>
          </p:cNvPr>
          <p:cNvCxnSpPr>
            <a:cxnSpLocks/>
          </p:cNvCxnSpPr>
          <p:nvPr/>
        </p:nvCxnSpPr>
        <p:spPr>
          <a:xfrm flipH="1">
            <a:off x="5222240" y="1564640"/>
            <a:ext cx="1615440" cy="51003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DA01140-56FF-47FB-A1F5-DAE01B09784B}"/>
              </a:ext>
            </a:extLst>
          </p:cNvPr>
          <p:cNvSpPr>
            <a:spLocks noGrp="1"/>
          </p:cNvSpPr>
          <p:nvPr>
            <p:ph type="sldNum" sz="quarter" idx="12"/>
          </p:nvPr>
        </p:nvSpPr>
        <p:spPr/>
        <p:txBody>
          <a:bodyPr/>
          <a:lstStyle/>
          <a:p>
            <a:fld id="{5435DE04-DB9A-4276-9B0D-516C5FE5169B}" type="slidenum">
              <a:rPr lang="en-US" smtClean="0"/>
              <a:t>65</a:t>
            </a:fld>
            <a:endParaRPr lang="en-US"/>
          </a:p>
        </p:txBody>
      </p:sp>
    </p:spTree>
    <p:extLst>
      <p:ext uri="{BB962C8B-B14F-4D97-AF65-F5344CB8AC3E}">
        <p14:creationId xmlns:p14="http://schemas.microsoft.com/office/powerpoint/2010/main" val="37945189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0F5F-23F0-4869-B0F2-E66368ED8915}"/>
              </a:ext>
            </a:extLst>
          </p:cNvPr>
          <p:cNvSpPr>
            <a:spLocks noGrp="1"/>
          </p:cNvSpPr>
          <p:nvPr>
            <p:ph type="title"/>
          </p:nvPr>
        </p:nvSpPr>
        <p:spPr>
          <a:xfrm>
            <a:off x="302078" y="169183"/>
            <a:ext cx="7886700" cy="1325563"/>
          </a:xfrm>
        </p:spPr>
        <p:txBody>
          <a:bodyPr/>
          <a:lstStyle/>
          <a:p>
            <a:r>
              <a:rPr lang="en-US" dirty="0"/>
              <a:t>2019/20 AIGKC</a:t>
            </a:r>
          </a:p>
        </p:txBody>
      </p:sp>
      <p:pic>
        <p:nvPicPr>
          <p:cNvPr id="10" name="Picture 9">
            <a:extLst>
              <a:ext uri="{FF2B5EF4-FFF2-40B4-BE49-F238E27FC236}">
                <a16:creationId xmlns:a16="http://schemas.microsoft.com/office/drawing/2014/main" id="{CEF19919-0604-464C-B917-C31F2327A2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6018" y="3944093"/>
            <a:ext cx="4565904" cy="2744724"/>
          </a:xfrm>
          <a:prstGeom prst="rect">
            <a:avLst/>
          </a:prstGeom>
        </p:spPr>
      </p:pic>
      <p:pic>
        <p:nvPicPr>
          <p:cNvPr id="12" name="Picture 11">
            <a:extLst>
              <a:ext uri="{FF2B5EF4-FFF2-40B4-BE49-F238E27FC236}">
                <a16:creationId xmlns:a16="http://schemas.microsoft.com/office/drawing/2014/main" id="{D0590166-6ECF-4CED-BEA5-AF9FA6A30B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666" y="1347820"/>
            <a:ext cx="4084496" cy="2456429"/>
          </a:xfrm>
          <a:prstGeom prst="rect">
            <a:avLst/>
          </a:prstGeom>
        </p:spPr>
      </p:pic>
      <p:sp>
        <p:nvSpPr>
          <p:cNvPr id="3" name="Slide Number Placeholder 2">
            <a:extLst>
              <a:ext uri="{FF2B5EF4-FFF2-40B4-BE49-F238E27FC236}">
                <a16:creationId xmlns:a16="http://schemas.microsoft.com/office/drawing/2014/main" id="{6E840BC2-8F15-47F4-A0C4-D033A134F088}"/>
              </a:ext>
            </a:extLst>
          </p:cNvPr>
          <p:cNvSpPr>
            <a:spLocks noGrp="1"/>
          </p:cNvSpPr>
          <p:nvPr>
            <p:ph type="sldNum" sz="quarter" idx="12"/>
          </p:nvPr>
        </p:nvSpPr>
        <p:spPr/>
        <p:txBody>
          <a:bodyPr/>
          <a:lstStyle/>
          <a:p>
            <a:fld id="{5435DE04-DB9A-4276-9B0D-516C5FE5169B}" type="slidenum">
              <a:rPr lang="en-US" smtClean="0"/>
              <a:t>66</a:t>
            </a:fld>
            <a:endParaRPr lang="en-US"/>
          </a:p>
        </p:txBody>
      </p:sp>
    </p:spTree>
    <p:extLst>
      <p:ext uri="{BB962C8B-B14F-4D97-AF65-F5344CB8AC3E}">
        <p14:creationId xmlns:p14="http://schemas.microsoft.com/office/powerpoint/2010/main" val="4063653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1981-2D68-4181-802A-296CB3DC2BF0}"/>
              </a:ext>
            </a:extLst>
          </p:cNvPr>
          <p:cNvSpPr>
            <a:spLocks noGrp="1"/>
          </p:cNvSpPr>
          <p:nvPr>
            <p:ph type="title"/>
          </p:nvPr>
        </p:nvSpPr>
        <p:spPr/>
        <p:txBody>
          <a:bodyPr/>
          <a:lstStyle/>
          <a:p>
            <a:r>
              <a:rPr lang="en-US" dirty="0"/>
              <a:t>2018/19 AIGKC observations from the fleet</a:t>
            </a:r>
            <a:endParaRPr lang="en-GB" dirty="0"/>
          </a:p>
        </p:txBody>
      </p:sp>
      <p:sp>
        <p:nvSpPr>
          <p:cNvPr id="3" name="Content Placeholder 2">
            <a:extLst>
              <a:ext uri="{FF2B5EF4-FFF2-40B4-BE49-F238E27FC236}">
                <a16:creationId xmlns:a16="http://schemas.microsoft.com/office/drawing/2014/main" id="{8F0013D2-86BD-4923-8DA5-7224E6B25C94}"/>
              </a:ext>
            </a:extLst>
          </p:cNvPr>
          <p:cNvSpPr>
            <a:spLocks noGrp="1"/>
          </p:cNvSpPr>
          <p:nvPr>
            <p:ph idx="1"/>
          </p:nvPr>
        </p:nvSpPr>
        <p:spPr/>
        <p:txBody>
          <a:bodyPr>
            <a:normAutofit fontScale="92500" lnSpcReduction="10000"/>
          </a:bodyPr>
          <a:lstStyle/>
          <a:p>
            <a:pPr marL="0" indent="0">
              <a:buNone/>
            </a:pPr>
            <a:r>
              <a:rPr lang="en-US" b="1" dirty="0">
                <a:solidFill>
                  <a:srgbClr val="FF0000"/>
                </a:solidFill>
              </a:rPr>
              <a:t>EAG</a:t>
            </a:r>
          </a:p>
          <a:p>
            <a:r>
              <a:rPr lang="en-US" dirty="0"/>
              <a:t>All vessels reported exceptional fishing over the course of the season. </a:t>
            </a:r>
          </a:p>
          <a:p>
            <a:r>
              <a:rPr lang="en-US" dirty="0"/>
              <a:t>Some concern over the small average weight (4.08 </a:t>
            </a:r>
            <a:r>
              <a:rPr lang="en-US" dirty="0" err="1"/>
              <a:t>lbs</a:t>
            </a:r>
            <a:r>
              <a:rPr lang="en-US" dirty="0"/>
              <a:t> 2018/19). </a:t>
            </a:r>
          </a:p>
          <a:p>
            <a:pPr lvl="1"/>
            <a:r>
              <a:rPr lang="en-US" dirty="0"/>
              <a:t>Lots of crab right at legal size (6 inches).  </a:t>
            </a:r>
            <a:endParaRPr lang="en-GB" dirty="0"/>
          </a:p>
          <a:p>
            <a:pPr marL="0" indent="0">
              <a:buNone/>
            </a:pPr>
            <a:r>
              <a:rPr lang="en-US" b="1" dirty="0">
                <a:solidFill>
                  <a:srgbClr val="FF0000"/>
                </a:solidFill>
              </a:rPr>
              <a:t>WAG</a:t>
            </a:r>
          </a:p>
          <a:p>
            <a:r>
              <a:rPr lang="en-US" dirty="0"/>
              <a:t>All vessels reported exceptional fishing over the course of the season. </a:t>
            </a:r>
          </a:p>
          <a:p>
            <a:r>
              <a:rPr lang="en-US" dirty="0"/>
              <a:t>Winter weather was severe and limited the number of days that some vessels could operate.</a:t>
            </a:r>
          </a:p>
          <a:p>
            <a:pPr marL="0" indent="0">
              <a:buNone/>
            </a:pPr>
            <a:endParaRPr lang="en-US" dirty="0"/>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FBE75440-8CE1-4CA5-9EDA-64351603D4F0}"/>
              </a:ext>
            </a:extLst>
          </p:cNvPr>
          <p:cNvSpPr>
            <a:spLocks noGrp="1"/>
          </p:cNvSpPr>
          <p:nvPr>
            <p:ph type="sldNum" sz="quarter" idx="12"/>
          </p:nvPr>
        </p:nvSpPr>
        <p:spPr/>
        <p:txBody>
          <a:bodyPr/>
          <a:lstStyle/>
          <a:p>
            <a:fld id="{5435DE04-DB9A-4276-9B0D-516C5FE5169B}" type="slidenum">
              <a:rPr lang="en-US" smtClean="0"/>
              <a:t>67</a:t>
            </a:fld>
            <a:endParaRPr lang="en-US"/>
          </a:p>
        </p:txBody>
      </p:sp>
    </p:spTree>
    <p:extLst>
      <p:ext uri="{BB962C8B-B14F-4D97-AF65-F5344CB8AC3E}">
        <p14:creationId xmlns:p14="http://schemas.microsoft.com/office/powerpoint/2010/main" val="21692876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4F0792-BF25-478C-9370-F7F5C21BF7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5287" y="38791"/>
            <a:ext cx="4446053" cy="3231717"/>
          </a:xfrm>
          <a:prstGeom prst="rect">
            <a:avLst/>
          </a:prstGeom>
        </p:spPr>
      </p:pic>
      <p:sp>
        <p:nvSpPr>
          <p:cNvPr id="2" name="Title 1">
            <a:extLst>
              <a:ext uri="{FF2B5EF4-FFF2-40B4-BE49-F238E27FC236}">
                <a16:creationId xmlns:a16="http://schemas.microsoft.com/office/drawing/2014/main" id="{9D6C30D4-F99A-4486-908E-C7123AEE093F}"/>
              </a:ext>
            </a:extLst>
          </p:cNvPr>
          <p:cNvSpPr>
            <a:spLocks noGrp="1"/>
          </p:cNvSpPr>
          <p:nvPr>
            <p:ph type="title"/>
          </p:nvPr>
        </p:nvSpPr>
        <p:spPr>
          <a:xfrm>
            <a:off x="628970" y="453971"/>
            <a:ext cx="3011533" cy="1399996"/>
          </a:xfrm>
        </p:spPr>
        <p:txBody>
          <a:bodyPr>
            <a:normAutofit fontScale="90000"/>
          </a:bodyPr>
          <a:lstStyle/>
          <a:p>
            <a:r>
              <a:rPr lang="en-US" dirty="0"/>
              <a:t>Bycatch mortality: area specific</a:t>
            </a:r>
          </a:p>
        </p:txBody>
      </p:sp>
      <p:sp>
        <p:nvSpPr>
          <p:cNvPr id="3" name="Slide Number Placeholder 2">
            <a:extLst>
              <a:ext uri="{FF2B5EF4-FFF2-40B4-BE49-F238E27FC236}">
                <a16:creationId xmlns:a16="http://schemas.microsoft.com/office/drawing/2014/main" id="{E7E9EAEF-4F18-40B9-A855-B4FFDBF391AF}"/>
              </a:ext>
            </a:extLst>
          </p:cNvPr>
          <p:cNvSpPr>
            <a:spLocks noGrp="1"/>
          </p:cNvSpPr>
          <p:nvPr>
            <p:ph type="sldNum" sz="quarter" idx="12"/>
          </p:nvPr>
        </p:nvSpPr>
        <p:spPr/>
        <p:txBody>
          <a:bodyPr/>
          <a:lstStyle/>
          <a:p>
            <a:fld id="{F7C288CD-0659-4E50-8F4F-54719A8BCF50}" type="slidenum">
              <a:rPr lang="en-US" smtClean="0"/>
              <a:t>68</a:t>
            </a:fld>
            <a:endParaRPr lang="en-US"/>
          </a:p>
        </p:txBody>
      </p:sp>
      <p:pic>
        <p:nvPicPr>
          <p:cNvPr id="5" name="Picture 4">
            <a:extLst>
              <a:ext uri="{FF2B5EF4-FFF2-40B4-BE49-F238E27FC236}">
                <a16:creationId xmlns:a16="http://schemas.microsoft.com/office/drawing/2014/main" id="{9CF797B7-4BE4-4606-A8E1-94264E8E5E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98" y="3079747"/>
            <a:ext cx="5014102" cy="3641729"/>
          </a:xfrm>
          <a:prstGeom prst="rect">
            <a:avLst/>
          </a:prstGeom>
        </p:spPr>
      </p:pic>
      <p:pic>
        <p:nvPicPr>
          <p:cNvPr id="6" name="Picture 5">
            <a:extLst>
              <a:ext uri="{FF2B5EF4-FFF2-40B4-BE49-F238E27FC236}">
                <a16:creationId xmlns:a16="http://schemas.microsoft.com/office/drawing/2014/main" id="{A3825B38-7238-4D95-B666-2B0AE1F8674A}"/>
              </a:ext>
            </a:extLst>
          </p:cNvPr>
          <p:cNvPicPr>
            <a:picLocks noChangeAspect="1"/>
          </p:cNvPicPr>
          <p:nvPr/>
        </p:nvPicPr>
        <p:blipFill>
          <a:blip r:embed="rId4"/>
          <a:stretch>
            <a:fillRect/>
          </a:stretch>
        </p:blipFill>
        <p:spPr>
          <a:xfrm>
            <a:off x="5377202" y="4013200"/>
            <a:ext cx="3531339" cy="2562098"/>
          </a:xfrm>
          <a:prstGeom prst="rect">
            <a:avLst/>
          </a:prstGeom>
        </p:spPr>
      </p:pic>
    </p:spTree>
    <p:extLst>
      <p:ext uri="{BB962C8B-B14F-4D97-AF65-F5344CB8AC3E}">
        <p14:creationId xmlns:p14="http://schemas.microsoft.com/office/powerpoint/2010/main" val="12049986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80713" y="212437"/>
            <a:ext cx="3898634" cy="646331"/>
          </a:xfrm>
          <a:prstGeom prst="rect">
            <a:avLst/>
          </a:prstGeom>
          <a:noFill/>
        </p:spPr>
        <p:txBody>
          <a:bodyPr wrap="square" rtlCol="0">
            <a:spAutoFit/>
          </a:bodyPr>
          <a:lstStyle/>
          <a:p>
            <a:r>
              <a:rPr lang="en-US" dirty="0"/>
              <a:t>Eastern Aleutian Islands (EAI) Golden king crab is East of 174° W</a:t>
            </a:r>
          </a:p>
        </p:txBody>
      </p:sp>
      <p:sp>
        <p:nvSpPr>
          <p:cNvPr id="7" name="Rectangle 6"/>
          <p:cNvSpPr/>
          <p:nvPr/>
        </p:nvSpPr>
        <p:spPr>
          <a:xfrm>
            <a:off x="83129" y="5606838"/>
            <a:ext cx="3833090" cy="646331"/>
          </a:xfrm>
          <a:prstGeom prst="rect">
            <a:avLst/>
          </a:prstGeom>
        </p:spPr>
        <p:txBody>
          <a:bodyPr wrap="square">
            <a:spAutoFit/>
          </a:bodyPr>
          <a:lstStyle/>
          <a:p>
            <a:r>
              <a:rPr lang="en-US" dirty="0"/>
              <a:t>Western Aleutian Islands (WAI) Golden king crab is West of 174° W</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107" y="175329"/>
            <a:ext cx="5108891" cy="2987299"/>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4023931" y="3210336"/>
            <a:ext cx="4950381" cy="3097036"/>
          </a:xfrm>
        </p:spPr>
      </p:pic>
      <p:sp>
        <p:nvSpPr>
          <p:cNvPr id="4" name="Slide Number Placeholder 3">
            <a:extLst>
              <a:ext uri="{FF2B5EF4-FFF2-40B4-BE49-F238E27FC236}">
                <a16:creationId xmlns:a16="http://schemas.microsoft.com/office/drawing/2014/main" id="{685C6C24-DFDF-42AD-823F-77F70441F41D}"/>
              </a:ext>
            </a:extLst>
          </p:cNvPr>
          <p:cNvSpPr>
            <a:spLocks noGrp="1"/>
          </p:cNvSpPr>
          <p:nvPr>
            <p:ph type="sldNum" sz="quarter" idx="12"/>
          </p:nvPr>
        </p:nvSpPr>
        <p:spPr/>
        <p:txBody>
          <a:bodyPr/>
          <a:lstStyle/>
          <a:p>
            <a:fld id="{5435DE04-DB9A-4276-9B0D-516C5FE5169B}" type="slidenum">
              <a:rPr lang="en-US" smtClean="0"/>
              <a:t>69</a:t>
            </a:fld>
            <a:endParaRPr lang="en-US"/>
          </a:p>
        </p:txBody>
      </p:sp>
    </p:spTree>
    <p:extLst>
      <p:ext uri="{BB962C8B-B14F-4D97-AF65-F5344CB8AC3E}">
        <p14:creationId xmlns:p14="http://schemas.microsoft.com/office/powerpoint/2010/main" val="429238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9" y="0"/>
            <a:ext cx="9144000" cy="994172"/>
          </a:xfrm>
        </p:spPr>
        <p:txBody>
          <a:bodyPr>
            <a:normAutofit fontScale="90000"/>
          </a:bodyPr>
          <a:lstStyle/>
          <a:p>
            <a:pPr algn="ctr"/>
            <a:r>
              <a:rPr lang="en-US" dirty="0"/>
              <a:t>Partial Coverage </a:t>
            </a:r>
            <a:r>
              <a:rPr lang="en-US" dirty="0" err="1"/>
              <a:t>Groundfish</a:t>
            </a:r>
            <a:r>
              <a:rPr lang="en-US" dirty="0"/>
              <a:t> Observer Rates</a:t>
            </a:r>
          </a:p>
        </p:txBody>
      </p:sp>
      <p:sp>
        <p:nvSpPr>
          <p:cNvPr id="9" name="TextBox 8"/>
          <p:cNvSpPr txBox="1"/>
          <p:nvPr/>
        </p:nvSpPr>
        <p:spPr>
          <a:xfrm>
            <a:off x="123445" y="797617"/>
            <a:ext cx="9061704" cy="4154984"/>
          </a:xfrm>
          <a:prstGeom prst="rect">
            <a:avLst/>
          </a:prstGeom>
          <a:noFill/>
        </p:spPr>
        <p:txBody>
          <a:bodyPr wrap="square" rtlCol="0">
            <a:spAutoFit/>
          </a:bodyPr>
          <a:lstStyle/>
          <a:p>
            <a:pPr marL="214313" indent="-214313">
              <a:buFont typeface="Arial" panose="020B0604020202020204" pitchFamily="34" charset="0"/>
              <a:buChar char="•"/>
            </a:pPr>
            <a:r>
              <a:rPr lang="en-US" sz="2400" dirty="0"/>
              <a:t>Prior to 2013 observer coverage for CVs &gt;= 60 </a:t>
            </a:r>
            <a:r>
              <a:rPr lang="en-US" sz="2400" dirty="0" err="1"/>
              <a:t>ft</a:t>
            </a:r>
            <a:r>
              <a:rPr lang="en-US" sz="2400" dirty="0"/>
              <a:t> and &lt;125 </a:t>
            </a:r>
            <a:r>
              <a:rPr lang="en-US" sz="2400" dirty="0" err="1"/>
              <a:t>ft</a:t>
            </a:r>
            <a:r>
              <a:rPr lang="en-US" sz="2400" dirty="0"/>
              <a:t> was based on 30% of fishing days by gear and quarter,  &gt;= 125 </a:t>
            </a:r>
            <a:r>
              <a:rPr lang="en-US" sz="2400" dirty="0" err="1"/>
              <a:t>ft</a:t>
            </a:r>
            <a:r>
              <a:rPr lang="en-US" sz="2400" dirty="0"/>
              <a:t> CVs and CPs were 100%</a:t>
            </a:r>
          </a:p>
          <a:p>
            <a:pPr marL="214313" indent="-214313">
              <a:buFont typeface="Arial" panose="020B0604020202020204" pitchFamily="34" charset="0"/>
              <a:buChar char="•"/>
            </a:pPr>
            <a:r>
              <a:rPr lang="en-US" sz="2400" dirty="0"/>
              <a:t>2013 observer program restructured</a:t>
            </a:r>
          </a:p>
          <a:p>
            <a:pPr marL="214313" indent="-214313">
              <a:buFont typeface="Arial" panose="020B0604020202020204" pitchFamily="34" charset="0"/>
              <a:buChar char="•"/>
            </a:pPr>
            <a:r>
              <a:rPr lang="en-US" sz="2400" dirty="0"/>
              <a:t>In 2013 and 2014 partial observer coverage rates were the same for all gear types on vessels 57.5 feet and larger</a:t>
            </a:r>
          </a:p>
          <a:p>
            <a:pPr marL="557213" lvl="1" indent="-214313">
              <a:buFont typeface="Arial" panose="020B0604020202020204" pitchFamily="34" charset="0"/>
              <a:buChar char="•"/>
            </a:pPr>
            <a:r>
              <a:rPr lang="en-US" sz="2400" dirty="0"/>
              <a:t>14.5% in 2013</a:t>
            </a:r>
          </a:p>
          <a:p>
            <a:pPr marL="557213" lvl="1" indent="-214313">
              <a:buFont typeface="Arial" panose="020B0604020202020204" pitchFamily="34" charset="0"/>
              <a:buChar char="•"/>
            </a:pPr>
            <a:r>
              <a:rPr lang="en-US" sz="2400" dirty="0"/>
              <a:t>16% in 2014</a:t>
            </a:r>
          </a:p>
          <a:p>
            <a:pPr marL="214313" indent="-214313">
              <a:buFont typeface="Arial" panose="020B0604020202020204" pitchFamily="34" charset="0"/>
              <a:buChar char="•"/>
            </a:pPr>
            <a:r>
              <a:rPr lang="en-US" sz="2400" dirty="0"/>
              <a:t>2015 partial observer coverage rates were split by vessel size</a:t>
            </a:r>
          </a:p>
          <a:p>
            <a:pPr marL="557213" lvl="1" indent="-214313">
              <a:buFont typeface="Arial" panose="020B0604020202020204" pitchFamily="34" charset="0"/>
              <a:buChar char="•"/>
            </a:pPr>
            <a:r>
              <a:rPr lang="en-US" sz="2400" dirty="0"/>
              <a:t>24% on vessels 57.5 feet and larger</a:t>
            </a:r>
          </a:p>
          <a:p>
            <a:pPr marL="557213" lvl="1" indent="-214313">
              <a:buFont typeface="Arial" panose="020B0604020202020204" pitchFamily="34" charset="0"/>
              <a:buChar char="•"/>
            </a:pPr>
            <a:r>
              <a:rPr lang="en-US" sz="2400" dirty="0"/>
              <a:t>12% on vessels 40-57.5 feet</a:t>
            </a:r>
          </a:p>
        </p:txBody>
      </p:sp>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bwMode="auto">
          <a:xfrm>
            <a:off x="344196" y="5006322"/>
            <a:ext cx="8455607" cy="1775643"/>
          </a:xfrm>
          <a:prstGeom prst="rect">
            <a:avLst/>
          </a:prstGeom>
          <a:ln w="19050">
            <a:solidFill>
              <a:schemeClr val="tx1"/>
            </a:solidFill>
          </a:ln>
          <a:extLst>
            <a:ext uri="{53640926-AAD7-44D8-BBD7-CCE9431645EC}">
              <a14:shadowObscured xmlns:a14="http://schemas.microsoft.com/office/drawing/2010/main"/>
            </a:ext>
          </a:extLst>
        </p:spPr>
      </p:pic>
      <p:sp>
        <p:nvSpPr>
          <p:cNvPr id="4" name="Content Placeholder 3"/>
          <p:cNvSpPr>
            <a:spLocks noGrp="1"/>
          </p:cNvSpPr>
          <p:nvPr>
            <p:ph idx="1"/>
          </p:nvPr>
        </p:nvSpPr>
        <p:spPr>
          <a:xfrm>
            <a:off x="-963038" y="7179013"/>
            <a:ext cx="525293" cy="1453086"/>
          </a:xfrm>
        </p:spPr>
        <p:txBody>
          <a:bodyPr/>
          <a:lstStyle/>
          <a:p>
            <a:endParaRPr lang="en-US" dirty="0"/>
          </a:p>
        </p:txBody>
      </p:sp>
      <p:sp>
        <p:nvSpPr>
          <p:cNvPr id="3" name="Slide Number Placeholder 2">
            <a:extLst>
              <a:ext uri="{FF2B5EF4-FFF2-40B4-BE49-F238E27FC236}">
                <a16:creationId xmlns:a16="http://schemas.microsoft.com/office/drawing/2014/main" id="{A29FBC2D-7DDB-46CE-9FBD-161F857027FC}"/>
              </a:ext>
            </a:extLst>
          </p:cNvPr>
          <p:cNvSpPr>
            <a:spLocks noGrp="1"/>
          </p:cNvSpPr>
          <p:nvPr>
            <p:ph type="sldNum" sz="quarter" idx="12"/>
          </p:nvPr>
        </p:nvSpPr>
        <p:spPr/>
        <p:txBody>
          <a:bodyPr/>
          <a:lstStyle/>
          <a:p>
            <a:fld id="{5435DE04-DB9A-4276-9B0D-516C5FE5169B}" type="slidenum">
              <a:rPr lang="en-US" smtClean="0"/>
              <a:t>7</a:t>
            </a:fld>
            <a:endParaRPr lang="en-US"/>
          </a:p>
        </p:txBody>
      </p:sp>
    </p:spTree>
    <p:extLst>
      <p:ext uri="{BB962C8B-B14F-4D97-AF65-F5344CB8AC3E}">
        <p14:creationId xmlns:p14="http://schemas.microsoft.com/office/powerpoint/2010/main" val="13768809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889521" y="216309"/>
            <a:ext cx="3254479" cy="646331"/>
          </a:xfrm>
          <a:prstGeom prst="rect">
            <a:avLst/>
          </a:prstGeom>
        </p:spPr>
        <p:txBody>
          <a:bodyPr wrap="square">
            <a:spAutoFit/>
          </a:bodyPr>
          <a:lstStyle/>
          <a:p>
            <a:r>
              <a:rPr lang="en-US" dirty="0"/>
              <a:t>Eastern Aleutian Islands (EAI) Golden king crab is East of 174° W</a:t>
            </a:r>
          </a:p>
        </p:txBody>
      </p:sp>
      <p:sp>
        <p:nvSpPr>
          <p:cNvPr id="11" name="Rectangle 10"/>
          <p:cNvSpPr/>
          <p:nvPr/>
        </p:nvSpPr>
        <p:spPr>
          <a:xfrm>
            <a:off x="204019" y="5478183"/>
            <a:ext cx="3505199" cy="646331"/>
          </a:xfrm>
          <a:prstGeom prst="rect">
            <a:avLst/>
          </a:prstGeom>
        </p:spPr>
        <p:txBody>
          <a:bodyPr wrap="square">
            <a:spAutoFit/>
          </a:bodyPr>
          <a:lstStyle/>
          <a:p>
            <a:r>
              <a:rPr lang="en-US" dirty="0"/>
              <a:t>Western Aleutian Islands (WAI) Golden king crab is West of 174° W</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15529" y="120036"/>
            <a:ext cx="5675868" cy="3084843"/>
          </a:xfr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09218" y="3274137"/>
            <a:ext cx="5383235" cy="3011685"/>
          </a:xfrm>
          <a:prstGeom prst="rect">
            <a:avLst/>
          </a:prstGeom>
        </p:spPr>
      </p:pic>
      <p:sp>
        <p:nvSpPr>
          <p:cNvPr id="3" name="Slide Number Placeholder 2">
            <a:extLst>
              <a:ext uri="{FF2B5EF4-FFF2-40B4-BE49-F238E27FC236}">
                <a16:creationId xmlns:a16="http://schemas.microsoft.com/office/drawing/2014/main" id="{636F7244-E6ED-4ACA-A243-1CC3EAC89E1B}"/>
              </a:ext>
            </a:extLst>
          </p:cNvPr>
          <p:cNvSpPr>
            <a:spLocks noGrp="1"/>
          </p:cNvSpPr>
          <p:nvPr>
            <p:ph type="sldNum" sz="quarter" idx="12"/>
          </p:nvPr>
        </p:nvSpPr>
        <p:spPr/>
        <p:txBody>
          <a:bodyPr/>
          <a:lstStyle/>
          <a:p>
            <a:fld id="{5435DE04-DB9A-4276-9B0D-516C5FE5169B}" type="slidenum">
              <a:rPr lang="en-US" smtClean="0"/>
              <a:t>70</a:t>
            </a:fld>
            <a:endParaRPr lang="en-US"/>
          </a:p>
        </p:txBody>
      </p:sp>
    </p:spTree>
    <p:extLst>
      <p:ext uri="{BB962C8B-B14F-4D97-AF65-F5344CB8AC3E}">
        <p14:creationId xmlns:p14="http://schemas.microsoft.com/office/powerpoint/2010/main" val="9594002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sitting&#10;&#10;Description automatically generated">
            <a:extLst>
              <a:ext uri="{FF2B5EF4-FFF2-40B4-BE49-F238E27FC236}">
                <a16:creationId xmlns:a16="http://schemas.microsoft.com/office/drawing/2014/main" id="{EF25554E-77BA-4FDE-8EEC-23AC6069AA4F}"/>
              </a:ext>
            </a:extLst>
          </p:cNvPr>
          <p:cNvPicPr>
            <a:picLocks noChangeAspect="1"/>
          </p:cNvPicPr>
          <p:nvPr/>
        </p:nvPicPr>
        <p:blipFill>
          <a:blip r:embed="rId2" cstate="email">
            <a:alphaModFix amt="5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3D0E468-1BE3-4907-942B-3FE5BED74EAA}"/>
              </a:ext>
            </a:extLst>
          </p:cNvPr>
          <p:cNvSpPr txBox="1">
            <a:spLocks/>
          </p:cNvSpPr>
          <p:nvPr/>
        </p:nvSpPr>
        <p:spPr>
          <a:xfrm>
            <a:off x="2795633" y="2766218"/>
            <a:ext cx="3552733" cy="1325563"/>
          </a:xfrm>
          <a:prstGeom prst="rect">
            <a:avLst/>
          </a:prstGeom>
          <a:ln w="25400">
            <a:solidFill>
              <a:schemeClr val="tx1"/>
            </a:solidFill>
          </a:ln>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t>PIGKC</a:t>
            </a:r>
          </a:p>
        </p:txBody>
      </p:sp>
      <p:sp>
        <p:nvSpPr>
          <p:cNvPr id="3" name="Slide Number Placeholder 2">
            <a:extLst>
              <a:ext uri="{FF2B5EF4-FFF2-40B4-BE49-F238E27FC236}">
                <a16:creationId xmlns:a16="http://schemas.microsoft.com/office/drawing/2014/main" id="{CA205ADA-CF4E-44FD-BB9B-C47911D0D579}"/>
              </a:ext>
            </a:extLst>
          </p:cNvPr>
          <p:cNvSpPr>
            <a:spLocks noGrp="1"/>
          </p:cNvSpPr>
          <p:nvPr>
            <p:ph type="sldNum" sz="quarter" idx="12"/>
          </p:nvPr>
        </p:nvSpPr>
        <p:spPr/>
        <p:txBody>
          <a:bodyPr/>
          <a:lstStyle/>
          <a:p>
            <a:fld id="{5435DE04-DB9A-4276-9B0D-516C5FE5169B}" type="slidenum">
              <a:rPr lang="en-US" smtClean="0"/>
              <a:t>71</a:t>
            </a:fld>
            <a:endParaRPr lang="en-US"/>
          </a:p>
        </p:txBody>
      </p:sp>
    </p:spTree>
    <p:extLst>
      <p:ext uri="{BB962C8B-B14F-4D97-AF65-F5344CB8AC3E}">
        <p14:creationId xmlns:p14="http://schemas.microsoft.com/office/powerpoint/2010/main" val="41315116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C174E-564B-42EA-B695-A8E4C1BBC3A3}"/>
              </a:ext>
            </a:extLst>
          </p:cNvPr>
          <p:cNvSpPr>
            <a:spLocks noGrp="1"/>
          </p:cNvSpPr>
          <p:nvPr>
            <p:ph type="title"/>
          </p:nvPr>
        </p:nvSpPr>
        <p:spPr/>
        <p:txBody>
          <a:bodyPr>
            <a:normAutofit/>
          </a:bodyPr>
          <a:lstStyle/>
          <a:p>
            <a:pPr algn="ctr"/>
            <a:r>
              <a:rPr lang="en-US" sz="4800" b="1" dirty="0"/>
              <a:t>2018 + 2019 Pribilof GKC</a:t>
            </a:r>
          </a:p>
        </p:txBody>
      </p:sp>
      <p:sp>
        <p:nvSpPr>
          <p:cNvPr id="3" name="Content Placeholder 2">
            <a:extLst>
              <a:ext uri="{FF2B5EF4-FFF2-40B4-BE49-F238E27FC236}">
                <a16:creationId xmlns:a16="http://schemas.microsoft.com/office/drawing/2014/main" id="{FFB87EAC-EDF6-4C28-A002-1CC647572442}"/>
              </a:ext>
            </a:extLst>
          </p:cNvPr>
          <p:cNvSpPr>
            <a:spLocks noGrp="1"/>
          </p:cNvSpPr>
          <p:nvPr>
            <p:ph idx="1"/>
          </p:nvPr>
        </p:nvSpPr>
        <p:spPr/>
        <p:txBody>
          <a:bodyPr/>
          <a:lstStyle/>
          <a:p>
            <a:r>
              <a:rPr lang="en-US" dirty="0"/>
              <a:t>Fishery conducted by calendar year</a:t>
            </a:r>
          </a:p>
          <a:p>
            <a:r>
              <a:rPr lang="en-US" dirty="0"/>
              <a:t>Specific catch numbers + spatial data confidential </a:t>
            </a:r>
          </a:p>
          <a:p>
            <a:pPr lvl="1"/>
            <a:r>
              <a:rPr lang="en-US" dirty="0"/>
              <a:t>Waivers from vessels but not processors</a:t>
            </a:r>
          </a:p>
          <a:p>
            <a:r>
              <a:rPr lang="en-US"/>
              <a:t>1 vessel </a:t>
            </a:r>
            <a:r>
              <a:rPr lang="en-US" dirty="0"/>
              <a:t>participated in the 2018 fishery</a:t>
            </a:r>
          </a:p>
          <a:p>
            <a:pPr lvl="1"/>
            <a:r>
              <a:rPr lang="en-US" dirty="0"/>
              <a:t>GHL = 130,000 </a:t>
            </a:r>
            <a:r>
              <a:rPr lang="en-US" dirty="0" err="1"/>
              <a:t>lb</a:t>
            </a:r>
            <a:r>
              <a:rPr lang="en-US" dirty="0"/>
              <a:t> (59 t) </a:t>
            </a:r>
            <a:r>
              <a:rPr lang="en-US" u="sng" dirty="0"/>
              <a:t>was not </a:t>
            </a:r>
            <a:r>
              <a:rPr lang="en-US" dirty="0"/>
              <a:t>achieved</a:t>
            </a:r>
          </a:p>
          <a:p>
            <a:r>
              <a:rPr lang="en-US" dirty="0"/>
              <a:t>2 vessels participated in the 2019 fishery</a:t>
            </a:r>
          </a:p>
          <a:p>
            <a:pPr lvl="1"/>
            <a:r>
              <a:rPr lang="en-US" dirty="0"/>
              <a:t>GHL = 130,000 </a:t>
            </a:r>
            <a:r>
              <a:rPr lang="en-US" dirty="0" err="1"/>
              <a:t>lb</a:t>
            </a:r>
            <a:r>
              <a:rPr lang="en-US" dirty="0"/>
              <a:t> (59 t) </a:t>
            </a:r>
            <a:r>
              <a:rPr lang="en-US" u="sng" dirty="0"/>
              <a:t>was</a:t>
            </a:r>
            <a:r>
              <a:rPr lang="en-US" dirty="0"/>
              <a:t> achieved</a:t>
            </a:r>
          </a:p>
          <a:p>
            <a:endParaRPr lang="en-US" dirty="0"/>
          </a:p>
          <a:p>
            <a:endParaRPr lang="en-US" dirty="0"/>
          </a:p>
        </p:txBody>
      </p:sp>
      <p:sp>
        <p:nvSpPr>
          <p:cNvPr id="4" name="Slide Number Placeholder 3">
            <a:extLst>
              <a:ext uri="{FF2B5EF4-FFF2-40B4-BE49-F238E27FC236}">
                <a16:creationId xmlns:a16="http://schemas.microsoft.com/office/drawing/2014/main" id="{A8C6E12A-A7C0-462C-8076-588660F3B3AC}"/>
              </a:ext>
            </a:extLst>
          </p:cNvPr>
          <p:cNvSpPr>
            <a:spLocks noGrp="1"/>
          </p:cNvSpPr>
          <p:nvPr>
            <p:ph type="sldNum" sz="quarter" idx="12"/>
          </p:nvPr>
        </p:nvSpPr>
        <p:spPr/>
        <p:txBody>
          <a:bodyPr/>
          <a:lstStyle/>
          <a:p>
            <a:fld id="{5435DE04-DB9A-4276-9B0D-516C5FE5169B}" type="slidenum">
              <a:rPr lang="en-US" smtClean="0"/>
              <a:t>72</a:t>
            </a:fld>
            <a:endParaRPr lang="en-US"/>
          </a:p>
        </p:txBody>
      </p:sp>
    </p:spTree>
    <p:extLst>
      <p:ext uri="{BB962C8B-B14F-4D97-AF65-F5344CB8AC3E}">
        <p14:creationId xmlns:p14="http://schemas.microsoft.com/office/powerpoint/2010/main" val="37864390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0AA91-B45C-4D9C-B591-FC86F90C2B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 y="388856"/>
            <a:ext cx="6553199" cy="6080288"/>
          </a:xfrm>
          <a:prstGeom prst="rect">
            <a:avLst/>
          </a:prstGeom>
        </p:spPr>
      </p:pic>
      <p:sp>
        <p:nvSpPr>
          <p:cNvPr id="4" name="TextBox 3">
            <a:extLst>
              <a:ext uri="{FF2B5EF4-FFF2-40B4-BE49-F238E27FC236}">
                <a16:creationId xmlns:a16="http://schemas.microsoft.com/office/drawing/2014/main" id="{CAC56491-1CCF-4DA6-9318-7EFB8166B2E5}"/>
              </a:ext>
            </a:extLst>
          </p:cNvPr>
          <p:cNvSpPr txBox="1"/>
          <p:nvPr/>
        </p:nvSpPr>
        <p:spPr>
          <a:xfrm>
            <a:off x="6477000" y="762000"/>
            <a:ext cx="2209800" cy="4247317"/>
          </a:xfrm>
          <a:prstGeom prst="rect">
            <a:avLst/>
          </a:prstGeom>
          <a:noFill/>
        </p:spPr>
        <p:txBody>
          <a:bodyPr wrap="square" rtlCol="0">
            <a:spAutoFit/>
          </a:bodyPr>
          <a:lstStyle/>
          <a:p>
            <a:r>
              <a:rPr lang="en-US" dirty="0"/>
              <a:t>Observer pot location during Bering Sea golden king crab fisheries from 1992-2019 (n=7,402).</a:t>
            </a:r>
          </a:p>
          <a:p>
            <a:endParaRPr lang="en-US" dirty="0"/>
          </a:p>
          <a:p>
            <a:r>
              <a:rPr lang="en-US" dirty="0"/>
              <a:t>Pots north of the Pribilof District northern boundary were fished during the Northern District – Saint Matthew island Section fishery.</a:t>
            </a:r>
            <a:endParaRPr lang="en-GB" dirty="0"/>
          </a:p>
        </p:txBody>
      </p:sp>
      <p:sp>
        <p:nvSpPr>
          <p:cNvPr id="5" name="TextBox 4">
            <a:extLst>
              <a:ext uri="{FF2B5EF4-FFF2-40B4-BE49-F238E27FC236}">
                <a16:creationId xmlns:a16="http://schemas.microsoft.com/office/drawing/2014/main" id="{C724D5EB-0012-44F8-A01F-60CABAA57451}"/>
              </a:ext>
            </a:extLst>
          </p:cNvPr>
          <p:cNvSpPr txBox="1"/>
          <p:nvPr/>
        </p:nvSpPr>
        <p:spPr>
          <a:xfrm>
            <a:off x="6184722" y="5911334"/>
            <a:ext cx="2794355" cy="369332"/>
          </a:xfrm>
          <a:prstGeom prst="rect">
            <a:avLst/>
          </a:prstGeom>
          <a:noFill/>
        </p:spPr>
        <p:txBody>
          <a:bodyPr wrap="none" rtlCol="0">
            <a:spAutoFit/>
          </a:bodyPr>
          <a:lstStyle/>
          <a:p>
            <a:r>
              <a:rPr lang="en-US" dirty="0"/>
              <a:t>~95% of all observer pots</a:t>
            </a:r>
            <a:endParaRPr lang="en-GB" dirty="0"/>
          </a:p>
        </p:txBody>
      </p:sp>
      <p:sp>
        <p:nvSpPr>
          <p:cNvPr id="6" name="Oval 5">
            <a:extLst>
              <a:ext uri="{FF2B5EF4-FFF2-40B4-BE49-F238E27FC236}">
                <a16:creationId xmlns:a16="http://schemas.microsoft.com/office/drawing/2014/main" id="{DD76C8DB-103C-442D-9FD2-C398633B3030}"/>
              </a:ext>
            </a:extLst>
          </p:cNvPr>
          <p:cNvSpPr/>
          <p:nvPr/>
        </p:nvSpPr>
        <p:spPr>
          <a:xfrm>
            <a:off x="2362200" y="4038600"/>
            <a:ext cx="1600200" cy="1447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37AA79CE-D677-4F2D-BA20-D299672D7D1D}"/>
              </a:ext>
            </a:extLst>
          </p:cNvPr>
          <p:cNvCxnSpPr/>
          <p:nvPr/>
        </p:nvCxnSpPr>
        <p:spPr>
          <a:xfrm flipH="1" flipV="1">
            <a:off x="4038600" y="5009317"/>
            <a:ext cx="2146122" cy="10104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5D0976D-C5A5-4DED-95C2-4FBB0B82FBC1}"/>
              </a:ext>
            </a:extLst>
          </p:cNvPr>
          <p:cNvSpPr>
            <a:spLocks noGrp="1"/>
          </p:cNvSpPr>
          <p:nvPr>
            <p:ph type="sldNum" sz="quarter" idx="12"/>
          </p:nvPr>
        </p:nvSpPr>
        <p:spPr/>
        <p:txBody>
          <a:bodyPr/>
          <a:lstStyle/>
          <a:p>
            <a:fld id="{5435DE04-DB9A-4276-9B0D-516C5FE5169B}" type="slidenum">
              <a:rPr lang="en-US" smtClean="0"/>
              <a:t>73</a:t>
            </a:fld>
            <a:endParaRPr lang="en-US"/>
          </a:p>
        </p:txBody>
      </p:sp>
    </p:spTree>
    <p:extLst>
      <p:ext uri="{BB962C8B-B14F-4D97-AF65-F5344CB8AC3E}">
        <p14:creationId xmlns:p14="http://schemas.microsoft.com/office/powerpoint/2010/main" val="397980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61B06-D479-4D53-8473-3AFC0B0C40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53015" y="0"/>
            <a:ext cx="6477000" cy="6889173"/>
          </a:xfrm>
          <a:prstGeom prst="rect">
            <a:avLst/>
          </a:prstGeom>
        </p:spPr>
      </p:pic>
      <p:sp>
        <p:nvSpPr>
          <p:cNvPr id="4" name="TextBox 3">
            <a:extLst>
              <a:ext uri="{FF2B5EF4-FFF2-40B4-BE49-F238E27FC236}">
                <a16:creationId xmlns:a16="http://schemas.microsoft.com/office/drawing/2014/main" id="{513AB0EC-40C9-43E1-8824-987853E99538}"/>
              </a:ext>
            </a:extLst>
          </p:cNvPr>
          <p:cNvSpPr txBox="1"/>
          <p:nvPr/>
        </p:nvSpPr>
        <p:spPr>
          <a:xfrm>
            <a:off x="6934200" y="4329166"/>
            <a:ext cx="1371600" cy="923330"/>
          </a:xfrm>
          <a:prstGeom prst="rect">
            <a:avLst/>
          </a:prstGeom>
          <a:noFill/>
        </p:spPr>
        <p:txBody>
          <a:bodyPr wrap="square" rtlCol="0">
            <a:spAutoFit/>
          </a:bodyPr>
          <a:lstStyle/>
          <a:p>
            <a:r>
              <a:rPr lang="en-US" dirty="0"/>
              <a:t>69% of all historical catch</a:t>
            </a:r>
            <a:endParaRPr lang="en-GB" dirty="0"/>
          </a:p>
        </p:txBody>
      </p:sp>
      <p:cxnSp>
        <p:nvCxnSpPr>
          <p:cNvPr id="6" name="Straight Arrow Connector 5">
            <a:extLst>
              <a:ext uri="{FF2B5EF4-FFF2-40B4-BE49-F238E27FC236}">
                <a16:creationId xmlns:a16="http://schemas.microsoft.com/office/drawing/2014/main" id="{B26BCDBA-B34B-4831-B8C9-4DEC51290A3C}"/>
              </a:ext>
            </a:extLst>
          </p:cNvPr>
          <p:cNvCxnSpPr>
            <a:cxnSpLocks/>
          </p:cNvCxnSpPr>
          <p:nvPr/>
        </p:nvCxnSpPr>
        <p:spPr>
          <a:xfrm flipH="1">
            <a:off x="5652655" y="4557766"/>
            <a:ext cx="1281545" cy="2409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D36D9FC-AEC6-4BEF-AEFE-B65AF41DC071}"/>
              </a:ext>
            </a:extLst>
          </p:cNvPr>
          <p:cNvSpPr txBox="1"/>
          <p:nvPr/>
        </p:nvSpPr>
        <p:spPr>
          <a:xfrm>
            <a:off x="304800" y="4096101"/>
            <a:ext cx="1828800" cy="923330"/>
          </a:xfrm>
          <a:prstGeom prst="rect">
            <a:avLst/>
          </a:prstGeom>
          <a:noFill/>
        </p:spPr>
        <p:txBody>
          <a:bodyPr wrap="square" rtlCol="0">
            <a:spAutoFit/>
          </a:bodyPr>
          <a:lstStyle/>
          <a:p>
            <a:r>
              <a:rPr lang="en-US" dirty="0"/>
              <a:t>Proportion of historical catch by </a:t>
            </a:r>
            <a:r>
              <a:rPr lang="en-US" dirty="0" err="1"/>
              <a:t>stat_area</a:t>
            </a:r>
            <a:endParaRPr lang="en-GB" dirty="0"/>
          </a:p>
        </p:txBody>
      </p:sp>
      <p:sp>
        <p:nvSpPr>
          <p:cNvPr id="2" name="Slide Number Placeholder 1">
            <a:extLst>
              <a:ext uri="{FF2B5EF4-FFF2-40B4-BE49-F238E27FC236}">
                <a16:creationId xmlns:a16="http://schemas.microsoft.com/office/drawing/2014/main" id="{2F93D87B-7119-4786-A84E-177C1FE731F1}"/>
              </a:ext>
            </a:extLst>
          </p:cNvPr>
          <p:cNvSpPr>
            <a:spLocks noGrp="1"/>
          </p:cNvSpPr>
          <p:nvPr>
            <p:ph type="sldNum" sz="quarter" idx="12"/>
          </p:nvPr>
        </p:nvSpPr>
        <p:spPr/>
        <p:txBody>
          <a:bodyPr/>
          <a:lstStyle/>
          <a:p>
            <a:fld id="{5435DE04-DB9A-4276-9B0D-516C5FE5169B}" type="slidenum">
              <a:rPr lang="en-US" smtClean="0"/>
              <a:t>74</a:t>
            </a:fld>
            <a:endParaRPr lang="en-US"/>
          </a:p>
        </p:txBody>
      </p:sp>
    </p:spTree>
    <p:extLst>
      <p:ext uri="{BB962C8B-B14F-4D97-AF65-F5344CB8AC3E}">
        <p14:creationId xmlns:p14="http://schemas.microsoft.com/office/powerpoint/2010/main" val="136145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01749"/>
            <a:ext cx="8229600" cy="676014"/>
          </a:xfrm>
        </p:spPr>
        <p:txBody>
          <a:bodyPr>
            <a:normAutofit fontScale="90000"/>
          </a:bodyPr>
          <a:lstStyle/>
          <a:p>
            <a:pPr algn="ctr"/>
            <a:r>
              <a:rPr lang="en-US" dirty="0"/>
              <a:t>Pribilof Island Golden King Crab Incidental Catch in </a:t>
            </a:r>
            <a:r>
              <a:rPr lang="en-US" dirty="0" err="1"/>
              <a:t>Groundfish</a:t>
            </a:r>
            <a:r>
              <a:rPr lang="en-US" dirty="0"/>
              <a:t> Fisheries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96656" y="1606368"/>
            <a:ext cx="8750687" cy="5132439"/>
          </a:xfrm>
        </p:spPr>
      </p:pic>
      <p:sp>
        <p:nvSpPr>
          <p:cNvPr id="3" name="Slide Number Placeholder 2">
            <a:extLst>
              <a:ext uri="{FF2B5EF4-FFF2-40B4-BE49-F238E27FC236}">
                <a16:creationId xmlns:a16="http://schemas.microsoft.com/office/drawing/2014/main" id="{4421AF01-63C1-4B7B-9F2E-056E2BF22330}"/>
              </a:ext>
            </a:extLst>
          </p:cNvPr>
          <p:cNvSpPr>
            <a:spLocks noGrp="1"/>
          </p:cNvSpPr>
          <p:nvPr>
            <p:ph type="sldNum" sz="quarter" idx="12"/>
          </p:nvPr>
        </p:nvSpPr>
        <p:spPr/>
        <p:txBody>
          <a:bodyPr/>
          <a:lstStyle/>
          <a:p>
            <a:fld id="{5435DE04-DB9A-4276-9B0D-516C5FE5169B}" type="slidenum">
              <a:rPr lang="en-US" smtClean="0"/>
              <a:t>75</a:t>
            </a:fld>
            <a:endParaRPr lang="en-US"/>
          </a:p>
        </p:txBody>
      </p:sp>
    </p:spTree>
    <p:extLst>
      <p:ext uri="{BB962C8B-B14F-4D97-AF65-F5344CB8AC3E}">
        <p14:creationId xmlns:p14="http://schemas.microsoft.com/office/powerpoint/2010/main" val="13445189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8850"/>
            <a:ext cx="8229600" cy="676014"/>
          </a:xfrm>
        </p:spPr>
        <p:txBody>
          <a:bodyPr>
            <a:normAutofit fontScale="90000"/>
          </a:bodyPr>
          <a:lstStyle/>
          <a:p>
            <a:pPr algn="ctr"/>
            <a:r>
              <a:rPr lang="en-US" dirty="0"/>
              <a:t>Pribilof Island Golden King Crab Trawl Incidental Catch by Trip Target</a:t>
            </a:r>
            <a:br>
              <a:rPr lang="en-US" dirty="0"/>
            </a:br>
            <a:endParaRPr lang="en-US" dirty="0"/>
          </a:p>
        </p:txBody>
      </p:sp>
      <p:pic>
        <p:nvPicPr>
          <p:cNvPr id="5" name="Content Placeholder 4"/>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1497968"/>
            <a:ext cx="8994711" cy="5360032"/>
          </a:xfrm>
        </p:spPr>
      </p:pic>
      <p:sp>
        <p:nvSpPr>
          <p:cNvPr id="3" name="Slide Number Placeholder 2">
            <a:extLst>
              <a:ext uri="{FF2B5EF4-FFF2-40B4-BE49-F238E27FC236}">
                <a16:creationId xmlns:a16="http://schemas.microsoft.com/office/drawing/2014/main" id="{08997D6F-544F-4CB0-9DF5-BAA3DEFED817}"/>
              </a:ext>
            </a:extLst>
          </p:cNvPr>
          <p:cNvSpPr>
            <a:spLocks noGrp="1"/>
          </p:cNvSpPr>
          <p:nvPr>
            <p:ph type="sldNum" sz="quarter" idx="12"/>
          </p:nvPr>
        </p:nvSpPr>
        <p:spPr/>
        <p:txBody>
          <a:bodyPr/>
          <a:lstStyle/>
          <a:p>
            <a:fld id="{5435DE04-DB9A-4276-9B0D-516C5FE5169B}" type="slidenum">
              <a:rPr lang="en-US" smtClean="0"/>
              <a:t>76</a:t>
            </a:fld>
            <a:endParaRPr lang="en-US"/>
          </a:p>
        </p:txBody>
      </p:sp>
    </p:spTree>
    <p:extLst>
      <p:ext uri="{BB962C8B-B14F-4D97-AF65-F5344CB8AC3E}">
        <p14:creationId xmlns:p14="http://schemas.microsoft.com/office/powerpoint/2010/main" val="37667350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A341-B690-41A1-BA0E-E7CCDD92FB47}"/>
              </a:ext>
            </a:extLst>
          </p:cNvPr>
          <p:cNvSpPr>
            <a:spLocks noGrp="1"/>
          </p:cNvSpPr>
          <p:nvPr>
            <p:ph type="title"/>
          </p:nvPr>
        </p:nvSpPr>
        <p:spPr>
          <a:xfrm>
            <a:off x="759278" y="2483174"/>
            <a:ext cx="7886700" cy="1325563"/>
          </a:xfrm>
        </p:spPr>
        <p:txBody>
          <a:bodyPr/>
          <a:lstStyle/>
          <a:p>
            <a:pPr algn="ctr"/>
            <a:r>
              <a:rPr lang="en-US" dirty="0"/>
              <a:t>Other </a:t>
            </a:r>
            <a:r>
              <a:rPr lang="en-US"/>
              <a:t>BSAI crab stocks</a:t>
            </a:r>
            <a:endParaRPr lang="en-US" dirty="0"/>
          </a:p>
        </p:txBody>
      </p:sp>
      <p:sp>
        <p:nvSpPr>
          <p:cNvPr id="3" name="Slide Number Placeholder 2">
            <a:extLst>
              <a:ext uri="{FF2B5EF4-FFF2-40B4-BE49-F238E27FC236}">
                <a16:creationId xmlns:a16="http://schemas.microsoft.com/office/drawing/2014/main" id="{9D92144C-4E7D-4C34-82EA-CBA64F0B224E}"/>
              </a:ext>
            </a:extLst>
          </p:cNvPr>
          <p:cNvSpPr>
            <a:spLocks noGrp="1"/>
          </p:cNvSpPr>
          <p:nvPr>
            <p:ph type="sldNum" sz="quarter" idx="12"/>
          </p:nvPr>
        </p:nvSpPr>
        <p:spPr/>
        <p:txBody>
          <a:bodyPr/>
          <a:lstStyle/>
          <a:p>
            <a:fld id="{5435DE04-DB9A-4276-9B0D-516C5FE5169B}" type="slidenum">
              <a:rPr lang="en-US" smtClean="0"/>
              <a:t>77</a:t>
            </a:fld>
            <a:endParaRPr lang="en-US"/>
          </a:p>
        </p:txBody>
      </p:sp>
    </p:spTree>
    <p:extLst>
      <p:ext uri="{BB962C8B-B14F-4D97-AF65-F5344CB8AC3E}">
        <p14:creationId xmlns:p14="http://schemas.microsoft.com/office/powerpoint/2010/main" val="21076798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683"/>
            <a:ext cx="8229600" cy="676014"/>
          </a:xfrm>
        </p:spPr>
        <p:txBody>
          <a:bodyPr>
            <a:normAutofit fontScale="90000"/>
          </a:bodyPr>
          <a:lstStyle/>
          <a:p>
            <a:pPr algn="ctr"/>
            <a:r>
              <a:rPr lang="en-US" dirty="0"/>
              <a:t>Pribilof Islands Red King Crab Incidental Catch in </a:t>
            </a:r>
            <a:r>
              <a:rPr lang="en-US" dirty="0" err="1"/>
              <a:t>Groundfish</a:t>
            </a:r>
            <a:r>
              <a:rPr lang="en-US" dirty="0"/>
              <a:t> Fisheries</a:t>
            </a:r>
            <a:br>
              <a:rPr lang="en-US" dirty="0"/>
            </a:b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789656"/>
            <a:ext cx="8979368" cy="5148580"/>
          </a:xfrm>
        </p:spPr>
      </p:pic>
      <p:sp>
        <p:nvSpPr>
          <p:cNvPr id="3" name="Slide Number Placeholder 2">
            <a:extLst>
              <a:ext uri="{FF2B5EF4-FFF2-40B4-BE49-F238E27FC236}">
                <a16:creationId xmlns:a16="http://schemas.microsoft.com/office/drawing/2014/main" id="{2E472BF1-FDE8-4CDC-9390-73290B822F1D}"/>
              </a:ext>
            </a:extLst>
          </p:cNvPr>
          <p:cNvSpPr>
            <a:spLocks noGrp="1"/>
          </p:cNvSpPr>
          <p:nvPr>
            <p:ph type="sldNum" sz="quarter" idx="12"/>
          </p:nvPr>
        </p:nvSpPr>
        <p:spPr/>
        <p:txBody>
          <a:bodyPr/>
          <a:lstStyle/>
          <a:p>
            <a:fld id="{5435DE04-DB9A-4276-9B0D-516C5FE5169B}" type="slidenum">
              <a:rPr lang="en-US" smtClean="0"/>
              <a:t>78</a:t>
            </a:fld>
            <a:endParaRPr lang="en-US"/>
          </a:p>
        </p:txBody>
      </p:sp>
    </p:spTree>
    <p:extLst>
      <p:ext uri="{BB962C8B-B14F-4D97-AF65-F5344CB8AC3E}">
        <p14:creationId xmlns:p14="http://schemas.microsoft.com/office/powerpoint/2010/main" val="6973571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4480"/>
            <a:ext cx="9144000" cy="676014"/>
          </a:xfrm>
        </p:spPr>
        <p:txBody>
          <a:bodyPr>
            <a:normAutofit fontScale="90000"/>
          </a:bodyPr>
          <a:lstStyle/>
          <a:p>
            <a:pPr algn="ctr"/>
            <a:r>
              <a:rPr lang="en-US" dirty="0"/>
              <a:t>Pribilof Islands Red King Crab Trawl Incidental Catch by Trip Target</a:t>
            </a:r>
            <a:br>
              <a:rPr lang="en-US" dirty="0"/>
            </a:br>
            <a:endParaRPr lang="en-US" dirty="0"/>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47065" y="1546160"/>
            <a:ext cx="8817819" cy="5272511"/>
          </a:xfrm>
        </p:spPr>
      </p:pic>
      <p:sp>
        <p:nvSpPr>
          <p:cNvPr id="3" name="Slide Number Placeholder 2">
            <a:extLst>
              <a:ext uri="{FF2B5EF4-FFF2-40B4-BE49-F238E27FC236}">
                <a16:creationId xmlns:a16="http://schemas.microsoft.com/office/drawing/2014/main" id="{14D58E6D-7FE0-43D7-857B-131A5DAEB53C}"/>
              </a:ext>
            </a:extLst>
          </p:cNvPr>
          <p:cNvSpPr>
            <a:spLocks noGrp="1"/>
          </p:cNvSpPr>
          <p:nvPr>
            <p:ph type="sldNum" sz="quarter" idx="12"/>
          </p:nvPr>
        </p:nvSpPr>
        <p:spPr/>
        <p:txBody>
          <a:bodyPr/>
          <a:lstStyle/>
          <a:p>
            <a:fld id="{5435DE04-DB9A-4276-9B0D-516C5FE5169B}" type="slidenum">
              <a:rPr lang="en-US" smtClean="0"/>
              <a:t>79</a:t>
            </a:fld>
            <a:endParaRPr lang="en-US"/>
          </a:p>
        </p:txBody>
      </p:sp>
    </p:spTree>
    <p:extLst>
      <p:ext uri="{BB962C8B-B14F-4D97-AF65-F5344CB8AC3E}">
        <p14:creationId xmlns:p14="http://schemas.microsoft.com/office/powerpoint/2010/main" val="106416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Groundfish Fisheries: Trawl Electronic Monitoring (EM)</a:t>
            </a:r>
          </a:p>
        </p:txBody>
      </p:sp>
      <p:sp>
        <p:nvSpPr>
          <p:cNvPr id="3" name="Content Placeholder 2"/>
          <p:cNvSpPr>
            <a:spLocks noGrp="1"/>
          </p:cNvSpPr>
          <p:nvPr>
            <p:ph idx="1"/>
          </p:nvPr>
        </p:nvSpPr>
        <p:spPr>
          <a:xfrm>
            <a:off x="457200" y="2030379"/>
            <a:ext cx="8229600" cy="4525963"/>
          </a:xfrm>
        </p:spPr>
        <p:txBody>
          <a:bodyPr>
            <a:normAutofit/>
          </a:bodyPr>
          <a:lstStyle/>
          <a:p>
            <a:r>
              <a:rPr lang="en-US" dirty="0"/>
              <a:t>Experimental fishing permit (EFP)</a:t>
            </a:r>
          </a:p>
          <a:p>
            <a:pPr lvl="1"/>
            <a:r>
              <a:rPr lang="en-US" dirty="0"/>
              <a:t>Only applies to pelagic trawl catcher vessels targeting </a:t>
            </a:r>
            <a:r>
              <a:rPr lang="en-US" dirty="0" err="1"/>
              <a:t>pollock</a:t>
            </a:r>
            <a:endParaRPr lang="en-US" dirty="0"/>
          </a:p>
          <a:p>
            <a:pPr lvl="1"/>
            <a:r>
              <a:rPr lang="en-US" dirty="0"/>
              <a:t>No observers onboard</a:t>
            </a:r>
          </a:p>
          <a:p>
            <a:pPr lvl="1"/>
            <a:r>
              <a:rPr lang="en-US" dirty="0"/>
              <a:t>No discarding allowed</a:t>
            </a:r>
          </a:p>
          <a:p>
            <a:pPr lvl="1"/>
            <a:r>
              <a:rPr lang="en-US" dirty="0"/>
              <a:t>Plant observers monitor entire offload</a:t>
            </a:r>
          </a:p>
          <a:p>
            <a:r>
              <a:rPr lang="en-US" dirty="0"/>
              <a:t> Most likely will extend into 2021</a:t>
            </a:r>
          </a:p>
          <a:p>
            <a:r>
              <a:rPr lang="en-US" dirty="0"/>
              <a:t>Pollock vessels do not typically have crab bycatch</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BA2E7D8-17A8-42AD-8C10-200EBAD80E77}"/>
              </a:ext>
            </a:extLst>
          </p:cNvPr>
          <p:cNvSpPr>
            <a:spLocks noGrp="1"/>
          </p:cNvSpPr>
          <p:nvPr>
            <p:ph type="sldNum" sz="quarter" idx="12"/>
          </p:nvPr>
        </p:nvSpPr>
        <p:spPr/>
        <p:txBody>
          <a:bodyPr/>
          <a:lstStyle/>
          <a:p>
            <a:fld id="{5435DE04-DB9A-4276-9B0D-516C5FE5169B}" type="slidenum">
              <a:rPr lang="en-US" smtClean="0"/>
              <a:t>8</a:t>
            </a:fld>
            <a:endParaRPr lang="en-US"/>
          </a:p>
        </p:txBody>
      </p:sp>
    </p:spTree>
    <p:extLst>
      <p:ext uri="{BB962C8B-B14F-4D97-AF65-F5344CB8AC3E}">
        <p14:creationId xmlns:p14="http://schemas.microsoft.com/office/powerpoint/2010/main" val="17385492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3818" y="511950"/>
            <a:ext cx="4110182"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Incidental crab catch for overfished stocks</a:t>
            </a:r>
          </a:p>
          <a:p>
            <a:pPr marL="342900" indent="-342900">
              <a:buFont typeface="Arial" panose="020B0604020202020204" pitchFamily="34" charset="0"/>
              <a:buChar char="•"/>
            </a:pPr>
            <a:r>
              <a:rPr lang="en-US" sz="2000" dirty="0"/>
              <a:t>Overfishing occurred in the Pribilof Island blue king crab fishery in the 2015/16 season</a:t>
            </a:r>
          </a:p>
          <a:p>
            <a:pPr marL="342900" indent="-342900">
              <a:buFont typeface="Arial" panose="020B0604020202020204" pitchFamily="34" charset="0"/>
              <a:buChar char="•"/>
            </a:pPr>
            <a:r>
              <a:rPr lang="en-US" sz="2000" dirty="0"/>
              <a:t>No other overfishing has occurred since 2015/16 for either stock</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2209" y="147782"/>
            <a:ext cx="4901609" cy="2975106"/>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4083912" y="3204567"/>
            <a:ext cx="4889416" cy="3017782"/>
          </a:xfrm>
        </p:spPr>
      </p:pic>
      <p:sp>
        <p:nvSpPr>
          <p:cNvPr id="4" name="Slide Number Placeholder 3">
            <a:extLst>
              <a:ext uri="{FF2B5EF4-FFF2-40B4-BE49-F238E27FC236}">
                <a16:creationId xmlns:a16="http://schemas.microsoft.com/office/drawing/2014/main" id="{5509151E-8A06-4803-92E6-5DFBB0255FFD}"/>
              </a:ext>
            </a:extLst>
          </p:cNvPr>
          <p:cNvSpPr>
            <a:spLocks noGrp="1"/>
          </p:cNvSpPr>
          <p:nvPr>
            <p:ph type="sldNum" sz="quarter" idx="12"/>
          </p:nvPr>
        </p:nvSpPr>
        <p:spPr/>
        <p:txBody>
          <a:bodyPr/>
          <a:lstStyle/>
          <a:p>
            <a:fld id="{5435DE04-DB9A-4276-9B0D-516C5FE5169B}" type="slidenum">
              <a:rPr lang="en-US" smtClean="0"/>
              <a:t>80</a:t>
            </a:fld>
            <a:endParaRPr lang="en-US"/>
          </a:p>
        </p:txBody>
      </p:sp>
    </p:spTree>
    <p:extLst>
      <p:ext uri="{BB962C8B-B14F-4D97-AF65-F5344CB8AC3E}">
        <p14:creationId xmlns:p14="http://schemas.microsoft.com/office/powerpoint/2010/main" val="28614076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376710"/>
            <a:ext cx="8770374" cy="676014"/>
          </a:xfrm>
        </p:spPr>
        <p:txBody>
          <a:bodyPr>
            <a:normAutofit fontScale="90000"/>
          </a:bodyPr>
          <a:lstStyle/>
          <a:p>
            <a:pPr algn="ctr"/>
            <a:r>
              <a:rPr lang="en-US" dirty="0"/>
              <a:t>Pribilof Islands Blue King Crab Trawl Incidental Catch by Trip Target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88925" y="1439265"/>
            <a:ext cx="8644807" cy="5331274"/>
          </a:xfrm>
        </p:spPr>
      </p:pic>
      <p:sp>
        <p:nvSpPr>
          <p:cNvPr id="3" name="Slide Number Placeholder 2">
            <a:extLst>
              <a:ext uri="{FF2B5EF4-FFF2-40B4-BE49-F238E27FC236}">
                <a16:creationId xmlns:a16="http://schemas.microsoft.com/office/drawing/2014/main" id="{CEEA6508-4AC3-4C82-A956-E78915F57CD8}"/>
              </a:ext>
            </a:extLst>
          </p:cNvPr>
          <p:cNvSpPr>
            <a:spLocks noGrp="1"/>
          </p:cNvSpPr>
          <p:nvPr>
            <p:ph type="sldNum" sz="quarter" idx="12"/>
          </p:nvPr>
        </p:nvSpPr>
        <p:spPr/>
        <p:txBody>
          <a:bodyPr/>
          <a:lstStyle/>
          <a:p>
            <a:fld id="{5435DE04-DB9A-4276-9B0D-516C5FE5169B}" type="slidenum">
              <a:rPr lang="en-US" smtClean="0"/>
              <a:t>81</a:t>
            </a:fld>
            <a:endParaRPr lang="en-US"/>
          </a:p>
        </p:txBody>
      </p:sp>
    </p:spTree>
    <p:extLst>
      <p:ext uri="{BB962C8B-B14F-4D97-AF65-F5344CB8AC3E}">
        <p14:creationId xmlns:p14="http://schemas.microsoft.com/office/powerpoint/2010/main" val="20754337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879"/>
            <a:ext cx="8229600" cy="676014"/>
          </a:xfrm>
        </p:spPr>
        <p:txBody>
          <a:bodyPr>
            <a:normAutofit fontScale="90000"/>
          </a:bodyPr>
          <a:lstStyle/>
          <a:p>
            <a:pPr algn="ctr"/>
            <a:r>
              <a:rPr lang="en-US" dirty="0"/>
              <a:t>Norton Sound Red King Crab Incidental Catch in </a:t>
            </a:r>
            <a:r>
              <a:rPr lang="en-US" dirty="0" err="1"/>
              <a:t>Groundfish</a:t>
            </a:r>
            <a:r>
              <a:rPr lang="en-US" dirty="0"/>
              <a:t> Fisheries</a:t>
            </a:r>
          </a:p>
        </p:txBody>
      </p:sp>
      <p:sp>
        <p:nvSpPr>
          <p:cNvPr id="3" name="Content Placeholder 2"/>
          <p:cNvSpPr>
            <a:spLocks noGrp="1"/>
          </p:cNvSpPr>
          <p:nvPr>
            <p:ph idx="1"/>
          </p:nvPr>
        </p:nvSpPr>
        <p:spPr>
          <a:xfrm>
            <a:off x="96981" y="1662862"/>
            <a:ext cx="8229600" cy="4525963"/>
          </a:xfrm>
        </p:spPr>
        <p:txBody>
          <a:bodyPr/>
          <a:lstStyle/>
          <a:p>
            <a:r>
              <a:rPr lang="en-US" dirty="0"/>
              <a:t>2009 – 2017: no RKC bycatch in NSRKC stock area</a:t>
            </a:r>
          </a:p>
          <a:p>
            <a:r>
              <a:rPr lang="en-US" dirty="0"/>
              <a:t>In 2018: 8 kg of RKC bycatch (mortality applied)</a:t>
            </a:r>
          </a:p>
          <a:p>
            <a:r>
              <a:rPr lang="en-US" dirty="0"/>
              <a:t>In 2019: 13 kg of RKC bycatch (mortality applied)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1921" y="3791210"/>
            <a:ext cx="4211782" cy="2807855"/>
          </a:xfrm>
          <a:prstGeom prst="rect">
            <a:avLst/>
          </a:prstGeom>
          <a:ln>
            <a:solidFill>
              <a:schemeClr val="tx1"/>
            </a:solidFill>
          </a:ln>
        </p:spPr>
      </p:pic>
      <p:sp>
        <p:nvSpPr>
          <p:cNvPr id="4" name="Slide Number Placeholder 3">
            <a:extLst>
              <a:ext uri="{FF2B5EF4-FFF2-40B4-BE49-F238E27FC236}">
                <a16:creationId xmlns:a16="http://schemas.microsoft.com/office/drawing/2014/main" id="{BE325D96-041B-4DA1-A147-360B879BD90D}"/>
              </a:ext>
            </a:extLst>
          </p:cNvPr>
          <p:cNvSpPr>
            <a:spLocks noGrp="1"/>
          </p:cNvSpPr>
          <p:nvPr>
            <p:ph type="sldNum" sz="quarter" idx="12"/>
          </p:nvPr>
        </p:nvSpPr>
        <p:spPr/>
        <p:txBody>
          <a:bodyPr/>
          <a:lstStyle/>
          <a:p>
            <a:fld id="{5435DE04-DB9A-4276-9B0D-516C5FE5169B}" type="slidenum">
              <a:rPr lang="en-US" smtClean="0"/>
              <a:t>82</a:t>
            </a:fld>
            <a:endParaRPr lang="en-US"/>
          </a:p>
        </p:txBody>
      </p:sp>
    </p:spTree>
    <p:extLst>
      <p:ext uri="{BB962C8B-B14F-4D97-AF65-F5344CB8AC3E}">
        <p14:creationId xmlns:p14="http://schemas.microsoft.com/office/powerpoint/2010/main" val="2483884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2" name="Oval 11"/>
          <p:cNvSpPr/>
          <p:nvPr/>
        </p:nvSpPr>
        <p:spPr>
          <a:xfrm>
            <a:off x="2186290" y="821105"/>
            <a:ext cx="588525" cy="38266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411" y="248541"/>
            <a:ext cx="4182218" cy="28226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32341" y="245767"/>
            <a:ext cx="4151736" cy="289585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7569" y="3269053"/>
            <a:ext cx="4109060" cy="2828789"/>
          </a:xfrm>
          <a:prstGeom prst="rect">
            <a:avLst/>
          </a:prstGeom>
        </p:spPr>
      </p:pic>
      <p:pic>
        <p:nvPicPr>
          <p:cNvPr id="16" name="Content Placeholder 15"/>
          <p:cNvPicPr>
            <a:picLocks noGrp="1" noChangeAspect="1"/>
          </p:cNvPicPr>
          <p:nvPr>
            <p:ph idx="1"/>
          </p:nvPr>
        </p:nvPicPr>
        <p:blipFill>
          <a:blip r:embed="rId6">
            <a:extLst>
              <a:ext uri="{28A0092B-C50C-407E-A947-70E740481C1C}">
                <a14:useLocalDpi xmlns:a14="http://schemas.microsoft.com/office/drawing/2010/main"/>
              </a:ext>
            </a:extLst>
          </a:blip>
          <a:stretch>
            <a:fillRect/>
          </a:stretch>
        </p:blipFill>
        <p:spPr>
          <a:xfrm>
            <a:off x="4671968" y="3259579"/>
            <a:ext cx="4072481" cy="2828789"/>
          </a:xfrm>
        </p:spPr>
      </p:pic>
      <p:sp>
        <p:nvSpPr>
          <p:cNvPr id="17" name="Oval 16"/>
          <p:cNvSpPr/>
          <p:nvPr/>
        </p:nvSpPr>
        <p:spPr>
          <a:xfrm>
            <a:off x="2359742" y="727587"/>
            <a:ext cx="314632" cy="226142"/>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089058" y="1061884"/>
            <a:ext cx="176981" cy="23597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2477729" y="3755923"/>
            <a:ext cx="196645" cy="21630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089058" y="3873910"/>
            <a:ext cx="255639" cy="25563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1F552CD-A79A-45CB-AAAC-A9FFD7150497}"/>
              </a:ext>
            </a:extLst>
          </p:cNvPr>
          <p:cNvSpPr>
            <a:spLocks noGrp="1"/>
          </p:cNvSpPr>
          <p:nvPr>
            <p:ph type="sldNum" sz="quarter" idx="12"/>
          </p:nvPr>
        </p:nvSpPr>
        <p:spPr/>
        <p:txBody>
          <a:bodyPr/>
          <a:lstStyle/>
          <a:p>
            <a:fld id="{5435DE04-DB9A-4276-9B0D-516C5FE5169B}" type="slidenum">
              <a:rPr lang="en-US" smtClean="0"/>
              <a:t>83</a:t>
            </a:fld>
            <a:endParaRPr lang="en-US"/>
          </a:p>
        </p:txBody>
      </p:sp>
    </p:spTree>
    <p:extLst>
      <p:ext uri="{BB962C8B-B14F-4D97-AF65-F5344CB8AC3E}">
        <p14:creationId xmlns:p14="http://schemas.microsoft.com/office/powerpoint/2010/main" val="3616127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083" y="117740"/>
            <a:ext cx="4066384" cy="292633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50496" y="166512"/>
            <a:ext cx="4182218" cy="282878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50083" y="3151088"/>
            <a:ext cx="4182218" cy="2981202"/>
          </a:xfrm>
          <a:prstGeom prst="rect">
            <a:avLst/>
          </a:prstGeom>
        </p:spPr>
      </p:pic>
      <p:pic>
        <p:nvPicPr>
          <p:cNvPr id="17" name="Content Placeholder 16"/>
          <p:cNvPicPr>
            <a:picLocks noGrp="1" noChangeAspect="1"/>
          </p:cNvPicPr>
          <p:nvPr>
            <p:ph idx="1"/>
          </p:nvPr>
        </p:nvPicPr>
        <p:blipFill>
          <a:blip r:embed="rId6">
            <a:extLst>
              <a:ext uri="{28A0092B-C50C-407E-A947-70E740481C1C}">
                <a14:useLocalDpi xmlns:a14="http://schemas.microsoft.com/office/drawing/2010/main"/>
              </a:ext>
            </a:extLst>
          </a:blip>
          <a:stretch>
            <a:fillRect/>
          </a:stretch>
        </p:blipFill>
        <p:spPr>
          <a:xfrm>
            <a:off x="4650496" y="3151088"/>
            <a:ext cx="4182218" cy="2981202"/>
          </a:xfrm>
        </p:spPr>
      </p:pic>
      <p:sp>
        <p:nvSpPr>
          <p:cNvPr id="18" name="Oval 17"/>
          <p:cNvSpPr/>
          <p:nvPr/>
        </p:nvSpPr>
        <p:spPr>
          <a:xfrm>
            <a:off x="2762865" y="983226"/>
            <a:ext cx="206477" cy="14998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7344697" y="845574"/>
            <a:ext cx="176980" cy="20647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684206" y="4119716"/>
            <a:ext cx="285136" cy="176981"/>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266039" y="4296697"/>
            <a:ext cx="167148" cy="19629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BD3FCE9-31AB-4A30-A445-09E5C87546B8}"/>
              </a:ext>
            </a:extLst>
          </p:cNvPr>
          <p:cNvSpPr>
            <a:spLocks noGrp="1"/>
          </p:cNvSpPr>
          <p:nvPr>
            <p:ph type="sldNum" sz="quarter" idx="12"/>
          </p:nvPr>
        </p:nvSpPr>
        <p:spPr/>
        <p:txBody>
          <a:bodyPr/>
          <a:lstStyle/>
          <a:p>
            <a:fld id="{5435DE04-DB9A-4276-9B0D-516C5FE5169B}" type="slidenum">
              <a:rPr lang="en-US" smtClean="0"/>
              <a:t>84</a:t>
            </a:fld>
            <a:endParaRPr lang="en-US"/>
          </a:p>
        </p:txBody>
      </p:sp>
    </p:spTree>
    <p:extLst>
      <p:ext uri="{BB962C8B-B14F-4D97-AF65-F5344CB8AC3E}">
        <p14:creationId xmlns:p14="http://schemas.microsoft.com/office/powerpoint/2010/main" val="13338261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33" y="489397"/>
            <a:ext cx="8229600" cy="676014"/>
          </a:xfrm>
        </p:spPr>
        <p:txBody>
          <a:bodyPr>
            <a:normAutofit fontScale="90000"/>
          </a:bodyPr>
          <a:lstStyle/>
          <a:p>
            <a:endParaRPr lang="en-US"/>
          </a:p>
        </p:txBody>
      </p: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3136" y="182329"/>
            <a:ext cx="9130864" cy="5486896"/>
          </a:xfrm>
        </p:spPr>
      </p:pic>
      <p:sp>
        <p:nvSpPr>
          <p:cNvPr id="9" name="TextBox 8"/>
          <p:cNvSpPr txBox="1"/>
          <p:nvPr/>
        </p:nvSpPr>
        <p:spPr>
          <a:xfrm>
            <a:off x="5896947" y="5710876"/>
            <a:ext cx="3247053" cy="369332"/>
          </a:xfrm>
          <a:prstGeom prst="rect">
            <a:avLst/>
          </a:prstGeom>
          <a:noFill/>
        </p:spPr>
        <p:txBody>
          <a:bodyPr wrap="square" rtlCol="0">
            <a:spAutoFit/>
          </a:bodyPr>
          <a:lstStyle/>
          <a:p>
            <a:r>
              <a:rPr lang="en-US" dirty="0"/>
              <a:t>Photo courtesy of Sam </a:t>
            </a:r>
            <a:r>
              <a:rPr lang="en-US" dirty="0" err="1"/>
              <a:t>Zmolek</a:t>
            </a:r>
            <a:endParaRPr lang="en-US" dirty="0"/>
          </a:p>
        </p:txBody>
      </p:sp>
      <p:sp>
        <p:nvSpPr>
          <p:cNvPr id="5" name="TextBox 4"/>
          <p:cNvSpPr txBox="1"/>
          <p:nvPr/>
        </p:nvSpPr>
        <p:spPr>
          <a:xfrm>
            <a:off x="13136" y="249503"/>
            <a:ext cx="4297607" cy="769441"/>
          </a:xfrm>
          <a:prstGeom prst="rect">
            <a:avLst/>
          </a:prstGeom>
          <a:noFill/>
        </p:spPr>
        <p:txBody>
          <a:bodyPr wrap="square" rtlCol="0">
            <a:spAutoFit/>
          </a:bodyPr>
          <a:lstStyle/>
          <a:p>
            <a:r>
              <a:rPr lang="en-US" sz="4400" b="1" dirty="0">
                <a:solidFill>
                  <a:schemeClr val="bg1">
                    <a:lumMod val="95000"/>
                  </a:schemeClr>
                </a:solidFill>
              </a:rPr>
              <a:t>Thank you</a:t>
            </a:r>
          </a:p>
        </p:txBody>
      </p:sp>
      <p:sp>
        <p:nvSpPr>
          <p:cNvPr id="3" name="Slide Number Placeholder 2">
            <a:extLst>
              <a:ext uri="{FF2B5EF4-FFF2-40B4-BE49-F238E27FC236}">
                <a16:creationId xmlns:a16="http://schemas.microsoft.com/office/drawing/2014/main" id="{1B386055-B71B-41E4-BD52-BB766B2D47A3}"/>
              </a:ext>
            </a:extLst>
          </p:cNvPr>
          <p:cNvSpPr>
            <a:spLocks noGrp="1"/>
          </p:cNvSpPr>
          <p:nvPr>
            <p:ph type="sldNum" sz="quarter" idx="12"/>
          </p:nvPr>
        </p:nvSpPr>
        <p:spPr/>
        <p:txBody>
          <a:bodyPr/>
          <a:lstStyle/>
          <a:p>
            <a:fld id="{5435DE04-DB9A-4276-9B0D-516C5FE5169B}" type="slidenum">
              <a:rPr lang="en-US" smtClean="0"/>
              <a:t>85</a:t>
            </a:fld>
            <a:endParaRPr lang="en-US"/>
          </a:p>
        </p:txBody>
      </p:sp>
    </p:spTree>
    <p:extLst>
      <p:ext uri="{BB962C8B-B14F-4D97-AF65-F5344CB8AC3E}">
        <p14:creationId xmlns:p14="http://schemas.microsoft.com/office/powerpoint/2010/main" val="209660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98" y="467763"/>
            <a:ext cx="8444204" cy="1594303"/>
          </a:xfrm>
        </p:spPr>
        <p:txBody>
          <a:bodyPr/>
          <a:lstStyle/>
          <a:p>
            <a:pPr algn="ctr"/>
            <a:r>
              <a:rPr lang="en-US" dirty="0"/>
              <a:t>Groundfish Fisheries: 2020 Partial Coverage Observer Waivers</a:t>
            </a:r>
          </a:p>
        </p:txBody>
      </p:sp>
      <p:sp>
        <p:nvSpPr>
          <p:cNvPr id="3" name="Content Placeholder 2"/>
          <p:cNvSpPr>
            <a:spLocks noGrp="1"/>
          </p:cNvSpPr>
          <p:nvPr>
            <p:ph idx="1"/>
          </p:nvPr>
        </p:nvSpPr>
        <p:spPr>
          <a:xfrm>
            <a:off x="457200" y="2204676"/>
            <a:ext cx="8229600" cy="4525963"/>
          </a:xfrm>
        </p:spPr>
        <p:txBody>
          <a:bodyPr/>
          <a:lstStyle/>
          <a:p>
            <a:r>
              <a:rPr lang="en-US" dirty="0"/>
              <a:t>March 26 to June 28 NOAA waived observer coverage on partial coverage vessels due to COVID-19.</a:t>
            </a:r>
          </a:p>
          <a:p>
            <a:r>
              <a:rPr lang="en-US" dirty="0"/>
              <a:t>From April 19 to June 28 the port of Kodiak was not included in the partial coverage observer waiver.</a:t>
            </a:r>
          </a:p>
          <a:p>
            <a:r>
              <a:rPr lang="en-US" dirty="0"/>
              <a:t>EM vessels were not included under the waiver.</a:t>
            </a:r>
          </a:p>
          <a:p>
            <a:r>
              <a:rPr lang="en-US" dirty="0"/>
              <a:t>All BSAI A season </a:t>
            </a:r>
            <a:r>
              <a:rPr lang="en-US" dirty="0" err="1"/>
              <a:t>Pcod</a:t>
            </a:r>
            <a:r>
              <a:rPr lang="en-US" dirty="0"/>
              <a:t> fisheries were complete by the time the waiver went into effect.</a:t>
            </a:r>
          </a:p>
        </p:txBody>
      </p:sp>
      <p:sp>
        <p:nvSpPr>
          <p:cNvPr id="4" name="Slide Number Placeholder 3">
            <a:extLst>
              <a:ext uri="{FF2B5EF4-FFF2-40B4-BE49-F238E27FC236}">
                <a16:creationId xmlns:a16="http://schemas.microsoft.com/office/drawing/2014/main" id="{DDC3E963-3F42-4E5A-A4A2-3D24A88FE682}"/>
              </a:ext>
            </a:extLst>
          </p:cNvPr>
          <p:cNvSpPr>
            <a:spLocks noGrp="1"/>
          </p:cNvSpPr>
          <p:nvPr>
            <p:ph type="sldNum" sz="quarter" idx="12"/>
          </p:nvPr>
        </p:nvSpPr>
        <p:spPr/>
        <p:txBody>
          <a:bodyPr/>
          <a:lstStyle/>
          <a:p>
            <a:fld id="{5435DE04-DB9A-4276-9B0D-516C5FE5169B}" type="slidenum">
              <a:rPr lang="en-US" smtClean="0"/>
              <a:t>9</a:t>
            </a:fld>
            <a:endParaRPr lang="en-US"/>
          </a:p>
        </p:txBody>
      </p:sp>
    </p:spTree>
    <p:extLst>
      <p:ext uri="{BB962C8B-B14F-4D97-AF65-F5344CB8AC3E}">
        <p14:creationId xmlns:p14="http://schemas.microsoft.com/office/powerpoint/2010/main" val="11903675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7463</TotalTime>
  <Words>2770</Words>
  <Application>Microsoft Office PowerPoint</Application>
  <PresentationFormat>On-screen Show (4:3)</PresentationFormat>
  <Paragraphs>380</Paragraphs>
  <Slides>85</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85</vt:i4>
      </vt:variant>
    </vt:vector>
  </HeadingPairs>
  <TitlesOfParts>
    <vt:vector size="91" baseType="lpstr">
      <vt:lpstr>Arial</vt:lpstr>
      <vt:lpstr>Calibri</vt:lpstr>
      <vt:lpstr>Calibri Light</vt:lpstr>
      <vt:lpstr>Cambria Math</vt:lpstr>
      <vt:lpstr>Symbol</vt:lpstr>
      <vt:lpstr>Office Theme</vt:lpstr>
      <vt:lpstr>2019/20 BSAI crab catch and fishery performance</vt:lpstr>
      <vt:lpstr>Directed fishery observer coverage</vt:lpstr>
      <vt:lpstr>Directed fishery observer coverage</vt:lpstr>
      <vt:lpstr>Directed fishery observer coverage</vt:lpstr>
      <vt:lpstr>Groundfish Fisheries: Historical Crab Table</vt:lpstr>
      <vt:lpstr>GF Vessels in Full Coverage vs Partial Coverage</vt:lpstr>
      <vt:lpstr>Partial Coverage Groundfish Observer Rates</vt:lpstr>
      <vt:lpstr>Groundfish Fisheries: Trawl Electronic Monitoring (EM)</vt:lpstr>
      <vt:lpstr>Groundfish Fisheries: 2020 Partial Coverage Observer Waivers</vt:lpstr>
      <vt:lpstr>Incidental Crab Catch in Groundfish Fisheries</vt:lpstr>
      <vt:lpstr>Aleutian Islands Red King Crab Incidental Catch in Groundfish Fisheries</vt:lpstr>
      <vt:lpstr>Groundfish Fisheries: Definitions of Fishing Trip</vt:lpstr>
      <vt:lpstr>Groundfish Fisheries: Trip Target Codes</vt:lpstr>
      <vt:lpstr>Aleutian Islands Red King Crab Trawl Incidental Catch by Trip Target </vt:lpstr>
      <vt:lpstr>Challenges with model uncertainty in TAC setting</vt:lpstr>
      <vt:lpstr>Using retrospective bias to inform uncertainty: AIGKC</vt:lpstr>
      <vt:lpstr>Tanner crab</vt:lpstr>
      <vt:lpstr>Snow crab</vt:lpstr>
      <vt:lpstr>2019/20 BBRKC + snow crab directed fisheries</vt:lpstr>
      <vt:lpstr>BBRKC</vt:lpstr>
      <vt:lpstr>PowerPoint Presentation</vt:lpstr>
      <vt:lpstr>PowerPoint Presentation</vt:lpstr>
      <vt:lpstr>2019/20 BBRKC</vt:lpstr>
      <vt:lpstr>BBRKC weighted centers of catch</vt:lpstr>
      <vt:lpstr>PowerPoint Presentation</vt:lpstr>
      <vt:lpstr>BBRKC: observations from the fleet</vt:lpstr>
      <vt:lpstr>PowerPoint Presentation</vt:lpstr>
      <vt:lpstr>PowerPoint Presentation</vt:lpstr>
      <vt:lpstr>PowerPoint Presentation</vt:lpstr>
      <vt:lpstr>PowerPoint Presentation</vt:lpstr>
      <vt:lpstr>PowerPoint Presentation</vt:lpstr>
      <vt:lpstr>Bristol Bay Red King Crab Incidental Catch in Groundfish Fisheries </vt:lpstr>
      <vt:lpstr>Bristol Bay Red King Crab Trawl Incidental Catch by Trip Target</vt:lpstr>
      <vt:lpstr>Snow crab</vt:lpstr>
      <vt:lpstr>PowerPoint Presentation</vt:lpstr>
      <vt:lpstr>PowerPoint Presentation</vt:lpstr>
      <vt:lpstr>2019/20 snow crab retained catch</vt:lpstr>
      <vt:lpstr>PowerPoint Presentation</vt:lpstr>
      <vt:lpstr>2019/20 snow crab</vt:lpstr>
      <vt:lpstr>Snow crab: observations from the fleet</vt:lpstr>
      <vt:lpstr>PowerPoint Presentation</vt:lpstr>
      <vt:lpstr>PowerPoint Presentation</vt:lpstr>
      <vt:lpstr>PowerPoint Presentation</vt:lpstr>
      <vt:lpstr>PowerPoint Presentation</vt:lpstr>
      <vt:lpstr>PowerPoint Presentation</vt:lpstr>
      <vt:lpstr>PowerPoint Presentation</vt:lpstr>
      <vt:lpstr>BS Snow Crab Incidental Catch in Groundfish Fisheries </vt:lpstr>
      <vt:lpstr>BS Snow Crab Trawl Incidental Catch by Trip Target </vt:lpstr>
      <vt:lpstr>Tanner crab</vt:lpstr>
      <vt:lpstr>PowerPoint Presentation</vt:lpstr>
      <vt:lpstr>PowerPoint Presentation</vt:lpstr>
      <vt:lpstr>PowerPoint Presentation</vt:lpstr>
      <vt:lpstr>PowerPoint Presentation</vt:lpstr>
      <vt:lpstr>2019 Tanner satellite tag results</vt:lpstr>
      <vt:lpstr>PowerPoint Presentation</vt:lpstr>
      <vt:lpstr>PowerPoint Presentation</vt:lpstr>
      <vt:lpstr>PowerPoint Presentation</vt:lpstr>
      <vt:lpstr>PowerPoint Presentation</vt:lpstr>
      <vt:lpstr>2018/19 WBT observations from the fleet</vt:lpstr>
      <vt:lpstr>PowerPoint Presentation</vt:lpstr>
      <vt:lpstr>PowerPoint Presentation</vt:lpstr>
      <vt:lpstr>AIGKC</vt:lpstr>
      <vt:lpstr>PowerPoint Presentation</vt:lpstr>
      <vt:lpstr>PowerPoint Presentation</vt:lpstr>
      <vt:lpstr>2019/20 Harvest Spatial Distribution</vt:lpstr>
      <vt:lpstr>2019/20 AIGKC</vt:lpstr>
      <vt:lpstr>2018/19 AIGKC observations from the fleet</vt:lpstr>
      <vt:lpstr>Bycatch mortality: area specific</vt:lpstr>
      <vt:lpstr>PowerPoint Presentation</vt:lpstr>
      <vt:lpstr>PowerPoint Presentation</vt:lpstr>
      <vt:lpstr>PowerPoint Presentation</vt:lpstr>
      <vt:lpstr>2018 + 2019 Pribilof GKC</vt:lpstr>
      <vt:lpstr>PowerPoint Presentation</vt:lpstr>
      <vt:lpstr>PowerPoint Presentation</vt:lpstr>
      <vt:lpstr>Pribilof Island Golden King Crab Incidental Catch in Groundfish Fisheries</vt:lpstr>
      <vt:lpstr>Pribilof Island Golden King Crab Trawl Incidental Catch by Trip Target </vt:lpstr>
      <vt:lpstr>Other BSAI crab stocks</vt:lpstr>
      <vt:lpstr>Pribilof Islands Red King Crab Incidental Catch in Groundfish Fisheries </vt:lpstr>
      <vt:lpstr>Pribilof Islands Red King Crab Trawl Incidental Catch by Trip Target </vt:lpstr>
      <vt:lpstr>PowerPoint Presentation</vt:lpstr>
      <vt:lpstr>Pribilof Islands Blue King Crab Trawl Incidental Catch by Trip Target</vt:lpstr>
      <vt:lpstr>Norton Sound Red King Crab Incidental Catch in Groundfish Fisheries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Daly, Ben J (DFG)</dc:creator>
  <cp:lastModifiedBy>Daly, Ben J (DFG)</cp:lastModifiedBy>
  <cp:revision>179</cp:revision>
  <dcterms:created xsi:type="dcterms:W3CDTF">2018-08-21T17:57:08Z</dcterms:created>
  <dcterms:modified xsi:type="dcterms:W3CDTF">2020-09-12T00:17:51Z</dcterms:modified>
</cp:coreProperties>
</file>