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83" r:id="rId4"/>
    <p:sldId id="274" r:id="rId5"/>
    <p:sldId id="281" r:id="rId6"/>
    <p:sldId id="286" r:id="rId7"/>
    <p:sldId id="287" r:id="rId8"/>
    <p:sldId id="295" r:id="rId9"/>
    <p:sldId id="289" r:id="rId10"/>
    <p:sldId id="298" r:id="rId11"/>
    <p:sldId id="296" r:id="rId12"/>
    <p:sldId id="291" r:id="rId13"/>
    <p:sldId id="297" r:id="rId14"/>
    <p:sldId id="293" r:id="rId15"/>
    <p:sldId id="294" r:id="rId16"/>
    <p:sldId id="285" r:id="rId17"/>
    <p:sldId id="299" r:id="rId18"/>
    <p:sldId id="272" r:id="rId19"/>
    <p:sldId id="277" r:id="rId20"/>
    <p:sldId id="278" r:id="rId21"/>
    <p:sldId id="279" r:id="rId22"/>
    <p:sldId id="280" r:id="rId23"/>
    <p:sldId id="260" r:id="rId24"/>
    <p:sldId id="258" r:id="rId25"/>
    <p:sldId id="26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83" autoAdjust="0"/>
    <p:restoredTop sz="94660"/>
  </p:normalViewPr>
  <p:slideViewPr>
    <p:cSldViewPr snapToGrid="0">
      <p:cViewPr varScale="1">
        <p:scale>
          <a:sx n="97" d="100"/>
          <a:sy n="97" d="100"/>
        </p:scale>
        <p:origin x="101" y="1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5B88D4-1C2F-4BF8-A316-4AFCBCE8ED35}"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7B197-19C0-4B53-A5DC-957C6722258B}" type="slidenum">
              <a:rPr lang="en-US" smtClean="0"/>
              <a:t>‹#›</a:t>
            </a:fld>
            <a:endParaRPr lang="en-US"/>
          </a:p>
        </p:txBody>
      </p:sp>
    </p:spTree>
    <p:extLst>
      <p:ext uri="{BB962C8B-B14F-4D97-AF65-F5344CB8AC3E}">
        <p14:creationId xmlns:p14="http://schemas.microsoft.com/office/powerpoint/2010/main" val="3348626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5B88D4-1C2F-4BF8-A316-4AFCBCE8ED35}"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7B197-19C0-4B53-A5DC-957C6722258B}" type="slidenum">
              <a:rPr lang="en-US" smtClean="0"/>
              <a:t>‹#›</a:t>
            </a:fld>
            <a:endParaRPr lang="en-US"/>
          </a:p>
        </p:txBody>
      </p:sp>
    </p:spTree>
    <p:extLst>
      <p:ext uri="{BB962C8B-B14F-4D97-AF65-F5344CB8AC3E}">
        <p14:creationId xmlns:p14="http://schemas.microsoft.com/office/powerpoint/2010/main" val="2357965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5B88D4-1C2F-4BF8-A316-4AFCBCE8ED35}"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7B197-19C0-4B53-A5DC-957C6722258B}" type="slidenum">
              <a:rPr lang="en-US" smtClean="0"/>
              <a:t>‹#›</a:t>
            </a:fld>
            <a:endParaRPr lang="en-US"/>
          </a:p>
        </p:txBody>
      </p:sp>
    </p:spTree>
    <p:extLst>
      <p:ext uri="{BB962C8B-B14F-4D97-AF65-F5344CB8AC3E}">
        <p14:creationId xmlns:p14="http://schemas.microsoft.com/office/powerpoint/2010/main" val="4190621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5B88D4-1C2F-4BF8-A316-4AFCBCE8ED35}"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7B197-19C0-4B53-A5DC-957C6722258B}" type="slidenum">
              <a:rPr lang="en-US" smtClean="0"/>
              <a:t>‹#›</a:t>
            </a:fld>
            <a:endParaRPr lang="en-US"/>
          </a:p>
        </p:txBody>
      </p:sp>
    </p:spTree>
    <p:extLst>
      <p:ext uri="{BB962C8B-B14F-4D97-AF65-F5344CB8AC3E}">
        <p14:creationId xmlns:p14="http://schemas.microsoft.com/office/powerpoint/2010/main" val="139236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05B88D4-1C2F-4BF8-A316-4AFCBCE8ED35}" type="datetimeFigureOut">
              <a:rPr lang="en-US" smtClean="0"/>
              <a:t>9/13/2021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7B197-19C0-4B53-A5DC-957C6722258B}" type="slidenum">
              <a:rPr lang="en-US" smtClean="0"/>
              <a:t>‹#›</a:t>
            </a:fld>
            <a:endParaRPr lang="en-US"/>
          </a:p>
        </p:txBody>
      </p:sp>
    </p:spTree>
    <p:extLst>
      <p:ext uri="{BB962C8B-B14F-4D97-AF65-F5344CB8AC3E}">
        <p14:creationId xmlns:p14="http://schemas.microsoft.com/office/powerpoint/2010/main" val="2277418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5B88D4-1C2F-4BF8-A316-4AFCBCE8ED35}" type="datetimeFigureOut">
              <a:rPr lang="en-US" smtClean="0"/>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7B197-19C0-4B53-A5DC-957C6722258B}" type="slidenum">
              <a:rPr lang="en-US" smtClean="0"/>
              <a:t>‹#›</a:t>
            </a:fld>
            <a:endParaRPr lang="en-US"/>
          </a:p>
        </p:txBody>
      </p:sp>
    </p:spTree>
    <p:extLst>
      <p:ext uri="{BB962C8B-B14F-4D97-AF65-F5344CB8AC3E}">
        <p14:creationId xmlns:p14="http://schemas.microsoft.com/office/powerpoint/2010/main" val="1842419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5B88D4-1C2F-4BF8-A316-4AFCBCE8ED35}" type="datetimeFigureOut">
              <a:rPr lang="en-US" smtClean="0"/>
              <a:t>9/13/2021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E7B197-19C0-4B53-A5DC-957C6722258B}" type="slidenum">
              <a:rPr lang="en-US" smtClean="0"/>
              <a:t>‹#›</a:t>
            </a:fld>
            <a:endParaRPr lang="en-US"/>
          </a:p>
        </p:txBody>
      </p:sp>
    </p:spTree>
    <p:extLst>
      <p:ext uri="{BB962C8B-B14F-4D97-AF65-F5344CB8AC3E}">
        <p14:creationId xmlns:p14="http://schemas.microsoft.com/office/powerpoint/2010/main" val="2858740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5B88D4-1C2F-4BF8-A316-4AFCBCE8ED35}" type="datetimeFigureOut">
              <a:rPr lang="en-US" smtClean="0"/>
              <a:t>9/13/2021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E7B197-19C0-4B53-A5DC-957C6722258B}" type="slidenum">
              <a:rPr lang="en-US" smtClean="0"/>
              <a:t>‹#›</a:t>
            </a:fld>
            <a:endParaRPr lang="en-US"/>
          </a:p>
        </p:txBody>
      </p:sp>
    </p:spTree>
    <p:extLst>
      <p:ext uri="{BB962C8B-B14F-4D97-AF65-F5344CB8AC3E}">
        <p14:creationId xmlns:p14="http://schemas.microsoft.com/office/powerpoint/2010/main" val="3872350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B88D4-1C2F-4BF8-A316-4AFCBCE8ED35}" type="datetimeFigureOut">
              <a:rPr lang="en-US" smtClean="0"/>
              <a:t>9/13/2021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E7B197-19C0-4B53-A5DC-957C6722258B}" type="slidenum">
              <a:rPr lang="en-US" smtClean="0"/>
              <a:t>‹#›</a:t>
            </a:fld>
            <a:endParaRPr lang="en-US"/>
          </a:p>
        </p:txBody>
      </p:sp>
    </p:spTree>
    <p:extLst>
      <p:ext uri="{BB962C8B-B14F-4D97-AF65-F5344CB8AC3E}">
        <p14:creationId xmlns:p14="http://schemas.microsoft.com/office/powerpoint/2010/main" val="1506885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05B88D4-1C2F-4BF8-A316-4AFCBCE8ED35}" type="datetimeFigureOut">
              <a:rPr lang="en-US" smtClean="0"/>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7B197-19C0-4B53-A5DC-957C6722258B}" type="slidenum">
              <a:rPr lang="en-US" smtClean="0"/>
              <a:t>‹#›</a:t>
            </a:fld>
            <a:endParaRPr lang="en-US"/>
          </a:p>
        </p:txBody>
      </p:sp>
    </p:spTree>
    <p:extLst>
      <p:ext uri="{BB962C8B-B14F-4D97-AF65-F5344CB8AC3E}">
        <p14:creationId xmlns:p14="http://schemas.microsoft.com/office/powerpoint/2010/main" val="2956883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05B88D4-1C2F-4BF8-A316-4AFCBCE8ED35}" type="datetimeFigureOut">
              <a:rPr lang="en-US" smtClean="0"/>
              <a:t>9/13/2021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7B197-19C0-4B53-A5DC-957C6722258B}" type="slidenum">
              <a:rPr lang="en-US" smtClean="0"/>
              <a:t>‹#›</a:t>
            </a:fld>
            <a:endParaRPr lang="en-US"/>
          </a:p>
        </p:txBody>
      </p:sp>
    </p:spTree>
    <p:extLst>
      <p:ext uri="{BB962C8B-B14F-4D97-AF65-F5344CB8AC3E}">
        <p14:creationId xmlns:p14="http://schemas.microsoft.com/office/powerpoint/2010/main" val="4107087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B88D4-1C2F-4BF8-A316-4AFCBCE8ED35}" type="datetimeFigureOut">
              <a:rPr lang="en-US" smtClean="0"/>
              <a:t>9/13/2021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7B197-19C0-4B53-A5DC-957C6722258B}" type="slidenum">
              <a:rPr lang="en-US" smtClean="0"/>
              <a:t>‹#›</a:t>
            </a:fld>
            <a:endParaRPr lang="en-US"/>
          </a:p>
        </p:txBody>
      </p:sp>
    </p:spTree>
    <p:extLst>
      <p:ext uri="{BB962C8B-B14F-4D97-AF65-F5344CB8AC3E}">
        <p14:creationId xmlns:p14="http://schemas.microsoft.com/office/powerpoint/2010/main" val="3444168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Snow crab cont’d</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279402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Content Placeholder 4"/>
          <p:cNvPicPr>
            <a:picLocks noChangeAspect="1"/>
          </p:cNvPicPr>
          <p:nvPr/>
        </p:nvPicPr>
        <p:blipFill rotWithShape="1">
          <a:blip r:embed="rId2"/>
          <a:srcRect t="31482" b="37341"/>
          <a:stretch/>
        </p:blipFill>
        <p:spPr>
          <a:xfrm>
            <a:off x="5593873" y="1027906"/>
            <a:ext cx="7325297" cy="4409856"/>
          </a:xfrm>
          <a:prstGeom prst="rect">
            <a:avLst/>
          </a:prstGeom>
        </p:spPr>
      </p:pic>
      <p:pic>
        <p:nvPicPr>
          <p:cNvPr id="5" name="Picture 4"/>
          <p:cNvPicPr>
            <a:picLocks noChangeAspect="1"/>
          </p:cNvPicPr>
          <p:nvPr/>
        </p:nvPicPr>
        <p:blipFill rotWithShape="1">
          <a:blip r:embed="rId3"/>
          <a:srcRect l="-1909" r="1"/>
          <a:stretch/>
        </p:blipFill>
        <p:spPr>
          <a:xfrm>
            <a:off x="83780" y="1825625"/>
            <a:ext cx="6012220" cy="3981635"/>
          </a:xfrm>
          <a:prstGeom prst="rect">
            <a:avLst/>
          </a:prstGeom>
        </p:spPr>
      </p:pic>
    </p:spTree>
    <p:extLst>
      <p:ext uri="{BB962C8B-B14F-4D97-AF65-F5344CB8AC3E}">
        <p14:creationId xmlns:p14="http://schemas.microsoft.com/office/powerpoint/2010/main" val="14063169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0" y="395379"/>
          <a:ext cx="12191998" cy="5965108"/>
        </p:xfrm>
        <a:graphic>
          <a:graphicData uri="http://schemas.openxmlformats.org/drawingml/2006/table">
            <a:tbl>
              <a:tblPr firstRow="1" bandRow="1">
                <a:tableStyleId>{5C22544A-7EE6-4342-B048-85BDC9FD1C3A}</a:tableStyleId>
              </a:tblPr>
              <a:tblGrid>
                <a:gridCol w="2025445">
                  <a:extLst>
                    <a:ext uri="{9D8B030D-6E8A-4147-A177-3AD203B41FA5}">
                      <a16:colId xmlns:a16="http://schemas.microsoft.com/office/drawing/2014/main" val="1680485774"/>
                    </a:ext>
                  </a:extLst>
                </a:gridCol>
                <a:gridCol w="1799303">
                  <a:extLst>
                    <a:ext uri="{9D8B030D-6E8A-4147-A177-3AD203B41FA5}">
                      <a16:colId xmlns:a16="http://schemas.microsoft.com/office/drawing/2014/main" val="3369159218"/>
                    </a:ext>
                  </a:extLst>
                </a:gridCol>
                <a:gridCol w="1457371">
                  <a:extLst>
                    <a:ext uri="{9D8B030D-6E8A-4147-A177-3AD203B41FA5}">
                      <a16:colId xmlns:a16="http://schemas.microsoft.com/office/drawing/2014/main" val="407013585"/>
                    </a:ext>
                  </a:extLst>
                </a:gridCol>
                <a:gridCol w="1684737">
                  <a:extLst>
                    <a:ext uri="{9D8B030D-6E8A-4147-A177-3AD203B41FA5}">
                      <a16:colId xmlns:a16="http://schemas.microsoft.com/office/drawing/2014/main" val="747125255"/>
                    </a:ext>
                  </a:extLst>
                </a:gridCol>
                <a:gridCol w="1741714">
                  <a:extLst>
                    <a:ext uri="{9D8B030D-6E8A-4147-A177-3AD203B41FA5}">
                      <a16:colId xmlns:a16="http://schemas.microsoft.com/office/drawing/2014/main" val="2839979288"/>
                    </a:ext>
                  </a:extLst>
                </a:gridCol>
                <a:gridCol w="1741714">
                  <a:extLst>
                    <a:ext uri="{9D8B030D-6E8A-4147-A177-3AD203B41FA5}">
                      <a16:colId xmlns:a16="http://schemas.microsoft.com/office/drawing/2014/main" val="4202558678"/>
                    </a:ext>
                  </a:extLst>
                </a:gridCol>
                <a:gridCol w="1741714">
                  <a:extLst>
                    <a:ext uri="{9D8B030D-6E8A-4147-A177-3AD203B41FA5}">
                      <a16:colId xmlns:a16="http://schemas.microsoft.com/office/drawing/2014/main" val="1614186075"/>
                    </a:ext>
                  </a:extLst>
                </a:gridCol>
              </a:tblGrid>
              <a:tr h="353651">
                <a:tc>
                  <a:txBody>
                    <a:bodyPr/>
                    <a:lstStyle/>
                    <a:p>
                      <a:endParaRPr lang="en-US"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extLst>
                  <a:ext uri="{0D108BD9-81ED-4DB2-BD59-A6C34878D82A}">
                    <a16:rowId xmlns:a16="http://schemas.microsoft.com/office/drawing/2014/main" val="2819906202"/>
                  </a:ext>
                </a:extLst>
              </a:tr>
              <a:tr h="5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Fits to survey</a:t>
                      </a:r>
                      <a:r>
                        <a:rPr lang="en-US" baseline="0" dirty="0" smtClean="0"/>
                        <a:t> MMB</a:t>
                      </a:r>
                      <a:endParaRPr lang="en-US" dirty="0" smtClean="0"/>
                    </a:p>
                  </a:txBody>
                  <a:tcPr anchor="ctr"/>
                </a:tc>
                <a:tc>
                  <a:txBody>
                    <a:bodyPr/>
                    <a:lstStyle/>
                    <a:p>
                      <a:pPr algn="ctr"/>
                      <a:endParaRPr lang="en-US" dirty="0"/>
                    </a:p>
                  </a:txBody>
                  <a:tcPr anchor="ctr"/>
                </a:tc>
                <a:tc>
                  <a:txBody>
                    <a:bodyPr/>
                    <a:lstStyle/>
                    <a:p>
                      <a:pPr algn="ctr"/>
                      <a:r>
                        <a:rPr lang="en-US" dirty="0" smtClean="0"/>
                        <a:t>Does not fit last years</a:t>
                      </a:r>
                      <a:endParaRPr lang="en-US" dirty="0"/>
                    </a:p>
                  </a:txBody>
                  <a:tcPr anchor="ctr">
                    <a:solidFill>
                      <a:srgbClr val="FF0000"/>
                    </a:solidFill>
                  </a:tcPr>
                </a:tc>
                <a:tc>
                  <a:txBody>
                    <a:bodyPr/>
                    <a:lstStyle/>
                    <a:p>
                      <a:pPr algn="ctr"/>
                      <a:r>
                        <a:rPr lang="en-US" dirty="0" smtClean="0"/>
                        <a:t>Fits</a:t>
                      </a:r>
                      <a:r>
                        <a:rPr lang="en-US" baseline="0" dirty="0" smtClean="0"/>
                        <a:t> terminal years</a:t>
                      </a:r>
                      <a:endParaRPr lang="en-US" dirty="0"/>
                    </a:p>
                  </a:txBody>
                  <a:tcPr anchor="ctr">
                    <a:solidFill>
                      <a:srgbClr val="00B050"/>
                    </a:solidFill>
                  </a:tcPr>
                </a:tc>
                <a:tc>
                  <a:txBody>
                    <a:bodyPr/>
                    <a:lstStyle/>
                    <a:p>
                      <a:pPr algn="ctr"/>
                      <a:endParaRPr lang="en-US" dirty="0"/>
                    </a:p>
                  </a:txBody>
                  <a:tcPr anchor="ctr"/>
                </a:tc>
                <a:tc>
                  <a:txBody>
                    <a:bodyPr/>
                    <a:lstStyle/>
                    <a:p>
                      <a:pPr algn="ctr"/>
                      <a:r>
                        <a:rPr lang="en-US" dirty="0" smtClean="0"/>
                        <a:t>Fits terminal years</a:t>
                      </a:r>
                      <a:endParaRPr lang="en-US" dirty="0"/>
                    </a:p>
                  </a:txBody>
                  <a:tcPr anchor="ctr">
                    <a:solidFill>
                      <a:srgbClr val="00B050"/>
                    </a:solidFill>
                  </a:tcPr>
                </a:tc>
                <a:tc>
                  <a:txBody>
                    <a:bodyPr/>
                    <a:lstStyle/>
                    <a:p>
                      <a:pPr algn="ctr"/>
                      <a:endParaRPr lang="en-US"/>
                    </a:p>
                  </a:txBody>
                  <a:tcPr anchor="ctr"/>
                </a:tc>
                <a:extLst>
                  <a:ext uri="{0D108BD9-81ED-4DB2-BD59-A6C34878D82A}">
                    <a16:rowId xmlns:a16="http://schemas.microsoft.com/office/drawing/2014/main" val="4069540029"/>
                  </a:ext>
                </a:extLst>
              </a:tr>
              <a:tr h="498917">
                <a:tc>
                  <a:txBody>
                    <a:bodyPr/>
                    <a:lstStyle/>
                    <a:p>
                      <a:r>
                        <a:rPr lang="en-US" dirty="0" smtClean="0"/>
                        <a:t>Estimates of &gt;101mm</a:t>
                      </a:r>
                      <a:r>
                        <a:rPr lang="en-US" baseline="0" dirty="0" smtClean="0"/>
                        <a:t> males</a:t>
                      </a:r>
                      <a:endParaRPr lang="en-US" dirty="0"/>
                    </a:p>
                  </a:txBody>
                  <a:tcPr anchor="ctr"/>
                </a:tc>
                <a:tc>
                  <a:txBody>
                    <a:bodyPr/>
                    <a:lstStyle/>
                    <a:p>
                      <a:pPr algn="ctr"/>
                      <a:endParaRPr lang="en-US" dirty="0"/>
                    </a:p>
                  </a:txBody>
                  <a:tcPr anchor="ctr"/>
                </a:tc>
                <a:tc>
                  <a:txBody>
                    <a:bodyPr/>
                    <a:lstStyle/>
                    <a:p>
                      <a:pPr algn="ctr"/>
                      <a:r>
                        <a:rPr lang="en-US" dirty="0" smtClean="0"/>
                        <a:t>&gt;triple observed</a:t>
                      </a:r>
                      <a:endParaRPr lang="en-US" dirty="0"/>
                    </a:p>
                  </a:txBody>
                  <a:tcPr anchor="ctr">
                    <a:solidFill>
                      <a:srgbClr val="FF0000"/>
                    </a:solidFill>
                  </a:tcPr>
                </a:tc>
                <a:tc>
                  <a:txBody>
                    <a:bodyPr/>
                    <a:lstStyle/>
                    <a:p>
                      <a:pPr algn="ctr"/>
                      <a:endParaRPr lang="en-US" dirty="0"/>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nchor="ctr">
                    <a:solidFill>
                      <a:schemeClr val="accent1">
                        <a:lumMod val="20000"/>
                        <a:lumOff val="80000"/>
                      </a:schemeClr>
                    </a:solidFill>
                  </a:tcPr>
                </a:tc>
                <a:tc>
                  <a:txBody>
                    <a:bodyPr/>
                    <a:lstStyle/>
                    <a:p>
                      <a:pPr algn="ctr"/>
                      <a:endParaRPr lang="en-US" dirty="0"/>
                    </a:p>
                  </a:txBody>
                  <a:tcPr anchor="ctr">
                    <a:solidFill>
                      <a:schemeClr val="accent1">
                        <a:lumMod val="20000"/>
                        <a:lumOff val="80000"/>
                      </a:schemeClr>
                    </a:solidFill>
                  </a:tcPr>
                </a:tc>
                <a:tc>
                  <a:txBody>
                    <a:bodyPr/>
                    <a:lstStyle/>
                    <a:p>
                      <a:pPr algn="ctr"/>
                      <a:endParaRPr lang="en-US" dirty="0"/>
                    </a:p>
                  </a:txBody>
                  <a:tcPr anchor="ctr">
                    <a:solidFill>
                      <a:schemeClr val="accent1">
                        <a:lumMod val="20000"/>
                        <a:lumOff val="80000"/>
                      </a:schemeClr>
                    </a:solidFill>
                  </a:tcPr>
                </a:tc>
                <a:extLst>
                  <a:ext uri="{0D108BD9-81ED-4DB2-BD59-A6C34878D82A}">
                    <a16:rowId xmlns:a16="http://schemas.microsoft.com/office/drawing/2014/main" val="65951802"/>
                  </a:ext>
                </a:extLst>
              </a:tr>
              <a:tr h="7148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Probability</a:t>
                      </a:r>
                      <a:r>
                        <a:rPr lang="en-US" baseline="0" dirty="0" smtClean="0"/>
                        <a:t> of terminally molting</a:t>
                      </a:r>
                      <a:endParaRPr lang="en-US" dirty="0" smtClean="0"/>
                    </a:p>
                    <a:p>
                      <a:endParaRPr lang="en-US" dirty="0"/>
                    </a:p>
                  </a:txBody>
                  <a:tcPr anchor="ctr"/>
                </a:tc>
                <a:tc>
                  <a:txBody>
                    <a:bodyPr/>
                    <a:lstStyle/>
                    <a:p>
                      <a:pPr algn="ctr"/>
                      <a:endParaRPr lang="en-US" dirty="0"/>
                    </a:p>
                  </a:txBody>
                  <a:tcPr anchor="ctr"/>
                </a:tc>
                <a:tc>
                  <a:txBody>
                    <a:bodyPr/>
                    <a:lstStyle/>
                    <a:p>
                      <a:pPr algn="ctr"/>
                      <a:r>
                        <a:rPr lang="en-US" dirty="0" smtClean="0"/>
                        <a:t>Does not reproduce observed</a:t>
                      </a:r>
                      <a:endParaRPr lang="en-US" dirty="0"/>
                    </a:p>
                  </a:txBody>
                  <a:tcPr anchor="ctr">
                    <a:solidFill>
                      <a:srgbClr val="FF000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Does not reproduce observed</a:t>
                      </a:r>
                    </a:p>
                  </a:txBody>
                  <a:tcPr anchor="ctr">
                    <a:solidFill>
                      <a:srgbClr val="FF0000"/>
                    </a:solidFill>
                  </a:tcPr>
                </a:tc>
                <a:tc>
                  <a:txBody>
                    <a:bodyPr/>
                    <a:lstStyle/>
                    <a:p>
                      <a:pPr algn="ctr"/>
                      <a:r>
                        <a:rPr lang="en-US" dirty="0" smtClean="0"/>
                        <a:t>Closer</a:t>
                      </a:r>
                      <a:r>
                        <a:rPr lang="en-US" baseline="0" dirty="0" smtClean="0"/>
                        <a:t> to observed</a:t>
                      </a:r>
                      <a:endParaRPr lang="en-US" dirty="0"/>
                    </a:p>
                  </a:txBody>
                  <a:tcPr anchor="ctr">
                    <a:solidFill>
                      <a:srgbClr val="00B050"/>
                    </a:solidFill>
                  </a:tcPr>
                </a:tc>
                <a:tc>
                  <a:txBody>
                    <a:bodyPr/>
                    <a:lstStyle/>
                    <a:p>
                      <a:pPr algn="ctr"/>
                      <a:endParaRPr lang="en-US" dirty="0"/>
                    </a:p>
                  </a:txBody>
                  <a:tcPr anchor="ctr"/>
                </a:tc>
                <a:extLst>
                  <a:ext uri="{0D108BD9-81ED-4DB2-BD59-A6C34878D82A}">
                    <a16:rowId xmlns:a16="http://schemas.microsoft.com/office/drawing/2014/main" val="3704831694"/>
                  </a:ext>
                </a:extLst>
              </a:tr>
              <a:tr h="656505">
                <a:tc>
                  <a:txBody>
                    <a:bodyPr/>
                    <a:lstStyle/>
                    <a:p>
                      <a:r>
                        <a:rPr lang="en-US" dirty="0" smtClean="0"/>
                        <a:t>Survey selectivity</a:t>
                      </a:r>
                      <a:endParaRPr lang="en-US" dirty="0"/>
                    </a:p>
                  </a:txBody>
                  <a:tcPr anchor="ctr"/>
                </a:tc>
                <a:tc>
                  <a:txBody>
                    <a:bodyPr/>
                    <a:lstStyle/>
                    <a:p>
                      <a:pPr algn="ctr"/>
                      <a:endParaRPr lang="en-US" dirty="0"/>
                    </a:p>
                  </a:txBody>
                  <a:tcPr anchor="ctr"/>
                </a:tc>
                <a:tc>
                  <a:txBody>
                    <a:bodyPr/>
                    <a:lstStyle/>
                    <a:p>
                      <a:pPr algn="ctr"/>
                      <a:r>
                        <a:rPr lang="en-US" dirty="0" smtClean="0"/>
                        <a:t>Does not reproduce observed</a:t>
                      </a:r>
                      <a:endParaRPr lang="en-US" dirty="0"/>
                    </a:p>
                  </a:txBody>
                  <a:tcPr anchor="ctr">
                    <a:solidFill>
                      <a:srgbClr val="FF000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Does not reproduce observed</a:t>
                      </a:r>
                    </a:p>
                  </a:txBody>
                  <a:tcPr anchor="ctr">
                    <a:solidFill>
                      <a:srgbClr val="FF0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Closer</a:t>
                      </a:r>
                      <a:r>
                        <a:rPr lang="en-US" baseline="0" dirty="0" smtClean="0"/>
                        <a:t> to observed</a:t>
                      </a:r>
                      <a:endParaRPr lang="en-US" dirty="0" smtClean="0"/>
                    </a:p>
                    <a:p>
                      <a:pPr algn="ctr"/>
                      <a:endParaRPr lang="en-US" dirty="0"/>
                    </a:p>
                  </a:txBody>
                  <a:tcPr anchor="ctr">
                    <a:solidFill>
                      <a:srgbClr val="00B050"/>
                    </a:solidFill>
                  </a:tcPr>
                </a:tc>
                <a:tc>
                  <a:txBody>
                    <a:bodyPr/>
                    <a:lstStyle/>
                    <a:p>
                      <a:pPr algn="ctr"/>
                      <a:endParaRPr lang="en-US"/>
                    </a:p>
                  </a:txBody>
                  <a:tcPr anchor="ctr"/>
                </a:tc>
                <a:extLst>
                  <a:ext uri="{0D108BD9-81ED-4DB2-BD59-A6C34878D82A}">
                    <a16:rowId xmlns:a16="http://schemas.microsoft.com/office/drawing/2014/main" val="3551683806"/>
                  </a:ext>
                </a:extLst>
              </a:tr>
              <a:tr h="325765">
                <a:tc>
                  <a:txBody>
                    <a:bodyPr/>
                    <a:lstStyle/>
                    <a:p>
                      <a:r>
                        <a:rPr lang="en-US" dirty="0" smtClean="0"/>
                        <a:t>Reference points</a:t>
                      </a:r>
                      <a:endParaRPr lang="en-US" dirty="0"/>
                    </a:p>
                  </a:txBody>
                  <a:tcPr anchor="ctr"/>
                </a:tc>
                <a:tc>
                  <a:txBody>
                    <a:bodyPr/>
                    <a:lstStyle/>
                    <a:p>
                      <a:pPr algn="ctr"/>
                      <a:r>
                        <a:rPr lang="en-US" dirty="0" smtClean="0"/>
                        <a:t>Target exploitation rates</a:t>
                      </a:r>
                      <a:r>
                        <a:rPr lang="en-US" baseline="0" dirty="0" smtClean="0"/>
                        <a:t> &lt;100%</a:t>
                      </a:r>
                      <a:endParaRPr lang="en-US" dirty="0"/>
                    </a:p>
                  </a:txBody>
                  <a:tcPr anchor="ctr">
                    <a:solidFill>
                      <a:srgbClr val="00B05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Target exploitation rates</a:t>
                      </a:r>
                      <a:r>
                        <a:rPr lang="en-US" baseline="0" dirty="0" smtClean="0"/>
                        <a:t> &lt;100%</a:t>
                      </a:r>
                      <a:endParaRPr lang="en-US" dirty="0" smtClean="0"/>
                    </a:p>
                  </a:txBody>
                  <a:tcPr anchor="ctr">
                    <a:solidFill>
                      <a:srgbClr val="00B050"/>
                    </a:solidFill>
                  </a:tcPr>
                </a:tc>
                <a:tc>
                  <a:txBody>
                    <a:bodyPr/>
                    <a:lstStyle/>
                    <a:p>
                      <a:pPr algn="ctr"/>
                      <a:endParaRPr lang="en-US" dirty="0"/>
                    </a:p>
                  </a:txBody>
                  <a:tcPr anchor="ct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Target exploitation rates</a:t>
                      </a:r>
                      <a:r>
                        <a:rPr lang="en-US" baseline="0" dirty="0" smtClean="0"/>
                        <a:t> ~100%</a:t>
                      </a:r>
                      <a:endParaRPr lang="en-US" dirty="0" smtClean="0"/>
                    </a:p>
                  </a:txBody>
                  <a:tcPr anchor="ctr">
                    <a:solidFill>
                      <a:srgbClr val="FF0000"/>
                    </a:solidFill>
                  </a:tcPr>
                </a:tc>
                <a:extLst>
                  <a:ext uri="{0D108BD9-81ED-4DB2-BD59-A6C34878D82A}">
                    <a16:rowId xmlns:a16="http://schemas.microsoft.com/office/drawing/2014/main" val="4206627611"/>
                  </a:ext>
                </a:extLst>
              </a:tr>
              <a:tr h="549501">
                <a:tc>
                  <a:txBody>
                    <a:bodyPr/>
                    <a:lstStyle/>
                    <a:p>
                      <a:r>
                        <a:rPr lang="en-US" dirty="0" smtClean="0"/>
                        <a:t>Survey size comp fit</a:t>
                      </a: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r>
                        <a:rPr lang="en-US" dirty="0" smtClean="0"/>
                        <a:t>~90 likelihood</a:t>
                      </a:r>
                      <a:r>
                        <a:rPr lang="en-US" baseline="0" dirty="0" smtClean="0"/>
                        <a:t> units better</a:t>
                      </a:r>
                      <a:endParaRPr lang="en-US" dirty="0"/>
                    </a:p>
                  </a:txBody>
                  <a:tcPr anchor="ctr">
                    <a:solidFill>
                      <a:srgbClr val="00B050"/>
                    </a:solidFill>
                  </a:tcPr>
                </a:tc>
                <a:tc>
                  <a:txBody>
                    <a:bodyPr/>
                    <a:lstStyle/>
                    <a:p>
                      <a:pPr algn="ctr"/>
                      <a:endParaRPr lang="en-US" dirty="0"/>
                    </a:p>
                  </a:txBody>
                  <a:tcPr anchor="ctr"/>
                </a:tc>
                <a:extLst>
                  <a:ext uri="{0D108BD9-81ED-4DB2-BD59-A6C34878D82A}">
                    <a16:rowId xmlns:a16="http://schemas.microsoft.com/office/drawing/2014/main" val="1086555531"/>
                  </a:ext>
                </a:extLst>
              </a:tr>
              <a:tr h="783508">
                <a:tc>
                  <a:txBody>
                    <a:bodyPr/>
                    <a:lstStyle/>
                    <a:p>
                      <a:r>
                        <a:rPr lang="en-US" dirty="0" smtClean="0"/>
                        <a:t>Retrospective patterns</a:t>
                      </a:r>
                      <a:endParaRPr lang="en-US" dirty="0"/>
                    </a:p>
                  </a:txBody>
                  <a:tcPr anchor="ctr"/>
                </a:tc>
                <a:tc>
                  <a:txBody>
                    <a:bodyPr/>
                    <a:lstStyle/>
                    <a:p>
                      <a:pPr algn="ctr"/>
                      <a:endParaRPr lang="en-US" dirty="0"/>
                    </a:p>
                  </a:txBody>
                  <a:tcPr anchor="ctr"/>
                </a:tc>
                <a:tc>
                  <a:txBody>
                    <a:bodyPr/>
                    <a:lstStyle/>
                    <a:p>
                      <a:pPr algn="ctr"/>
                      <a:r>
                        <a:rPr lang="en-US" dirty="0" smtClean="0"/>
                        <a:t>Double the other models</a:t>
                      </a:r>
                      <a:endParaRPr lang="en-US" dirty="0"/>
                    </a:p>
                  </a:txBody>
                  <a:tcPr anchor="ctr">
                    <a:solidFill>
                      <a:srgbClr val="FF0000"/>
                    </a:solidFill>
                  </a:tcP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3883670263"/>
                  </a:ext>
                </a:extLst>
              </a:tr>
            </a:tbl>
          </a:graphicData>
        </a:graphic>
      </p:graphicFrame>
      <p:sp>
        <p:nvSpPr>
          <p:cNvPr id="6" name="TextBox 5"/>
          <p:cNvSpPr txBox="1"/>
          <p:nvPr/>
        </p:nvSpPr>
        <p:spPr>
          <a:xfrm>
            <a:off x="6027514" y="-80477"/>
            <a:ext cx="3313471" cy="523220"/>
          </a:xfrm>
          <a:prstGeom prst="rect">
            <a:avLst/>
          </a:prstGeom>
          <a:noFill/>
        </p:spPr>
        <p:txBody>
          <a:bodyPr wrap="square" rtlCol="0">
            <a:spAutoFit/>
          </a:bodyPr>
          <a:lstStyle/>
          <a:p>
            <a:r>
              <a:rPr lang="en-US" sz="2800" dirty="0" smtClean="0"/>
              <a:t>Model 21.2</a:t>
            </a:r>
            <a:endParaRPr lang="en-US" sz="2800" dirty="0"/>
          </a:p>
        </p:txBody>
      </p:sp>
      <p:sp>
        <p:nvSpPr>
          <p:cNvPr id="8" name="TextBox 7"/>
          <p:cNvSpPr txBox="1"/>
          <p:nvPr/>
        </p:nvSpPr>
        <p:spPr>
          <a:xfrm>
            <a:off x="9410727" y="-80477"/>
            <a:ext cx="3313471" cy="523220"/>
          </a:xfrm>
          <a:prstGeom prst="rect">
            <a:avLst/>
          </a:prstGeom>
          <a:noFill/>
        </p:spPr>
        <p:txBody>
          <a:bodyPr wrap="square" rtlCol="0">
            <a:spAutoFit/>
          </a:bodyPr>
          <a:lstStyle/>
          <a:p>
            <a:r>
              <a:rPr lang="en-US" sz="2800" dirty="0" smtClean="0"/>
              <a:t>Model 21.3</a:t>
            </a:r>
            <a:endParaRPr lang="en-US" sz="2800" dirty="0"/>
          </a:p>
        </p:txBody>
      </p:sp>
      <p:sp>
        <p:nvSpPr>
          <p:cNvPr id="9" name="TextBox 8"/>
          <p:cNvSpPr txBox="1"/>
          <p:nvPr/>
        </p:nvSpPr>
        <p:spPr>
          <a:xfrm>
            <a:off x="2782528" y="-58665"/>
            <a:ext cx="3313471" cy="523220"/>
          </a:xfrm>
          <a:prstGeom prst="rect">
            <a:avLst/>
          </a:prstGeom>
          <a:noFill/>
        </p:spPr>
        <p:txBody>
          <a:bodyPr wrap="square" rtlCol="0">
            <a:spAutoFit/>
          </a:bodyPr>
          <a:lstStyle/>
          <a:p>
            <a:r>
              <a:rPr lang="en-US" sz="2800" dirty="0" smtClean="0"/>
              <a:t>Model 21.1a</a:t>
            </a:r>
            <a:endParaRPr lang="en-US" sz="2800" dirty="0"/>
          </a:p>
        </p:txBody>
      </p:sp>
    </p:spTree>
    <p:extLst>
      <p:ext uri="{BB962C8B-B14F-4D97-AF65-F5344CB8AC3E}">
        <p14:creationId xmlns:p14="http://schemas.microsoft.com/office/powerpoint/2010/main" val="11369623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13521185"/>
              </p:ext>
            </p:extLst>
          </p:nvPr>
        </p:nvGraphicFramePr>
        <p:xfrm>
          <a:off x="275895" y="843455"/>
          <a:ext cx="11690136" cy="3980795"/>
        </p:xfrm>
        <a:graphic>
          <a:graphicData uri="http://schemas.openxmlformats.org/drawingml/2006/table">
            <a:tbl>
              <a:tblPr>
                <a:tableStyleId>{793D81CF-94F2-401A-BA57-92F5A7B2D0C5}</a:tableStyleId>
              </a:tblPr>
              <a:tblGrid>
                <a:gridCol w="1298904">
                  <a:extLst>
                    <a:ext uri="{9D8B030D-6E8A-4147-A177-3AD203B41FA5}">
                      <a16:colId xmlns:a16="http://schemas.microsoft.com/office/drawing/2014/main" val="2049550658"/>
                    </a:ext>
                  </a:extLst>
                </a:gridCol>
                <a:gridCol w="1298904">
                  <a:extLst>
                    <a:ext uri="{9D8B030D-6E8A-4147-A177-3AD203B41FA5}">
                      <a16:colId xmlns:a16="http://schemas.microsoft.com/office/drawing/2014/main" val="2219705740"/>
                    </a:ext>
                  </a:extLst>
                </a:gridCol>
                <a:gridCol w="1298904">
                  <a:extLst>
                    <a:ext uri="{9D8B030D-6E8A-4147-A177-3AD203B41FA5}">
                      <a16:colId xmlns:a16="http://schemas.microsoft.com/office/drawing/2014/main" val="3449326750"/>
                    </a:ext>
                  </a:extLst>
                </a:gridCol>
                <a:gridCol w="1298904">
                  <a:extLst>
                    <a:ext uri="{9D8B030D-6E8A-4147-A177-3AD203B41FA5}">
                      <a16:colId xmlns:a16="http://schemas.microsoft.com/office/drawing/2014/main" val="3571389373"/>
                    </a:ext>
                  </a:extLst>
                </a:gridCol>
                <a:gridCol w="1298904">
                  <a:extLst>
                    <a:ext uri="{9D8B030D-6E8A-4147-A177-3AD203B41FA5}">
                      <a16:colId xmlns:a16="http://schemas.microsoft.com/office/drawing/2014/main" val="3164840767"/>
                    </a:ext>
                  </a:extLst>
                </a:gridCol>
                <a:gridCol w="1298904">
                  <a:extLst>
                    <a:ext uri="{9D8B030D-6E8A-4147-A177-3AD203B41FA5}">
                      <a16:colId xmlns:a16="http://schemas.microsoft.com/office/drawing/2014/main" val="515240986"/>
                    </a:ext>
                  </a:extLst>
                </a:gridCol>
                <a:gridCol w="1218121">
                  <a:extLst>
                    <a:ext uri="{9D8B030D-6E8A-4147-A177-3AD203B41FA5}">
                      <a16:colId xmlns:a16="http://schemas.microsoft.com/office/drawing/2014/main" val="1632593646"/>
                    </a:ext>
                  </a:extLst>
                </a:gridCol>
                <a:gridCol w="1379687">
                  <a:extLst>
                    <a:ext uri="{9D8B030D-6E8A-4147-A177-3AD203B41FA5}">
                      <a16:colId xmlns:a16="http://schemas.microsoft.com/office/drawing/2014/main" val="172020004"/>
                    </a:ext>
                  </a:extLst>
                </a:gridCol>
                <a:gridCol w="1298904">
                  <a:extLst>
                    <a:ext uri="{9D8B030D-6E8A-4147-A177-3AD203B41FA5}">
                      <a16:colId xmlns:a16="http://schemas.microsoft.com/office/drawing/2014/main" val="39074891"/>
                    </a:ext>
                  </a:extLst>
                </a:gridCol>
              </a:tblGrid>
              <a:tr h="796159">
                <a:tc>
                  <a:txBody>
                    <a:bodyPr/>
                    <a:lstStyle/>
                    <a:p>
                      <a:pPr algn="ctr" fontAlgn="ctr"/>
                      <a:r>
                        <a:rPr lang="en-US" sz="2800" dirty="0">
                          <a:effectLst/>
                        </a:rPr>
                        <a:t>Model</a:t>
                      </a:r>
                      <a:endParaRPr lang="en-US" sz="2800" b="1" dirty="0">
                        <a:solidFill>
                          <a:srgbClr val="000000"/>
                        </a:solidFill>
                        <a:effectLst/>
                        <a:latin typeface="Times New Roman" panose="02020603050405020304" pitchFamily="18" charset="0"/>
                      </a:endParaRPr>
                    </a:p>
                  </a:txBody>
                  <a:tcPr marL="7620" marR="7620" marT="7620" marB="0" anchor="ctr">
                    <a:solidFill>
                      <a:schemeClr val="bg2">
                        <a:lumMod val="75000"/>
                      </a:schemeClr>
                    </a:solidFill>
                  </a:tcPr>
                </a:tc>
                <a:tc>
                  <a:txBody>
                    <a:bodyPr/>
                    <a:lstStyle/>
                    <a:p>
                      <a:pPr algn="ctr" fontAlgn="b"/>
                      <a:r>
                        <a:rPr lang="en-US" sz="2800" dirty="0">
                          <a:effectLst/>
                        </a:rPr>
                        <a:t>MMB</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B35</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F35</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FOFL</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OFL</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M</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err="1">
                          <a:effectLst/>
                        </a:rPr>
                        <a:t>avg_rec</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Status</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extLst>
                  <a:ext uri="{0D108BD9-81ED-4DB2-BD59-A6C34878D82A}">
                    <a16:rowId xmlns:a16="http://schemas.microsoft.com/office/drawing/2014/main" val="4157862075"/>
                  </a:ext>
                </a:extLst>
              </a:tr>
              <a:tr h="796159">
                <a:tc>
                  <a:txBody>
                    <a:bodyPr/>
                    <a:lstStyle/>
                    <a:p>
                      <a:pPr algn="ctr" fontAlgn="b"/>
                      <a:r>
                        <a:rPr lang="en-US" sz="2800">
                          <a:effectLst/>
                        </a:rPr>
                        <a:t>21.1a</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69.93</a:t>
                      </a:r>
                      <a:endParaRPr lang="en-US" sz="2800"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106.87</a:t>
                      </a:r>
                      <a:endParaRPr lang="en-US" sz="2800"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1.79</a:t>
                      </a:r>
                      <a:endParaRPr lang="en-US" sz="2800" dirty="0">
                        <a:solidFill>
                          <a:srgbClr val="000000"/>
                        </a:solidFill>
                        <a:effectLst/>
                        <a:latin typeface="Calibri" panose="020F0502020204030204" pitchFamily="34" charset="0"/>
                      </a:endParaRPr>
                    </a:p>
                  </a:txBody>
                  <a:tcPr marL="7620" marR="7620" marT="7620" marB="0" anchor="ctr">
                    <a:solidFill>
                      <a:schemeClr val="accent1">
                        <a:lumMod val="60000"/>
                        <a:lumOff val="40000"/>
                      </a:schemeClr>
                    </a:solidFill>
                  </a:tcPr>
                </a:tc>
                <a:tc>
                  <a:txBody>
                    <a:bodyPr/>
                    <a:lstStyle/>
                    <a:p>
                      <a:pPr algn="ctr" fontAlgn="b"/>
                      <a:r>
                        <a:rPr lang="en-US" sz="2800" dirty="0">
                          <a:effectLst/>
                        </a:rPr>
                        <a:t>1.4</a:t>
                      </a:r>
                      <a:endParaRPr lang="en-US" sz="2800"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35.7</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0.29</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92.51</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0.65</a:t>
                      </a:r>
                      <a:endParaRPr lang="en-US" sz="280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4222815443"/>
                  </a:ext>
                </a:extLst>
              </a:tr>
              <a:tr h="796159">
                <a:tc>
                  <a:txBody>
                    <a:bodyPr/>
                    <a:lstStyle/>
                    <a:p>
                      <a:pPr algn="ctr" fontAlgn="b"/>
                      <a:r>
                        <a:rPr lang="en-US" sz="2800" dirty="0">
                          <a:effectLst/>
                        </a:rPr>
                        <a:t>21.2</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26.74</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153.42</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1.43</a:t>
                      </a:r>
                      <a:endParaRPr lang="en-US" sz="2800" dirty="0">
                        <a:solidFill>
                          <a:srgbClr val="000000"/>
                        </a:solidFill>
                        <a:effectLst/>
                        <a:latin typeface="Calibri" panose="020F0502020204030204" pitchFamily="34" charset="0"/>
                      </a:endParaRPr>
                    </a:p>
                  </a:txBody>
                  <a:tcPr marL="7620" marR="7620" marT="7620" marB="0" anchor="ctr">
                    <a:solidFill>
                      <a:schemeClr val="accent1">
                        <a:lumMod val="60000"/>
                        <a:lumOff val="40000"/>
                      </a:schemeClr>
                    </a:solidFill>
                  </a:tcPr>
                </a:tc>
                <a:tc>
                  <a:txBody>
                    <a:bodyPr/>
                    <a:lstStyle/>
                    <a:p>
                      <a:pPr algn="ctr" fontAlgn="b"/>
                      <a:r>
                        <a:rPr lang="en-US" sz="2800" dirty="0">
                          <a:effectLst/>
                        </a:rPr>
                        <a:t>0.37</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7.5</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0.27</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106.14</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0.17</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extLst>
                  <a:ext uri="{0D108BD9-81ED-4DB2-BD59-A6C34878D82A}">
                    <a16:rowId xmlns:a16="http://schemas.microsoft.com/office/drawing/2014/main" val="746677926"/>
                  </a:ext>
                </a:extLst>
              </a:tr>
              <a:tr h="796159">
                <a:tc>
                  <a:txBody>
                    <a:bodyPr/>
                    <a:lstStyle/>
                    <a:p>
                      <a:pPr algn="ctr" fontAlgn="b"/>
                      <a:r>
                        <a:rPr lang="en-US" sz="2800">
                          <a:effectLst/>
                        </a:rPr>
                        <a:t>21.3</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41.82</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173.36</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4.76</a:t>
                      </a:r>
                      <a:endParaRPr lang="en-US" sz="2800" dirty="0">
                        <a:solidFill>
                          <a:srgbClr val="000000"/>
                        </a:solidFill>
                        <a:effectLst/>
                        <a:latin typeface="Calibri" panose="020F0502020204030204" pitchFamily="34" charset="0"/>
                      </a:endParaRPr>
                    </a:p>
                  </a:txBody>
                  <a:tcPr marL="7620" marR="7620" marT="7620" marB="0" anchor="ctr">
                    <a:solidFill>
                      <a:schemeClr val="accent1">
                        <a:lumMod val="60000"/>
                        <a:lumOff val="40000"/>
                      </a:schemeClr>
                    </a:solidFill>
                  </a:tcPr>
                </a:tc>
                <a:tc>
                  <a:txBody>
                    <a:bodyPr/>
                    <a:lstStyle/>
                    <a:p>
                      <a:pPr algn="ctr" fontAlgn="b"/>
                      <a:r>
                        <a:rPr lang="en-US" sz="2800">
                          <a:effectLst/>
                        </a:rPr>
                        <a:t>1.15</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17.03</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0.3</a:t>
                      </a:r>
                      <a:endParaRPr lang="en-US" sz="2800"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146.83</a:t>
                      </a:r>
                      <a:endParaRPr lang="en-US" sz="2800"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0.24</a:t>
                      </a:r>
                      <a:endParaRPr lang="en-US" sz="2800"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97519806"/>
                  </a:ext>
                </a:extLst>
              </a:tr>
              <a:tr h="796159">
                <a:tc>
                  <a:txBody>
                    <a:bodyPr/>
                    <a:lstStyle/>
                    <a:p>
                      <a:pPr algn="ctr" fontAlgn="b"/>
                      <a:r>
                        <a:rPr lang="en-US" sz="2800" dirty="0">
                          <a:effectLst/>
                        </a:rPr>
                        <a:t>21.3b</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32.43</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105.01</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0.65</a:t>
                      </a:r>
                      <a:endParaRPr lang="en-US" sz="2800" dirty="0">
                        <a:solidFill>
                          <a:srgbClr val="000000"/>
                        </a:solidFill>
                        <a:effectLst/>
                        <a:latin typeface="Calibri" panose="020F0502020204030204" pitchFamily="34" charset="0"/>
                      </a:endParaRPr>
                    </a:p>
                  </a:txBody>
                  <a:tcPr marL="7620" marR="7620" marT="7620" marB="0" anchor="ctr">
                    <a:solidFill>
                      <a:schemeClr val="accent1">
                        <a:lumMod val="60000"/>
                        <a:lumOff val="40000"/>
                      </a:schemeClr>
                    </a:solidFill>
                  </a:tcPr>
                </a:tc>
                <a:tc>
                  <a:txBody>
                    <a:bodyPr/>
                    <a:lstStyle/>
                    <a:p>
                      <a:pPr algn="ctr" fontAlgn="b"/>
                      <a:r>
                        <a:rPr lang="en-US" sz="2800" dirty="0">
                          <a:effectLst/>
                        </a:rPr>
                        <a:t>0.15</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3.14</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0.3</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146.83</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0.3</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extLst>
                  <a:ext uri="{0D108BD9-81ED-4DB2-BD59-A6C34878D82A}">
                    <a16:rowId xmlns:a16="http://schemas.microsoft.com/office/drawing/2014/main" val="2096777407"/>
                  </a:ext>
                </a:extLst>
              </a:tr>
            </a:tbl>
          </a:graphicData>
        </a:graphic>
      </p:graphicFrame>
    </p:spTree>
    <p:extLst>
      <p:ext uri="{BB962C8B-B14F-4D97-AF65-F5344CB8AC3E}">
        <p14:creationId xmlns:p14="http://schemas.microsoft.com/office/powerpoint/2010/main" val="32951451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0" y="395379"/>
          <a:ext cx="12191998" cy="5965108"/>
        </p:xfrm>
        <a:graphic>
          <a:graphicData uri="http://schemas.openxmlformats.org/drawingml/2006/table">
            <a:tbl>
              <a:tblPr firstRow="1" bandRow="1">
                <a:tableStyleId>{5C22544A-7EE6-4342-B048-85BDC9FD1C3A}</a:tableStyleId>
              </a:tblPr>
              <a:tblGrid>
                <a:gridCol w="2025445">
                  <a:extLst>
                    <a:ext uri="{9D8B030D-6E8A-4147-A177-3AD203B41FA5}">
                      <a16:colId xmlns:a16="http://schemas.microsoft.com/office/drawing/2014/main" val="1680485774"/>
                    </a:ext>
                  </a:extLst>
                </a:gridCol>
                <a:gridCol w="1799303">
                  <a:extLst>
                    <a:ext uri="{9D8B030D-6E8A-4147-A177-3AD203B41FA5}">
                      <a16:colId xmlns:a16="http://schemas.microsoft.com/office/drawing/2014/main" val="3369159218"/>
                    </a:ext>
                  </a:extLst>
                </a:gridCol>
                <a:gridCol w="1457371">
                  <a:extLst>
                    <a:ext uri="{9D8B030D-6E8A-4147-A177-3AD203B41FA5}">
                      <a16:colId xmlns:a16="http://schemas.microsoft.com/office/drawing/2014/main" val="407013585"/>
                    </a:ext>
                  </a:extLst>
                </a:gridCol>
                <a:gridCol w="1684737">
                  <a:extLst>
                    <a:ext uri="{9D8B030D-6E8A-4147-A177-3AD203B41FA5}">
                      <a16:colId xmlns:a16="http://schemas.microsoft.com/office/drawing/2014/main" val="747125255"/>
                    </a:ext>
                  </a:extLst>
                </a:gridCol>
                <a:gridCol w="1741714">
                  <a:extLst>
                    <a:ext uri="{9D8B030D-6E8A-4147-A177-3AD203B41FA5}">
                      <a16:colId xmlns:a16="http://schemas.microsoft.com/office/drawing/2014/main" val="2839979288"/>
                    </a:ext>
                  </a:extLst>
                </a:gridCol>
                <a:gridCol w="1741714">
                  <a:extLst>
                    <a:ext uri="{9D8B030D-6E8A-4147-A177-3AD203B41FA5}">
                      <a16:colId xmlns:a16="http://schemas.microsoft.com/office/drawing/2014/main" val="4202558678"/>
                    </a:ext>
                  </a:extLst>
                </a:gridCol>
                <a:gridCol w="1741714">
                  <a:extLst>
                    <a:ext uri="{9D8B030D-6E8A-4147-A177-3AD203B41FA5}">
                      <a16:colId xmlns:a16="http://schemas.microsoft.com/office/drawing/2014/main" val="1614186075"/>
                    </a:ext>
                  </a:extLst>
                </a:gridCol>
              </a:tblGrid>
              <a:tr h="353651">
                <a:tc>
                  <a:txBody>
                    <a:bodyPr/>
                    <a:lstStyle/>
                    <a:p>
                      <a:endParaRPr lang="en-US"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extLst>
                  <a:ext uri="{0D108BD9-81ED-4DB2-BD59-A6C34878D82A}">
                    <a16:rowId xmlns:a16="http://schemas.microsoft.com/office/drawing/2014/main" val="2819906202"/>
                  </a:ext>
                </a:extLst>
              </a:tr>
              <a:tr h="5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Fits to survey</a:t>
                      </a:r>
                      <a:r>
                        <a:rPr lang="en-US" baseline="0" dirty="0" smtClean="0"/>
                        <a:t> MMB</a:t>
                      </a:r>
                      <a:endParaRPr lang="en-US" dirty="0" smtClean="0"/>
                    </a:p>
                  </a:txBody>
                  <a:tcPr anchor="ctr"/>
                </a:tc>
                <a:tc>
                  <a:txBody>
                    <a:bodyPr/>
                    <a:lstStyle/>
                    <a:p>
                      <a:pPr algn="ctr"/>
                      <a:endParaRPr lang="en-US" dirty="0"/>
                    </a:p>
                  </a:txBody>
                  <a:tcPr anchor="ctr"/>
                </a:tc>
                <a:tc>
                  <a:txBody>
                    <a:bodyPr/>
                    <a:lstStyle/>
                    <a:p>
                      <a:pPr algn="ctr"/>
                      <a:r>
                        <a:rPr lang="en-US" dirty="0" smtClean="0"/>
                        <a:t>Does not fit last years</a:t>
                      </a:r>
                      <a:endParaRPr lang="en-US" dirty="0"/>
                    </a:p>
                  </a:txBody>
                  <a:tcPr anchor="ctr">
                    <a:solidFill>
                      <a:srgbClr val="FF0000"/>
                    </a:solidFill>
                  </a:tcPr>
                </a:tc>
                <a:tc>
                  <a:txBody>
                    <a:bodyPr/>
                    <a:lstStyle/>
                    <a:p>
                      <a:pPr algn="ctr"/>
                      <a:r>
                        <a:rPr lang="en-US" dirty="0" smtClean="0"/>
                        <a:t>Fits</a:t>
                      </a:r>
                      <a:r>
                        <a:rPr lang="en-US" baseline="0" dirty="0" smtClean="0"/>
                        <a:t> terminal years</a:t>
                      </a:r>
                      <a:endParaRPr lang="en-US" dirty="0"/>
                    </a:p>
                  </a:txBody>
                  <a:tcPr anchor="ctr">
                    <a:solidFill>
                      <a:srgbClr val="00B050"/>
                    </a:solidFill>
                  </a:tcPr>
                </a:tc>
                <a:tc>
                  <a:txBody>
                    <a:bodyPr/>
                    <a:lstStyle/>
                    <a:p>
                      <a:pPr algn="ctr"/>
                      <a:endParaRPr lang="en-US" dirty="0"/>
                    </a:p>
                  </a:txBody>
                  <a:tcPr anchor="ctr"/>
                </a:tc>
                <a:tc>
                  <a:txBody>
                    <a:bodyPr/>
                    <a:lstStyle/>
                    <a:p>
                      <a:pPr algn="ctr"/>
                      <a:r>
                        <a:rPr lang="en-US" dirty="0" smtClean="0"/>
                        <a:t>Fits terminal years</a:t>
                      </a:r>
                      <a:endParaRPr lang="en-US" dirty="0"/>
                    </a:p>
                  </a:txBody>
                  <a:tcPr anchor="ctr">
                    <a:solidFill>
                      <a:srgbClr val="00B050"/>
                    </a:solidFill>
                  </a:tcPr>
                </a:tc>
                <a:tc>
                  <a:txBody>
                    <a:bodyPr/>
                    <a:lstStyle/>
                    <a:p>
                      <a:pPr algn="ctr"/>
                      <a:endParaRPr lang="en-US"/>
                    </a:p>
                  </a:txBody>
                  <a:tcPr anchor="ctr"/>
                </a:tc>
                <a:extLst>
                  <a:ext uri="{0D108BD9-81ED-4DB2-BD59-A6C34878D82A}">
                    <a16:rowId xmlns:a16="http://schemas.microsoft.com/office/drawing/2014/main" val="4069540029"/>
                  </a:ext>
                </a:extLst>
              </a:tr>
              <a:tr h="498917">
                <a:tc>
                  <a:txBody>
                    <a:bodyPr/>
                    <a:lstStyle/>
                    <a:p>
                      <a:r>
                        <a:rPr lang="en-US" dirty="0" smtClean="0"/>
                        <a:t>Estimates of &gt;101mm</a:t>
                      </a:r>
                      <a:r>
                        <a:rPr lang="en-US" baseline="0" dirty="0" smtClean="0"/>
                        <a:t> males</a:t>
                      </a:r>
                      <a:endParaRPr lang="en-US" dirty="0"/>
                    </a:p>
                  </a:txBody>
                  <a:tcPr anchor="ctr"/>
                </a:tc>
                <a:tc>
                  <a:txBody>
                    <a:bodyPr/>
                    <a:lstStyle/>
                    <a:p>
                      <a:pPr algn="ctr"/>
                      <a:endParaRPr lang="en-US" dirty="0"/>
                    </a:p>
                  </a:txBody>
                  <a:tcPr anchor="ctr"/>
                </a:tc>
                <a:tc>
                  <a:txBody>
                    <a:bodyPr/>
                    <a:lstStyle/>
                    <a:p>
                      <a:pPr algn="ctr"/>
                      <a:r>
                        <a:rPr lang="en-US" dirty="0" smtClean="0"/>
                        <a:t>&gt;triple observed</a:t>
                      </a:r>
                      <a:endParaRPr lang="en-US" dirty="0"/>
                    </a:p>
                  </a:txBody>
                  <a:tcPr anchor="ctr">
                    <a:solidFill>
                      <a:srgbClr val="FF0000"/>
                    </a:solidFill>
                  </a:tcPr>
                </a:tc>
                <a:tc>
                  <a:txBody>
                    <a:bodyPr/>
                    <a:lstStyle/>
                    <a:p>
                      <a:pPr algn="ctr"/>
                      <a:endParaRPr lang="en-US" dirty="0"/>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nchor="ctr">
                    <a:solidFill>
                      <a:schemeClr val="accent1">
                        <a:lumMod val="20000"/>
                        <a:lumOff val="80000"/>
                      </a:schemeClr>
                    </a:solidFill>
                  </a:tcPr>
                </a:tc>
                <a:tc>
                  <a:txBody>
                    <a:bodyPr/>
                    <a:lstStyle/>
                    <a:p>
                      <a:pPr algn="ctr"/>
                      <a:endParaRPr lang="en-US" dirty="0"/>
                    </a:p>
                  </a:txBody>
                  <a:tcPr anchor="ctr">
                    <a:solidFill>
                      <a:schemeClr val="accent1">
                        <a:lumMod val="20000"/>
                        <a:lumOff val="80000"/>
                      </a:schemeClr>
                    </a:solidFill>
                  </a:tcPr>
                </a:tc>
                <a:tc>
                  <a:txBody>
                    <a:bodyPr/>
                    <a:lstStyle/>
                    <a:p>
                      <a:pPr algn="ctr"/>
                      <a:endParaRPr lang="en-US" dirty="0"/>
                    </a:p>
                  </a:txBody>
                  <a:tcPr anchor="ctr">
                    <a:solidFill>
                      <a:schemeClr val="accent1">
                        <a:lumMod val="20000"/>
                        <a:lumOff val="80000"/>
                      </a:schemeClr>
                    </a:solidFill>
                  </a:tcPr>
                </a:tc>
                <a:extLst>
                  <a:ext uri="{0D108BD9-81ED-4DB2-BD59-A6C34878D82A}">
                    <a16:rowId xmlns:a16="http://schemas.microsoft.com/office/drawing/2014/main" val="65951802"/>
                  </a:ext>
                </a:extLst>
              </a:tr>
              <a:tr h="7148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Probability</a:t>
                      </a:r>
                      <a:r>
                        <a:rPr lang="en-US" baseline="0" dirty="0" smtClean="0"/>
                        <a:t> of terminally molting</a:t>
                      </a:r>
                      <a:endParaRPr lang="en-US" dirty="0" smtClean="0"/>
                    </a:p>
                    <a:p>
                      <a:endParaRPr lang="en-US" dirty="0"/>
                    </a:p>
                  </a:txBody>
                  <a:tcPr anchor="ctr"/>
                </a:tc>
                <a:tc>
                  <a:txBody>
                    <a:bodyPr/>
                    <a:lstStyle/>
                    <a:p>
                      <a:pPr algn="ctr"/>
                      <a:endParaRPr lang="en-US" dirty="0"/>
                    </a:p>
                  </a:txBody>
                  <a:tcPr anchor="ctr"/>
                </a:tc>
                <a:tc>
                  <a:txBody>
                    <a:bodyPr/>
                    <a:lstStyle/>
                    <a:p>
                      <a:pPr algn="ctr"/>
                      <a:r>
                        <a:rPr lang="en-US" dirty="0" smtClean="0"/>
                        <a:t>Does not reproduce observed</a:t>
                      </a:r>
                      <a:endParaRPr lang="en-US" dirty="0"/>
                    </a:p>
                  </a:txBody>
                  <a:tcPr anchor="ctr">
                    <a:solidFill>
                      <a:srgbClr val="FF000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Does not reproduce observed</a:t>
                      </a:r>
                    </a:p>
                  </a:txBody>
                  <a:tcPr anchor="ctr">
                    <a:solidFill>
                      <a:srgbClr val="FF0000"/>
                    </a:solidFill>
                  </a:tcPr>
                </a:tc>
                <a:tc>
                  <a:txBody>
                    <a:bodyPr/>
                    <a:lstStyle/>
                    <a:p>
                      <a:pPr algn="ctr"/>
                      <a:r>
                        <a:rPr lang="en-US" dirty="0" smtClean="0"/>
                        <a:t>Closer</a:t>
                      </a:r>
                      <a:r>
                        <a:rPr lang="en-US" baseline="0" dirty="0" smtClean="0"/>
                        <a:t> to observed</a:t>
                      </a:r>
                      <a:endParaRPr lang="en-US" dirty="0"/>
                    </a:p>
                  </a:txBody>
                  <a:tcPr anchor="ctr">
                    <a:solidFill>
                      <a:srgbClr val="00B050"/>
                    </a:solidFill>
                  </a:tcPr>
                </a:tc>
                <a:tc>
                  <a:txBody>
                    <a:bodyPr/>
                    <a:lstStyle/>
                    <a:p>
                      <a:pPr algn="ctr"/>
                      <a:endParaRPr lang="en-US" dirty="0"/>
                    </a:p>
                  </a:txBody>
                  <a:tcPr anchor="ctr"/>
                </a:tc>
                <a:extLst>
                  <a:ext uri="{0D108BD9-81ED-4DB2-BD59-A6C34878D82A}">
                    <a16:rowId xmlns:a16="http://schemas.microsoft.com/office/drawing/2014/main" val="3704831694"/>
                  </a:ext>
                </a:extLst>
              </a:tr>
              <a:tr h="656505">
                <a:tc>
                  <a:txBody>
                    <a:bodyPr/>
                    <a:lstStyle/>
                    <a:p>
                      <a:r>
                        <a:rPr lang="en-US" dirty="0" smtClean="0"/>
                        <a:t>Survey selectivity</a:t>
                      </a:r>
                      <a:endParaRPr lang="en-US" dirty="0"/>
                    </a:p>
                  </a:txBody>
                  <a:tcPr anchor="ctr"/>
                </a:tc>
                <a:tc>
                  <a:txBody>
                    <a:bodyPr/>
                    <a:lstStyle/>
                    <a:p>
                      <a:pPr algn="ctr"/>
                      <a:endParaRPr lang="en-US" dirty="0"/>
                    </a:p>
                  </a:txBody>
                  <a:tcPr anchor="ctr"/>
                </a:tc>
                <a:tc>
                  <a:txBody>
                    <a:bodyPr/>
                    <a:lstStyle/>
                    <a:p>
                      <a:pPr algn="ctr"/>
                      <a:r>
                        <a:rPr lang="en-US" dirty="0" smtClean="0"/>
                        <a:t>Does not reproduce observed</a:t>
                      </a:r>
                      <a:endParaRPr lang="en-US" dirty="0"/>
                    </a:p>
                  </a:txBody>
                  <a:tcPr anchor="ctr">
                    <a:solidFill>
                      <a:srgbClr val="FF000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Does not reproduce observed</a:t>
                      </a:r>
                    </a:p>
                  </a:txBody>
                  <a:tcPr anchor="ctr">
                    <a:solidFill>
                      <a:srgbClr val="FF0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Closer</a:t>
                      </a:r>
                      <a:r>
                        <a:rPr lang="en-US" baseline="0" dirty="0" smtClean="0"/>
                        <a:t> to observed</a:t>
                      </a:r>
                      <a:endParaRPr lang="en-US" dirty="0" smtClean="0"/>
                    </a:p>
                    <a:p>
                      <a:pPr algn="ctr"/>
                      <a:endParaRPr lang="en-US" dirty="0"/>
                    </a:p>
                  </a:txBody>
                  <a:tcPr anchor="ctr">
                    <a:solidFill>
                      <a:srgbClr val="00B050"/>
                    </a:solidFill>
                  </a:tcPr>
                </a:tc>
                <a:tc>
                  <a:txBody>
                    <a:bodyPr/>
                    <a:lstStyle/>
                    <a:p>
                      <a:pPr algn="ctr"/>
                      <a:endParaRPr lang="en-US"/>
                    </a:p>
                  </a:txBody>
                  <a:tcPr anchor="ctr"/>
                </a:tc>
                <a:extLst>
                  <a:ext uri="{0D108BD9-81ED-4DB2-BD59-A6C34878D82A}">
                    <a16:rowId xmlns:a16="http://schemas.microsoft.com/office/drawing/2014/main" val="3551683806"/>
                  </a:ext>
                </a:extLst>
              </a:tr>
              <a:tr h="325765">
                <a:tc>
                  <a:txBody>
                    <a:bodyPr/>
                    <a:lstStyle/>
                    <a:p>
                      <a:r>
                        <a:rPr lang="en-US" dirty="0" smtClean="0"/>
                        <a:t>Reference points</a:t>
                      </a:r>
                      <a:endParaRPr lang="en-US" dirty="0"/>
                    </a:p>
                  </a:txBody>
                  <a:tcPr anchor="ctr"/>
                </a:tc>
                <a:tc>
                  <a:txBody>
                    <a:bodyPr/>
                    <a:lstStyle/>
                    <a:p>
                      <a:pPr algn="ctr"/>
                      <a:r>
                        <a:rPr lang="en-US" dirty="0" smtClean="0"/>
                        <a:t>Target exploitation rates</a:t>
                      </a:r>
                      <a:r>
                        <a:rPr lang="en-US" baseline="0" dirty="0" smtClean="0"/>
                        <a:t> &lt;100%</a:t>
                      </a:r>
                      <a:endParaRPr lang="en-US" dirty="0"/>
                    </a:p>
                  </a:txBody>
                  <a:tcPr anchor="ctr">
                    <a:solidFill>
                      <a:srgbClr val="00B05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Target exploitation rates</a:t>
                      </a:r>
                      <a:r>
                        <a:rPr lang="en-US" baseline="0" dirty="0" smtClean="0"/>
                        <a:t> &lt;100%</a:t>
                      </a:r>
                      <a:endParaRPr lang="en-US" dirty="0" smtClean="0"/>
                    </a:p>
                  </a:txBody>
                  <a:tcPr anchor="ctr">
                    <a:solidFill>
                      <a:srgbClr val="00B050"/>
                    </a:solidFill>
                  </a:tcPr>
                </a:tc>
                <a:tc>
                  <a:txBody>
                    <a:bodyPr/>
                    <a:lstStyle/>
                    <a:p>
                      <a:pPr algn="ctr"/>
                      <a:endParaRPr lang="en-US" dirty="0"/>
                    </a:p>
                  </a:txBody>
                  <a:tcPr anchor="ct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Target exploitation rates</a:t>
                      </a:r>
                      <a:r>
                        <a:rPr lang="en-US" baseline="0" dirty="0" smtClean="0"/>
                        <a:t> ~100%</a:t>
                      </a:r>
                      <a:endParaRPr lang="en-US" dirty="0" smtClean="0"/>
                    </a:p>
                  </a:txBody>
                  <a:tcPr anchor="ctr">
                    <a:solidFill>
                      <a:srgbClr val="FF0000"/>
                    </a:solidFill>
                  </a:tcPr>
                </a:tc>
                <a:extLst>
                  <a:ext uri="{0D108BD9-81ED-4DB2-BD59-A6C34878D82A}">
                    <a16:rowId xmlns:a16="http://schemas.microsoft.com/office/drawing/2014/main" val="4206627611"/>
                  </a:ext>
                </a:extLst>
              </a:tr>
              <a:tr h="549501">
                <a:tc>
                  <a:txBody>
                    <a:bodyPr/>
                    <a:lstStyle/>
                    <a:p>
                      <a:r>
                        <a:rPr lang="en-US" dirty="0" smtClean="0"/>
                        <a:t>Survey size comp fit</a:t>
                      </a: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r>
                        <a:rPr lang="en-US" dirty="0" smtClean="0"/>
                        <a:t>~90 likelihood</a:t>
                      </a:r>
                      <a:r>
                        <a:rPr lang="en-US" baseline="0" dirty="0" smtClean="0"/>
                        <a:t> units better</a:t>
                      </a:r>
                      <a:endParaRPr lang="en-US" dirty="0"/>
                    </a:p>
                  </a:txBody>
                  <a:tcPr anchor="ctr">
                    <a:solidFill>
                      <a:srgbClr val="00B050"/>
                    </a:solidFill>
                  </a:tcPr>
                </a:tc>
                <a:tc>
                  <a:txBody>
                    <a:bodyPr/>
                    <a:lstStyle/>
                    <a:p>
                      <a:pPr algn="ctr"/>
                      <a:endParaRPr lang="en-US" dirty="0"/>
                    </a:p>
                  </a:txBody>
                  <a:tcPr anchor="ctr"/>
                </a:tc>
                <a:extLst>
                  <a:ext uri="{0D108BD9-81ED-4DB2-BD59-A6C34878D82A}">
                    <a16:rowId xmlns:a16="http://schemas.microsoft.com/office/drawing/2014/main" val="1086555531"/>
                  </a:ext>
                </a:extLst>
              </a:tr>
              <a:tr h="783508">
                <a:tc>
                  <a:txBody>
                    <a:bodyPr/>
                    <a:lstStyle/>
                    <a:p>
                      <a:r>
                        <a:rPr lang="en-US" dirty="0" smtClean="0"/>
                        <a:t>Retrospective patterns</a:t>
                      </a:r>
                      <a:endParaRPr lang="en-US" dirty="0"/>
                    </a:p>
                  </a:txBody>
                  <a:tcPr anchor="ctr"/>
                </a:tc>
                <a:tc>
                  <a:txBody>
                    <a:bodyPr/>
                    <a:lstStyle/>
                    <a:p>
                      <a:pPr algn="ctr"/>
                      <a:endParaRPr lang="en-US" dirty="0"/>
                    </a:p>
                  </a:txBody>
                  <a:tcPr anchor="ctr"/>
                </a:tc>
                <a:tc>
                  <a:txBody>
                    <a:bodyPr/>
                    <a:lstStyle/>
                    <a:p>
                      <a:pPr algn="ctr"/>
                      <a:r>
                        <a:rPr lang="en-US" dirty="0" smtClean="0"/>
                        <a:t>Double the other models</a:t>
                      </a:r>
                      <a:endParaRPr lang="en-US" dirty="0"/>
                    </a:p>
                  </a:txBody>
                  <a:tcPr anchor="ctr">
                    <a:solidFill>
                      <a:srgbClr val="FF0000"/>
                    </a:solidFill>
                  </a:tcP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3883670263"/>
                  </a:ext>
                </a:extLst>
              </a:tr>
            </a:tbl>
          </a:graphicData>
        </a:graphic>
      </p:graphicFrame>
      <p:sp>
        <p:nvSpPr>
          <p:cNvPr id="6" name="TextBox 5"/>
          <p:cNvSpPr txBox="1"/>
          <p:nvPr/>
        </p:nvSpPr>
        <p:spPr>
          <a:xfrm>
            <a:off x="6027514" y="-80477"/>
            <a:ext cx="3313471" cy="523220"/>
          </a:xfrm>
          <a:prstGeom prst="rect">
            <a:avLst/>
          </a:prstGeom>
          <a:noFill/>
        </p:spPr>
        <p:txBody>
          <a:bodyPr wrap="square" rtlCol="0">
            <a:spAutoFit/>
          </a:bodyPr>
          <a:lstStyle/>
          <a:p>
            <a:r>
              <a:rPr lang="en-US" sz="2800" dirty="0" smtClean="0"/>
              <a:t>Model 21.2</a:t>
            </a:r>
            <a:endParaRPr lang="en-US" sz="2800" dirty="0"/>
          </a:p>
        </p:txBody>
      </p:sp>
      <p:sp>
        <p:nvSpPr>
          <p:cNvPr id="8" name="TextBox 7"/>
          <p:cNvSpPr txBox="1"/>
          <p:nvPr/>
        </p:nvSpPr>
        <p:spPr>
          <a:xfrm>
            <a:off x="9410727" y="-80477"/>
            <a:ext cx="3313471" cy="523220"/>
          </a:xfrm>
          <a:prstGeom prst="rect">
            <a:avLst/>
          </a:prstGeom>
          <a:noFill/>
        </p:spPr>
        <p:txBody>
          <a:bodyPr wrap="square" rtlCol="0">
            <a:spAutoFit/>
          </a:bodyPr>
          <a:lstStyle/>
          <a:p>
            <a:r>
              <a:rPr lang="en-US" sz="2800" dirty="0" smtClean="0"/>
              <a:t>Model 21.3</a:t>
            </a:r>
            <a:endParaRPr lang="en-US" sz="2800" dirty="0"/>
          </a:p>
        </p:txBody>
      </p:sp>
      <p:sp>
        <p:nvSpPr>
          <p:cNvPr id="9" name="TextBox 8"/>
          <p:cNvSpPr txBox="1"/>
          <p:nvPr/>
        </p:nvSpPr>
        <p:spPr>
          <a:xfrm>
            <a:off x="2782528" y="-58665"/>
            <a:ext cx="3313471" cy="523220"/>
          </a:xfrm>
          <a:prstGeom prst="rect">
            <a:avLst/>
          </a:prstGeom>
          <a:noFill/>
        </p:spPr>
        <p:txBody>
          <a:bodyPr wrap="square" rtlCol="0">
            <a:spAutoFit/>
          </a:bodyPr>
          <a:lstStyle/>
          <a:p>
            <a:r>
              <a:rPr lang="en-US" sz="2800" dirty="0" smtClean="0"/>
              <a:t>Model 21.1a</a:t>
            </a:r>
            <a:endParaRPr lang="en-US" sz="2800" dirty="0"/>
          </a:p>
        </p:txBody>
      </p:sp>
    </p:spTree>
    <p:extLst>
      <p:ext uri="{BB962C8B-B14F-4D97-AF65-F5344CB8AC3E}">
        <p14:creationId xmlns:p14="http://schemas.microsoft.com/office/powerpoint/2010/main" val="29854131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26677" y="1825625"/>
            <a:ext cx="5193103" cy="4351338"/>
          </a:xfrm>
        </p:spPr>
        <p:txBody>
          <a:bodyPr/>
          <a:lstStyle/>
          <a:p>
            <a:endParaRPr lang="en-US" dirty="0"/>
          </a:p>
        </p:txBody>
      </p:sp>
      <p:sp>
        <p:nvSpPr>
          <p:cNvPr id="5" name="Title 1"/>
          <p:cNvSpPr txBox="1">
            <a:spLocks/>
          </p:cNvSpPr>
          <p:nvPr/>
        </p:nvSpPr>
        <p:spPr>
          <a:xfrm>
            <a:off x="6426678" y="365125"/>
            <a:ext cx="4927121" cy="1325563"/>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Mature male biomass at the time of survey</a:t>
            </a:r>
            <a:endParaRPr lang="en-US" dirty="0"/>
          </a:p>
        </p:txBody>
      </p:sp>
      <p:pic>
        <p:nvPicPr>
          <p:cNvPr id="6" name="Picture 5"/>
          <p:cNvPicPr>
            <a:picLocks noChangeAspect="1"/>
          </p:cNvPicPr>
          <p:nvPr/>
        </p:nvPicPr>
        <p:blipFill>
          <a:blip r:embed="rId2"/>
          <a:stretch>
            <a:fillRect/>
          </a:stretch>
        </p:blipFill>
        <p:spPr>
          <a:xfrm>
            <a:off x="0" y="-1"/>
            <a:ext cx="6349042" cy="7025743"/>
          </a:xfrm>
          <a:prstGeom prst="rect">
            <a:avLst/>
          </a:prstGeom>
        </p:spPr>
      </p:pic>
      <p:graphicFrame>
        <p:nvGraphicFramePr>
          <p:cNvPr id="7" name="Content Placeholder 5"/>
          <p:cNvGraphicFramePr>
            <a:graphicFrameLocks/>
          </p:cNvGraphicFramePr>
          <p:nvPr/>
        </p:nvGraphicFramePr>
        <p:xfrm>
          <a:off x="6426677" y="1825625"/>
          <a:ext cx="4927122" cy="4273252"/>
        </p:xfrm>
        <a:graphic>
          <a:graphicData uri="http://schemas.openxmlformats.org/drawingml/2006/table">
            <a:tbl>
              <a:tblPr firstRow="1" bandRow="1">
                <a:tableStyleId>{5C22544A-7EE6-4342-B048-85BDC9FD1C3A}</a:tableStyleId>
              </a:tblPr>
              <a:tblGrid>
                <a:gridCol w="2463561">
                  <a:extLst>
                    <a:ext uri="{9D8B030D-6E8A-4147-A177-3AD203B41FA5}">
                      <a16:colId xmlns:a16="http://schemas.microsoft.com/office/drawing/2014/main" val="4104292044"/>
                    </a:ext>
                  </a:extLst>
                </a:gridCol>
                <a:gridCol w="2463561">
                  <a:extLst>
                    <a:ext uri="{9D8B030D-6E8A-4147-A177-3AD203B41FA5}">
                      <a16:colId xmlns:a16="http://schemas.microsoft.com/office/drawing/2014/main" val="1591566341"/>
                    </a:ext>
                  </a:extLst>
                </a:gridCol>
              </a:tblGrid>
              <a:tr h="1068313">
                <a:tc>
                  <a:txBody>
                    <a:bodyPr/>
                    <a:lstStyle/>
                    <a:p>
                      <a:pPr algn="ctr"/>
                      <a:r>
                        <a:rPr lang="en-US" sz="3600" dirty="0" smtClean="0"/>
                        <a:t>Model</a:t>
                      </a:r>
                      <a:endParaRPr lang="en-US" sz="3600" dirty="0"/>
                    </a:p>
                  </a:txBody>
                  <a:tcPr/>
                </a:tc>
                <a:tc>
                  <a:txBody>
                    <a:bodyPr/>
                    <a:lstStyle/>
                    <a:p>
                      <a:pPr algn="ctr"/>
                      <a:r>
                        <a:rPr lang="en-US" sz="3600" dirty="0" err="1" smtClean="0"/>
                        <a:t>Mohn’s</a:t>
                      </a:r>
                      <a:r>
                        <a:rPr lang="en-US" sz="3600" dirty="0" smtClean="0"/>
                        <a:t> rho</a:t>
                      </a:r>
                      <a:endParaRPr lang="en-US" sz="3600" dirty="0"/>
                    </a:p>
                  </a:txBody>
                  <a:tcPr/>
                </a:tc>
                <a:extLst>
                  <a:ext uri="{0D108BD9-81ED-4DB2-BD59-A6C34878D82A}">
                    <a16:rowId xmlns:a16="http://schemas.microsoft.com/office/drawing/2014/main" val="4021081101"/>
                  </a:ext>
                </a:extLst>
              </a:tr>
              <a:tr h="1068313">
                <a:tc>
                  <a:txBody>
                    <a:bodyPr/>
                    <a:lstStyle/>
                    <a:p>
                      <a:pPr algn="ctr"/>
                      <a:r>
                        <a:rPr lang="en-US" sz="3600" dirty="0" smtClean="0"/>
                        <a:t>21.1a</a:t>
                      </a:r>
                      <a:endParaRPr lang="en-US" sz="3600" dirty="0"/>
                    </a:p>
                  </a:txBody>
                  <a:tcPr/>
                </a:tc>
                <a:tc>
                  <a:txBody>
                    <a:bodyPr/>
                    <a:lstStyle/>
                    <a:p>
                      <a:pPr algn="ctr"/>
                      <a:r>
                        <a:rPr lang="en-US" sz="3600" dirty="0" smtClean="0"/>
                        <a:t>1.06</a:t>
                      </a:r>
                      <a:endParaRPr lang="en-US" sz="3600" dirty="0"/>
                    </a:p>
                  </a:txBody>
                  <a:tcPr/>
                </a:tc>
                <a:extLst>
                  <a:ext uri="{0D108BD9-81ED-4DB2-BD59-A6C34878D82A}">
                    <a16:rowId xmlns:a16="http://schemas.microsoft.com/office/drawing/2014/main" val="3407027923"/>
                  </a:ext>
                </a:extLst>
              </a:tr>
              <a:tr h="1068313">
                <a:tc>
                  <a:txBody>
                    <a:bodyPr/>
                    <a:lstStyle/>
                    <a:p>
                      <a:pPr algn="ctr"/>
                      <a:r>
                        <a:rPr lang="en-US" sz="3600" dirty="0" smtClean="0"/>
                        <a:t>21.2</a:t>
                      </a:r>
                      <a:endParaRPr lang="en-US" sz="3600" dirty="0"/>
                    </a:p>
                  </a:txBody>
                  <a:tcPr/>
                </a:tc>
                <a:tc>
                  <a:txBody>
                    <a:bodyPr/>
                    <a:lstStyle/>
                    <a:p>
                      <a:pPr algn="ctr"/>
                      <a:r>
                        <a:rPr lang="en-US" sz="3600" dirty="0" smtClean="0"/>
                        <a:t>0.47</a:t>
                      </a:r>
                      <a:endParaRPr lang="en-US" sz="3600" dirty="0"/>
                    </a:p>
                  </a:txBody>
                  <a:tcPr/>
                </a:tc>
                <a:extLst>
                  <a:ext uri="{0D108BD9-81ED-4DB2-BD59-A6C34878D82A}">
                    <a16:rowId xmlns:a16="http://schemas.microsoft.com/office/drawing/2014/main" val="232752990"/>
                  </a:ext>
                </a:extLst>
              </a:tr>
              <a:tr h="1068313">
                <a:tc>
                  <a:txBody>
                    <a:bodyPr/>
                    <a:lstStyle/>
                    <a:p>
                      <a:pPr algn="ctr"/>
                      <a:r>
                        <a:rPr lang="en-US" sz="3600" dirty="0" smtClean="0"/>
                        <a:t>21.3</a:t>
                      </a:r>
                      <a:endParaRPr lang="en-US" sz="3600" dirty="0"/>
                    </a:p>
                  </a:txBody>
                  <a:tcPr/>
                </a:tc>
                <a:tc>
                  <a:txBody>
                    <a:bodyPr/>
                    <a:lstStyle/>
                    <a:p>
                      <a:pPr algn="ctr"/>
                      <a:r>
                        <a:rPr lang="en-US" sz="3600" dirty="0" smtClean="0"/>
                        <a:t>0.45</a:t>
                      </a:r>
                      <a:endParaRPr lang="en-US" sz="3600" dirty="0"/>
                    </a:p>
                  </a:txBody>
                  <a:tcPr/>
                </a:tc>
                <a:extLst>
                  <a:ext uri="{0D108BD9-81ED-4DB2-BD59-A6C34878D82A}">
                    <a16:rowId xmlns:a16="http://schemas.microsoft.com/office/drawing/2014/main" val="1842504045"/>
                  </a:ext>
                </a:extLst>
              </a:tr>
            </a:tbl>
          </a:graphicData>
        </a:graphic>
      </p:graphicFrame>
    </p:spTree>
    <p:extLst>
      <p:ext uri="{BB962C8B-B14F-4D97-AF65-F5344CB8AC3E}">
        <p14:creationId xmlns:p14="http://schemas.microsoft.com/office/powerpoint/2010/main" val="34059350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6678" y="365125"/>
            <a:ext cx="4927121" cy="1325563"/>
          </a:xfrm>
        </p:spPr>
        <p:txBody>
          <a:bodyPr>
            <a:normAutofit fontScale="90000"/>
          </a:bodyPr>
          <a:lstStyle/>
          <a:p>
            <a:r>
              <a:rPr lang="en-US" dirty="0" smtClean="0"/>
              <a:t>Mature male biomass at the time of mating</a:t>
            </a:r>
            <a:endParaRPr lang="en-US" dirty="0"/>
          </a:p>
        </p:txBody>
      </p:sp>
      <p:pic>
        <p:nvPicPr>
          <p:cNvPr id="4" name="Picture 3"/>
          <p:cNvPicPr>
            <a:picLocks noChangeAspect="1"/>
          </p:cNvPicPr>
          <p:nvPr/>
        </p:nvPicPr>
        <p:blipFill>
          <a:blip r:embed="rId2"/>
          <a:stretch>
            <a:fillRect/>
          </a:stretch>
        </p:blipFill>
        <p:spPr>
          <a:xfrm>
            <a:off x="0" y="5451"/>
            <a:ext cx="6323162" cy="6997104"/>
          </a:xfrm>
          <a:prstGeom prst="rect">
            <a:avLst/>
          </a:prstGeom>
        </p:spPr>
      </p:pic>
      <p:graphicFrame>
        <p:nvGraphicFramePr>
          <p:cNvPr id="6" name="Content Placeholder 5"/>
          <p:cNvGraphicFramePr>
            <a:graphicFrameLocks noGrp="1"/>
          </p:cNvGraphicFramePr>
          <p:nvPr>
            <p:ph idx="1"/>
          </p:nvPr>
        </p:nvGraphicFramePr>
        <p:xfrm>
          <a:off x="6426678" y="1825625"/>
          <a:ext cx="4927122" cy="4273252"/>
        </p:xfrm>
        <a:graphic>
          <a:graphicData uri="http://schemas.openxmlformats.org/drawingml/2006/table">
            <a:tbl>
              <a:tblPr firstRow="1" bandRow="1">
                <a:tableStyleId>{5C22544A-7EE6-4342-B048-85BDC9FD1C3A}</a:tableStyleId>
              </a:tblPr>
              <a:tblGrid>
                <a:gridCol w="2463561">
                  <a:extLst>
                    <a:ext uri="{9D8B030D-6E8A-4147-A177-3AD203B41FA5}">
                      <a16:colId xmlns:a16="http://schemas.microsoft.com/office/drawing/2014/main" val="4104292044"/>
                    </a:ext>
                  </a:extLst>
                </a:gridCol>
                <a:gridCol w="2463561">
                  <a:extLst>
                    <a:ext uri="{9D8B030D-6E8A-4147-A177-3AD203B41FA5}">
                      <a16:colId xmlns:a16="http://schemas.microsoft.com/office/drawing/2014/main" val="1591566341"/>
                    </a:ext>
                  </a:extLst>
                </a:gridCol>
              </a:tblGrid>
              <a:tr h="1068313">
                <a:tc>
                  <a:txBody>
                    <a:bodyPr/>
                    <a:lstStyle/>
                    <a:p>
                      <a:pPr algn="ctr"/>
                      <a:r>
                        <a:rPr lang="en-US" sz="3600" dirty="0" smtClean="0"/>
                        <a:t>Model</a:t>
                      </a:r>
                      <a:endParaRPr lang="en-US" sz="3600" dirty="0"/>
                    </a:p>
                  </a:txBody>
                  <a:tcPr/>
                </a:tc>
                <a:tc>
                  <a:txBody>
                    <a:bodyPr/>
                    <a:lstStyle/>
                    <a:p>
                      <a:pPr algn="ctr"/>
                      <a:r>
                        <a:rPr lang="en-US" sz="3600" dirty="0" err="1" smtClean="0"/>
                        <a:t>Mohn’s</a:t>
                      </a:r>
                      <a:r>
                        <a:rPr lang="en-US" sz="3600" dirty="0" smtClean="0"/>
                        <a:t> rho</a:t>
                      </a:r>
                      <a:endParaRPr lang="en-US" sz="3600" dirty="0"/>
                    </a:p>
                  </a:txBody>
                  <a:tcPr/>
                </a:tc>
                <a:extLst>
                  <a:ext uri="{0D108BD9-81ED-4DB2-BD59-A6C34878D82A}">
                    <a16:rowId xmlns:a16="http://schemas.microsoft.com/office/drawing/2014/main" val="4021081101"/>
                  </a:ext>
                </a:extLst>
              </a:tr>
              <a:tr h="1068313">
                <a:tc>
                  <a:txBody>
                    <a:bodyPr/>
                    <a:lstStyle/>
                    <a:p>
                      <a:pPr algn="ctr"/>
                      <a:r>
                        <a:rPr lang="en-US" sz="3600" dirty="0" smtClean="0"/>
                        <a:t>21.1a</a:t>
                      </a:r>
                      <a:endParaRPr lang="en-US" sz="3600" dirty="0"/>
                    </a:p>
                  </a:txBody>
                  <a:tcPr/>
                </a:tc>
                <a:tc>
                  <a:txBody>
                    <a:bodyPr/>
                    <a:lstStyle/>
                    <a:p>
                      <a:pPr algn="ctr"/>
                      <a:r>
                        <a:rPr lang="en-US" sz="3600" dirty="0" smtClean="0"/>
                        <a:t>1.53</a:t>
                      </a:r>
                      <a:endParaRPr lang="en-US" sz="3600" dirty="0"/>
                    </a:p>
                  </a:txBody>
                  <a:tcPr/>
                </a:tc>
                <a:extLst>
                  <a:ext uri="{0D108BD9-81ED-4DB2-BD59-A6C34878D82A}">
                    <a16:rowId xmlns:a16="http://schemas.microsoft.com/office/drawing/2014/main" val="3407027923"/>
                  </a:ext>
                </a:extLst>
              </a:tr>
              <a:tr h="1068313">
                <a:tc>
                  <a:txBody>
                    <a:bodyPr/>
                    <a:lstStyle/>
                    <a:p>
                      <a:pPr algn="ctr"/>
                      <a:r>
                        <a:rPr lang="en-US" sz="3600" dirty="0" smtClean="0"/>
                        <a:t>21.2</a:t>
                      </a:r>
                      <a:endParaRPr lang="en-US" sz="3600" dirty="0"/>
                    </a:p>
                  </a:txBody>
                  <a:tcPr/>
                </a:tc>
                <a:tc>
                  <a:txBody>
                    <a:bodyPr/>
                    <a:lstStyle/>
                    <a:p>
                      <a:pPr algn="ctr"/>
                      <a:r>
                        <a:rPr lang="en-US" sz="3600" dirty="0" smtClean="0"/>
                        <a:t>0.85</a:t>
                      </a:r>
                      <a:endParaRPr lang="en-US" sz="3600" dirty="0"/>
                    </a:p>
                  </a:txBody>
                  <a:tcPr/>
                </a:tc>
                <a:extLst>
                  <a:ext uri="{0D108BD9-81ED-4DB2-BD59-A6C34878D82A}">
                    <a16:rowId xmlns:a16="http://schemas.microsoft.com/office/drawing/2014/main" val="232752990"/>
                  </a:ext>
                </a:extLst>
              </a:tr>
              <a:tr h="1068313">
                <a:tc>
                  <a:txBody>
                    <a:bodyPr/>
                    <a:lstStyle/>
                    <a:p>
                      <a:pPr algn="ctr"/>
                      <a:r>
                        <a:rPr lang="en-US" sz="3600" dirty="0" smtClean="0"/>
                        <a:t>21.3</a:t>
                      </a:r>
                      <a:endParaRPr lang="en-US" sz="3600" dirty="0"/>
                    </a:p>
                  </a:txBody>
                  <a:tcPr/>
                </a:tc>
                <a:tc>
                  <a:txBody>
                    <a:bodyPr/>
                    <a:lstStyle/>
                    <a:p>
                      <a:pPr algn="ctr"/>
                      <a:r>
                        <a:rPr lang="en-US" sz="3600" dirty="0" smtClean="0"/>
                        <a:t>0.76</a:t>
                      </a:r>
                      <a:endParaRPr lang="en-US" sz="3600" dirty="0"/>
                    </a:p>
                  </a:txBody>
                  <a:tcPr/>
                </a:tc>
                <a:extLst>
                  <a:ext uri="{0D108BD9-81ED-4DB2-BD59-A6C34878D82A}">
                    <a16:rowId xmlns:a16="http://schemas.microsoft.com/office/drawing/2014/main" val="1842504045"/>
                  </a:ext>
                </a:extLst>
              </a:tr>
            </a:tbl>
          </a:graphicData>
        </a:graphic>
      </p:graphicFrame>
    </p:spTree>
    <p:extLst>
      <p:ext uri="{BB962C8B-B14F-4D97-AF65-F5344CB8AC3E}">
        <p14:creationId xmlns:p14="http://schemas.microsoft.com/office/powerpoint/2010/main" val="25942432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1361906" cy="1325563"/>
          </a:xfrm>
        </p:spPr>
        <p:txBody>
          <a:bodyPr/>
          <a:lstStyle/>
          <a:p>
            <a:r>
              <a:rPr lang="en-US" dirty="0" smtClean="0"/>
              <a:t>Reasoning for mortality event</a:t>
            </a:r>
            <a:endParaRPr lang="en-US" dirty="0"/>
          </a:p>
        </p:txBody>
      </p:sp>
      <p:sp>
        <p:nvSpPr>
          <p:cNvPr id="3" name="Content Placeholder 2"/>
          <p:cNvSpPr>
            <a:spLocks noGrp="1"/>
          </p:cNvSpPr>
          <p:nvPr>
            <p:ph idx="1"/>
          </p:nvPr>
        </p:nvSpPr>
        <p:spPr>
          <a:xfrm>
            <a:off x="243191" y="1215958"/>
            <a:ext cx="11760741" cy="5398852"/>
          </a:xfrm>
        </p:spPr>
        <p:txBody>
          <a:bodyPr>
            <a:normAutofit/>
          </a:bodyPr>
          <a:lstStyle/>
          <a:p>
            <a:r>
              <a:rPr lang="en-US" dirty="0" smtClean="0"/>
              <a:t>Missing crab were not in the NBS</a:t>
            </a:r>
          </a:p>
          <a:p>
            <a:r>
              <a:rPr lang="en-US" dirty="0" smtClean="0"/>
              <a:t>Survey worked as expected for Tanner crab</a:t>
            </a:r>
          </a:p>
          <a:p>
            <a:r>
              <a:rPr lang="en-US" dirty="0" smtClean="0"/>
              <a:t>Slope area is tiny compared to the area occupied by the animals on the shelf, particularly in the north</a:t>
            </a:r>
          </a:p>
          <a:p>
            <a:pPr marL="0" indent="0">
              <a:buNone/>
            </a:pPr>
            <a:endParaRPr lang="en-US" dirty="0" smtClean="0"/>
          </a:p>
          <a:p>
            <a:r>
              <a:rPr lang="en-US" dirty="0" smtClean="0"/>
              <a:t>Cod consumption was at all time highs in past several year</a:t>
            </a:r>
          </a:p>
          <a:p>
            <a:r>
              <a:rPr lang="en-US" dirty="0" smtClean="0"/>
              <a:t>Visually identified i</a:t>
            </a:r>
            <a:r>
              <a:rPr lang="en-US" dirty="0" smtClean="0"/>
              <a:t>nfections of bitter crab were at all time highs recently</a:t>
            </a:r>
          </a:p>
          <a:p>
            <a:r>
              <a:rPr lang="en-US" dirty="0" smtClean="0"/>
              <a:t>Bitter crab infections known to be more severe than visually identified based on focused PCR work during 2014-2017</a:t>
            </a:r>
          </a:p>
          <a:p>
            <a:r>
              <a:rPr lang="en-US" dirty="0" smtClean="0"/>
              <a:t>Bottom temperatures very high in 2018 and 2019—no cold pool</a:t>
            </a:r>
          </a:p>
          <a:p>
            <a:endParaRPr lang="en-US" dirty="0"/>
          </a:p>
        </p:txBody>
      </p:sp>
    </p:spTree>
    <p:extLst>
      <p:ext uri="{BB962C8B-B14F-4D97-AF65-F5344CB8AC3E}">
        <p14:creationId xmlns:p14="http://schemas.microsoft.com/office/powerpoint/2010/main" val="27407405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0" y="395379"/>
          <a:ext cx="12191998" cy="5965108"/>
        </p:xfrm>
        <a:graphic>
          <a:graphicData uri="http://schemas.openxmlformats.org/drawingml/2006/table">
            <a:tbl>
              <a:tblPr firstRow="1" bandRow="1">
                <a:tableStyleId>{5C22544A-7EE6-4342-B048-85BDC9FD1C3A}</a:tableStyleId>
              </a:tblPr>
              <a:tblGrid>
                <a:gridCol w="2025445">
                  <a:extLst>
                    <a:ext uri="{9D8B030D-6E8A-4147-A177-3AD203B41FA5}">
                      <a16:colId xmlns:a16="http://schemas.microsoft.com/office/drawing/2014/main" val="1680485774"/>
                    </a:ext>
                  </a:extLst>
                </a:gridCol>
                <a:gridCol w="1799303">
                  <a:extLst>
                    <a:ext uri="{9D8B030D-6E8A-4147-A177-3AD203B41FA5}">
                      <a16:colId xmlns:a16="http://schemas.microsoft.com/office/drawing/2014/main" val="3369159218"/>
                    </a:ext>
                  </a:extLst>
                </a:gridCol>
                <a:gridCol w="1457371">
                  <a:extLst>
                    <a:ext uri="{9D8B030D-6E8A-4147-A177-3AD203B41FA5}">
                      <a16:colId xmlns:a16="http://schemas.microsoft.com/office/drawing/2014/main" val="407013585"/>
                    </a:ext>
                  </a:extLst>
                </a:gridCol>
                <a:gridCol w="1684737">
                  <a:extLst>
                    <a:ext uri="{9D8B030D-6E8A-4147-A177-3AD203B41FA5}">
                      <a16:colId xmlns:a16="http://schemas.microsoft.com/office/drawing/2014/main" val="747125255"/>
                    </a:ext>
                  </a:extLst>
                </a:gridCol>
                <a:gridCol w="1741714">
                  <a:extLst>
                    <a:ext uri="{9D8B030D-6E8A-4147-A177-3AD203B41FA5}">
                      <a16:colId xmlns:a16="http://schemas.microsoft.com/office/drawing/2014/main" val="2839979288"/>
                    </a:ext>
                  </a:extLst>
                </a:gridCol>
                <a:gridCol w="1741714">
                  <a:extLst>
                    <a:ext uri="{9D8B030D-6E8A-4147-A177-3AD203B41FA5}">
                      <a16:colId xmlns:a16="http://schemas.microsoft.com/office/drawing/2014/main" val="4202558678"/>
                    </a:ext>
                  </a:extLst>
                </a:gridCol>
                <a:gridCol w="1741714">
                  <a:extLst>
                    <a:ext uri="{9D8B030D-6E8A-4147-A177-3AD203B41FA5}">
                      <a16:colId xmlns:a16="http://schemas.microsoft.com/office/drawing/2014/main" val="1614186075"/>
                    </a:ext>
                  </a:extLst>
                </a:gridCol>
              </a:tblGrid>
              <a:tr h="353651">
                <a:tc>
                  <a:txBody>
                    <a:bodyPr/>
                    <a:lstStyle/>
                    <a:p>
                      <a:endParaRPr lang="en-US"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extLst>
                  <a:ext uri="{0D108BD9-81ED-4DB2-BD59-A6C34878D82A}">
                    <a16:rowId xmlns:a16="http://schemas.microsoft.com/office/drawing/2014/main" val="2819906202"/>
                  </a:ext>
                </a:extLst>
              </a:tr>
              <a:tr h="5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Fits to survey</a:t>
                      </a:r>
                      <a:r>
                        <a:rPr lang="en-US" baseline="0" dirty="0" smtClean="0"/>
                        <a:t> MMB</a:t>
                      </a:r>
                      <a:endParaRPr lang="en-US" dirty="0" smtClean="0"/>
                    </a:p>
                  </a:txBody>
                  <a:tcPr anchor="ctr"/>
                </a:tc>
                <a:tc>
                  <a:txBody>
                    <a:bodyPr/>
                    <a:lstStyle/>
                    <a:p>
                      <a:pPr algn="ctr"/>
                      <a:endParaRPr lang="en-US" dirty="0"/>
                    </a:p>
                  </a:txBody>
                  <a:tcPr anchor="ctr"/>
                </a:tc>
                <a:tc>
                  <a:txBody>
                    <a:bodyPr/>
                    <a:lstStyle/>
                    <a:p>
                      <a:pPr algn="ctr"/>
                      <a:r>
                        <a:rPr lang="en-US" dirty="0" smtClean="0"/>
                        <a:t>Does not fit last years</a:t>
                      </a:r>
                      <a:endParaRPr lang="en-US" dirty="0"/>
                    </a:p>
                  </a:txBody>
                  <a:tcPr anchor="ctr">
                    <a:solidFill>
                      <a:srgbClr val="FF0000"/>
                    </a:solidFill>
                  </a:tcPr>
                </a:tc>
                <a:tc>
                  <a:txBody>
                    <a:bodyPr/>
                    <a:lstStyle/>
                    <a:p>
                      <a:pPr algn="ctr"/>
                      <a:r>
                        <a:rPr lang="en-US" dirty="0" smtClean="0"/>
                        <a:t>Fits</a:t>
                      </a:r>
                      <a:r>
                        <a:rPr lang="en-US" baseline="0" dirty="0" smtClean="0"/>
                        <a:t> terminal years</a:t>
                      </a:r>
                      <a:endParaRPr lang="en-US" dirty="0"/>
                    </a:p>
                  </a:txBody>
                  <a:tcPr anchor="ctr">
                    <a:solidFill>
                      <a:srgbClr val="00B050"/>
                    </a:solidFill>
                  </a:tcPr>
                </a:tc>
                <a:tc>
                  <a:txBody>
                    <a:bodyPr/>
                    <a:lstStyle/>
                    <a:p>
                      <a:pPr algn="ctr"/>
                      <a:endParaRPr lang="en-US" dirty="0"/>
                    </a:p>
                  </a:txBody>
                  <a:tcPr anchor="ctr"/>
                </a:tc>
                <a:tc>
                  <a:txBody>
                    <a:bodyPr/>
                    <a:lstStyle/>
                    <a:p>
                      <a:pPr algn="ctr"/>
                      <a:r>
                        <a:rPr lang="en-US" dirty="0" smtClean="0"/>
                        <a:t>Fits terminal years</a:t>
                      </a:r>
                      <a:endParaRPr lang="en-US" dirty="0"/>
                    </a:p>
                  </a:txBody>
                  <a:tcPr anchor="ctr">
                    <a:solidFill>
                      <a:srgbClr val="00B050"/>
                    </a:solidFill>
                  </a:tcPr>
                </a:tc>
                <a:tc>
                  <a:txBody>
                    <a:bodyPr/>
                    <a:lstStyle/>
                    <a:p>
                      <a:pPr algn="ctr"/>
                      <a:endParaRPr lang="en-US"/>
                    </a:p>
                  </a:txBody>
                  <a:tcPr anchor="ctr"/>
                </a:tc>
                <a:extLst>
                  <a:ext uri="{0D108BD9-81ED-4DB2-BD59-A6C34878D82A}">
                    <a16:rowId xmlns:a16="http://schemas.microsoft.com/office/drawing/2014/main" val="4069540029"/>
                  </a:ext>
                </a:extLst>
              </a:tr>
              <a:tr h="498917">
                <a:tc>
                  <a:txBody>
                    <a:bodyPr/>
                    <a:lstStyle/>
                    <a:p>
                      <a:r>
                        <a:rPr lang="en-US" dirty="0" smtClean="0"/>
                        <a:t>Estimates of &gt;101mm</a:t>
                      </a:r>
                      <a:r>
                        <a:rPr lang="en-US" baseline="0" dirty="0" smtClean="0"/>
                        <a:t> males</a:t>
                      </a:r>
                      <a:endParaRPr lang="en-US" dirty="0"/>
                    </a:p>
                  </a:txBody>
                  <a:tcPr anchor="ctr"/>
                </a:tc>
                <a:tc>
                  <a:txBody>
                    <a:bodyPr/>
                    <a:lstStyle/>
                    <a:p>
                      <a:pPr algn="ctr"/>
                      <a:endParaRPr lang="en-US" dirty="0"/>
                    </a:p>
                  </a:txBody>
                  <a:tcPr anchor="ctr"/>
                </a:tc>
                <a:tc>
                  <a:txBody>
                    <a:bodyPr/>
                    <a:lstStyle/>
                    <a:p>
                      <a:pPr algn="ctr"/>
                      <a:r>
                        <a:rPr lang="en-US" dirty="0" smtClean="0"/>
                        <a:t>&gt;triple observed</a:t>
                      </a:r>
                      <a:endParaRPr lang="en-US" dirty="0"/>
                    </a:p>
                  </a:txBody>
                  <a:tcPr anchor="ctr">
                    <a:solidFill>
                      <a:srgbClr val="FF0000"/>
                    </a:solidFill>
                  </a:tcPr>
                </a:tc>
                <a:tc>
                  <a:txBody>
                    <a:bodyPr/>
                    <a:lstStyle/>
                    <a:p>
                      <a:pPr algn="ctr"/>
                      <a:endParaRPr lang="en-US" dirty="0"/>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nchor="ctr">
                    <a:solidFill>
                      <a:schemeClr val="accent1">
                        <a:lumMod val="20000"/>
                        <a:lumOff val="80000"/>
                      </a:schemeClr>
                    </a:solidFill>
                  </a:tcPr>
                </a:tc>
                <a:tc>
                  <a:txBody>
                    <a:bodyPr/>
                    <a:lstStyle/>
                    <a:p>
                      <a:pPr algn="ctr"/>
                      <a:endParaRPr lang="en-US" dirty="0"/>
                    </a:p>
                  </a:txBody>
                  <a:tcPr anchor="ctr">
                    <a:solidFill>
                      <a:schemeClr val="accent1">
                        <a:lumMod val="20000"/>
                        <a:lumOff val="80000"/>
                      </a:schemeClr>
                    </a:solidFill>
                  </a:tcPr>
                </a:tc>
                <a:tc>
                  <a:txBody>
                    <a:bodyPr/>
                    <a:lstStyle/>
                    <a:p>
                      <a:pPr algn="ctr"/>
                      <a:endParaRPr lang="en-US" dirty="0"/>
                    </a:p>
                  </a:txBody>
                  <a:tcPr anchor="ctr">
                    <a:solidFill>
                      <a:schemeClr val="accent1">
                        <a:lumMod val="20000"/>
                        <a:lumOff val="80000"/>
                      </a:schemeClr>
                    </a:solidFill>
                  </a:tcPr>
                </a:tc>
                <a:extLst>
                  <a:ext uri="{0D108BD9-81ED-4DB2-BD59-A6C34878D82A}">
                    <a16:rowId xmlns:a16="http://schemas.microsoft.com/office/drawing/2014/main" val="65951802"/>
                  </a:ext>
                </a:extLst>
              </a:tr>
              <a:tr h="7148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Probability</a:t>
                      </a:r>
                      <a:r>
                        <a:rPr lang="en-US" baseline="0" dirty="0" smtClean="0"/>
                        <a:t> of terminally molting</a:t>
                      </a:r>
                      <a:endParaRPr lang="en-US" dirty="0" smtClean="0"/>
                    </a:p>
                    <a:p>
                      <a:endParaRPr lang="en-US" dirty="0"/>
                    </a:p>
                  </a:txBody>
                  <a:tcPr anchor="ctr"/>
                </a:tc>
                <a:tc>
                  <a:txBody>
                    <a:bodyPr/>
                    <a:lstStyle/>
                    <a:p>
                      <a:pPr algn="ctr"/>
                      <a:endParaRPr lang="en-US" dirty="0"/>
                    </a:p>
                  </a:txBody>
                  <a:tcPr anchor="ctr"/>
                </a:tc>
                <a:tc>
                  <a:txBody>
                    <a:bodyPr/>
                    <a:lstStyle/>
                    <a:p>
                      <a:pPr algn="ctr"/>
                      <a:r>
                        <a:rPr lang="en-US" dirty="0" smtClean="0"/>
                        <a:t>Does not reproduce observed</a:t>
                      </a:r>
                      <a:endParaRPr lang="en-US" dirty="0"/>
                    </a:p>
                  </a:txBody>
                  <a:tcPr anchor="ctr">
                    <a:solidFill>
                      <a:srgbClr val="FF000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Does not reproduce observed</a:t>
                      </a:r>
                    </a:p>
                  </a:txBody>
                  <a:tcPr anchor="ctr">
                    <a:solidFill>
                      <a:srgbClr val="FF0000"/>
                    </a:solidFill>
                  </a:tcPr>
                </a:tc>
                <a:tc>
                  <a:txBody>
                    <a:bodyPr/>
                    <a:lstStyle/>
                    <a:p>
                      <a:pPr algn="ctr"/>
                      <a:r>
                        <a:rPr lang="en-US" dirty="0" smtClean="0"/>
                        <a:t>Closer</a:t>
                      </a:r>
                      <a:r>
                        <a:rPr lang="en-US" baseline="0" dirty="0" smtClean="0"/>
                        <a:t> to observed</a:t>
                      </a:r>
                      <a:endParaRPr lang="en-US" dirty="0"/>
                    </a:p>
                  </a:txBody>
                  <a:tcPr anchor="ctr">
                    <a:solidFill>
                      <a:srgbClr val="00B050"/>
                    </a:solidFill>
                  </a:tcPr>
                </a:tc>
                <a:tc>
                  <a:txBody>
                    <a:bodyPr/>
                    <a:lstStyle/>
                    <a:p>
                      <a:pPr algn="ctr"/>
                      <a:endParaRPr lang="en-US" dirty="0"/>
                    </a:p>
                  </a:txBody>
                  <a:tcPr anchor="ctr"/>
                </a:tc>
                <a:extLst>
                  <a:ext uri="{0D108BD9-81ED-4DB2-BD59-A6C34878D82A}">
                    <a16:rowId xmlns:a16="http://schemas.microsoft.com/office/drawing/2014/main" val="3704831694"/>
                  </a:ext>
                </a:extLst>
              </a:tr>
              <a:tr h="656505">
                <a:tc>
                  <a:txBody>
                    <a:bodyPr/>
                    <a:lstStyle/>
                    <a:p>
                      <a:r>
                        <a:rPr lang="en-US" dirty="0" smtClean="0"/>
                        <a:t>Survey selectivity</a:t>
                      </a:r>
                      <a:endParaRPr lang="en-US" dirty="0"/>
                    </a:p>
                  </a:txBody>
                  <a:tcPr anchor="ctr"/>
                </a:tc>
                <a:tc>
                  <a:txBody>
                    <a:bodyPr/>
                    <a:lstStyle/>
                    <a:p>
                      <a:pPr algn="ctr"/>
                      <a:endParaRPr lang="en-US" dirty="0"/>
                    </a:p>
                  </a:txBody>
                  <a:tcPr anchor="ctr"/>
                </a:tc>
                <a:tc>
                  <a:txBody>
                    <a:bodyPr/>
                    <a:lstStyle/>
                    <a:p>
                      <a:pPr algn="ctr"/>
                      <a:r>
                        <a:rPr lang="en-US" dirty="0" smtClean="0"/>
                        <a:t>Does not reproduce observed</a:t>
                      </a:r>
                      <a:endParaRPr lang="en-US" dirty="0"/>
                    </a:p>
                  </a:txBody>
                  <a:tcPr anchor="ctr">
                    <a:solidFill>
                      <a:srgbClr val="FF000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Does not reproduce observed</a:t>
                      </a:r>
                    </a:p>
                  </a:txBody>
                  <a:tcPr anchor="ctr">
                    <a:solidFill>
                      <a:srgbClr val="FF0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Closer</a:t>
                      </a:r>
                      <a:r>
                        <a:rPr lang="en-US" baseline="0" dirty="0" smtClean="0"/>
                        <a:t> to observed</a:t>
                      </a:r>
                      <a:endParaRPr lang="en-US" dirty="0" smtClean="0"/>
                    </a:p>
                    <a:p>
                      <a:pPr algn="ctr"/>
                      <a:endParaRPr lang="en-US" dirty="0"/>
                    </a:p>
                  </a:txBody>
                  <a:tcPr anchor="ctr">
                    <a:solidFill>
                      <a:srgbClr val="00B050"/>
                    </a:solidFill>
                  </a:tcPr>
                </a:tc>
                <a:tc>
                  <a:txBody>
                    <a:bodyPr/>
                    <a:lstStyle/>
                    <a:p>
                      <a:pPr algn="ctr"/>
                      <a:endParaRPr lang="en-US"/>
                    </a:p>
                  </a:txBody>
                  <a:tcPr anchor="ctr"/>
                </a:tc>
                <a:extLst>
                  <a:ext uri="{0D108BD9-81ED-4DB2-BD59-A6C34878D82A}">
                    <a16:rowId xmlns:a16="http://schemas.microsoft.com/office/drawing/2014/main" val="3551683806"/>
                  </a:ext>
                </a:extLst>
              </a:tr>
              <a:tr h="325765">
                <a:tc>
                  <a:txBody>
                    <a:bodyPr/>
                    <a:lstStyle/>
                    <a:p>
                      <a:r>
                        <a:rPr lang="en-US" dirty="0" smtClean="0"/>
                        <a:t>Reference points</a:t>
                      </a:r>
                      <a:endParaRPr lang="en-US" dirty="0"/>
                    </a:p>
                  </a:txBody>
                  <a:tcPr anchor="ctr"/>
                </a:tc>
                <a:tc>
                  <a:txBody>
                    <a:bodyPr/>
                    <a:lstStyle/>
                    <a:p>
                      <a:pPr algn="ctr"/>
                      <a:r>
                        <a:rPr lang="en-US" dirty="0" smtClean="0"/>
                        <a:t>Target exploitation rates</a:t>
                      </a:r>
                      <a:r>
                        <a:rPr lang="en-US" baseline="0" dirty="0" smtClean="0"/>
                        <a:t> &lt;100%</a:t>
                      </a:r>
                      <a:endParaRPr lang="en-US" dirty="0"/>
                    </a:p>
                  </a:txBody>
                  <a:tcPr anchor="ctr">
                    <a:solidFill>
                      <a:srgbClr val="00B05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Target exploitation rates</a:t>
                      </a:r>
                      <a:r>
                        <a:rPr lang="en-US" baseline="0" dirty="0" smtClean="0"/>
                        <a:t> &lt;100%</a:t>
                      </a:r>
                      <a:endParaRPr lang="en-US" dirty="0" smtClean="0"/>
                    </a:p>
                  </a:txBody>
                  <a:tcPr anchor="ctr">
                    <a:solidFill>
                      <a:srgbClr val="00B050"/>
                    </a:solidFill>
                  </a:tcPr>
                </a:tc>
                <a:tc>
                  <a:txBody>
                    <a:bodyPr/>
                    <a:lstStyle/>
                    <a:p>
                      <a:pPr algn="ctr"/>
                      <a:endParaRPr lang="en-US" dirty="0"/>
                    </a:p>
                  </a:txBody>
                  <a:tcPr anchor="ct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Target exploitation rates</a:t>
                      </a:r>
                      <a:r>
                        <a:rPr lang="en-US" baseline="0" dirty="0" smtClean="0"/>
                        <a:t> ~100%</a:t>
                      </a:r>
                      <a:endParaRPr lang="en-US" dirty="0" smtClean="0"/>
                    </a:p>
                  </a:txBody>
                  <a:tcPr anchor="ctr">
                    <a:solidFill>
                      <a:srgbClr val="FF0000"/>
                    </a:solidFill>
                  </a:tcPr>
                </a:tc>
                <a:extLst>
                  <a:ext uri="{0D108BD9-81ED-4DB2-BD59-A6C34878D82A}">
                    <a16:rowId xmlns:a16="http://schemas.microsoft.com/office/drawing/2014/main" val="4206627611"/>
                  </a:ext>
                </a:extLst>
              </a:tr>
              <a:tr h="549501">
                <a:tc>
                  <a:txBody>
                    <a:bodyPr/>
                    <a:lstStyle/>
                    <a:p>
                      <a:r>
                        <a:rPr lang="en-US" dirty="0" smtClean="0"/>
                        <a:t>Survey size comp fit</a:t>
                      </a: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r>
                        <a:rPr lang="en-US" dirty="0" smtClean="0"/>
                        <a:t>~90 likelihood</a:t>
                      </a:r>
                      <a:r>
                        <a:rPr lang="en-US" baseline="0" dirty="0" smtClean="0"/>
                        <a:t> units better</a:t>
                      </a:r>
                      <a:endParaRPr lang="en-US" dirty="0"/>
                    </a:p>
                  </a:txBody>
                  <a:tcPr anchor="ctr">
                    <a:solidFill>
                      <a:srgbClr val="00B050"/>
                    </a:solidFill>
                  </a:tcPr>
                </a:tc>
                <a:tc>
                  <a:txBody>
                    <a:bodyPr/>
                    <a:lstStyle/>
                    <a:p>
                      <a:pPr algn="ctr"/>
                      <a:endParaRPr lang="en-US" dirty="0"/>
                    </a:p>
                  </a:txBody>
                  <a:tcPr anchor="ctr"/>
                </a:tc>
                <a:extLst>
                  <a:ext uri="{0D108BD9-81ED-4DB2-BD59-A6C34878D82A}">
                    <a16:rowId xmlns:a16="http://schemas.microsoft.com/office/drawing/2014/main" val="1086555531"/>
                  </a:ext>
                </a:extLst>
              </a:tr>
              <a:tr h="783508">
                <a:tc>
                  <a:txBody>
                    <a:bodyPr/>
                    <a:lstStyle/>
                    <a:p>
                      <a:r>
                        <a:rPr lang="en-US" dirty="0" smtClean="0"/>
                        <a:t>Retrospective patterns</a:t>
                      </a:r>
                      <a:endParaRPr lang="en-US" dirty="0"/>
                    </a:p>
                  </a:txBody>
                  <a:tcPr anchor="ctr"/>
                </a:tc>
                <a:tc>
                  <a:txBody>
                    <a:bodyPr/>
                    <a:lstStyle/>
                    <a:p>
                      <a:pPr algn="ctr"/>
                      <a:endParaRPr lang="en-US" dirty="0"/>
                    </a:p>
                  </a:txBody>
                  <a:tcPr anchor="ctr"/>
                </a:tc>
                <a:tc>
                  <a:txBody>
                    <a:bodyPr/>
                    <a:lstStyle/>
                    <a:p>
                      <a:pPr algn="ctr"/>
                      <a:r>
                        <a:rPr lang="en-US" dirty="0" smtClean="0"/>
                        <a:t>Double the other models</a:t>
                      </a:r>
                      <a:endParaRPr lang="en-US" dirty="0"/>
                    </a:p>
                  </a:txBody>
                  <a:tcPr anchor="ctr">
                    <a:solidFill>
                      <a:srgbClr val="FF0000"/>
                    </a:solidFill>
                  </a:tcP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3883670263"/>
                  </a:ext>
                </a:extLst>
              </a:tr>
            </a:tbl>
          </a:graphicData>
        </a:graphic>
      </p:graphicFrame>
      <p:sp>
        <p:nvSpPr>
          <p:cNvPr id="6" name="TextBox 5"/>
          <p:cNvSpPr txBox="1"/>
          <p:nvPr/>
        </p:nvSpPr>
        <p:spPr>
          <a:xfrm>
            <a:off x="6027514" y="-80477"/>
            <a:ext cx="3313471" cy="523220"/>
          </a:xfrm>
          <a:prstGeom prst="rect">
            <a:avLst/>
          </a:prstGeom>
          <a:noFill/>
        </p:spPr>
        <p:txBody>
          <a:bodyPr wrap="square" rtlCol="0">
            <a:spAutoFit/>
          </a:bodyPr>
          <a:lstStyle/>
          <a:p>
            <a:r>
              <a:rPr lang="en-US" sz="2800" dirty="0" smtClean="0"/>
              <a:t>Model 21.2</a:t>
            </a:r>
            <a:endParaRPr lang="en-US" sz="2800" dirty="0"/>
          </a:p>
        </p:txBody>
      </p:sp>
      <p:sp>
        <p:nvSpPr>
          <p:cNvPr id="8" name="TextBox 7"/>
          <p:cNvSpPr txBox="1"/>
          <p:nvPr/>
        </p:nvSpPr>
        <p:spPr>
          <a:xfrm>
            <a:off x="9410727" y="-80477"/>
            <a:ext cx="3313471" cy="523220"/>
          </a:xfrm>
          <a:prstGeom prst="rect">
            <a:avLst/>
          </a:prstGeom>
          <a:noFill/>
        </p:spPr>
        <p:txBody>
          <a:bodyPr wrap="square" rtlCol="0">
            <a:spAutoFit/>
          </a:bodyPr>
          <a:lstStyle/>
          <a:p>
            <a:r>
              <a:rPr lang="en-US" sz="2800" dirty="0" smtClean="0"/>
              <a:t>Model 21.3</a:t>
            </a:r>
            <a:endParaRPr lang="en-US" sz="2800" dirty="0"/>
          </a:p>
        </p:txBody>
      </p:sp>
      <p:sp>
        <p:nvSpPr>
          <p:cNvPr id="9" name="TextBox 8"/>
          <p:cNvSpPr txBox="1"/>
          <p:nvPr/>
        </p:nvSpPr>
        <p:spPr>
          <a:xfrm>
            <a:off x="2782528" y="-58665"/>
            <a:ext cx="3313471" cy="523220"/>
          </a:xfrm>
          <a:prstGeom prst="rect">
            <a:avLst/>
          </a:prstGeom>
          <a:noFill/>
        </p:spPr>
        <p:txBody>
          <a:bodyPr wrap="square" rtlCol="0">
            <a:spAutoFit/>
          </a:bodyPr>
          <a:lstStyle/>
          <a:p>
            <a:r>
              <a:rPr lang="en-US" sz="2800" dirty="0" smtClean="0"/>
              <a:t>Model 21.1a</a:t>
            </a:r>
            <a:endParaRPr lang="en-US" sz="2800" dirty="0"/>
          </a:p>
        </p:txBody>
      </p:sp>
    </p:spTree>
    <p:extLst>
      <p:ext uri="{BB962C8B-B14F-4D97-AF65-F5344CB8AC3E}">
        <p14:creationId xmlns:p14="http://schemas.microsoft.com/office/powerpoint/2010/main" val="31659203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35379000"/>
              </p:ext>
            </p:extLst>
          </p:nvPr>
        </p:nvGraphicFramePr>
        <p:xfrm>
          <a:off x="275895" y="843455"/>
          <a:ext cx="11690136" cy="3980795"/>
        </p:xfrm>
        <a:graphic>
          <a:graphicData uri="http://schemas.openxmlformats.org/drawingml/2006/table">
            <a:tbl>
              <a:tblPr>
                <a:tableStyleId>{793D81CF-94F2-401A-BA57-92F5A7B2D0C5}</a:tableStyleId>
              </a:tblPr>
              <a:tblGrid>
                <a:gridCol w="1298904">
                  <a:extLst>
                    <a:ext uri="{9D8B030D-6E8A-4147-A177-3AD203B41FA5}">
                      <a16:colId xmlns:a16="http://schemas.microsoft.com/office/drawing/2014/main" val="2049550658"/>
                    </a:ext>
                  </a:extLst>
                </a:gridCol>
                <a:gridCol w="1298904">
                  <a:extLst>
                    <a:ext uri="{9D8B030D-6E8A-4147-A177-3AD203B41FA5}">
                      <a16:colId xmlns:a16="http://schemas.microsoft.com/office/drawing/2014/main" val="2219705740"/>
                    </a:ext>
                  </a:extLst>
                </a:gridCol>
                <a:gridCol w="1298904">
                  <a:extLst>
                    <a:ext uri="{9D8B030D-6E8A-4147-A177-3AD203B41FA5}">
                      <a16:colId xmlns:a16="http://schemas.microsoft.com/office/drawing/2014/main" val="3449326750"/>
                    </a:ext>
                  </a:extLst>
                </a:gridCol>
                <a:gridCol w="1298904">
                  <a:extLst>
                    <a:ext uri="{9D8B030D-6E8A-4147-A177-3AD203B41FA5}">
                      <a16:colId xmlns:a16="http://schemas.microsoft.com/office/drawing/2014/main" val="3571389373"/>
                    </a:ext>
                  </a:extLst>
                </a:gridCol>
                <a:gridCol w="1298904">
                  <a:extLst>
                    <a:ext uri="{9D8B030D-6E8A-4147-A177-3AD203B41FA5}">
                      <a16:colId xmlns:a16="http://schemas.microsoft.com/office/drawing/2014/main" val="3164840767"/>
                    </a:ext>
                  </a:extLst>
                </a:gridCol>
                <a:gridCol w="1298904">
                  <a:extLst>
                    <a:ext uri="{9D8B030D-6E8A-4147-A177-3AD203B41FA5}">
                      <a16:colId xmlns:a16="http://schemas.microsoft.com/office/drawing/2014/main" val="515240986"/>
                    </a:ext>
                  </a:extLst>
                </a:gridCol>
                <a:gridCol w="1218121">
                  <a:extLst>
                    <a:ext uri="{9D8B030D-6E8A-4147-A177-3AD203B41FA5}">
                      <a16:colId xmlns:a16="http://schemas.microsoft.com/office/drawing/2014/main" val="1632593646"/>
                    </a:ext>
                  </a:extLst>
                </a:gridCol>
                <a:gridCol w="1379687">
                  <a:extLst>
                    <a:ext uri="{9D8B030D-6E8A-4147-A177-3AD203B41FA5}">
                      <a16:colId xmlns:a16="http://schemas.microsoft.com/office/drawing/2014/main" val="172020004"/>
                    </a:ext>
                  </a:extLst>
                </a:gridCol>
                <a:gridCol w="1298904">
                  <a:extLst>
                    <a:ext uri="{9D8B030D-6E8A-4147-A177-3AD203B41FA5}">
                      <a16:colId xmlns:a16="http://schemas.microsoft.com/office/drawing/2014/main" val="39074891"/>
                    </a:ext>
                  </a:extLst>
                </a:gridCol>
              </a:tblGrid>
              <a:tr h="796159">
                <a:tc>
                  <a:txBody>
                    <a:bodyPr/>
                    <a:lstStyle/>
                    <a:p>
                      <a:pPr algn="ctr" fontAlgn="ctr"/>
                      <a:r>
                        <a:rPr lang="en-US" sz="2800" dirty="0">
                          <a:effectLst/>
                        </a:rPr>
                        <a:t>Model</a:t>
                      </a:r>
                      <a:endParaRPr lang="en-US" sz="2800" b="1" dirty="0">
                        <a:solidFill>
                          <a:srgbClr val="000000"/>
                        </a:solidFill>
                        <a:effectLst/>
                        <a:latin typeface="Times New Roman" panose="02020603050405020304" pitchFamily="18" charset="0"/>
                      </a:endParaRPr>
                    </a:p>
                  </a:txBody>
                  <a:tcPr marL="7620" marR="7620" marT="7620" marB="0" anchor="ctr">
                    <a:solidFill>
                      <a:schemeClr val="bg2">
                        <a:lumMod val="75000"/>
                      </a:schemeClr>
                    </a:solidFill>
                  </a:tcPr>
                </a:tc>
                <a:tc>
                  <a:txBody>
                    <a:bodyPr/>
                    <a:lstStyle/>
                    <a:p>
                      <a:pPr algn="ctr" fontAlgn="b"/>
                      <a:r>
                        <a:rPr lang="en-US" sz="2800" dirty="0">
                          <a:effectLst/>
                        </a:rPr>
                        <a:t>MMB</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B35</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F35</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FOFL</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OFL</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M</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err="1">
                          <a:effectLst/>
                        </a:rPr>
                        <a:t>avg_rec</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tc>
                  <a:txBody>
                    <a:bodyPr/>
                    <a:lstStyle/>
                    <a:p>
                      <a:pPr algn="ctr" fontAlgn="b"/>
                      <a:r>
                        <a:rPr lang="en-US" sz="2800" dirty="0">
                          <a:effectLst/>
                        </a:rPr>
                        <a:t>Status</a:t>
                      </a:r>
                      <a:endParaRPr lang="en-US" sz="2800" dirty="0">
                        <a:solidFill>
                          <a:srgbClr val="000000"/>
                        </a:solidFill>
                        <a:effectLst/>
                        <a:latin typeface="Calibri" panose="020F0502020204030204" pitchFamily="34" charset="0"/>
                      </a:endParaRPr>
                    </a:p>
                  </a:txBody>
                  <a:tcPr marL="7620" marR="7620" marT="7620" marB="0" anchor="ctr">
                    <a:solidFill>
                      <a:schemeClr val="bg2">
                        <a:lumMod val="75000"/>
                      </a:schemeClr>
                    </a:solidFill>
                  </a:tcPr>
                </a:tc>
                <a:extLst>
                  <a:ext uri="{0D108BD9-81ED-4DB2-BD59-A6C34878D82A}">
                    <a16:rowId xmlns:a16="http://schemas.microsoft.com/office/drawing/2014/main" val="4157862075"/>
                  </a:ext>
                </a:extLst>
              </a:tr>
              <a:tr h="796159">
                <a:tc>
                  <a:txBody>
                    <a:bodyPr/>
                    <a:lstStyle/>
                    <a:p>
                      <a:pPr algn="ctr" fontAlgn="b"/>
                      <a:r>
                        <a:rPr lang="en-US" sz="2800">
                          <a:effectLst/>
                        </a:rPr>
                        <a:t>21.1a</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69.93</a:t>
                      </a:r>
                      <a:endParaRPr lang="en-US" sz="2800"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106.87</a:t>
                      </a:r>
                      <a:endParaRPr lang="en-US" sz="2800"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1.79</a:t>
                      </a:r>
                      <a:endParaRPr lang="en-US" sz="2800"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1.4</a:t>
                      </a:r>
                      <a:endParaRPr lang="en-US" sz="2800"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35.7</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0.29</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92.51</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0.65</a:t>
                      </a:r>
                      <a:endParaRPr lang="en-US" sz="280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4222815443"/>
                  </a:ext>
                </a:extLst>
              </a:tr>
              <a:tr h="796159">
                <a:tc>
                  <a:txBody>
                    <a:bodyPr/>
                    <a:lstStyle/>
                    <a:p>
                      <a:pPr algn="ctr" fontAlgn="b"/>
                      <a:r>
                        <a:rPr lang="en-US" sz="2800" dirty="0">
                          <a:effectLst/>
                        </a:rPr>
                        <a:t>21.2</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26.74</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153.42</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1.43</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0.37</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7.5</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0.27</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106.14</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tc>
                  <a:txBody>
                    <a:bodyPr/>
                    <a:lstStyle/>
                    <a:p>
                      <a:pPr algn="ctr" fontAlgn="b"/>
                      <a:r>
                        <a:rPr lang="en-US" sz="2800" dirty="0">
                          <a:effectLst/>
                        </a:rPr>
                        <a:t>0.17</a:t>
                      </a:r>
                      <a:endParaRPr lang="en-US" sz="2800" dirty="0">
                        <a:solidFill>
                          <a:srgbClr val="000000"/>
                        </a:solidFill>
                        <a:effectLst/>
                        <a:latin typeface="Calibri" panose="020F0502020204030204" pitchFamily="34" charset="0"/>
                      </a:endParaRPr>
                    </a:p>
                  </a:txBody>
                  <a:tcPr marL="7620" marR="7620" marT="7620" marB="0" anchor="ctr">
                    <a:solidFill>
                      <a:schemeClr val="bg2"/>
                    </a:solidFill>
                  </a:tcPr>
                </a:tc>
                <a:extLst>
                  <a:ext uri="{0D108BD9-81ED-4DB2-BD59-A6C34878D82A}">
                    <a16:rowId xmlns:a16="http://schemas.microsoft.com/office/drawing/2014/main" val="746677926"/>
                  </a:ext>
                </a:extLst>
              </a:tr>
              <a:tr h="796159">
                <a:tc>
                  <a:txBody>
                    <a:bodyPr/>
                    <a:lstStyle/>
                    <a:p>
                      <a:pPr algn="ctr" fontAlgn="b"/>
                      <a:r>
                        <a:rPr lang="en-US" sz="2800">
                          <a:effectLst/>
                        </a:rPr>
                        <a:t>21.3</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41.82</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173.36</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4.76</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1.15</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a:effectLst/>
                        </a:rPr>
                        <a:t>17.03</a:t>
                      </a:r>
                      <a:endParaRPr lang="en-US" sz="280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0.3</a:t>
                      </a:r>
                      <a:endParaRPr lang="en-US" sz="2800"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146.83</a:t>
                      </a:r>
                      <a:endParaRPr lang="en-US" sz="2800" dirty="0">
                        <a:solidFill>
                          <a:srgbClr val="000000"/>
                        </a:solidFill>
                        <a:effectLst/>
                        <a:latin typeface="Calibri" panose="020F0502020204030204" pitchFamily="34" charset="0"/>
                      </a:endParaRPr>
                    </a:p>
                  </a:txBody>
                  <a:tcPr marL="7620" marR="7620" marT="7620" marB="0" anchor="ctr"/>
                </a:tc>
                <a:tc>
                  <a:txBody>
                    <a:bodyPr/>
                    <a:lstStyle/>
                    <a:p>
                      <a:pPr algn="ctr" fontAlgn="b"/>
                      <a:r>
                        <a:rPr lang="en-US" sz="2800" dirty="0">
                          <a:effectLst/>
                        </a:rPr>
                        <a:t>0.24</a:t>
                      </a:r>
                      <a:endParaRPr lang="en-US" sz="2800"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97519806"/>
                  </a:ext>
                </a:extLst>
              </a:tr>
              <a:tr h="796159">
                <a:tc>
                  <a:txBody>
                    <a:bodyPr/>
                    <a:lstStyle/>
                    <a:p>
                      <a:pPr algn="ctr" fontAlgn="b"/>
                      <a:r>
                        <a:rPr lang="en-US" sz="2800" dirty="0">
                          <a:effectLst/>
                        </a:rPr>
                        <a:t>21.3b</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32.43</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105.01</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0.65</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0.15</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3.14</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0.3</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146.83</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tc>
                  <a:txBody>
                    <a:bodyPr/>
                    <a:lstStyle/>
                    <a:p>
                      <a:pPr algn="ctr" fontAlgn="b"/>
                      <a:r>
                        <a:rPr lang="en-US" sz="2800" dirty="0">
                          <a:effectLst/>
                        </a:rPr>
                        <a:t>0.3</a:t>
                      </a:r>
                      <a:endParaRPr lang="en-US" sz="2800" dirty="0">
                        <a:solidFill>
                          <a:srgbClr val="000000"/>
                        </a:solidFill>
                        <a:effectLst/>
                        <a:latin typeface="Calibri" panose="020F0502020204030204" pitchFamily="34" charset="0"/>
                      </a:endParaRPr>
                    </a:p>
                  </a:txBody>
                  <a:tcPr marL="7620" marR="7620" marT="7620" marB="0" anchor="ctr">
                    <a:solidFill>
                      <a:schemeClr val="bg1">
                        <a:lumMod val="95000"/>
                      </a:schemeClr>
                    </a:solidFill>
                  </a:tcPr>
                </a:tc>
                <a:extLst>
                  <a:ext uri="{0D108BD9-81ED-4DB2-BD59-A6C34878D82A}">
                    <a16:rowId xmlns:a16="http://schemas.microsoft.com/office/drawing/2014/main" val="2096777407"/>
                  </a:ext>
                </a:extLst>
              </a:tr>
            </a:tbl>
          </a:graphicData>
        </a:graphic>
      </p:graphicFrame>
    </p:spTree>
    <p:extLst>
      <p:ext uri="{BB962C8B-B14F-4D97-AF65-F5344CB8AC3E}">
        <p14:creationId xmlns:p14="http://schemas.microsoft.com/office/powerpoint/2010/main" val="26798423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stretch>
            <a:fillRect/>
          </a:stretch>
        </p:blipFill>
        <p:spPr>
          <a:xfrm>
            <a:off x="6159093" y="160845"/>
            <a:ext cx="4910984" cy="5641322"/>
          </a:xfrm>
          <a:prstGeom prst="rect">
            <a:avLst/>
          </a:prstGeom>
        </p:spPr>
      </p:pic>
      <p:pic>
        <p:nvPicPr>
          <p:cNvPr id="4" name="Picture 3"/>
          <p:cNvPicPr>
            <a:picLocks noChangeAspect="1"/>
          </p:cNvPicPr>
          <p:nvPr/>
        </p:nvPicPr>
        <p:blipFill>
          <a:blip r:embed="rId3"/>
          <a:stretch>
            <a:fillRect/>
          </a:stretch>
        </p:blipFill>
        <p:spPr>
          <a:xfrm>
            <a:off x="528216" y="160845"/>
            <a:ext cx="4958184" cy="5851580"/>
          </a:xfrm>
          <a:prstGeom prst="rect">
            <a:avLst/>
          </a:prstGeom>
        </p:spPr>
      </p:pic>
      <p:sp>
        <p:nvSpPr>
          <p:cNvPr id="6" name="TextBox 5"/>
          <p:cNvSpPr txBox="1"/>
          <p:nvPr/>
        </p:nvSpPr>
        <p:spPr>
          <a:xfrm>
            <a:off x="1118681" y="6206247"/>
            <a:ext cx="3336587" cy="369332"/>
          </a:xfrm>
          <a:prstGeom prst="rect">
            <a:avLst/>
          </a:prstGeom>
          <a:noFill/>
        </p:spPr>
        <p:txBody>
          <a:bodyPr wrap="square" rtlCol="0">
            <a:spAutoFit/>
          </a:bodyPr>
          <a:lstStyle/>
          <a:p>
            <a:r>
              <a:rPr lang="en-US" dirty="0" smtClean="0"/>
              <a:t>Immature males survey</a:t>
            </a:r>
            <a:endParaRPr lang="en-US" dirty="0"/>
          </a:p>
        </p:txBody>
      </p:sp>
      <p:sp>
        <p:nvSpPr>
          <p:cNvPr id="7" name="TextBox 6"/>
          <p:cNvSpPr txBox="1"/>
          <p:nvPr/>
        </p:nvSpPr>
        <p:spPr>
          <a:xfrm>
            <a:off x="7374308" y="6157290"/>
            <a:ext cx="3336587" cy="369332"/>
          </a:xfrm>
          <a:prstGeom prst="rect">
            <a:avLst/>
          </a:prstGeom>
          <a:noFill/>
        </p:spPr>
        <p:txBody>
          <a:bodyPr wrap="square" rtlCol="0">
            <a:spAutoFit/>
          </a:bodyPr>
          <a:lstStyle/>
          <a:p>
            <a:r>
              <a:rPr lang="en-US" dirty="0" smtClean="0"/>
              <a:t>Mature males survey</a:t>
            </a:r>
            <a:endParaRPr lang="en-US" dirty="0"/>
          </a:p>
        </p:txBody>
      </p:sp>
    </p:spTree>
    <p:extLst>
      <p:ext uri="{BB962C8B-B14F-4D97-AF65-F5344CB8AC3E}">
        <p14:creationId xmlns:p14="http://schemas.microsoft.com/office/powerpoint/2010/main" val="2530764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a:stretch>
            <a:fillRect/>
          </a:stretch>
        </p:blipFill>
        <p:spPr>
          <a:xfrm>
            <a:off x="206527" y="991680"/>
            <a:ext cx="11436307" cy="4096990"/>
          </a:xfrm>
          <a:prstGeom prst="rect">
            <a:avLst/>
          </a:prstGeom>
        </p:spPr>
      </p:pic>
      <p:sp>
        <p:nvSpPr>
          <p:cNvPr id="5" name="Rectangle 4"/>
          <p:cNvSpPr/>
          <p:nvPr/>
        </p:nvSpPr>
        <p:spPr>
          <a:xfrm>
            <a:off x="355118" y="1808014"/>
            <a:ext cx="10615187" cy="653714"/>
          </a:xfrm>
          <a:prstGeom prst="rect">
            <a:avLst/>
          </a:prstGeom>
          <a:solidFill>
            <a:schemeClr val="bg1">
              <a:lumMod val="7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55118" y="2895704"/>
            <a:ext cx="10615187" cy="653714"/>
          </a:xfrm>
          <a:prstGeom prst="rect">
            <a:avLst/>
          </a:prstGeom>
          <a:solidFill>
            <a:schemeClr val="bg1">
              <a:lumMod val="7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urved Right Arrow 6"/>
          <p:cNvSpPr/>
          <p:nvPr/>
        </p:nvSpPr>
        <p:spPr>
          <a:xfrm>
            <a:off x="0" y="2579054"/>
            <a:ext cx="355117" cy="544119"/>
          </a:xfrm>
          <a:prstGeom prst="curvedRightArrow">
            <a:avLst>
              <a:gd name="adj1" fmla="val 25000"/>
              <a:gd name="adj2" fmla="val 50000"/>
              <a:gd name="adj3" fmla="val 390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Curved Left Arrow 7"/>
          <p:cNvSpPr/>
          <p:nvPr/>
        </p:nvSpPr>
        <p:spPr>
          <a:xfrm flipV="1">
            <a:off x="11040894" y="2597285"/>
            <a:ext cx="312906" cy="56420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875911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stretch>
            <a:fillRect/>
          </a:stretch>
        </p:blipFill>
        <p:spPr>
          <a:xfrm>
            <a:off x="6096000" y="1577892"/>
            <a:ext cx="5950039" cy="4234774"/>
          </a:xfrm>
          <a:prstGeom prst="rect">
            <a:avLst/>
          </a:prstGeom>
        </p:spPr>
      </p:pic>
      <p:pic>
        <p:nvPicPr>
          <p:cNvPr id="4" name="Picture 3"/>
          <p:cNvPicPr>
            <a:picLocks noChangeAspect="1"/>
          </p:cNvPicPr>
          <p:nvPr/>
        </p:nvPicPr>
        <p:blipFill>
          <a:blip r:embed="rId3"/>
          <a:stretch>
            <a:fillRect/>
          </a:stretch>
        </p:blipFill>
        <p:spPr>
          <a:xfrm>
            <a:off x="268902" y="1577892"/>
            <a:ext cx="5563673" cy="3754877"/>
          </a:xfrm>
          <a:prstGeom prst="rect">
            <a:avLst/>
          </a:prstGeom>
        </p:spPr>
      </p:pic>
    </p:spTree>
    <p:extLst>
      <p:ext uri="{BB962C8B-B14F-4D97-AF65-F5344CB8AC3E}">
        <p14:creationId xmlns:p14="http://schemas.microsoft.com/office/powerpoint/2010/main" val="30542653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56880" y="2263370"/>
            <a:ext cx="10515600" cy="4351338"/>
          </a:xfrm>
        </p:spPr>
        <p:txBody>
          <a:bodyPr/>
          <a:lstStyle/>
          <a:p>
            <a:endParaRPr lang="en-US"/>
          </a:p>
        </p:txBody>
      </p:sp>
      <p:pic>
        <p:nvPicPr>
          <p:cNvPr id="4" name="Picture 3"/>
          <p:cNvPicPr>
            <a:picLocks noChangeAspect="1"/>
          </p:cNvPicPr>
          <p:nvPr/>
        </p:nvPicPr>
        <p:blipFill>
          <a:blip r:embed="rId2"/>
          <a:stretch>
            <a:fillRect/>
          </a:stretch>
        </p:blipFill>
        <p:spPr>
          <a:xfrm>
            <a:off x="1371283" y="0"/>
            <a:ext cx="8920581" cy="6697417"/>
          </a:xfrm>
          <a:prstGeom prst="rect">
            <a:avLst/>
          </a:prstGeom>
        </p:spPr>
      </p:pic>
    </p:spTree>
    <p:extLst>
      <p:ext uri="{BB962C8B-B14F-4D97-AF65-F5344CB8AC3E}">
        <p14:creationId xmlns:p14="http://schemas.microsoft.com/office/powerpoint/2010/main" val="40278213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94445" y="194620"/>
            <a:ext cx="11690279" cy="6353986"/>
          </a:xfrm>
          <a:prstGeom prst="rect">
            <a:avLst/>
          </a:prstGeom>
        </p:spPr>
      </p:pic>
    </p:spTree>
    <p:extLst>
      <p:ext uri="{BB962C8B-B14F-4D97-AF65-F5344CB8AC3E}">
        <p14:creationId xmlns:p14="http://schemas.microsoft.com/office/powerpoint/2010/main" val="27613723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903" y="116604"/>
            <a:ext cx="10515600" cy="1325563"/>
          </a:xfrm>
        </p:spPr>
        <p:txBody>
          <a:bodyPr/>
          <a:lstStyle/>
          <a:p>
            <a:r>
              <a:rPr lang="en-US" dirty="0" smtClean="0"/>
              <a:t>CPT/SSC requests</a:t>
            </a:r>
            <a:endParaRPr lang="en-US" dirty="0"/>
          </a:p>
        </p:txBody>
      </p:sp>
      <p:sp>
        <p:nvSpPr>
          <p:cNvPr id="3" name="Content Placeholder 2"/>
          <p:cNvSpPr>
            <a:spLocks noGrp="1"/>
          </p:cNvSpPr>
          <p:nvPr>
            <p:ph idx="1"/>
          </p:nvPr>
        </p:nvSpPr>
        <p:spPr>
          <a:xfrm>
            <a:off x="307259" y="1442166"/>
            <a:ext cx="11495274" cy="5288834"/>
          </a:xfrm>
        </p:spPr>
        <p:txBody>
          <a:bodyPr>
            <a:normAutofit fontScale="92500" lnSpcReduction="10000"/>
          </a:bodyPr>
          <a:lstStyle/>
          <a:p>
            <a:r>
              <a:rPr lang="en-US" b="1" dirty="0" smtClean="0"/>
              <a:t>Status quo accepted model</a:t>
            </a:r>
          </a:p>
          <a:p>
            <a:pPr lvl="1"/>
            <a:r>
              <a:rPr lang="en-US" dirty="0" smtClean="0"/>
              <a:t>NOT CONVERGED</a:t>
            </a:r>
          </a:p>
          <a:p>
            <a:r>
              <a:rPr lang="en-US" b="1" dirty="0" smtClean="0"/>
              <a:t>GMACS implementation</a:t>
            </a:r>
          </a:p>
          <a:p>
            <a:pPr lvl="1"/>
            <a:r>
              <a:rPr lang="en-US" dirty="0" smtClean="0"/>
              <a:t>Needed an accepted model that works before thinking about GMACS.</a:t>
            </a:r>
          </a:p>
          <a:p>
            <a:r>
              <a:rPr lang="en-US" b="1" dirty="0" smtClean="0"/>
              <a:t>Status quo with reweighted size composition data</a:t>
            </a:r>
          </a:p>
          <a:p>
            <a:pPr lvl="1"/>
            <a:r>
              <a:rPr lang="en-US" dirty="0" smtClean="0"/>
              <a:t>MI and Francis were recommended and implemented, but created large changes in the assessment output and precipitated the exploration of empirical selectivity.</a:t>
            </a:r>
          </a:p>
          <a:p>
            <a:r>
              <a:rPr lang="en-US" b="1" dirty="0" smtClean="0"/>
              <a:t>Time-varying fishery selectivity</a:t>
            </a:r>
          </a:p>
          <a:p>
            <a:pPr lvl="1"/>
            <a:r>
              <a:rPr lang="en-US" dirty="0" smtClean="0"/>
              <a:t>This is actually in the final models. I coded split the retention selectivity into pre and post rationalization for the original suite of models, but did not turn off the estimation of the extra parameters and was then distracted by the .</a:t>
            </a:r>
          </a:p>
          <a:p>
            <a:pPr lvl="1"/>
            <a:r>
              <a:rPr lang="en-US" dirty="0" smtClean="0"/>
              <a:t>This is reflected in the decrease in the retained size composition likelihood component from 20.1 to 21.1 (and others).</a:t>
            </a:r>
          </a:p>
          <a:p>
            <a:pPr lvl="1"/>
            <a:r>
              <a:rPr lang="en-US" dirty="0" smtClean="0"/>
              <a:t>The upshot was a shift the retention selectivity to the right slightly—part of the increase in F35% from 20.1 to 21.1.</a:t>
            </a:r>
            <a:endParaRPr lang="en-US" dirty="0"/>
          </a:p>
        </p:txBody>
      </p:sp>
    </p:spTree>
    <p:extLst>
      <p:ext uri="{BB962C8B-B14F-4D97-AF65-F5344CB8AC3E}">
        <p14:creationId xmlns:p14="http://schemas.microsoft.com/office/powerpoint/2010/main" val="20224090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dirty="0" smtClean="0"/>
              <a:t>Empirical availability</a:t>
            </a:r>
            <a:endParaRPr lang="en-US" dirty="0"/>
          </a:p>
        </p:txBody>
      </p:sp>
      <p:sp>
        <p:nvSpPr>
          <p:cNvPr id="3" name="Content Placeholder 2"/>
          <p:cNvSpPr>
            <a:spLocks noGrp="1"/>
          </p:cNvSpPr>
          <p:nvPr>
            <p:ph idx="1"/>
          </p:nvPr>
        </p:nvSpPr>
        <p:spPr>
          <a:xfrm>
            <a:off x="201562" y="866509"/>
            <a:ext cx="11990438" cy="5002878"/>
          </a:xfrm>
        </p:spPr>
        <p:txBody>
          <a:bodyPr>
            <a:normAutofit/>
          </a:bodyPr>
          <a:lstStyle/>
          <a:p>
            <a:endParaRPr lang="en-US" dirty="0" smtClean="0"/>
          </a:p>
          <a:p>
            <a:pPr marL="0" indent="0">
              <a:buNone/>
            </a:pPr>
            <a:r>
              <a:rPr lang="en-US" sz="1600" dirty="0" smtClean="0"/>
              <a:t>// </a:t>
            </a:r>
            <a:r>
              <a:rPr lang="en-US" sz="1600" dirty="0" err="1" smtClean="0"/>
              <a:t>surv</a:t>
            </a:r>
            <a:r>
              <a:rPr lang="en-US" sz="1600" dirty="0" smtClean="0"/>
              <a:t> </a:t>
            </a:r>
            <a:r>
              <a:rPr lang="en-US" sz="1600" dirty="0" err="1" smtClean="0"/>
              <a:t>sel</a:t>
            </a:r>
            <a:r>
              <a:rPr lang="en-US" sz="1600" dirty="0" smtClean="0"/>
              <a:t> 2009 study area                </a:t>
            </a:r>
          </a:p>
          <a:p>
            <a:pPr marL="0" indent="0">
              <a:buNone/>
            </a:pPr>
            <a:r>
              <a:rPr lang="en-US" sz="1600" dirty="0" smtClean="0"/>
              <a:t>   </a:t>
            </a:r>
            <a:r>
              <a:rPr lang="en-US" sz="1600" dirty="0" err="1" smtClean="0"/>
              <a:t>sel_srvind</a:t>
            </a:r>
            <a:r>
              <a:rPr lang="en-US" sz="1600" dirty="0" smtClean="0"/>
              <a:t>(2,j)= </a:t>
            </a:r>
            <a:r>
              <a:rPr lang="en-US" sz="1600" dirty="0" err="1" smtClean="0"/>
              <a:t>srvind_q</a:t>
            </a:r>
            <a:r>
              <a:rPr lang="en-US" sz="1600" dirty="0" smtClean="0"/>
              <a:t>/(1+mfexp(-selsmo09ind(j)));</a:t>
            </a:r>
          </a:p>
          <a:p>
            <a:pPr marL="0" indent="0">
              <a:buNone/>
            </a:pPr>
            <a:r>
              <a:rPr lang="en-US" sz="1600" dirty="0" smtClean="0"/>
              <a:t>   </a:t>
            </a:r>
            <a:r>
              <a:rPr lang="en-US" sz="1600" dirty="0" err="1" smtClean="0"/>
              <a:t>sel_srvind</a:t>
            </a:r>
            <a:r>
              <a:rPr lang="en-US" sz="1600" dirty="0" smtClean="0"/>
              <a:t>(1,j)= </a:t>
            </a:r>
            <a:r>
              <a:rPr lang="en-US" sz="1600" dirty="0" err="1" smtClean="0"/>
              <a:t>srvind_q_f</a:t>
            </a:r>
            <a:r>
              <a:rPr lang="en-US" sz="1600" dirty="0" smtClean="0"/>
              <a:t>* 1./(1.+mfexp(-1.*log(19.)*(</a:t>
            </a:r>
            <a:r>
              <a:rPr lang="en-US" sz="1600" dirty="0" err="1" smtClean="0"/>
              <a:t>length_bins</a:t>
            </a:r>
            <a:r>
              <a:rPr lang="en-US" sz="1600" dirty="0" smtClean="0"/>
              <a:t>(j)-srvind_sel50_f)/(srvind_sel95_f-srvind_sel50_f)));</a:t>
            </a:r>
          </a:p>
          <a:p>
            <a:pPr marL="0" indent="0">
              <a:buNone/>
            </a:pPr>
            <a:r>
              <a:rPr lang="en-US" sz="1600" dirty="0" smtClean="0"/>
              <a:t>   </a:t>
            </a:r>
            <a:r>
              <a:rPr lang="en-US" sz="1600" dirty="0" err="1" smtClean="0"/>
              <a:t>sel_srvnmfs</a:t>
            </a:r>
            <a:r>
              <a:rPr lang="en-US" sz="1600" dirty="0" smtClean="0"/>
              <a:t>(1,j)= </a:t>
            </a:r>
            <a:r>
              <a:rPr lang="en-US" sz="1600" dirty="0" err="1" smtClean="0"/>
              <a:t>sel_srvind</a:t>
            </a:r>
            <a:r>
              <a:rPr lang="en-US" sz="1600" dirty="0" smtClean="0"/>
              <a:t>(1,j)*sel_srv3(1,j);</a:t>
            </a:r>
          </a:p>
          <a:p>
            <a:pPr marL="0" indent="0">
              <a:buNone/>
            </a:pPr>
            <a:r>
              <a:rPr lang="en-US" sz="1600" dirty="0" smtClean="0"/>
              <a:t>   </a:t>
            </a:r>
            <a:r>
              <a:rPr lang="en-US" sz="1600" dirty="0" err="1" smtClean="0"/>
              <a:t>sel_srvnmfs</a:t>
            </a:r>
            <a:r>
              <a:rPr lang="en-US" sz="1600" dirty="0" smtClean="0"/>
              <a:t>(2,j)= </a:t>
            </a:r>
            <a:r>
              <a:rPr lang="en-US" sz="1600" dirty="0" err="1" smtClean="0"/>
              <a:t>sel_srvind</a:t>
            </a:r>
            <a:r>
              <a:rPr lang="en-US" sz="1600" dirty="0" smtClean="0"/>
              <a:t>(2,j)*sel_srv3(2,j);</a:t>
            </a:r>
          </a:p>
          <a:p>
            <a:pPr marL="0" indent="0">
              <a:buNone/>
            </a:pPr>
            <a:endParaRPr lang="en-US" sz="1600" dirty="0" smtClean="0"/>
          </a:p>
          <a:p>
            <a:pPr marL="0" indent="0">
              <a:buNone/>
            </a:pPr>
            <a:r>
              <a:rPr lang="en-US" sz="1600" dirty="0" smtClean="0"/>
              <a:t>   // </a:t>
            </a:r>
            <a:r>
              <a:rPr lang="en-US" sz="1600" dirty="0" err="1" smtClean="0"/>
              <a:t>surv</a:t>
            </a:r>
            <a:r>
              <a:rPr lang="en-US" sz="1600" dirty="0" smtClean="0"/>
              <a:t> </a:t>
            </a:r>
            <a:r>
              <a:rPr lang="en-US" sz="1600" dirty="0" err="1" smtClean="0"/>
              <a:t>sel</a:t>
            </a:r>
            <a:r>
              <a:rPr lang="en-US" sz="1600" dirty="0" smtClean="0"/>
              <a:t> 2010 study area</a:t>
            </a:r>
          </a:p>
          <a:p>
            <a:pPr marL="0" indent="0">
              <a:buNone/>
            </a:pPr>
            <a:r>
              <a:rPr lang="en-US" sz="1600" dirty="0" smtClean="0"/>
              <a:t>   sel_srv10ind(2,j)= srv10ind_q*1/(1+mfexp(-selsmo10ind(j)));</a:t>
            </a:r>
          </a:p>
          <a:p>
            <a:pPr marL="0" indent="0">
              <a:buNone/>
            </a:pPr>
            <a:r>
              <a:rPr lang="en-US" sz="1600" dirty="0" smtClean="0"/>
              <a:t>   sel_srv10ind(1,j)= srv10ind_q_f* 1./(1.+mfexp(-1.*log(19.)*(</a:t>
            </a:r>
            <a:r>
              <a:rPr lang="en-US" sz="1600" dirty="0" err="1" smtClean="0"/>
              <a:t>length_bins</a:t>
            </a:r>
            <a:r>
              <a:rPr lang="en-US" sz="1600" dirty="0" smtClean="0"/>
              <a:t>(j)-srv10ind_sel50_f)/(srv10ind_sel95_f-srv10ind_sel50_f)));</a:t>
            </a:r>
          </a:p>
          <a:p>
            <a:pPr marL="0" indent="0">
              <a:buNone/>
            </a:pPr>
            <a:r>
              <a:rPr lang="en-US" sz="1600" dirty="0" smtClean="0"/>
              <a:t>   sel_srv10nmfs(1,j)=sel_srv10ind(1,j)*sel_srv3(1,j);</a:t>
            </a:r>
          </a:p>
          <a:p>
            <a:pPr marL="0" indent="0">
              <a:buNone/>
            </a:pPr>
            <a:r>
              <a:rPr lang="en-US" sz="1600" dirty="0" smtClean="0"/>
              <a:t>   sel_srv10nmfs(2,j)=sel_srv10ind(2,j)*sel_srv3(2,j); </a:t>
            </a:r>
          </a:p>
          <a:p>
            <a:endParaRPr lang="en-US" dirty="0"/>
          </a:p>
        </p:txBody>
      </p:sp>
    </p:spTree>
    <p:extLst>
      <p:ext uri="{BB962C8B-B14F-4D97-AF65-F5344CB8AC3E}">
        <p14:creationId xmlns:p14="http://schemas.microsoft.com/office/powerpoint/2010/main" val="31966688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987"/>
            <a:ext cx="10515600" cy="1325563"/>
          </a:xfrm>
        </p:spPr>
        <p:txBody>
          <a:bodyPr/>
          <a:lstStyle/>
          <a:p>
            <a:r>
              <a:rPr lang="en-US" dirty="0" smtClean="0"/>
              <a:t>Mortality events</a:t>
            </a:r>
            <a:endParaRPr lang="en-US" dirty="0"/>
          </a:p>
        </p:txBody>
      </p:sp>
      <p:sp>
        <p:nvSpPr>
          <p:cNvPr id="3" name="Content Placeholder 2"/>
          <p:cNvSpPr>
            <a:spLocks noGrp="1"/>
          </p:cNvSpPr>
          <p:nvPr>
            <p:ph idx="1"/>
          </p:nvPr>
        </p:nvSpPr>
        <p:spPr>
          <a:xfrm>
            <a:off x="198120" y="1222851"/>
            <a:ext cx="5509260" cy="4351338"/>
          </a:xfrm>
        </p:spPr>
        <p:txBody>
          <a:bodyPr>
            <a:normAutofit fontScale="92500" lnSpcReduction="10000"/>
          </a:bodyPr>
          <a:lstStyle/>
          <a:p>
            <a:r>
              <a:rPr lang="en-US" dirty="0" smtClean="0"/>
              <a:t>Transformed M to an array with dimensions for sex, maturity, and year</a:t>
            </a:r>
          </a:p>
          <a:p>
            <a:r>
              <a:rPr lang="en-US" dirty="0" smtClean="0"/>
              <a:t>Specify years for mortality (2018, 2019)</a:t>
            </a:r>
          </a:p>
          <a:p>
            <a:r>
              <a:rPr lang="en-US" dirty="0" smtClean="0"/>
              <a:t>All classes of M allow additional mortality in those year </a:t>
            </a:r>
          </a:p>
          <a:p>
            <a:pPr lvl="1"/>
            <a:r>
              <a:rPr lang="en-US" dirty="0" smtClean="0"/>
              <a:t>Immature </a:t>
            </a:r>
          </a:p>
          <a:p>
            <a:pPr lvl="1"/>
            <a:r>
              <a:rPr lang="en-US" dirty="0" smtClean="0"/>
              <a:t>Mature female </a:t>
            </a:r>
          </a:p>
          <a:p>
            <a:pPr lvl="1"/>
            <a:r>
              <a:rPr lang="en-US" dirty="0" smtClean="0"/>
              <a:t>Mature male</a:t>
            </a:r>
          </a:p>
          <a:p>
            <a:r>
              <a:rPr lang="en-US" dirty="0" smtClean="0"/>
              <a:t>Estimated as bounded numbers between 0 and 4</a:t>
            </a:r>
            <a:endParaRPr lang="en-US" dirty="0"/>
          </a:p>
        </p:txBody>
      </p:sp>
      <p:sp>
        <p:nvSpPr>
          <p:cNvPr id="4" name="Rectangle 3"/>
          <p:cNvSpPr/>
          <p:nvPr/>
        </p:nvSpPr>
        <p:spPr>
          <a:xfrm>
            <a:off x="5966460" y="481728"/>
            <a:ext cx="6096000" cy="5355312"/>
          </a:xfrm>
          <a:prstGeom prst="rect">
            <a:avLst/>
          </a:prstGeom>
        </p:spPr>
        <p:txBody>
          <a:bodyPr>
            <a:spAutoFit/>
          </a:bodyPr>
          <a:lstStyle/>
          <a:p>
            <a:r>
              <a:rPr lang="en-US" dirty="0" smtClean="0"/>
              <a:t>############################</a:t>
            </a:r>
          </a:p>
          <a:p>
            <a:r>
              <a:rPr lang="en-US" dirty="0" smtClean="0"/>
              <a:t>## time-varying natural mortality specs</a:t>
            </a:r>
          </a:p>
          <a:p>
            <a:r>
              <a:rPr lang="en-US" dirty="0" smtClean="0"/>
              <a:t>#############################</a:t>
            </a:r>
          </a:p>
          <a:p>
            <a:r>
              <a:rPr lang="en-US" dirty="0" smtClean="0"/>
              <a:t># </a:t>
            </a:r>
            <a:r>
              <a:rPr lang="en-US" dirty="0" err="1" smtClean="0"/>
              <a:t>use_extra_m_imm</a:t>
            </a:r>
            <a:r>
              <a:rPr lang="en-US" dirty="0" smtClean="0"/>
              <a:t> : extra immature mortality added?</a:t>
            </a:r>
          </a:p>
          <a:p>
            <a:r>
              <a:rPr lang="en-US" dirty="0" smtClean="0"/>
              <a:t>1</a:t>
            </a:r>
          </a:p>
          <a:p>
            <a:r>
              <a:rPr lang="en-US" dirty="0" smtClean="0"/>
              <a:t># </a:t>
            </a:r>
            <a:r>
              <a:rPr lang="en-US" dirty="0" err="1" smtClean="0"/>
              <a:t>extra_m_phase_imm</a:t>
            </a:r>
            <a:r>
              <a:rPr lang="en-US" dirty="0" smtClean="0"/>
              <a:t> : phase</a:t>
            </a:r>
          </a:p>
          <a:p>
            <a:r>
              <a:rPr lang="en-US" dirty="0" smtClean="0"/>
              <a:t>5</a:t>
            </a:r>
          </a:p>
          <a:p>
            <a:r>
              <a:rPr lang="en-US" dirty="0" smtClean="0"/>
              <a:t># </a:t>
            </a:r>
            <a:r>
              <a:rPr lang="en-US" dirty="0" err="1" smtClean="0"/>
              <a:t>extra_m_len_imm_n</a:t>
            </a:r>
            <a:r>
              <a:rPr lang="en-US" dirty="0" smtClean="0"/>
              <a:t> : number of years of extra </a:t>
            </a:r>
            <a:r>
              <a:rPr lang="en-US" dirty="0" err="1" smtClean="0"/>
              <a:t>imm</a:t>
            </a:r>
            <a:endParaRPr lang="en-US" dirty="0" smtClean="0"/>
          </a:p>
          <a:p>
            <a:r>
              <a:rPr lang="en-US" dirty="0" smtClean="0"/>
              <a:t>2</a:t>
            </a:r>
          </a:p>
          <a:p>
            <a:r>
              <a:rPr lang="en-US" dirty="0" smtClean="0"/>
              <a:t># </a:t>
            </a:r>
            <a:r>
              <a:rPr lang="en-US" dirty="0" err="1" smtClean="0"/>
              <a:t>extra_m_yr_imm</a:t>
            </a:r>
            <a:r>
              <a:rPr lang="en-US" dirty="0" smtClean="0"/>
              <a:t> : what years have extra mortality? </a:t>
            </a:r>
          </a:p>
          <a:p>
            <a:r>
              <a:rPr lang="en-US" dirty="0" smtClean="0"/>
              <a:t>2018 2019</a:t>
            </a:r>
          </a:p>
          <a:p>
            <a:r>
              <a:rPr lang="en-US" dirty="0" smtClean="0"/>
              <a:t># </a:t>
            </a:r>
            <a:r>
              <a:rPr lang="en-US" dirty="0" err="1" smtClean="0"/>
              <a:t>use_extra_m_mat</a:t>
            </a:r>
            <a:r>
              <a:rPr lang="en-US" dirty="0" smtClean="0"/>
              <a:t> : extra mature mortality added?</a:t>
            </a:r>
          </a:p>
          <a:p>
            <a:r>
              <a:rPr lang="en-US" dirty="0" smtClean="0"/>
              <a:t>1</a:t>
            </a:r>
          </a:p>
          <a:p>
            <a:r>
              <a:rPr lang="en-US" dirty="0" smtClean="0"/>
              <a:t># </a:t>
            </a:r>
            <a:r>
              <a:rPr lang="en-US" dirty="0" err="1" smtClean="0"/>
              <a:t>extra_m_phase_mat</a:t>
            </a:r>
            <a:r>
              <a:rPr lang="en-US" dirty="0" smtClean="0"/>
              <a:t> : phase</a:t>
            </a:r>
          </a:p>
          <a:p>
            <a:r>
              <a:rPr lang="en-US" dirty="0" smtClean="0"/>
              <a:t>5</a:t>
            </a:r>
          </a:p>
          <a:p>
            <a:r>
              <a:rPr lang="en-US" dirty="0" smtClean="0"/>
              <a:t># </a:t>
            </a:r>
            <a:r>
              <a:rPr lang="en-US" dirty="0" err="1" smtClean="0"/>
              <a:t>extra_m_len_mat_n</a:t>
            </a:r>
            <a:r>
              <a:rPr lang="en-US" dirty="0" smtClean="0"/>
              <a:t> : number of years of extra mature m</a:t>
            </a:r>
          </a:p>
          <a:p>
            <a:r>
              <a:rPr lang="en-US" dirty="0" smtClean="0"/>
              <a:t>2</a:t>
            </a:r>
          </a:p>
          <a:p>
            <a:r>
              <a:rPr lang="en-US" dirty="0" smtClean="0"/>
              <a:t># </a:t>
            </a:r>
            <a:r>
              <a:rPr lang="en-US" dirty="0" err="1" smtClean="0"/>
              <a:t>extra_m_yr_mat</a:t>
            </a:r>
            <a:r>
              <a:rPr lang="en-US" dirty="0" smtClean="0"/>
              <a:t> : what years have extra mortality? </a:t>
            </a:r>
          </a:p>
          <a:p>
            <a:r>
              <a:rPr lang="en-US" dirty="0" smtClean="0"/>
              <a:t>2018 2019</a:t>
            </a:r>
            <a:endParaRPr lang="en-US" dirty="0"/>
          </a:p>
        </p:txBody>
      </p:sp>
    </p:spTree>
    <p:extLst>
      <p:ext uri="{BB962C8B-B14F-4D97-AF65-F5344CB8AC3E}">
        <p14:creationId xmlns:p14="http://schemas.microsoft.com/office/powerpoint/2010/main" val="36246141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a:stretch>
            <a:fillRect/>
          </a:stretch>
        </p:blipFill>
        <p:spPr>
          <a:xfrm>
            <a:off x="206527" y="991680"/>
            <a:ext cx="11436307" cy="4096990"/>
          </a:xfrm>
          <a:prstGeom prst="rect">
            <a:avLst/>
          </a:prstGeom>
        </p:spPr>
      </p:pic>
      <p:sp>
        <p:nvSpPr>
          <p:cNvPr id="5" name="Rectangle 4"/>
          <p:cNvSpPr/>
          <p:nvPr/>
        </p:nvSpPr>
        <p:spPr>
          <a:xfrm>
            <a:off x="355118" y="1808014"/>
            <a:ext cx="10615187" cy="1014014"/>
          </a:xfrm>
          <a:prstGeom prst="rect">
            <a:avLst/>
          </a:prstGeom>
          <a:solidFill>
            <a:schemeClr val="bg1">
              <a:lumMod val="7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55118" y="3216166"/>
            <a:ext cx="10615187" cy="333252"/>
          </a:xfrm>
          <a:prstGeom prst="rect">
            <a:avLst/>
          </a:prstGeom>
          <a:solidFill>
            <a:schemeClr val="bg1">
              <a:lumMod val="7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0310648" y="2839639"/>
            <a:ext cx="659657" cy="359909"/>
          </a:xfrm>
          <a:prstGeom prst="rect">
            <a:avLst/>
          </a:prstGeom>
          <a:solidFill>
            <a:srgbClr val="00B0F0">
              <a:alpha val="6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34046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1178396" cy="4351338"/>
          </a:xfrm>
        </p:spPr>
        <p:txBody>
          <a:bodyPr/>
          <a:lstStyle/>
          <a:p>
            <a:pPr marL="0" indent="0">
              <a:buNone/>
            </a:pPr>
            <a:r>
              <a:rPr lang="en-US" dirty="0" smtClean="0"/>
              <a:t>21.1a:  	20.1   + empirical availability</a:t>
            </a:r>
          </a:p>
          <a:p>
            <a:pPr marL="0" indent="0">
              <a:buNone/>
            </a:pPr>
            <a:r>
              <a:rPr lang="en-US" dirty="0" smtClean="0"/>
              <a:t>21.2  :		21.1a + mortality events + tighter priors on M and maturity</a:t>
            </a:r>
          </a:p>
          <a:p>
            <a:pPr marL="0" indent="0">
              <a:buNone/>
            </a:pPr>
            <a:r>
              <a:rPr lang="en-US" dirty="0" smtClean="0"/>
              <a:t>21.3  :		21.1a + mortality events + empirical selectivity</a:t>
            </a:r>
          </a:p>
          <a:p>
            <a:pPr marL="0" indent="0">
              <a:buNone/>
            </a:pPr>
            <a:r>
              <a:rPr lang="en-US" dirty="0" smtClean="0"/>
              <a:t>21.3b:	21.3   + ‘functional’ maturity</a:t>
            </a:r>
            <a:endParaRPr lang="en-US" dirty="0"/>
          </a:p>
        </p:txBody>
      </p:sp>
    </p:spTree>
    <p:extLst>
      <p:ext uri="{BB962C8B-B14F-4D97-AF65-F5344CB8AC3E}">
        <p14:creationId xmlns:p14="http://schemas.microsoft.com/office/powerpoint/2010/main" val="1855826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702949052"/>
              </p:ext>
            </p:extLst>
          </p:nvPr>
        </p:nvGraphicFramePr>
        <p:xfrm>
          <a:off x="0" y="395379"/>
          <a:ext cx="12191998" cy="5965108"/>
        </p:xfrm>
        <a:graphic>
          <a:graphicData uri="http://schemas.openxmlformats.org/drawingml/2006/table">
            <a:tbl>
              <a:tblPr firstRow="1" bandRow="1">
                <a:tableStyleId>{5C22544A-7EE6-4342-B048-85BDC9FD1C3A}</a:tableStyleId>
              </a:tblPr>
              <a:tblGrid>
                <a:gridCol w="2025445">
                  <a:extLst>
                    <a:ext uri="{9D8B030D-6E8A-4147-A177-3AD203B41FA5}">
                      <a16:colId xmlns:a16="http://schemas.microsoft.com/office/drawing/2014/main" val="1680485774"/>
                    </a:ext>
                  </a:extLst>
                </a:gridCol>
                <a:gridCol w="1799303">
                  <a:extLst>
                    <a:ext uri="{9D8B030D-6E8A-4147-A177-3AD203B41FA5}">
                      <a16:colId xmlns:a16="http://schemas.microsoft.com/office/drawing/2014/main" val="3369159218"/>
                    </a:ext>
                  </a:extLst>
                </a:gridCol>
                <a:gridCol w="1457371">
                  <a:extLst>
                    <a:ext uri="{9D8B030D-6E8A-4147-A177-3AD203B41FA5}">
                      <a16:colId xmlns:a16="http://schemas.microsoft.com/office/drawing/2014/main" val="407013585"/>
                    </a:ext>
                  </a:extLst>
                </a:gridCol>
                <a:gridCol w="1684737">
                  <a:extLst>
                    <a:ext uri="{9D8B030D-6E8A-4147-A177-3AD203B41FA5}">
                      <a16:colId xmlns:a16="http://schemas.microsoft.com/office/drawing/2014/main" val="747125255"/>
                    </a:ext>
                  </a:extLst>
                </a:gridCol>
                <a:gridCol w="1741714">
                  <a:extLst>
                    <a:ext uri="{9D8B030D-6E8A-4147-A177-3AD203B41FA5}">
                      <a16:colId xmlns:a16="http://schemas.microsoft.com/office/drawing/2014/main" val="2839979288"/>
                    </a:ext>
                  </a:extLst>
                </a:gridCol>
                <a:gridCol w="1741714">
                  <a:extLst>
                    <a:ext uri="{9D8B030D-6E8A-4147-A177-3AD203B41FA5}">
                      <a16:colId xmlns:a16="http://schemas.microsoft.com/office/drawing/2014/main" val="4202558678"/>
                    </a:ext>
                  </a:extLst>
                </a:gridCol>
                <a:gridCol w="1741714">
                  <a:extLst>
                    <a:ext uri="{9D8B030D-6E8A-4147-A177-3AD203B41FA5}">
                      <a16:colId xmlns:a16="http://schemas.microsoft.com/office/drawing/2014/main" val="1614186075"/>
                    </a:ext>
                  </a:extLst>
                </a:gridCol>
              </a:tblGrid>
              <a:tr h="353651">
                <a:tc>
                  <a:txBody>
                    <a:bodyPr/>
                    <a:lstStyle/>
                    <a:p>
                      <a:endParaRPr lang="en-US"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extLst>
                  <a:ext uri="{0D108BD9-81ED-4DB2-BD59-A6C34878D82A}">
                    <a16:rowId xmlns:a16="http://schemas.microsoft.com/office/drawing/2014/main" val="2819906202"/>
                  </a:ext>
                </a:extLst>
              </a:tr>
              <a:tr h="5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Fits to survey</a:t>
                      </a:r>
                      <a:r>
                        <a:rPr lang="en-US" baseline="0" dirty="0" smtClean="0"/>
                        <a:t> MMB</a:t>
                      </a:r>
                      <a:endParaRPr lang="en-US" dirty="0" smtClean="0"/>
                    </a:p>
                  </a:txBody>
                  <a:tcPr anchor="ctr"/>
                </a:tc>
                <a:tc>
                  <a:txBody>
                    <a:bodyPr/>
                    <a:lstStyle/>
                    <a:p>
                      <a:pPr algn="ctr"/>
                      <a:endParaRPr lang="en-US" dirty="0"/>
                    </a:p>
                  </a:txBody>
                  <a:tcPr anchor="ctr"/>
                </a:tc>
                <a:tc>
                  <a:txBody>
                    <a:bodyPr/>
                    <a:lstStyle/>
                    <a:p>
                      <a:pPr algn="ctr"/>
                      <a:r>
                        <a:rPr lang="en-US" dirty="0" smtClean="0"/>
                        <a:t>Does not fit last years</a:t>
                      </a:r>
                      <a:endParaRPr lang="en-US" dirty="0"/>
                    </a:p>
                  </a:txBody>
                  <a:tcPr anchor="ctr">
                    <a:solidFill>
                      <a:srgbClr val="FF0000"/>
                    </a:solidFill>
                  </a:tcPr>
                </a:tc>
                <a:tc>
                  <a:txBody>
                    <a:bodyPr/>
                    <a:lstStyle/>
                    <a:p>
                      <a:pPr algn="ctr"/>
                      <a:r>
                        <a:rPr lang="en-US" dirty="0" smtClean="0"/>
                        <a:t>Fits</a:t>
                      </a:r>
                      <a:r>
                        <a:rPr lang="en-US" baseline="0" dirty="0" smtClean="0"/>
                        <a:t> terminal years</a:t>
                      </a:r>
                      <a:endParaRPr lang="en-US" dirty="0"/>
                    </a:p>
                  </a:txBody>
                  <a:tcPr anchor="ctr">
                    <a:solidFill>
                      <a:srgbClr val="00B050"/>
                    </a:solidFill>
                  </a:tcPr>
                </a:tc>
                <a:tc>
                  <a:txBody>
                    <a:bodyPr/>
                    <a:lstStyle/>
                    <a:p>
                      <a:pPr algn="ctr"/>
                      <a:endParaRPr lang="en-US" dirty="0"/>
                    </a:p>
                  </a:txBody>
                  <a:tcPr anchor="ctr"/>
                </a:tc>
                <a:tc>
                  <a:txBody>
                    <a:bodyPr/>
                    <a:lstStyle/>
                    <a:p>
                      <a:pPr algn="ctr"/>
                      <a:r>
                        <a:rPr lang="en-US" dirty="0" smtClean="0"/>
                        <a:t>Fits terminal years</a:t>
                      </a:r>
                      <a:endParaRPr lang="en-US" dirty="0"/>
                    </a:p>
                  </a:txBody>
                  <a:tcPr anchor="ctr">
                    <a:solidFill>
                      <a:srgbClr val="00B050"/>
                    </a:solidFill>
                  </a:tcPr>
                </a:tc>
                <a:tc>
                  <a:txBody>
                    <a:bodyPr/>
                    <a:lstStyle/>
                    <a:p>
                      <a:pPr algn="ctr"/>
                      <a:endParaRPr lang="en-US"/>
                    </a:p>
                  </a:txBody>
                  <a:tcPr anchor="ctr"/>
                </a:tc>
                <a:extLst>
                  <a:ext uri="{0D108BD9-81ED-4DB2-BD59-A6C34878D82A}">
                    <a16:rowId xmlns:a16="http://schemas.microsoft.com/office/drawing/2014/main" val="4069540029"/>
                  </a:ext>
                </a:extLst>
              </a:tr>
              <a:tr h="498917">
                <a:tc>
                  <a:txBody>
                    <a:bodyPr/>
                    <a:lstStyle/>
                    <a:p>
                      <a:r>
                        <a:rPr lang="en-US" dirty="0" smtClean="0"/>
                        <a:t>Estimates of &gt;101mm</a:t>
                      </a:r>
                      <a:r>
                        <a:rPr lang="en-US" baseline="0" dirty="0" smtClean="0"/>
                        <a:t> males</a:t>
                      </a:r>
                      <a:endParaRPr lang="en-US" dirty="0"/>
                    </a:p>
                  </a:txBody>
                  <a:tcPr anchor="ctr"/>
                </a:tc>
                <a:tc>
                  <a:txBody>
                    <a:bodyPr/>
                    <a:lstStyle/>
                    <a:p>
                      <a:pPr algn="ctr"/>
                      <a:endParaRPr lang="en-US" dirty="0"/>
                    </a:p>
                  </a:txBody>
                  <a:tcPr anchor="ctr"/>
                </a:tc>
                <a:tc>
                  <a:txBody>
                    <a:bodyPr/>
                    <a:lstStyle/>
                    <a:p>
                      <a:pPr algn="ctr"/>
                      <a:r>
                        <a:rPr lang="en-US" dirty="0" smtClean="0"/>
                        <a:t>&gt;triple observed</a:t>
                      </a:r>
                      <a:endParaRPr lang="en-US" dirty="0"/>
                    </a:p>
                  </a:txBody>
                  <a:tcPr anchor="ctr">
                    <a:solidFill>
                      <a:srgbClr val="FF0000"/>
                    </a:solidFill>
                  </a:tcPr>
                </a:tc>
                <a:tc>
                  <a:txBody>
                    <a:bodyPr/>
                    <a:lstStyle/>
                    <a:p>
                      <a:pPr algn="ctr"/>
                      <a:endParaRPr lang="en-US" dirty="0"/>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nchor="ctr">
                    <a:solidFill>
                      <a:schemeClr val="accent1">
                        <a:lumMod val="20000"/>
                        <a:lumOff val="80000"/>
                      </a:schemeClr>
                    </a:solidFill>
                  </a:tcPr>
                </a:tc>
                <a:tc>
                  <a:txBody>
                    <a:bodyPr/>
                    <a:lstStyle/>
                    <a:p>
                      <a:pPr algn="ctr"/>
                      <a:endParaRPr lang="en-US" dirty="0"/>
                    </a:p>
                  </a:txBody>
                  <a:tcPr anchor="ctr">
                    <a:solidFill>
                      <a:schemeClr val="accent1">
                        <a:lumMod val="20000"/>
                        <a:lumOff val="80000"/>
                      </a:schemeClr>
                    </a:solidFill>
                  </a:tcPr>
                </a:tc>
                <a:tc>
                  <a:txBody>
                    <a:bodyPr/>
                    <a:lstStyle/>
                    <a:p>
                      <a:pPr algn="ctr"/>
                      <a:endParaRPr lang="en-US" dirty="0"/>
                    </a:p>
                  </a:txBody>
                  <a:tcPr anchor="ctr">
                    <a:solidFill>
                      <a:schemeClr val="accent1">
                        <a:lumMod val="20000"/>
                        <a:lumOff val="80000"/>
                      </a:schemeClr>
                    </a:solidFill>
                  </a:tcPr>
                </a:tc>
                <a:extLst>
                  <a:ext uri="{0D108BD9-81ED-4DB2-BD59-A6C34878D82A}">
                    <a16:rowId xmlns:a16="http://schemas.microsoft.com/office/drawing/2014/main" val="65951802"/>
                  </a:ext>
                </a:extLst>
              </a:tr>
              <a:tr h="7148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Probability</a:t>
                      </a:r>
                      <a:r>
                        <a:rPr lang="en-US" baseline="0" dirty="0" smtClean="0"/>
                        <a:t> of terminally molting</a:t>
                      </a:r>
                      <a:endParaRPr lang="en-US" dirty="0" smtClean="0"/>
                    </a:p>
                    <a:p>
                      <a:endParaRPr lang="en-US" dirty="0"/>
                    </a:p>
                  </a:txBody>
                  <a:tcPr anchor="ctr"/>
                </a:tc>
                <a:tc>
                  <a:txBody>
                    <a:bodyPr/>
                    <a:lstStyle/>
                    <a:p>
                      <a:pPr algn="ctr"/>
                      <a:endParaRPr lang="en-US" dirty="0"/>
                    </a:p>
                  </a:txBody>
                  <a:tcPr anchor="ctr"/>
                </a:tc>
                <a:tc>
                  <a:txBody>
                    <a:bodyPr/>
                    <a:lstStyle/>
                    <a:p>
                      <a:pPr algn="ctr"/>
                      <a:r>
                        <a:rPr lang="en-US" dirty="0" smtClean="0"/>
                        <a:t>Does not reproduce observed</a:t>
                      </a:r>
                      <a:endParaRPr lang="en-US" dirty="0"/>
                    </a:p>
                  </a:txBody>
                  <a:tcPr anchor="ctr">
                    <a:solidFill>
                      <a:srgbClr val="FF000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Does not reproduce observed</a:t>
                      </a:r>
                    </a:p>
                  </a:txBody>
                  <a:tcPr anchor="ctr">
                    <a:solidFill>
                      <a:srgbClr val="FF0000"/>
                    </a:solidFill>
                  </a:tcPr>
                </a:tc>
                <a:tc>
                  <a:txBody>
                    <a:bodyPr/>
                    <a:lstStyle/>
                    <a:p>
                      <a:pPr algn="ctr"/>
                      <a:r>
                        <a:rPr lang="en-US" dirty="0" smtClean="0"/>
                        <a:t>Closer</a:t>
                      </a:r>
                      <a:r>
                        <a:rPr lang="en-US" baseline="0" dirty="0" smtClean="0"/>
                        <a:t> to observed</a:t>
                      </a:r>
                      <a:endParaRPr lang="en-US" dirty="0"/>
                    </a:p>
                  </a:txBody>
                  <a:tcPr anchor="ctr">
                    <a:solidFill>
                      <a:srgbClr val="00B050"/>
                    </a:solidFill>
                  </a:tcPr>
                </a:tc>
                <a:tc>
                  <a:txBody>
                    <a:bodyPr/>
                    <a:lstStyle/>
                    <a:p>
                      <a:pPr algn="ctr"/>
                      <a:endParaRPr lang="en-US" dirty="0"/>
                    </a:p>
                  </a:txBody>
                  <a:tcPr anchor="ctr"/>
                </a:tc>
                <a:extLst>
                  <a:ext uri="{0D108BD9-81ED-4DB2-BD59-A6C34878D82A}">
                    <a16:rowId xmlns:a16="http://schemas.microsoft.com/office/drawing/2014/main" val="3704831694"/>
                  </a:ext>
                </a:extLst>
              </a:tr>
              <a:tr h="656505">
                <a:tc>
                  <a:txBody>
                    <a:bodyPr/>
                    <a:lstStyle/>
                    <a:p>
                      <a:r>
                        <a:rPr lang="en-US" dirty="0" smtClean="0"/>
                        <a:t>Survey selectivity</a:t>
                      </a:r>
                      <a:endParaRPr lang="en-US" dirty="0"/>
                    </a:p>
                  </a:txBody>
                  <a:tcPr anchor="ctr"/>
                </a:tc>
                <a:tc>
                  <a:txBody>
                    <a:bodyPr/>
                    <a:lstStyle/>
                    <a:p>
                      <a:pPr algn="ctr"/>
                      <a:endParaRPr lang="en-US" dirty="0"/>
                    </a:p>
                  </a:txBody>
                  <a:tcPr anchor="ctr"/>
                </a:tc>
                <a:tc>
                  <a:txBody>
                    <a:bodyPr/>
                    <a:lstStyle/>
                    <a:p>
                      <a:pPr algn="ctr"/>
                      <a:r>
                        <a:rPr lang="en-US" dirty="0" smtClean="0"/>
                        <a:t>Does not reproduce observed</a:t>
                      </a:r>
                      <a:endParaRPr lang="en-US" dirty="0"/>
                    </a:p>
                  </a:txBody>
                  <a:tcPr anchor="ctr">
                    <a:solidFill>
                      <a:srgbClr val="FF000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Does not reproduce observed</a:t>
                      </a:r>
                    </a:p>
                  </a:txBody>
                  <a:tcPr anchor="ctr">
                    <a:solidFill>
                      <a:srgbClr val="FF0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Closer</a:t>
                      </a:r>
                      <a:r>
                        <a:rPr lang="en-US" baseline="0" dirty="0" smtClean="0"/>
                        <a:t> to observed</a:t>
                      </a:r>
                      <a:endParaRPr lang="en-US" dirty="0" smtClean="0"/>
                    </a:p>
                    <a:p>
                      <a:pPr algn="ctr"/>
                      <a:endParaRPr lang="en-US" dirty="0"/>
                    </a:p>
                  </a:txBody>
                  <a:tcPr anchor="ctr">
                    <a:solidFill>
                      <a:srgbClr val="00B050"/>
                    </a:solidFill>
                  </a:tcPr>
                </a:tc>
                <a:tc>
                  <a:txBody>
                    <a:bodyPr/>
                    <a:lstStyle/>
                    <a:p>
                      <a:pPr algn="ctr"/>
                      <a:endParaRPr lang="en-US"/>
                    </a:p>
                  </a:txBody>
                  <a:tcPr anchor="ctr"/>
                </a:tc>
                <a:extLst>
                  <a:ext uri="{0D108BD9-81ED-4DB2-BD59-A6C34878D82A}">
                    <a16:rowId xmlns:a16="http://schemas.microsoft.com/office/drawing/2014/main" val="3551683806"/>
                  </a:ext>
                </a:extLst>
              </a:tr>
              <a:tr h="325765">
                <a:tc>
                  <a:txBody>
                    <a:bodyPr/>
                    <a:lstStyle/>
                    <a:p>
                      <a:r>
                        <a:rPr lang="en-US" dirty="0" smtClean="0"/>
                        <a:t>Reference points</a:t>
                      </a:r>
                      <a:endParaRPr lang="en-US" dirty="0"/>
                    </a:p>
                  </a:txBody>
                  <a:tcPr anchor="ctr"/>
                </a:tc>
                <a:tc>
                  <a:txBody>
                    <a:bodyPr/>
                    <a:lstStyle/>
                    <a:p>
                      <a:pPr algn="ctr"/>
                      <a:r>
                        <a:rPr lang="en-US" dirty="0" smtClean="0"/>
                        <a:t>Target exploitation rates</a:t>
                      </a:r>
                      <a:r>
                        <a:rPr lang="en-US" baseline="0" dirty="0" smtClean="0"/>
                        <a:t> &lt;100%</a:t>
                      </a:r>
                      <a:endParaRPr lang="en-US" dirty="0"/>
                    </a:p>
                  </a:txBody>
                  <a:tcPr anchor="ctr">
                    <a:solidFill>
                      <a:srgbClr val="00B05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Target exploitation rates</a:t>
                      </a:r>
                      <a:r>
                        <a:rPr lang="en-US" baseline="0" dirty="0" smtClean="0"/>
                        <a:t> &lt;100%</a:t>
                      </a:r>
                      <a:endParaRPr lang="en-US" dirty="0" smtClean="0"/>
                    </a:p>
                  </a:txBody>
                  <a:tcPr anchor="ctr">
                    <a:solidFill>
                      <a:srgbClr val="00B050"/>
                    </a:solidFill>
                  </a:tcPr>
                </a:tc>
                <a:tc>
                  <a:txBody>
                    <a:bodyPr/>
                    <a:lstStyle/>
                    <a:p>
                      <a:pPr algn="ctr"/>
                      <a:endParaRPr lang="en-US" dirty="0"/>
                    </a:p>
                  </a:txBody>
                  <a:tcPr anchor="ct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Target exploitation rates</a:t>
                      </a:r>
                      <a:r>
                        <a:rPr lang="en-US" baseline="0" dirty="0" smtClean="0"/>
                        <a:t> ~100%</a:t>
                      </a:r>
                      <a:endParaRPr lang="en-US" dirty="0" smtClean="0"/>
                    </a:p>
                  </a:txBody>
                  <a:tcPr anchor="ctr">
                    <a:solidFill>
                      <a:srgbClr val="FF0000"/>
                    </a:solidFill>
                  </a:tcPr>
                </a:tc>
                <a:extLst>
                  <a:ext uri="{0D108BD9-81ED-4DB2-BD59-A6C34878D82A}">
                    <a16:rowId xmlns:a16="http://schemas.microsoft.com/office/drawing/2014/main" val="4206627611"/>
                  </a:ext>
                </a:extLst>
              </a:tr>
              <a:tr h="549501">
                <a:tc>
                  <a:txBody>
                    <a:bodyPr/>
                    <a:lstStyle/>
                    <a:p>
                      <a:r>
                        <a:rPr lang="en-US" dirty="0" smtClean="0"/>
                        <a:t>Survey size comp fit</a:t>
                      </a: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r>
                        <a:rPr lang="en-US" dirty="0" smtClean="0"/>
                        <a:t>~90 likelihood</a:t>
                      </a:r>
                      <a:r>
                        <a:rPr lang="en-US" baseline="0" dirty="0" smtClean="0"/>
                        <a:t> units better</a:t>
                      </a:r>
                      <a:endParaRPr lang="en-US" dirty="0"/>
                    </a:p>
                  </a:txBody>
                  <a:tcPr anchor="ctr">
                    <a:solidFill>
                      <a:srgbClr val="00B050"/>
                    </a:solidFill>
                  </a:tcPr>
                </a:tc>
                <a:tc>
                  <a:txBody>
                    <a:bodyPr/>
                    <a:lstStyle/>
                    <a:p>
                      <a:pPr algn="ctr"/>
                      <a:endParaRPr lang="en-US" dirty="0"/>
                    </a:p>
                  </a:txBody>
                  <a:tcPr anchor="ctr"/>
                </a:tc>
                <a:extLst>
                  <a:ext uri="{0D108BD9-81ED-4DB2-BD59-A6C34878D82A}">
                    <a16:rowId xmlns:a16="http://schemas.microsoft.com/office/drawing/2014/main" val="1086555531"/>
                  </a:ext>
                </a:extLst>
              </a:tr>
              <a:tr h="783508">
                <a:tc>
                  <a:txBody>
                    <a:bodyPr/>
                    <a:lstStyle/>
                    <a:p>
                      <a:r>
                        <a:rPr lang="en-US" dirty="0" smtClean="0"/>
                        <a:t>Retrospective patterns</a:t>
                      </a:r>
                      <a:endParaRPr lang="en-US" dirty="0"/>
                    </a:p>
                  </a:txBody>
                  <a:tcPr anchor="ctr"/>
                </a:tc>
                <a:tc>
                  <a:txBody>
                    <a:bodyPr/>
                    <a:lstStyle/>
                    <a:p>
                      <a:pPr algn="ctr"/>
                      <a:endParaRPr lang="en-US" dirty="0"/>
                    </a:p>
                  </a:txBody>
                  <a:tcPr anchor="ctr"/>
                </a:tc>
                <a:tc>
                  <a:txBody>
                    <a:bodyPr/>
                    <a:lstStyle/>
                    <a:p>
                      <a:pPr algn="ctr"/>
                      <a:r>
                        <a:rPr lang="en-US" dirty="0" smtClean="0"/>
                        <a:t>Double the other models</a:t>
                      </a:r>
                      <a:endParaRPr lang="en-US" dirty="0"/>
                    </a:p>
                  </a:txBody>
                  <a:tcPr anchor="ctr">
                    <a:solidFill>
                      <a:srgbClr val="FF0000"/>
                    </a:solidFill>
                  </a:tcP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3883670263"/>
                  </a:ext>
                </a:extLst>
              </a:tr>
            </a:tbl>
          </a:graphicData>
        </a:graphic>
      </p:graphicFrame>
      <p:sp>
        <p:nvSpPr>
          <p:cNvPr id="6" name="TextBox 5"/>
          <p:cNvSpPr txBox="1"/>
          <p:nvPr/>
        </p:nvSpPr>
        <p:spPr>
          <a:xfrm>
            <a:off x="6027514" y="-80477"/>
            <a:ext cx="3313471" cy="523220"/>
          </a:xfrm>
          <a:prstGeom prst="rect">
            <a:avLst/>
          </a:prstGeom>
          <a:noFill/>
        </p:spPr>
        <p:txBody>
          <a:bodyPr wrap="square" rtlCol="0">
            <a:spAutoFit/>
          </a:bodyPr>
          <a:lstStyle/>
          <a:p>
            <a:r>
              <a:rPr lang="en-US" sz="2800" dirty="0" smtClean="0"/>
              <a:t>Model 21.2</a:t>
            </a:r>
            <a:endParaRPr lang="en-US" sz="2800" dirty="0"/>
          </a:p>
        </p:txBody>
      </p:sp>
      <p:sp>
        <p:nvSpPr>
          <p:cNvPr id="8" name="TextBox 7"/>
          <p:cNvSpPr txBox="1"/>
          <p:nvPr/>
        </p:nvSpPr>
        <p:spPr>
          <a:xfrm>
            <a:off x="9410727" y="-80477"/>
            <a:ext cx="3313471" cy="523220"/>
          </a:xfrm>
          <a:prstGeom prst="rect">
            <a:avLst/>
          </a:prstGeom>
          <a:noFill/>
        </p:spPr>
        <p:txBody>
          <a:bodyPr wrap="square" rtlCol="0">
            <a:spAutoFit/>
          </a:bodyPr>
          <a:lstStyle/>
          <a:p>
            <a:r>
              <a:rPr lang="en-US" sz="2800" dirty="0" smtClean="0"/>
              <a:t>Model 21.3</a:t>
            </a:r>
            <a:endParaRPr lang="en-US" sz="2800" dirty="0"/>
          </a:p>
        </p:txBody>
      </p:sp>
      <p:sp>
        <p:nvSpPr>
          <p:cNvPr id="9" name="TextBox 8"/>
          <p:cNvSpPr txBox="1"/>
          <p:nvPr/>
        </p:nvSpPr>
        <p:spPr>
          <a:xfrm>
            <a:off x="2782528" y="-58665"/>
            <a:ext cx="3313471" cy="523220"/>
          </a:xfrm>
          <a:prstGeom prst="rect">
            <a:avLst/>
          </a:prstGeom>
          <a:noFill/>
        </p:spPr>
        <p:txBody>
          <a:bodyPr wrap="square" rtlCol="0">
            <a:spAutoFit/>
          </a:bodyPr>
          <a:lstStyle/>
          <a:p>
            <a:r>
              <a:rPr lang="en-US" sz="2800" dirty="0" smtClean="0"/>
              <a:t>Model 21.1a</a:t>
            </a:r>
            <a:endParaRPr lang="en-US" sz="2800" dirty="0"/>
          </a:p>
        </p:txBody>
      </p:sp>
    </p:spTree>
    <p:extLst>
      <p:ext uri="{BB962C8B-B14F-4D97-AF65-F5344CB8AC3E}">
        <p14:creationId xmlns:p14="http://schemas.microsoft.com/office/powerpoint/2010/main" val="1744473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http://127.0.0.1:40446/chunk_output/10354BD04F81A49E/AA11F38B/c346ydkxtdmar/000019.png?fixed_size=1"/>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p:cNvPicPr>
            <a:picLocks noChangeAspect="1"/>
          </p:cNvPicPr>
          <p:nvPr/>
        </p:nvPicPr>
        <p:blipFill>
          <a:blip r:embed="rId2"/>
          <a:stretch>
            <a:fillRect/>
          </a:stretch>
        </p:blipFill>
        <p:spPr>
          <a:xfrm>
            <a:off x="63500" y="258227"/>
            <a:ext cx="7792137" cy="6599773"/>
          </a:xfrm>
          <a:prstGeom prst="rect">
            <a:avLst/>
          </a:prstGeom>
        </p:spPr>
      </p:pic>
      <p:sp>
        <p:nvSpPr>
          <p:cNvPr id="8" name="Content Placeholder 7"/>
          <p:cNvSpPr>
            <a:spLocks noGrp="1"/>
          </p:cNvSpPr>
          <p:nvPr>
            <p:ph idx="1"/>
          </p:nvPr>
        </p:nvSpPr>
        <p:spPr>
          <a:xfrm>
            <a:off x="7986408" y="1050587"/>
            <a:ext cx="3793788" cy="5126376"/>
          </a:xfrm>
        </p:spPr>
        <p:txBody>
          <a:bodyPr>
            <a:normAutofit fontScale="92500"/>
          </a:bodyPr>
          <a:lstStyle/>
          <a:p>
            <a:r>
              <a:rPr lang="en-US" dirty="0" smtClean="0"/>
              <a:t>If the model is not allowed to ‘reach’ to the 2018 2019 data points and decline via mortality event, it will ‘split the difference’ between 2021 and 2018-2019. This model misspecification will pull up the estimate of the final year of MMB, which would result in an overly optimistic estimate of exploitable biomass.</a:t>
            </a:r>
            <a:endParaRPr lang="en-US" dirty="0"/>
          </a:p>
        </p:txBody>
      </p:sp>
    </p:spTree>
    <p:extLst>
      <p:ext uri="{BB962C8B-B14F-4D97-AF65-F5344CB8AC3E}">
        <p14:creationId xmlns:p14="http://schemas.microsoft.com/office/powerpoint/2010/main" val="437060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115180" y="9627"/>
            <a:ext cx="12542345" cy="6741268"/>
          </a:xfrm>
          <a:prstGeom prst="rect">
            <a:avLst/>
          </a:prstGeom>
        </p:spPr>
      </p:pic>
    </p:spTree>
    <p:extLst>
      <p:ext uri="{BB962C8B-B14F-4D97-AF65-F5344CB8AC3E}">
        <p14:creationId xmlns:p14="http://schemas.microsoft.com/office/powerpoint/2010/main" val="30911009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0" y="395379"/>
          <a:ext cx="12191998" cy="5965108"/>
        </p:xfrm>
        <a:graphic>
          <a:graphicData uri="http://schemas.openxmlformats.org/drawingml/2006/table">
            <a:tbl>
              <a:tblPr firstRow="1" bandRow="1">
                <a:tableStyleId>{5C22544A-7EE6-4342-B048-85BDC9FD1C3A}</a:tableStyleId>
              </a:tblPr>
              <a:tblGrid>
                <a:gridCol w="2025445">
                  <a:extLst>
                    <a:ext uri="{9D8B030D-6E8A-4147-A177-3AD203B41FA5}">
                      <a16:colId xmlns:a16="http://schemas.microsoft.com/office/drawing/2014/main" val="1680485774"/>
                    </a:ext>
                  </a:extLst>
                </a:gridCol>
                <a:gridCol w="1799303">
                  <a:extLst>
                    <a:ext uri="{9D8B030D-6E8A-4147-A177-3AD203B41FA5}">
                      <a16:colId xmlns:a16="http://schemas.microsoft.com/office/drawing/2014/main" val="3369159218"/>
                    </a:ext>
                  </a:extLst>
                </a:gridCol>
                <a:gridCol w="1457371">
                  <a:extLst>
                    <a:ext uri="{9D8B030D-6E8A-4147-A177-3AD203B41FA5}">
                      <a16:colId xmlns:a16="http://schemas.microsoft.com/office/drawing/2014/main" val="407013585"/>
                    </a:ext>
                  </a:extLst>
                </a:gridCol>
                <a:gridCol w="1684737">
                  <a:extLst>
                    <a:ext uri="{9D8B030D-6E8A-4147-A177-3AD203B41FA5}">
                      <a16:colId xmlns:a16="http://schemas.microsoft.com/office/drawing/2014/main" val="747125255"/>
                    </a:ext>
                  </a:extLst>
                </a:gridCol>
                <a:gridCol w="1741714">
                  <a:extLst>
                    <a:ext uri="{9D8B030D-6E8A-4147-A177-3AD203B41FA5}">
                      <a16:colId xmlns:a16="http://schemas.microsoft.com/office/drawing/2014/main" val="2839979288"/>
                    </a:ext>
                  </a:extLst>
                </a:gridCol>
                <a:gridCol w="1741714">
                  <a:extLst>
                    <a:ext uri="{9D8B030D-6E8A-4147-A177-3AD203B41FA5}">
                      <a16:colId xmlns:a16="http://schemas.microsoft.com/office/drawing/2014/main" val="4202558678"/>
                    </a:ext>
                  </a:extLst>
                </a:gridCol>
                <a:gridCol w="1741714">
                  <a:extLst>
                    <a:ext uri="{9D8B030D-6E8A-4147-A177-3AD203B41FA5}">
                      <a16:colId xmlns:a16="http://schemas.microsoft.com/office/drawing/2014/main" val="1614186075"/>
                    </a:ext>
                  </a:extLst>
                </a:gridCol>
              </a:tblGrid>
              <a:tr h="353651">
                <a:tc>
                  <a:txBody>
                    <a:bodyPr/>
                    <a:lstStyle/>
                    <a:p>
                      <a:endParaRPr lang="en-US"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tc>
                  <a:txBody>
                    <a:bodyPr/>
                    <a:lstStyle/>
                    <a:p>
                      <a:pPr algn="ctr"/>
                      <a:r>
                        <a:rPr lang="en-US" sz="2800" dirty="0" smtClean="0"/>
                        <a:t>Pro</a:t>
                      </a:r>
                      <a:endParaRPr lang="en-US" sz="2800" dirty="0"/>
                    </a:p>
                  </a:txBody>
                  <a:tcPr/>
                </a:tc>
                <a:tc>
                  <a:txBody>
                    <a:bodyPr/>
                    <a:lstStyle/>
                    <a:p>
                      <a:pPr algn="ctr"/>
                      <a:r>
                        <a:rPr lang="en-US" sz="2800" dirty="0" smtClean="0"/>
                        <a:t>Con</a:t>
                      </a:r>
                      <a:endParaRPr lang="en-US" sz="2800" dirty="0"/>
                    </a:p>
                  </a:txBody>
                  <a:tcPr/>
                </a:tc>
                <a:extLst>
                  <a:ext uri="{0D108BD9-81ED-4DB2-BD59-A6C34878D82A}">
                    <a16:rowId xmlns:a16="http://schemas.microsoft.com/office/drawing/2014/main" val="2819906202"/>
                  </a:ext>
                </a:extLst>
              </a:tr>
              <a:tr h="516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Fits to survey</a:t>
                      </a:r>
                      <a:r>
                        <a:rPr lang="en-US" baseline="0" dirty="0" smtClean="0"/>
                        <a:t> MMB</a:t>
                      </a:r>
                      <a:endParaRPr lang="en-US" dirty="0" smtClean="0"/>
                    </a:p>
                  </a:txBody>
                  <a:tcPr anchor="ctr"/>
                </a:tc>
                <a:tc>
                  <a:txBody>
                    <a:bodyPr/>
                    <a:lstStyle/>
                    <a:p>
                      <a:pPr algn="ctr"/>
                      <a:endParaRPr lang="en-US" dirty="0"/>
                    </a:p>
                  </a:txBody>
                  <a:tcPr anchor="ctr"/>
                </a:tc>
                <a:tc>
                  <a:txBody>
                    <a:bodyPr/>
                    <a:lstStyle/>
                    <a:p>
                      <a:pPr algn="ctr"/>
                      <a:r>
                        <a:rPr lang="en-US" dirty="0" smtClean="0"/>
                        <a:t>Does not fit last years</a:t>
                      </a:r>
                      <a:endParaRPr lang="en-US" dirty="0"/>
                    </a:p>
                  </a:txBody>
                  <a:tcPr anchor="ctr">
                    <a:solidFill>
                      <a:srgbClr val="FF0000"/>
                    </a:solidFill>
                  </a:tcPr>
                </a:tc>
                <a:tc>
                  <a:txBody>
                    <a:bodyPr/>
                    <a:lstStyle/>
                    <a:p>
                      <a:pPr algn="ctr"/>
                      <a:r>
                        <a:rPr lang="en-US" dirty="0" smtClean="0"/>
                        <a:t>Fits</a:t>
                      </a:r>
                      <a:r>
                        <a:rPr lang="en-US" baseline="0" dirty="0" smtClean="0"/>
                        <a:t> terminal years</a:t>
                      </a:r>
                      <a:endParaRPr lang="en-US" dirty="0"/>
                    </a:p>
                  </a:txBody>
                  <a:tcPr anchor="ctr">
                    <a:solidFill>
                      <a:srgbClr val="00B050"/>
                    </a:solidFill>
                  </a:tcPr>
                </a:tc>
                <a:tc>
                  <a:txBody>
                    <a:bodyPr/>
                    <a:lstStyle/>
                    <a:p>
                      <a:pPr algn="ctr"/>
                      <a:endParaRPr lang="en-US" dirty="0"/>
                    </a:p>
                  </a:txBody>
                  <a:tcPr anchor="ctr"/>
                </a:tc>
                <a:tc>
                  <a:txBody>
                    <a:bodyPr/>
                    <a:lstStyle/>
                    <a:p>
                      <a:pPr algn="ctr"/>
                      <a:r>
                        <a:rPr lang="en-US" dirty="0" smtClean="0"/>
                        <a:t>Fits terminal years</a:t>
                      </a:r>
                      <a:endParaRPr lang="en-US" dirty="0"/>
                    </a:p>
                  </a:txBody>
                  <a:tcPr anchor="ctr">
                    <a:solidFill>
                      <a:srgbClr val="00B050"/>
                    </a:solidFill>
                  </a:tcPr>
                </a:tc>
                <a:tc>
                  <a:txBody>
                    <a:bodyPr/>
                    <a:lstStyle/>
                    <a:p>
                      <a:pPr algn="ctr"/>
                      <a:endParaRPr lang="en-US"/>
                    </a:p>
                  </a:txBody>
                  <a:tcPr anchor="ctr"/>
                </a:tc>
                <a:extLst>
                  <a:ext uri="{0D108BD9-81ED-4DB2-BD59-A6C34878D82A}">
                    <a16:rowId xmlns:a16="http://schemas.microsoft.com/office/drawing/2014/main" val="4069540029"/>
                  </a:ext>
                </a:extLst>
              </a:tr>
              <a:tr h="498917">
                <a:tc>
                  <a:txBody>
                    <a:bodyPr/>
                    <a:lstStyle/>
                    <a:p>
                      <a:r>
                        <a:rPr lang="en-US" dirty="0" smtClean="0"/>
                        <a:t>Estimates of &gt;101mm</a:t>
                      </a:r>
                      <a:r>
                        <a:rPr lang="en-US" baseline="0" dirty="0" smtClean="0"/>
                        <a:t> males</a:t>
                      </a:r>
                      <a:endParaRPr lang="en-US" dirty="0"/>
                    </a:p>
                  </a:txBody>
                  <a:tcPr anchor="ctr"/>
                </a:tc>
                <a:tc>
                  <a:txBody>
                    <a:bodyPr/>
                    <a:lstStyle/>
                    <a:p>
                      <a:pPr algn="ctr"/>
                      <a:endParaRPr lang="en-US" dirty="0"/>
                    </a:p>
                  </a:txBody>
                  <a:tcPr anchor="ctr"/>
                </a:tc>
                <a:tc>
                  <a:txBody>
                    <a:bodyPr/>
                    <a:lstStyle/>
                    <a:p>
                      <a:pPr algn="ctr"/>
                      <a:r>
                        <a:rPr lang="en-US" dirty="0" smtClean="0"/>
                        <a:t>&gt;triple observed</a:t>
                      </a:r>
                      <a:endParaRPr lang="en-US" dirty="0"/>
                    </a:p>
                  </a:txBody>
                  <a:tcPr anchor="ctr">
                    <a:solidFill>
                      <a:srgbClr val="FF0000"/>
                    </a:solidFill>
                  </a:tcPr>
                </a:tc>
                <a:tc>
                  <a:txBody>
                    <a:bodyPr/>
                    <a:lstStyle/>
                    <a:p>
                      <a:pPr algn="ctr"/>
                      <a:endParaRPr lang="en-US" dirty="0"/>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nchor="ctr">
                    <a:solidFill>
                      <a:schemeClr val="accent1">
                        <a:lumMod val="20000"/>
                        <a:lumOff val="80000"/>
                      </a:schemeClr>
                    </a:solidFill>
                  </a:tcPr>
                </a:tc>
                <a:tc>
                  <a:txBody>
                    <a:bodyPr/>
                    <a:lstStyle/>
                    <a:p>
                      <a:pPr algn="ctr"/>
                      <a:endParaRPr lang="en-US" dirty="0"/>
                    </a:p>
                  </a:txBody>
                  <a:tcPr anchor="ctr">
                    <a:solidFill>
                      <a:schemeClr val="accent1">
                        <a:lumMod val="20000"/>
                        <a:lumOff val="80000"/>
                      </a:schemeClr>
                    </a:solidFill>
                  </a:tcPr>
                </a:tc>
                <a:tc>
                  <a:txBody>
                    <a:bodyPr/>
                    <a:lstStyle/>
                    <a:p>
                      <a:pPr algn="ctr"/>
                      <a:endParaRPr lang="en-US" dirty="0"/>
                    </a:p>
                  </a:txBody>
                  <a:tcPr anchor="ctr">
                    <a:solidFill>
                      <a:schemeClr val="accent1">
                        <a:lumMod val="20000"/>
                        <a:lumOff val="80000"/>
                      </a:schemeClr>
                    </a:solidFill>
                  </a:tcPr>
                </a:tc>
                <a:extLst>
                  <a:ext uri="{0D108BD9-81ED-4DB2-BD59-A6C34878D82A}">
                    <a16:rowId xmlns:a16="http://schemas.microsoft.com/office/drawing/2014/main" val="65951802"/>
                  </a:ext>
                </a:extLst>
              </a:tr>
              <a:tr h="7148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Probability</a:t>
                      </a:r>
                      <a:r>
                        <a:rPr lang="en-US" baseline="0" dirty="0" smtClean="0"/>
                        <a:t> of terminally molting</a:t>
                      </a:r>
                      <a:endParaRPr lang="en-US" dirty="0" smtClean="0"/>
                    </a:p>
                    <a:p>
                      <a:endParaRPr lang="en-US" dirty="0"/>
                    </a:p>
                  </a:txBody>
                  <a:tcPr anchor="ctr"/>
                </a:tc>
                <a:tc>
                  <a:txBody>
                    <a:bodyPr/>
                    <a:lstStyle/>
                    <a:p>
                      <a:pPr algn="ctr"/>
                      <a:endParaRPr lang="en-US" dirty="0"/>
                    </a:p>
                  </a:txBody>
                  <a:tcPr anchor="ctr"/>
                </a:tc>
                <a:tc>
                  <a:txBody>
                    <a:bodyPr/>
                    <a:lstStyle/>
                    <a:p>
                      <a:pPr algn="ctr"/>
                      <a:r>
                        <a:rPr lang="en-US" dirty="0" smtClean="0"/>
                        <a:t>Does not reproduce observed</a:t>
                      </a:r>
                      <a:endParaRPr lang="en-US" dirty="0"/>
                    </a:p>
                  </a:txBody>
                  <a:tcPr anchor="ctr">
                    <a:solidFill>
                      <a:srgbClr val="FF000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Does not reproduce observed</a:t>
                      </a:r>
                    </a:p>
                  </a:txBody>
                  <a:tcPr anchor="ctr">
                    <a:solidFill>
                      <a:srgbClr val="FF0000"/>
                    </a:solidFill>
                  </a:tcPr>
                </a:tc>
                <a:tc>
                  <a:txBody>
                    <a:bodyPr/>
                    <a:lstStyle/>
                    <a:p>
                      <a:pPr algn="ctr"/>
                      <a:r>
                        <a:rPr lang="en-US" dirty="0" smtClean="0"/>
                        <a:t>Closer</a:t>
                      </a:r>
                      <a:r>
                        <a:rPr lang="en-US" baseline="0" dirty="0" smtClean="0"/>
                        <a:t> to observed</a:t>
                      </a:r>
                      <a:endParaRPr lang="en-US" dirty="0"/>
                    </a:p>
                  </a:txBody>
                  <a:tcPr anchor="ctr">
                    <a:solidFill>
                      <a:srgbClr val="00B050"/>
                    </a:solidFill>
                  </a:tcPr>
                </a:tc>
                <a:tc>
                  <a:txBody>
                    <a:bodyPr/>
                    <a:lstStyle/>
                    <a:p>
                      <a:pPr algn="ctr"/>
                      <a:endParaRPr lang="en-US" dirty="0"/>
                    </a:p>
                  </a:txBody>
                  <a:tcPr anchor="ctr"/>
                </a:tc>
                <a:extLst>
                  <a:ext uri="{0D108BD9-81ED-4DB2-BD59-A6C34878D82A}">
                    <a16:rowId xmlns:a16="http://schemas.microsoft.com/office/drawing/2014/main" val="3704831694"/>
                  </a:ext>
                </a:extLst>
              </a:tr>
              <a:tr h="656505">
                <a:tc>
                  <a:txBody>
                    <a:bodyPr/>
                    <a:lstStyle/>
                    <a:p>
                      <a:r>
                        <a:rPr lang="en-US" dirty="0" smtClean="0"/>
                        <a:t>Survey selectivity</a:t>
                      </a:r>
                      <a:endParaRPr lang="en-US" dirty="0"/>
                    </a:p>
                  </a:txBody>
                  <a:tcPr anchor="ctr"/>
                </a:tc>
                <a:tc>
                  <a:txBody>
                    <a:bodyPr/>
                    <a:lstStyle/>
                    <a:p>
                      <a:pPr algn="ctr"/>
                      <a:endParaRPr lang="en-US" dirty="0"/>
                    </a:p>
                  </a:txBody>
                  <a:tcPr anchor="ctr"/>
                </a:tc>
                <a:tc>
                  <a:txBody>
                    <a:bodyPr/>
                    <a:lstStyle/>
                    <a:p>
                      <a:pPr algn="ctr"/>
                      <a:r>
                        <a:rPr lang="en-US" dirty="0" smtClean="0"/>
                        <a:t>Does not reproduce observed</a:t>
                      </a:r>
                      <a:endParaRPr lang="en-US" dirty="0"/>
                    </a:p>
                  </a:txBody>
                  <a:tcPr anchor="ctr">
                    <a:solidFill>
                      <a:srgbClr val="FF000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Does not reproduce observed</a:t>
                      </a:r>
                    </a:p>
                  </a:txBody>
                  <a:tcPr anchor="ctr">
                    <a:solidFill>
                      <a:srgbClr val="FF0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Closer</a:t>
                      </a:r>
                      <a:r>
                        <a:rPr lang="en-US" baseline="0" dirty="0" smtClean="0"/>
                        <a:t> to observed</a:t>
                      </a:r>
                      <a:endParaRPr lang="en-US" dirty="0" smtClean="0"/>
                    </a:p>
                    <a:p>
                      <a:pPr algn="ctr"/>
                      <a:endParaRPr lang="en-US" dirty="0"/>
                    </a:p>
                  </a:txBody>
                  <a:tcPr anchor="ctr">
                    <a:solidFill>
                      <a:srgbClr val="00B050"/>
                    </a:solidFill>
                  </a:tcPr>
                </a:tc>
                <a:tc>
                  <a:txBody>
                    <a:bodyPr/>
                    <a:lstStyle/>
                    <a:p>
                      <a:pPr algn="ctr"/>
                      <a:endParaRPr lang="en-US"/>
                    </a:p>
                  </a:txBody>
                  <a:tcPr anchor="ctr"/>
                </a:tc>
                <a:extLst>
                  <a:ext uri="{0D108BD9-81ED-4DB2-BD59-A6C34878D82A}">
                    <a16:rowId xmlns:a16="http://schemas.microsoft.com/office/drawing/2014/main" val="3551683806"/>
                  </a:ext>
                </a:extLst>
              </a:tr>
              <a:tr h="325765">
                <a:tc>
                  <a:txBody>
                    <a:bodyPr/>
                    <a:lstStyle/>
                    <a:p>
                      <a:r>
                        <a:rPr lang="en-US" dirty="0" smtClean="0"/>
                        <a:t>Reference points</a:t>
                      </a:r>
                      <a:endParaRPr lang="en-US" dirty="0"/>
                    </a:p>
                  </a:txBody>
                  <a:tcPr anchor="ctr"/>
                </a:tc>
                <a:tc>
                  <a:txBody>
                    <a:bodyPr/>
                    <a:lstStyle/>
                    <a:p>
                      <a:pPr algn="ctr"/>
                      <a:r>
                        <a:rPr lang="en-US" dirty="0" smtClean="0"/>
                        <a:t>Target exploitation rates</a:t>
                      </a:r>
                      <a:r>
                        <a:rPr lang="en-US" baseline="0" dirty="0" smtClean="0"/>
                        <a:t> &lt;100%</a:t>
                      </a:r>
                      <a:endParaRPr lang="en-US" dirty="0"/>
                    </a:p>
                  </a:txBody>
                  <a:tcPr anchor="ctr">
                    <a:solidFill>
                      <a:srgbClr val="00B050"/>
                    </a:solidFill>
                  </a:tcP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Target exploitation rates</a:t>
                      </a:r>
                      <a:r>
                        <a:rPr lang="en-US" baseline="0" dirty="0" smtClean="0"/>
                        <a:t> &lt;100%</a:t>
                      </a:r>
                      <a:endParaRPr lang="en-US" dirty="0" smtClean="0"/>
                    </a:p>
                  </a:txBody>
                  <a:tcPr anchor="ctr">
                    <a:solidFill>
                      <a:srgbClr val="00B050"/>
                    </a:solidFill>
                  </a:tcPr>
                </a:tc>
                <a:tc>
                  <a:txBody>
                    <a:bodyPr/>
                    <a:lstStyle/>
                    <a:p>
                      <a:pPr algn="ctr"/>
                      <a:endParaRPr lang="en-US" dirty="0"/>
                    </a:p>
                  </a:txBody>
                  <a:tcPr anchor="ctr"/>
                </a:tc>
                <a:tc>
                  <a:txBody>
                    <a:bodyPr/>
                    <a:lstStyle/>
                    <a:p>
                      <a:pPr algn="ct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smtClean="0"/>
                        <a:t>Target exploitation rates</a:t>
                      </a:r>
                      <a:r>
                        <a:rPr lang="en-US" baseline="0" dirty="0" smtClean="0"/>
                        <a:t> ~100%</a:t>
                      </a:r>
                      <a:endParaRPr lang="en-US" dirty="0" smtClean="0"/>
                    </a:p>
                  </a:txBody>
                  <a:tcPr anchor="ctr">
                    <a:solidFill>
                      <a:srgbClr val="FF0000"/>
                    </a:solidFill>
                  </a:tcPr>
                </a:tc>
                <a:extLst>
                  <a:ext uri="{0D108BD9-81ED-4DB2-BD59-A6C34878D82A}">
                    <a16:rowId xmlns:a16="http://schemas.microsoft.com/office/drawing/2014/main" val="4206627611"/>
                  </a:ext>
                </a:extLst>
              </a:tr>
              <a:tr h="549501">
                <a:tc>
                  <a:txBody>
                    <a:bodyPr/>
                    <a:lstStyle/>
                    <a:p>
                      <a:r>
                        <a:rPr lang="en-US" dirty="0" smtClean="0"/>
                        <a:t>Survey size comp fit</a:t>
                      </a: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r>
                        <a:rPr lang="en-US" dirty="0" smtClean="0"/>
                        <a:t>~90 likelihood</a:t>
                      </a:r>
                      <a:r>
                        <a:rPr lang="en-US" baseline="0" dirty="0" smtClean="0"/>
                        <a:t> units better</a:t>
                      </a:r>
                      <a:endParaRPr lang="en-US" dirty="0"/>
                    </a:p>
                  </a:txBody>
                  <a:tcPr anchor="ctr">
                    <a:solidFill>
                      <a:srgbClr val="00B050"/>
                    </a:solidFill>
                  </a:tcPr>
                </a:tc>
                <a:tc>
                  <a:txBody>
                    <a:bodyPr/>
                    <a:lstStyle/>
                    <a:p>
                      <a:pPr algn="ctr"/>
                      <a:endParaRPr lang="en-US" dirty="0"/>
                    </a:p>
                  </a:txBody>
                  <a:tcPr anchor="ctr"/>
                </a:tc>
                <a:extLst>
                  <a:ext uri="{0D108BD9-81ED-4DB2-BD59-A6C34878D82A}">
                    <a16:rowId xmlns:a16="http://schemas.microsoft.com/office/drawing/2014/main" val="1086555531"/>
                  </a:ext>
                </a:extLst>
              </a:tr>
              <a:tr h="783508">
                <a:tc>
                  <a:txBody>
                    <a:bodyPr/>
                    <a:lstStyle/>
                    <a:p>
                      <a:r>
                        <a:rPr lang="en-US" dirty="0" smtClean="0"/>
                        <a:t>Retrospective patterns</a:t>
                      </a:r>
                      <a:endParaRPr lang="en-US" dirty="0"/>
                    </a:p>
                  </a:txBody>
                  <a:tcPr anchor="ctr"/>
                </a:tc>
                <a:tc>
                  <a:txBody>
                    <a:bodyPr/>
                    <a:lstStyle/>
                    <a:p>
                      <a:pPr algn="ctr"/>
                      <a:endParaRPr lang="en-US" dirty="0"/>
                    </a:p>
                  </a:txBody>
                  <a:tcPr anchor="ctr"/>
                </a:tc>
                <a:tc>
                  <a:txBody>
                    <a:bodyPr/>
                    <a:lstStyle/>
                    <a:p>
                      <a:pPr algn="ctr"/>
                      <a:r>
                        <a:rPr lang="en-US" dirty="0" smtClean="0"/>
                        <a:t>Double the other models</a:t>
                      </a:r>
                      <a:endParaRPr lang="en-US" dirty="0"/>
                    </a:p>
                  </a:txBody>
                  <a:tcPr anchor="ctr">
                    <a:solidFill>
                      <a:srgbClr val="FF0000"/>
                    </a:solidFill>
                  </a:tcP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3883670263"/>
                  </a:ext>
                </a:extLst>
              </a:tr>
            </a:tbl>
          </a:graphicData>
        </a:graphic>
      </p:graphicFrame>
      <p:sp>
        <p:nvSpPr>
          <p:cNvPr id="6" name="TextBox 5"/>
          <p:cNvSpPr txBox="1"/>
          <p:nvPr/>
        </p:nvSpPr>
        <p:spPr>
          <a:xfrm>
            <a:off x="6027514" y="-80477"/>
            <a:ext cx="3313471" cy="523220"/>
          </a:xfrm>
          <a:prstGeom prst="rect">
            <a:avLst/>
          </a:prstGeom>
          <a:noFill/>
        </p:spPr>
        <p:txBody>
          <a:bodyPr wrap="square" rtlCol="0">
            <a:spAutoFit/>
          </a:bodyPr>
          <a:lstStyle/>
          <a:p>
            <a:r>
              <a:rPr lang="en-US" sz="2800" dirty="0" smtClean="0"/>
              <a:t>Model 21.2</a:t>
            </a:r>
            <a:endParaRPr lang="en-US" sz="2800" dirty="0"/>
          </a:p>
        </p:txBody>
      </p:sp>
      <p:sp>
        <p:nvSpPr>
          <p:cNvPr id="8" name="TextBox 7"/>
          <p:cNvSpPr txBox="1"/>
          <p:nvPr/>
        </p:nvSpPr>
        <p:spPr>
          <a:xfrm>
            <a:off x="9410727" y="-80477"/>
            <a:ext cx="3313471" cy="523220"/>
          </a:xfrm>
          <a:prstGeom prst="rect">
            <a:avLst/>
          </a:prstGeom>
          <a:noFill/>
        </p:spPr>
        <p:txBody>
          <a:bodyPr wrap="square" rtlCol="0">
            <a:spAutoFit/>
          </a:bodyPr>
          <a:lstStyle/>
          <a:p>
            <a:r>
              <a:rPr lang="en-US" sz="2800" dirty="0" smtClean="0"/>
              <a:t>Model 21.3</a:t>
            </a:r>
            <a:endParaRPr lang="en-US" sz="2800" dirty="0"/>
          </a:p>
        </p:txBody>
      </p:sp>
      <p:sp>
        <p:nvSpPr>
          <p:cNvPr id="9" name="TextBox 8"/>
          <p:cNvSpPr txBox="1"/>
          <p:nvPr/>
        </p:nvSpPr>
        <p:spPr>
          <a:xfrm>
            <a:off x="2782528" y="-58665"/>
            <a:ext cx="3313471" cy="523220"/>
          </a:xfrm>
          <a:prstGeom prst="rect">
            <a:avLst/>
          </a:prstGeom>
          <a:noFill/>
        </p:spPr>
        <p:txBody>
          <a:bodyPr wrap="square" rtlCol="0">
            <a:spAutoFit/>
          </a:bodyPr>
          <a:lstStyle/>
          <a:p>
            <a:r>
              <a:rPr lang="en-US" sz="2800" dirty="0" smtClean="0"/>
              <a:t>Model 21.1a</a:t>
            </a:r>
            <a:endParaRPr lang="en-US" sz="2800" dirty="0"/>
          </a:p>
        </p:txBody>
      </p:sp>
    </p:spTree>
    <p:extLst>
      <p:ext uri="{BB962C8B-B14F-4D97-AF65-F5344CB8AC3E}">
        <p14:creationId xmlns:p14="http://schemas.microsoft.com/office/powerpoint/2010/main" val="3873230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 name="Picture 4"/>
          <p:cNvPicPr>
            <a:picLocks noChangeAspect="1"/>
          </p:cNvPicPr>
          <p:nvPr/>
        </p:nvPicPr>
        <p:blipFill>
          <a:blip r:embed="rId2"/>
          <a:stretch>
            <a:fillRect/>
          </a:stretch>
        </p:blipFill>
        <p:spPr>
          <a:xfrm>
            <a:off x="1241255" y="0"/>
            <a:ext cx="9709490" cy="6385560"/>
          </a:xfrm>
          <a:prstGeom prst="rect">
            <a:avLst/>
          </a:prstGeom>
        </p:spPr>
      </p:pic>
    </p:spTree>
    <p:extLst>
      <p:ext uri="{BB962C8B-B14F-4D97-AF65-F5344CB8AC3E}">
        <p14:creationId xmlns:p14="http://schemas.microsoft.com/office/powerpoint/2010/main" val="1091094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1618</TotalTime>
  <Words>1187</Words>
  <Application>Microsoft Office PowerPoint</Application>
  <PresentationFormat>Widescreen</PresentationFormat>
  <Paragraphs>331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Times New Roman</vt:lpstr>
      <vt:lpstr>Office Theme</vt:lpstr>
      <vt:lpstr>Snow crab cont’d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Mature male biomass at the time of mating</vt:lpstr>
      <vt:lpstr>Reasoning for mortality event</vt:lpstr>
      <vt:lpstr>PowerPoint Presentation</vt:lpstr>
      <vt:lpstr>PowerPoint Presentation</vt:lpstr>
      <vt:lpstr>PowerPoint Presentation</vt:lpstr>
      <vt:lpstr>PowerPoint Presentation</vt:lpstr>
      <vt:lpstr>PowerPoint Presentation</vt:lpstr>
      <vt:lpstr>PowerPoint Presentation</vt:lpstr>
      <vt:lpstr>CPT/SSC requests</vt:lpstr>
      <vt:lpstr>Empirical availability</vt:lpstr>
      <vt:lpstr>Mortality events</vt:lpstr>
    </vt:vector>
  </TitlesOfParts>
  <Company>NOAA AFSC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Cody.Szuwalski</dc:creator>
  <cp:lastModifiedBy>Cody.Szuwalski</cp:lastModifiedBy>
  <cp:revision>42</cp:revision>
  <dcterms:created xsi:type="dcterms:W3CDTF">2021-09-14T02:35:59Z</dcterms:created>
  <dcterms:modified xsi:type="dcterms:W3CDTF">2021-09-15T05:34:23Z</dcterms:modified>
</cp:coreProperties>
</file>