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90" r:id="rId1"/>
    <p:sldMasterId id="2147484200" r:id="rId2"/>
    <p:sldMasterId id="2147484179" r:id="rId3"/>
    <p:sldMasterId id="2147484188" r:id="rId4"/>
    <p:sldMasterId id="2147484195" r:id="rId5"/>
    <p:sldMasterId id="2147484238" r:id="rId6"/>
    <p:sldMasterId id="2147484259" r:id="rId7"/>
    <p:sldMasterId id="2147484262" r:id="rId8"/>
    <p:sldMasterId id="2147484269" r:id="rId9"/>
  </p:sldMasterIdLst>
  <p:notesMasterIdLst>
    <p:notesMasterId r:id="rId35"/>
  </p:notesMasterIdLst>
  <p:sldIdLst>
    <p:sldId id="306" r:id="rId10"/>
    <p:sldId id="289" r:id="rId11"/>
    <p:sldId id="327" r:id="rId12"/>
    <p:sldId id="305" r:id="rId13"/>
    <p:sldId id="292" r:id="rId14"/>
    <p:sldId id="293" r:id="rId15"/>
    <p:sldId id="301" r:id="rId16"/>
    <p:sldId id="296" r:id="rId17"/>
    <p:sldId id="311" r:id="rId18"/>
    <p:sldId id="314" r:id="rId19"/>
    <p:sldId id="316" r:id="rId20"/>
    <p:sldId id="323" r:id="rId21"/>
    <p:sldId id="307" r:id="rId22"/>
    <p:sldId id="308" r:id="rId23"/>
    <p:sldId id="325" r:id="rId24"/>
    <p:sldId id="322" r:id="rId25"/>
    <p:sldId id="312" r:id="rId26"/>
    <p:sldId id="313" r:id="rId27"/>
    <p:sldId id="315" r:id="rId28"/>
    <p:sldId id="321" r:id="rId29"/>
    <p:sldId id="318" r:id="rId30"/>
    <p:sldId id="317" r:id="rId31"/>
    <p:sldId id="319" r:id="rId32"/>
    <p:sldId id="324" r:id="rId33"/>
    <p:sldId id="320" r:id="rId34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3F8"/>
    <a:srgbClr val="FEE090"/>
    <a:srgbClr val="4575B4"/>
    <a:srgbClr val="91BFDB"/>
    <a:srgbClr val="D73027"/>
    <a:srgbClr val="FC8D59"/>
    <a:srgbClr val="2A7DE2"/>
    <a:srgbClr val="5B9BD5"/>
    <a:srgbClr val="13B9C2"/>
    <a:srgbClr val="10D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3" autoAdjust="0"/>
    <p:restoredTop sz="88716" autoAdjust="0"/>
  </p:normalViewPr>
  <p:slideViewPr>
    <p:cSldViewPr snapToGrid="0" snapToObjects="1">
      <p:cViewPr varScale="1">
        <p:scale>
          <a:sx n="58" d="100"/>
          <a:sy n="58" d="100"/>
        </p:scale>
        <p:origin x="1464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Collaboration with ADFG, NOAA, UAF, UW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Plus many contributions from other labs and countries (Canada, Japan, Korea, Russia) over decades.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89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0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20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Norton Sound stock group can still be separated with 448 SNPs (out of the 30,006 SNPs).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89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Western Alaska Salmon Stock Identification Program (WASSIP) – chum component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DeCovich et al WASSIP chum baseline SP12-26.pdf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ADFG slides for meeting 09182013.pptx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Gap in WASSIP baseline in British Columbia and Washington – has been filled in by WDFW and DFO.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0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etal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2018 chum SNP southern boundary.pdf (downloaded from PSC website)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Canadians and WA have moved from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mSATs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SNPs for chum.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GT-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panel (350 SNPs, 2000(?) samples), Illumina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NextSeq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high resolution baseline in Southern Boundary Region.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much overlap is there with Garrett’s panel? Only the 29 WASSIP SNPs.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7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a choice to continue with microsatellite baseline and 6 stock groups or move to a SNP baseline with 6-9 or more stock groups.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 benefit analysis is in progress to evaluate each method in terms of labor, supplies, and equipment.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 to 96-SNP panel is going to require some time to work out protocols and ABL personnel is stretched thin.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ADFG: SNPs are less expensive than microsatellites.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ADFG: the cost of 96-SNP panel on their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Fluidigm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system = 300 SNP panel on GT-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NextSeq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19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Currently do not have a coastwide baseline with a large SNP panel. That would require the addition of more populations.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Multiple marker sets of partial overlap: 29 WASSIP SNPs are in WASC panel, 96 WASSIP in 350 WA/CAN panel and other than the 29 WASSIP SNPs, there is no overlap between WASC and WA/CAN panels. Find optimal panel for coastwide.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Baseline evaluation to determine what stock groupings are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75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04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2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66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technologies change, so too have genetic markers. Chum salmon baseline development really took off in the mid-1980s.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lot of national and international collaboration across NOAA, WDFW, DFO, Russia, Japan, then later ADFG.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Earliest chum genetic papers I found: Seeb and Grant. 1976, and Utter et al. 1980.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11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01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</a:t>
            </a:r>
            <a:r>
              <a:rPr lang="en-US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21</a:t>
            </a:r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49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8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6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898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</a:t>
            </a:r>
            <a:r>
              <a:rPr lang="en-US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27</a:t>
            </a:r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76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Beacham et al. 2009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DFO chum baseline.pptx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381-population microsatellite baseline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 microsatellite markers (11 used for chum bycatch analyses)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stock groups for chum bycatch analyses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was the only DNA-based coastwide baseline available at the time we ramped back into bycatch analyses in 2009.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 the early years of bycatch analyses, efforts were underway to develop new markers to simplify standardization and improve stock resolution.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80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Seeb et al. 2011 chum SNP map.PNG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Seeb et al 2011 Chum Salmon SNPs.pdf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Started at ADF&amp;G and completed at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Washington. A major effort to develop a coastwide SNP baseline.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54 SNPs, 114 pops, good coverage, but unable to break out coastal Western Alaska stocks, similar to Chinook populations.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13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Western Alaska Salmon Stock Identification Program (WASSIP) – chum component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DeCovich et al WASSIP chum baseline SP12-26.pdf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ADFG slides for meeting 09182013.pptx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96 SNP markers, 310 pops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evaluation with 12 stock groups (4 coastal western Alaska)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ended up with 9 stock groups (1 large coastal WAK)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time frame: MOU and first set of tissue samples collected in 2006 (sockeye and chum), last set of samples collected 2009, last analyses completed and reports finalized in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71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DeCovich et al WASSIP chum baseline SP12-26.pdf, Fig 10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Assignment tests, BAYES analysis, 90% credible intervals, the coastal western Alaska stocks do not correctly assign 90% of the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41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DeCovich et al WASSIP chum baseline SP12-26.pdf, Fig 11 (Fig. 19 shows that Chignik sample set in this case is an outlier).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Assignment tests, BAYES analysis, 90% credible intervals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4 coastal western Alaska sub-groups combined have high correct assignment.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73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WASC_Chum_pops2.png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ADFG slides for meeting 042215.pptx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 pops, Kotzebue (2), Norton Sound (6), lower Yukon (6), middle Yukon (2), Kuskokwim (7), Bristol Bay (7), Alaska Peninsula (1)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round of marker development still left us with 1 CWAK stock group.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significant cost savings in the project led to another round of SNP discovery – that Megan McPhee coordinated with UW (Garrett McKinney in Seeb Lab).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39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McPhee_PCCRC_2019-02.pptx, Slide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9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4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6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0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2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1152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17624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30683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83704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42139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7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3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4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3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49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2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3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13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1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7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1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8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39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1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7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5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04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3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8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00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1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92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5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1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8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52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81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67298"/>
            <a:ext cx="68580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0088"/>
            <a:ext cx="68580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3000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22066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0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701" y="2934147"/>
            <a:ext cx="6810375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0701" y="4766561"/>
            <a:ext cx="6810375" cy="74571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7907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152647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9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theme" Target="../theme/theme9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0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rgbClr val="10D3DC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220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9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78155"/>
          </a:xfrm>
          <a:prstGeom prst="rect">
            <a:avLst/>
          </a:prstGeom>
          <a:solidFill>
            <a:srgbClr val="13B9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943" y="2712116"/>
            <a:ext cx="7552884" cy="206210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943" y="4805753"/>
            <a:ext cx="7552885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 flipH="1">
            <a:off x="3069848" y="-2657430"/>
            <a:ext cx="3511074" cy="880547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0" y="0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4" y="358150"/>
            <a:ext cx="2302812" cy="104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8000" kern="1200">
          <a:solidFill>
            <a:schemeClr val="accent2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tx1"/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-1648925" y="1639401"/>
            <a:ext cx="6874118" cy="3595317"/>
          </a:xfrm>
          <a:custGeom>
            <a:avLst/>
            <a:gdLst>
              <a:gd name="connsiteX0" fmla="*/ 0 w 6874118"/>
              <a:gd name="connsiteY0" fmla="*/ 3595317 h 3595317"/>
              <a:gd name="connsiteX1" fmla="*/ 0 w 6874118"/>
              <a:gd name="connsiteY1" fmla="*/ 0 h 3595317"/>
              <a:gd name="connsiteX2" fmla="*/ 154322 w 6874118"/>
              <a:gd name="connsiteY2" fmla="*/ 277930 h 3595317"/>
              <a:gd name="connsiteX3" fmla="*/ 6865139 w 6874118"/>
              <a:gd name="connsiteY3" fmla="*/ 3031327 h 3595317"/>
              <a:gd name="connsiteX4" fmla="*/ 6871273 w 6874118"/>
              <a:gd name="connsiteY4" fmla="*/ 3032428 h 3595317"/>
              <a:gd name="connsiteX5" fmla="*/ 6874118 w 6874118"/>
              <a:gd name="connsiteY5" fmla="*/ 3595317 h 3595317"/>
              <a:gd name="connsiteX6" fmla="*/ 0 w 6874118"/>
              <a:gd name="connsiteY6" fmla="*/ 3595317 h 359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4118" h="3595317">
                <a:moveTo>
                  <a:pt x="0" y="3595317"/>
                </a:moveTo>
                <a:lnTo>
                  <a:pt x="0" y="0"/>
                </a:lnTo>
                <a:lnTo>
                  <a:pt x="154322" y="277930"/>
                </a:lnTo>
                <a:cubicBezTo>
                  <a:pt x="1004639" y="1420076"/>
                  <a:pt x="3469635" y="2400559"/>
                  <a:pt x="6865139" y="3031327"/>
                </a:cubicBezTo>
                <a:lnTo>
                  <a:pt x="6871273" y="3032428"/>
                </a:lnTo>
                <a:lnTo>
                  <a:pt x="6874118" y="3595317"/>
                </a:lnTo>
                <a:lnTo>
                  <a:pt x="0" y="3595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9164" y="2332513"/>
            <a:ext cx="6903326" cy="1865126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164" y="4337339"/>
            <a:ext cx="6903326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9524" y="2"/>
            <a:ext cx="489584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rgbClr val="00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4" y="569666"/>
            <a:ext cx="1193420" cy="1702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accent2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bg1"/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6505303" y="0"/>
            <a:ext cx="2638697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Freeform 4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Freeform 11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95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52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8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61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EE7A1-B391-440F-A08F-3F0AC6E89E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9" name="Freeform 8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27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  <p:sldLayoutId id="2147484282" r:id="rId13"/>
    <p:sldLayoutId id="2147484284" r:id="rId14"/>
    <p:sldLayoutId id="2147484285" r:id="rId15"/>
    <p:sldLayoutId id="2147484286" r:id="rId16"/>
    <p:sldLayoutId id="2147484287" r:id="rId17"/>
    <p:sldLayoutId id="2147484288" r:id="rId18"/>
    <p:sldLayoutId id="2147484289" r:id="rId19"/>
    <p:sldLayoutId id="2147484290" r:id="rId20"/>
    <p:sldLayoutId id="2147484291" r:id="rId21"/>
    <p:sldLayoutId id="2147484292" r:id="rId22"/>
    <p:sldLayoutId id="2147484293" r:id="rId23"/>
    <p:sldLayoutId id="2147484294" r:id="rId24"/>
    <p:sldLayoutId id="2147484295" r:id="rId25"/>
    <p:sldLayoutId id="2147484296" r:id="rId26"/>
    <p:sldLayoutId id="2147484297" r:id="rId27"/>
    <p:sldLayoutId id="2147484298" r:id="rId28"/>
    <p:sldLayoutId id="2147484299" r:id="rId29"/>
    <p:sldLayoutId id="2147484300" r:id="rId30"/>
    <p:sldLayoutId id="2147484301" r:id="rId3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9.png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tiff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59971" y="1416039"/>
            <a:ext cx="8273144" cy="2757678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+mj-lt"/>
              </a:rPr>
              <a:t>Looking for better ways to use genetic data to avoid critical </a:t>
            </a:r>
            <a:r>
              <a:rPr lang="en-US" sz="4400" b="1" u="sng" dirty="0">
                <a:solidFill>
                  <a:srgbClr val="FF0000"/>
                </a:solidFill>
                <a:latin typeface="+mj-lt"/>
              </a:rPr>
              <a:t>chum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 stocks in groundfish fisheries</a:t>
            </a:r>
            <a:br>
              <a:rPr lang="en-US" sz="4400" b="1" dirty="0">
                <a:solidFill>
                  <a:schemeClr val="tx1"/>
                </a:solidFill>
                <a:latin typeface="+mj-lt"/>
              </a:rPr>
            </a:br>
            <a:r>
              <a:rPr lang="en-US" sz="1200" b="1" dirty="0">
                <a:solidFill>
                  <a:schemeClr val="tx1"/>
                </a:solidFill>
                <a:latin typeface="+mj-lt"/>
              </a:rPr>
              <a:t> </a:t>
            </a:r>
            <a:br>
              <a:rPr lang="en-US" sz="4400" b="1" dirty="0">
                <a:solidFill>
                  <a:schemeClr val="tx1"/>
                </a:solidFill>
                <a:latin typeface="+mj-lt"/>
              </a:rPr>
            </a:br>
            <a:r>
              <a:rPr lang="en-US" sz="4000" i="1" dirty="0">
                <a:solidFill>
                  <a:schemeClr val="bg1"/>
                </a:solidFill>
                <a:latin typeface="+mj-lt"/>
              </a:rPr>
              <a:t>Update on current work and possibilities for future efforts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30549" y="4572723"/>
            <a:ext cx="8397767" cy="15544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Chris Kondzela, NOAA/AFSC/Auke Bay Laboratories</a:t>
            </a: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Megan McPhee, University of Alaska Fairbanks</a:t>
            </a: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NPFMC Salmon Bycatch Workshop</a:t>
            </a: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April 15-16, 2019, Seattle, WA</a:t>
            </a:r>
          </a:p>
        </p:txBody>
      </p:sp>
    </p:spTree>
    <p:extLst>
      <p:ext uri="{BB962C8B-B14F-4D97-AF65-F5344CB8AC3E}">
        <p14:creationId xmlns:p14="http://schemas.microsoft.com/office/powerpoint/2010/main" val="213551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Samples for SNP discovery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068331"/>
            <a:ext cx="6662055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48 individuals/site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Norton Sound (2)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Yukon (2)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Kuskokwim (1)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Bristol Bay (1)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Results – all 30,006 SNPs</a:t>
            </a:r>
          </a:p>
          <a:p>
            <a:r>
              <a:rPr lang="en-US" b="1" dirty="0">
                <a:solidFill>
                  <a:srgbClr val="2A7DE2"/>
                </a:solidFill>
                <a:latin typeface="Calibri" panose="020F0502020204030204" pitchFamily="34" charset="0"/>
              </a:rPr>
              <a:t>Norton Sound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emerges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854" y="1068331"/>
            <a:ext cx="4529721" cy="431634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996543" y="1665342"/>
            <a:ext cx="1175657" cy="402771"/>
          </a:xfrm>
          <a:prstGeom prst="ellipse">
            <a:avLst/>
          </a:prstGeom>
          <a:solidFill>
            <a:srgbClr val="5B9BD5">
              <a:alpha val="50196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rot="1776241">
            <a:off x="5582058" y="1189265"/>
            <a:ext cx="3189053" cy="4278759"/>
          </a:xfrm>
          <a:prstGeom prst="ellipse">
            <a:avLst/>
          </a:prstGeom>
          <a:solidFill>
            <a:schemeClr val="tx1">
              <a:lumMod val="50000"/>
              <a:lumOff val="50000"/>
              <a:alpha val="50196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Panel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3" y="1068331"/>
            <a:ext cx="402771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~80 individuals/site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Norton Sound (3)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Yukon (3)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Kuskokwim (2)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Bristol Bay (2)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Most informative 448 SNPs still pull out Norton Sound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681" t="533" b="1178"/>
          <a:stretch/>
        </p:blipFill>
        <p:spPr>
          <a:xfrm>
            <a:off x="4515939" y="465972"/>
            <a:ext cx="4626429" cy="63158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214047" y="1208314"/>
            <a:ext cx="1883439" cy="683283"/>
          </a:xfrm>
          <a:prstGeom prst="ellipse">
            <a:avLst/>
          </a:prstGeom>
          <a:solidFill>
            <a:srgbClr val="5B9BD5">
              <a:alpha val="50196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776241">
            <a:off x="6180738" y="1131378"/>
            <a:ext cx="3587104" cy="4625687"/>
          </a:xfrm>
          <a:prstGeom prst="ellipse">
            <a:avLst/>
          </a:prstGeom>
          <a:solidFill>
            <a:schemeClr val="tx1">
              <a:lumMod val="50000"/>
              <a:lumOff val="50000"/>
              <a:alpha val="50196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130" y="268463"/>
            <a:ext cx="8132988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ADF&amp;G - WASSIP SNP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81129" y="1068331"/>
            <a:ext cx="7866805" cy="59701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DeCovich et al. 2012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Effort to separate coastal western Alaska stocks 96 SNPs, 310 pops, 9 stock groups </a:t>
            </a:r>
          </a:p>
        </p:txBody>
      </p:sp>
      <p:pic>
        <p:nvPicPr>
          <p:cNvPr id="6" name="Picture 2" descr="C:\Users\nadecovich\Documents\ArcGIS\WASSIP Baseline CWAK sepera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t="1094" r="400" b="671"/>
          <a:stretch/>
        </p:blipFill>
        <p:spPr bwMode="auto">
          <a:xfrm>
            <a:off x="50799" y="2370669"/>
            <a:ext cx="2895601" cy="4106334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44801" y="2607735"/>
            <a:ext cx="6180667" cy="3666068"/>
            <a:chOff x="2844801" y="2912533"/>
            <a:chExt cx="6180667" cy="36660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/>
            <a:srcRect l="5577" t="989" r="7517" b="25369"/>
            <a:stretch/>
          </p:blipFill>
          <p:spPr>
            <a:xfrm>
              <a:off x="2844801" y="2912533"/>
              <a:ext cx="6180667" cy="3666068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7" name="Oval 6"/>
            <p:cNvSpPr/>
            <p:nvPr/>
          </p:nvSpPr>
          <p:spPr>
            <a:xfrm>
              <a:off x="6277807" y="3707007"/>
              <a:ext cx="1023255" cy="946959"/>
            </a:xfrm>
            <a:prstGeom prst="ellipse">
              <a:avLst/>
            </a:prstGeom>
            <a:solidFill>
              <a:srgbClr val="5B9BD5">
                <a:alpha val="50196"/>
              </a:srgb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931222" y="5029202"/>
            <a:ext cx="3416712" cy="954887"/>
            <a:chOff x="4931222" y="5334000"/>
            <a:chExt cx="3416712" cy="954887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301062" y="5334000"/>
              <a:ext cx="1046872" cy="51162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931222" y="5704112"/>
              <a:ext cx="27414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Gap in baseline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43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95983"/>
            <a:ext cx="7434941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Southern boundary SNP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068331"/>
            <a:ext cx="4093026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Small et al. 2018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350 SNPs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43 pops from southern British Columbia and Washington.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11 stock groups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The 96 WASSIP SNPs are included.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" t="634" r="1"/>
          <a:stretch/>
        </p:blipFill>
        <p:spPr>
          <a:xfrm>
            <a:off x="4778828" y="1068331"/>
            <a:ext cx="4206240" cy="560174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103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Chum bycatch at a cross roads….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8077199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Continue with microsatellite baseline and 6 stock groups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Move to 96-SNP panel and possibly more stock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TaqMan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GT-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seq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 cost-benefit analysis is in progress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Chum bycatch at a cross roads….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8077199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Future move to larger SNP panels: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Add more pops for a coastwide baseline with options for finer-scale stock resolution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Multiple marker sets (96-WASSIP, 448-WASC, 350-WA/CAN) – partial overlap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Stock grouping evaluation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81446"/>
            <a:ext cx="7505263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Chum genetic 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197430" y="1939188"/>
            <a:ext cx="6306207" cy="597011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</a:rPr>
              <a:t>Questions??</a:t>
            </a:r>
          </a:p>
        </p:txBody>
      </p:sp>
    </p:spTree>
    <p:extLst>
      <p:ext uri="{BB962C8B-B14F-4D97-AF65-F5344CB8AC3E}">
        <p14:creationId xmlns:p14="http://schemas.microsoft.com/office/powerpoint/2010/main" val="250457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67789" y="339634"/>
            <a:ext cx="1766752" cy="2292529"/>
            <a:chOff x="267788" y="339633"/>
            <a:chExt cx="2700250" cy="3409407"/>
          </a:xfrm>
        </p:grpSpPr>
        <p:pic>
          <p:nvPicPr>
            <p:cNvPr id="5" name="Picture 4" descr="mage result for rosetta stone language progra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788" y="339633"/>
              <a:ext cx="2700250" cy="3409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0970">
              <a:off x="1339263" y="2926707"/>
              <a:ext cx="1484115" cy="53593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21307175">
              <a:off x="1538696" y="2949733"/>
              <a:ext cx="1388061" cy="503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1600" dirty="0">
                  <a:solidFill>
                    <a:prstClr val="black"/>
                  </a:solidFill>
                  <a:latin typeface="Calibri" panose="020F0502020204030204"/>
                </a:rPr>
                <a:t>Genetics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4020" y="1752628"/>
              <a:ext cx="1076177" cy="3302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5400000">
              <a:off x="-113654" y="1620643"/>
              <a:ext cx="1350654" cy="517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1600" dirty="0">
                  <a:solidFill>
                    <a:prstClr val="black"/>
                  </a:solidFill>
                  <a:latin typeface="Calibri" panose="020F0502020204030204"/>
                </a:rPr>
                <a:t>Genetics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354581" y="779112"/>
            <a:ext cx="648938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000" b="1" dirty="0">
                <a:solidFill>
                  <a:srgbClr val="4472C4"/>
                </a:solidFill>
                <a:latin typeface="Calibri" panose="020F0502020204030204"/>
              </a:rPr>
              <a:t>Marker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: a place in the genome where we can assess genetic differences (sometimes also called ‘locus/loci’)</a:t>
            </a:r>
          </a:p>
          <a:p>
            <a:pPr defTabSz="914400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r>
              <a:rPr lang="en-US" sz="2000" b="1" dirty="0">
                <a:solidFill>
                  <a:srgbClr val="4472C4"/>
                </a:solidFill>
                <a:latin typeface="Calibri" panose="020F0502020204030204"/>
              </a:rPr>
              <a:t>Microsatellite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: differences are based on number of </a:t>
            </a:r>
            <a:r>
              <a:rPr lang="en-US" sz="2000" u="sng" dirty="0">
                <a:solidFill>
                  <a:prstClr val="black"/>
                </a:solidFill>
                <a:latin typeface="Calibri" panose="020F0502020204030204"/>
              </a:rPr>
              <a:t>repeated motifs</a:t>
            </a:r>
          </a:p>
          <a:p>
            <a:pPr marL="914400" lvl="2" defTabSz="914400" fontAlgn="base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5’-CGTAGGTATTTATTTATTTATTGCTAGGTT</a:t>
            </a:r>
          </a:p>
          <a:p>
            <a:pPr marL="914400" lvl="2" defTabSz="914400" fontAlgn="base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5’-CGTAGGTATTTATTTATTGCTAGGTT</a:t>
            </a:r>
          </a:p>
          <a:p>
            <a:pPr marL="914400" lvl="2" defTabSz="914400" fontAlgn="base"/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56523" y="2372568"/>
            <a:ext cx="455080" cy="241663"/>
          </a:xfrm>
          <a:prstGeom prst="rect">
            <a:avLst/>
          </a:prstGeom>
          <a:solidFill>
            <a:srgbClr val="5B9BD5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14701" y="2368641"/>
            <a:ext cx="423012" cy="241663"/>
          </a:xfrm>
          <a:prstGeom prst="rect">
            <a:avLst/>
          </a:prstGeom>
          <a:solidFill>
            <a:srgbClr val="D78FC8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40812" y="2357523"/>
            <a:ext cx="450950" cy="241663"/>
          </a:xfrm>
          <a:prstGeom prst="rect">
            <a:avLst/>
          </a:prstGeom>
          <a:solidFill>
            <a:srgbClr val="5B9BD5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91762" y="2365045"/>
            <a:ext cx="429209" cy="241663"/>
          </a:xfrm>
          <a:prstGeom prst="rect">
            <a:avLst/>
          </a:prstGeom>
          <a:solidFill>
            <a:srgbClr val="D78FC8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60653" y="2614231"/>
            <a:ext cx="450950" cy="241663"/>
          </a:xfrm>
          <a:prstGeom prst="rect">
            <a:avLst/>
          </a:prstGeom>
          <a:solidFill>
            <a:srgbClr val="5B9BD5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17191" y="2625561"/>
            <a:ext cx="420522" cy="241663"/>
          </a:xfrm>
          <a:prstGeom prst="rect">
            <a:avLst/>
          </a:prstGeom>
          <a:solidFill>
            <a:srgbClr val="D78FC8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37713" y="2614230"/>
            <a:ext cx="454049" cy="241663"/>
          </a:xfrm>
          <a:prstGeom prst="rect">
            <a:avLst/>
          </a:prstGeom>
          <a:solidFill>
            <a:srgbClr val="5B9BD5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244" y="3205689"/>
            <a:ext cx="7449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000" b="1" dirty="0">
                <a:solidFill>
                  <a:srgbClr val="4472C4"/>
                </a:solidFill>
                <a:latin typeface="Calibri" panose="020F0502020204030204"/>
              </a:rPr>
              <a:t>SNP</a:t>
            </a:r>
            <a:r>
              <a:rPr lang="en-US" sz="2000" dirty="0">
                <a:solidFill>
                  <a:srgbClr val="4472C4"/>
                </a:solidFill>
                <a:latin typeface="Calibri" panose="020F0502020204030204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(‘snip’): differences are based on a </a:t>
            </a:r>
            <a:r>
              <a:rPr lang="en-US" sz="2000" u="sng" dirty="0">
                <a:solidFill>
                  <a:prstClr val="black"/>
                </a:solidFill>
                <a:latin typeface="Calibri" panose="020F0502020204030204"/>
              </a:rPr>
              <a:t>single base pair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in the DNA sequence (single nucleotide polymorphism)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52903" y="4028822"/>
            <a:ext cx="4613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5’-CGTAGGGCTAGGTT vs. 5’-CGTAGAGCTAGGTT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09455" y="4062474"/>
            <a:ext cx="166254" cy="268166"/>
          </a:xfrm>
          <a:prstGeom prst="rect">
            <a:avLst/>
          </a:prstGeom>
          <a:solidFill>
            <a:srgbClr val="5B9BD5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90806" y="4092656"/>
            <a:ext cx="136917" cy="241663"/>
          </a:xfrm>
          <a:prstGeom prst="rect">
            <a:avLst/>
          </a:prstGeom>
          <a:solidFill>
            <a:srgbClr val="D78FC8">
              <a:alpha val="38824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0075" y="5058107"/>
            <a:ext cx="817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000" b="1" dirty="0">
                <a:solidFill>
                  <a:srgbClr val="4472C4"/>
                </a:solidFill>
                <a:latin typeface="Calibri" panose="020F0502020204030204"/>
              </a:rPr>
              <a:t>Genotype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: what 2 alleles does an individual possess? </a:t>
            </a:r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(1 from ma, 1 from pa)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16" y="5811103"/>
            <a:ext cx="2017161" cy="67070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04522" y="591751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GG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570" y="5788601"/>
            <a:ext cx="2017161" cy="67070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428276" y="5895011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GA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072" y="5788601"/>
            <a:ext cx="2017161" cy="6707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199778" y="5895011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AA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0075" y="4467283"/>
            <a:ext cx="838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000" b="1" dirty="0">
                <a:solidFill>
                  <a:srgbClr val="4472C4"/>
                </a:solidFill>
                <a:latin typeface="Calibri" panose="020F0502020204030204"/>
              </a:rPr>
              <a:t>Allele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: a variant at a given marker (e.g., G &amp; A above)</a:t>
            </a:r>
          </a:p>
        </p:txBody>
      </p:sp>
    </p:spTree>
    <p:extLst>
      <p:ext uri="{BB962C8B-B14F-4D97-AF65-F5344CB8AC3E}">
        <p14:creationId xmlns:p14="http://schemas.microsoft.com/office/powerpoint/2010/main" val="118440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What is a GT-</a:t>
            </a:r>
            <a:r>
              <a:rPr lang="en-US" sz="4400" b="1" dirty="0" err="1">
                <a:solidFill>
                  <a:srgbClr val="003155"/>
                </a:solidFill>
                <a:latin typeface="Calibri Light" panose="020F0302020204030204" pitchFamily="34" charset="0"/>
              </a:rPr>
              <a:t>seq</a:t>
            </a:r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 panel??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068331"/>
            <a:ext cx="7968342" cy="597011"/>
          </a:xfrm>
        </p:spPr>
        <p:txBody>
          <a:bodyPr/>
          <a:lstStyle/>
          <a:p>
            <a:pPr marL="228600" lvl="0" indent="-228600" algn="just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GT-</a:t>
            </a:r>
            <a:r>
              <a:rPr lang="en-US" spc="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seq</a:t>
            </a: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: “genotyping in thousands” by DNA sequencing </a:t>
            </a:r>
            <a:r>
              <a:rPr lang="en-US" sz="2000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– Nate Campbell &amp; colleagues at Columbia River Inter-Tribal Fish Commission</a:t>
            </a:r>
          </a:p>
          <a:p>
            <a:pPr marL="228600" lvl="0" indent="-228600" algn="just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pool 1000s of individuals/100s of SNPs into single DNA sequencing run</a:t>
            </a:r>
          </a:p>
          <a:p>
            <a:pPr marL="228600" lvl="0" indent="-228600" algn="just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use DNA “bar codes” to identify individual and marker</a:t>
            </a:r>
          </a:p>
          <a:p>
            <a:pPr marL="228600" lvl="0" indent="-228600" algn="just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rapidly generate genotype data for 800-1000 individuals at 300-500 SNPs</a:t>
            </a:r>
          </a:p>
          <a:p>
            <a:pPr marL="228600" lvl="0" indent="-228600" algn="just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now running at ADF&amp;G Gene Conservation Lab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Results – all 30,006 SNPs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068331"/>
            <a:ext cx="7968342" cy="597011"/>
          </a:xfrm>
        </p:spPr>
        <p:txBody>
          <a:bodyPr/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Norton Sound 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emerges as distinct</a:t>
            </a:r>
          </a:p>
        </p:txBody>
      </p:sp>
      <p:pic>
        <p:nvPicPr>
          <p:cNvPr id="5" name="Picture 2" descr="Figure2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9" r="5181" b="2372"/>
          <a:stretch/>
        </p:blipFill>
        <p:spPr bwMode="auto">
          <a:xfrm>
            <a:off x="3082832" y="1469568"/>
            <a:ext cx="5852160" cy="535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74223" y="2322467"/>
            <a:ext cx="2345858" cy="2306952"/>
            <a:chOff x="236764" y="2322467"/>
            <a:chExt cx="2345858" cy="230695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764" y="2322467"/>
              <a:ext cx="571500" cy="7239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07868" y="2499751"/>
              <a:ext cx="16747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2000" b="1" dirty="0">
                  <a:solidFill>
                    <a:srgbClr val="4472C4"/>
                  </a:solidFill>
                  <a:latin typeface="Calibri" panose="020F0502020204030204"/>
                </a:rPr>
                <a:t>Norton Sound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264" y="3124495"/>
              <a:ext cx="444500" cy="5715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07868" y="3210190"/>
              <a:ext cx="1549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2000" b="1" dirty="0">
                  <a:solidFill>
                    <a:srgbClr val="70AD47">
                      <a:lumMod val="75000"/>
                    </a:srgbClr>
                  </a:solidFill>
                  <a:latin typeface="Calibri" panose="020F0502020204030204"/>
                </a:rPr>
                <a:t>Lower Yukon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0264" y="3900386"/>
              <a:ext cx="469900" cy="2540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7868" y="3827331"/>
              <a:ext cx="14028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2000" b="1" dirty="0">
                  <a:solidFill>
                    <a:srgbClr val="7030A0"/>
                  </a:solidFill>
                  <a:latin typeface="Calibri" panose="020F0502020204030204"/>
                </a:rPr>
                <a:t>Kuskokwim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833" y="4308714"/>
              <a:ext cx="406400" cy="2413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07868" y="4229309"/>
              <a:ext cx="13146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20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Bristol Bay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30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30 years of baseline development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mid 1980s to today……..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Protein-based allozymes → DNA-based markers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Microsatellites → SNPs → Sequences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DNA more robust than proteins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easier sampling logistics 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non-lethal sampling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less toxic lab chemicals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more samples in less time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s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tandardization easier across labs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Flip side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lab equip more expensive to purchase &amp; maintain</a:t>
            </a:r>
          </a:p>
          <a:p>
            <a:pPr marL="914389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larger datasets to process, analyze, and archive</a:t>
            </a:r>
          </a:p>
          <a:p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56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42938" y="284163"/>
            <a:ext cx="7967662" cy="601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3155"/>
                </a:solidFill>
                <a:latin typeface="Calibri Light" panose="020F0302020204030204" pitchFamily="34" charset="0"/>
              </a:rPr>
              <a:t>Panel selection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54" y="1246443"/>
            <a:ext cx="8266892" cy="43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4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76338" y="284163"/>
            <a:ext cx="7967662" cy="601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3155"/>
                </a:solidFill>
                <a:latin typeface="Calibri Light" panose="020F0302020204030204" pitchFamily="34" charset="0"/>
              </a:rPr>
              <a:t>Results – 4 stock groups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" y="1292167"/>
            <a:ext cx="8919221" cy="427366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942975" y="1879829"/>
            <a:ext cx="6243638" cy="14287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33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76338" y="284163"/>
            <a:ext cx="7967662" cy="601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3155"/>
                </a:solidFill>
                <a:latin typeface="Calibri Light" panose="020F0302020204030204" pitchFamily="34" charset="0"/>
              </a:rPr>
              <a:t>Results – 3 stock groups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68" y="1350084"/>
            <a:ext cx="8669263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0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76338" y="284163"/>
            <a:ext cx="7967662" cy="601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3155"/>
                </a:solidFill>
                <a:latin typeface="Calibri Light" panose="020F0302020204030204" pitchFamily="34" charset="0"/>
              </a:rPr>
              <a:t>Results – 2 stock groups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30" y="1389711"/>
            <a:ext cx="8535140" cy="40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3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Panel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3" y="1068331"/>
            <a:ext cx="402771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~80 individuals/site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Norton Sound (3)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Yukon (3)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Kuskokwim (2)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Bristol Bay (2)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448 SNPs most informative and still pull Norton Sound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681" t="533" b="1178"/>
          <a:stretch/>
        </p:blipFill>
        <p:spPr>
          <a:xfrm>
            <a:off x="4515939" y="465972"/>
            <a:ext cx="4626429" cy="6315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406" y="3443215"/>
            <a:ext cx="2456901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7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Conclusions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656159"/>
            <a:ext cx="7968342" cy="597011"/>
          </a:xfrm>
        </p:spPr>
        <p:txBody>
          <a:bodyPr/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New panel allows for splitting Coastal Western Alaska summer chum into 2 </a:t>
            </a:r>
            <a:r>
              <a:rPr lang="en-US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stock</a:t>
            </a: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groups: </a:t>
            </a:r>
          </a:p>
          <a:p>
            <a:pPr marL="914389" lvl="1" indent="-457200" defTabSz="914400"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spc="0" dirty="0">
                <a:latin typeface="Calibri" panose="020F0502020204030204"/>
                <a:ea typeface="+mn-ea"/>
                <a:cs typeface="+mn-cs"/>
              </a:rPr>
              <a:t>Norton Sound</a:t>
            </a:r>
          </a:p>
          <a:p>
            <a:pPr marL="914389" lvl="1" indent="-457200" defTabSz="914400"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spc="0" dirty="0">
                <a:latin typeface="Calibri" panose="020F0502020204030204"/>
                <a:ea typeface="+mn-ea"/>
                <a:cs typeface="+mn-cs"/>
              </a:rPr>
              <a:t>Yukon/</a:t>
            </a:r>
            <a:r>
              <a:rPr lang="en-US" sz="2800" spc="0" dirty="0" err="1">
                <a:latin typeface="Calibri" panose="020F0502020204030204"/>
                <a:ea typeface="+mn-ea"/>
                <a:cs typeface="+mn-cs"/>
              </a:rPr>
              <a:t>Kusko</a:t>
            </a:r>
            <a:r>
              <a:rPr lang="en-US" sz="2800" spc="0" dirty="0">
                <a:latin typeface="Calibri" panose="020F0502020204030204"/>
                <a:ea typeface="+mn-ea"/>
                <a:cs typeface="+mn-cs"/>
              </a:rPr>
              <a:t>/Bristol Bay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GT-</a:t>
            </a:r>
            <a:r>
              <a:rPr lang="en-US" spc="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seq</a:t>
            </a: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panel of 448 SNPs is available now for future genetic stock identification work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Additional applications of panel – parentage-based tagging (e.g.)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972" y="322658"/>
            <a:ext cx="4023360" cy="13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835" y="243159"/>
            <a:ext cx="8232288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Microsatellite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8220195" cy="59701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Current baseline in use for chum bycatch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11 microsatellites, 381 pops, 6 stock groups</a:t>
            </a:r>
            <a:endParaRPr lang="en-US" sz="320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538" y="2100940"/>
            <a:ext cx="9052560" cy="3830834"/>
            <a:chOff x="43538" y="2100940"/>
            <a:chExt cx="9052560" cy="383083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6" t="11644" r="4286" b="10929"/>
            <a:stretch/>
          </p:blipFill>
          <p:spPr>
            <a:xfrm>
              <a:off x="43538" y="2100940"/>
              <a:ext cx="9052560" cy="3830834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 rot="21243092">
              <a:off x="574214" y="4480028"/>
              <a:ext cx="1893904" cy="1018938"/>
            </a:xfrm>
            <a:prstGeom prst="ellipse">
              <a:avLst/>
            </a:prstGeom>
            <a:solidFill>
              <a:srgbClr val="D73027">
                <a:alpha val="20000"/>
              </a:srgbClr>
            </a:solidFill>
            <a:ln w="57150">
              <a:solidFill>
                <a:srgbClr val="D730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 rot="20790761">
              <a:off x="2042174" y="3210195"/>
              <a:ext cx="3313033" cy="1510620"/>
            </a:xfrm>
            <a:prstGeom prst="ellipse">
              <a:avLst/>
            </a:prstGeom>
            <a:solidFill>
              <a:srgbClr val="FC8D59">
                <a:alpha val="20000"/>
              </a:srgbClr>
            </a:solidFill>
            <a:ln w="57150">
              <a:solidFill>
                <a:srgbClr val="FC8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908768" y="2737774"/>
              <a:ext cx="1371600" cy="548640"/>
            </a:xfrm>
            <a:prstGeom prst="ellipse">
              <a:avLst/>
            </a:prstGeom>
            <a:solidFill>
              <a:srgbClr val="E0F3F8">
                <a:alpha val="69804"/>
              </a:srgbClr>
            </a:solidFill>
            <a:ln w="57150">
              <a:solidFill>
                <a:srgbClr val="E0F3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 rot="15570876">
              <a:off x="5065655" y="3216533"/>
              <a:ext cx="1313002" cy="548640"/>
            </a:xfrm>
            <a:prstGeom prst="ellipse">
              <a:avLst/>
            </a:prstGeom>
            <a:solidFill>
              <a:srgbClr val="FEE090">
                <a:alpha val="50196"/>
              </a:srgbClr>
            </a:solidFill>
            <a:ln w="57150">
              <a:solidFill>
                <a:srgbClr val="FEE0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 rot="18461906">
              <a:off x="5462735" y="3948472"/>
              <a:ext cx="1313002" cy="479231"/>
            </a:xfrm>
            <a:prstGeom prst="ellipse">
              <a:avLst/>
            </a:prstGeom>
            <a:solidFill>
              <a:srgbClr val="91BFDB">
                <a:alpha val="50196"/>
              </a:srgbClr>
            </a:solidFill>
            <a:ln w="57150">
              <a:solidFill>
                <a:srgbClr val="91B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 rot="191055">
              <a:off x="6259880" y="3228530"/>
              <a:ext cx="2382203" cy="671867"/>
            </a:xfrm>
            <a:prstGeom prst="ellipse">
              <a:avLst/>
            </a:prstGeom>
            <a:solidFill>
              <a:srgbClr val="4575B4">
                <a:alpha val="40000"/>
              </a:srgbClr>
            </a:solidFill>
            <a:ln w="57150">
              <a:solidFill>
                <a:srgbClr val="4575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34103" y="3692007"/>
              <a:ext cx="1276311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NE Asia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14815" y="4702925"/>
              <a:ext cx="1208985" cy="523220"/>
            </a:xfrm>
            <a:prstGeom prst="rect">
              <a:avLst/>
            </a:prstGeom>
            <a:noFill/>
            <a:effectLst>
              <a:glow rad="127000">
                <a:schemeClr val="bg1"/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SE Asia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48934" y="2698751"/>
              <a:ext cx="2281650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Up/Mid Yukon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31458" y="3209571"/>
              <a:ext cx="979755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W AK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09434" y="3272075"/>
              <a:ext cx="1899623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EGOA/PNW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05830" y="4065127"/>
              <a:ext cx="1142236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SW AK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309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612" y="243159"/>
            <a:ext cx="8232288" cy="602405"/>
          </a:xfrm>
        </p:spPr>
        <p:txBody>
          <a:bodyPr/>
          <a:lstStyle/>
          <a:p>
            <a:r>
              <a:rPr lang="en-US" sz="4400" b="1" i="1" dirty="0" err="1">
                <a:latin typeface="Calibri Light" panose="020F0302020204030204" pitchFamily="34" charset="0"/>
              </a:rPr>
              <a:t>PacSNP</a:t>
            </a:r>
            <a:r>
              <a:rPr lang="en-US" sz="4400" b="1" dirty="0">
                <a:latin typeface="Calibri Light" panose="020F0302020204030204" pitchFamily="34" charset="0"/>
              </a:rPr>
              <a:t>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Seeb et al. 2011</a:t>
            </a:r>
            <a:endParaRPr lang="en-US" sz="32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54 SNPs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114 pops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" t="7925" r="631" b="2340"/>
          <a:stretch/>
        </p:blipFill>
        <p:spPr>
          <a:xfrm>
            <a:off x="2249714" y="1590671"/>
            <a:ext cx="6858000" cy="48234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6184369" y="2470247"/>
            <a:ext cx="1023255" cy="1084261"/>
          </a:xfrm>
          <a:prstGeom prst="ellipse">
            <a:avLst/>
          </a:prstGeom>
          <a:solidFill>
            <a:srgbClr val="5B9BD5">
              <a:alpha val="50196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130" y="268463"/>
            <a:ext cx="8132988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ADF&amp;G - WASSIP SNP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81129" y="1068331"/>
            <a:ext cx="7866805" cy="59701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DeCovich et al. 2012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Effort to separate coastal western Alaska stocks 96 SNPs, 310 pops, 9 stock groups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844801" y="2629497"/>
            <a:ext cx="6180667" cy="3666068"/>
            <a:chOff x="2844801" y="2912533"/>
            <a:chExt cx="6180667" cy="36660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5577" t="989" r="7517" b="25369"/>
            <a:stretch/>
          </p:blipFill>
          <p:spPr>
            <a:xfrm>
              <a:off x="2844801" y="2912533"/>
              <a:ext cx="6180667" cy="3666068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7" name="Oval 6"/>
            <p:cNvSpPr/>
            <p:nvPr/>
          </p:nvSpPr>
          <p:spPr>
            <a:xfrm>
              <a:off x="6277807" y="3707007"/>
              <a:ext cx="1023255" cy="946959"/>
            </a:xfrm>
            <a:prstGeom prst="ellipse">
              <a:avLst/>
            </a:prstGeom>
            <a:solidFill>
              <a:srgbClr val="5B9BD5">
                <a:alpha val="50196"/>
              </a:srgb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2" descr="C:\Users\nadecovich\Documents\ArcGIS\WASSIP Baseline CWAK seperat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t="1094" r="400" b="671"/>
          <a:stretch/>
        </p:blipFill>
        <p:spPr bwMode="auto">
          <a:xfrm>
            <a:off x="50799" y="2403317"/>
            <a:ext cx="2895601" cy="4106334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97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7571" y="284063"/>
            <a:ext cx="6984125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ADF&amp;G - WASSIP SNP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Evaluation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12 stock groups</a:t>
            </a: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3397457" y="947048"/>
            <a:ext cx="5669280" cy="5734783"/>
            <a:chOff x="579730" y="384451"/>
            <a:chExt cx="6109763" cy="618035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0" r="1868"/>
            <a:stretch/>
          </p:blipFill>
          <p:spPr>
            <a:xfrm>
              <a:off x="579730" y="487694"/>
              <a:ext cx="6109763" cy="6077113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2239108" y="384451"/>
              <a:ext cx="1863970" cy="5981179"/>
            </a:xfrm>
            <a:prstGeom prst="ellipse">
              <a:avLst/>
            </a:prstGeom>
            <a:noFill/>
            <a:ln w="76200"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853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485" y="281024"/>
            <a:ext cx="6984125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ADF&amp;G - WASSIP SNP baseline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Evaluation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9 stock groups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261" y="848028"/>
            <a:ext cx="5509737" cy="55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1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98050"/>
            <a:ext cx="6984125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CIAP-WASC  SNP-mSAT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4926725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Goal: improve genetic stock identification in coastal western Alaska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31 pops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11 new SNPs discovered by UAF and evaluated by ADFG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11 new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mSATs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 evaluated by NOAA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Still one CWAK stock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Cost savings allowed additional round of SNP discovery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526" y="1366836"/>
            <a:ext cx="3474720" cy="496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 rot="1803425">
            <a:off x="5785086" y="2485721"/>
            <a:ext cx="2404252" cy="3030447"/>
          </a:xfrm>
          <a:prstGeom prst="ellipse">
            <a:avLst/>
          </a:prstGeom>
          <a:solidFill>
            <a:srgbClr val="5B9BD5">
              <a:alpha val="50196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7968342" cy="602405"/>
          </a:xfrm>
        </p:spPr>
        <p:txBody>
          <a:bodyPr/>
          <a:lstStyle/>
          <a:p>
            <a:br>
              <a:rPr 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</a:br>
            <a:r>
              <a:rPr lang="en-US" sz="4400" b="1" dirty="0">
                <a:solidFill>
                  <a:srgbClr val="003155"/>
                </a:solidFill>
                <a:latin typeface="Calibri Light" panose="020F0302020204030204" pitchFamily="34" charset="0"/>
              </a:rPr>
              <a:t>WASC 2.0 SNP development</a:t>
            </a:r>
            <a:endParaRPr lang="en-US" sz="4400" b="1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2" y="1068331"/>
            <a:ext cx="7968342" cy="597011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</a:rPr>
              <a:t>Objectives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To develop, test, and optimize a ‘GT-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seq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’ panel of 500 SNPs for Coastal Western Alaska chum salmon</a:t>
            </a:r>
          </a:p>
          <a:p>
            <a:pPr marL="228600" indent="-228600"/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Provide the optimized panel and protocols to resource managers throughout Alaska and adjacent areas</a:t>
            </a:r>
          </a:p>
        </p:txBody>
      </p:sp>
    </p:spTree>
    <p:extLst>
      <p:ext uri="{BB962C8B-B14F-4D97-AF65-F5344CB8AC3E}">
        <p14:creationId xmlns:p14="http://schemas.microsoft.com/office/powerpoint/2010/main" val="30474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9376CB62-B0E3-AB47-8DA9-E814688AD6D3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F91AAF1A-8963-C242-B29E-40E31122355C}"/>
    </a:ext>
  </a:extLst>
</a:theme>
</file>

<file path=ppt/theme/theme3.xml><?xml version="1.0" encoding="utf-8"?>
<a:theme xmlns:a="http://schemas.openxmlformats.org/drawingml/2006/main" name="1_Custom Design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94BC30E9-189A-8147-A8CC-364618C3148B}"/>
    </a:ext>
  </a:extLst>
</a:theme>
</file>

<file path=ppt/theme/theme4.xml><?xml version="1.0" encoding="utf-8"?>
<a:theme xmlns:a="http://schemas.openxmlformats.org/drawingml/2006/main" name="2_Custom Design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414BDCD4-943A-9847-8103-E7D059D70E31}"/>
    </a:ext>
  </a:extLst>
</a:theme>
</file>

<file path=ppt/theme/theme5.xml><?xml version="1.0" encoding="utf-8"?>
<a:theme xmlns:a="http://schemas.openxmlformats.org/drawingml/2006/main" name="2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3356D05C-B9D0-3E43-801D-75625DC1EDE4}"/>
    </a:ext>
  </a:extLst>
</a:theme>
</file>

<file path=ppt/theme/theme6.xml><?xml version="1.0" encoding="utf-8"?>
<a:theme xmlns:a="http://schemas.openxmlformats.org/drawingml/2006/main" name="Theme1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hris defaul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is default" id="{5A0E0112-1153-4C34-814C-1BB9520D9EB7}" vid="{0B8647BC-9DA4-4D6B-B585-035EF5C1F4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NMFS PP-standard</Template>
  <TotalTime>2081</TotalTime>
  <Words>1745</Words>
  <Application>Microsoft Office PowerPoint</Application>
  <PresentationFormat>On-screen Show (4:3)</PresentationFormat>
  <Paragraphs>229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Arial</vt:lpstr>
      <vt:lpstr>Arial Narrow</vt:lpstr>
      <vt:lpstr>Calibri</vt:lpstr>
      <vt:lpstr>Calibri Light</vt:lpstr>
      <vt:lpstr>Cambria</vt:lpstr>
      <vt:lpstr>Century Schoolbook</vt:lpstr>
      <vt:lpstr>Wingdings 2</vt:lpstr>
      <vt:lpstr>1_View</vt:lpstr>
      <vt:lpstr>3_View</vt:lpstr>
      <vt:lpstr>1_Custom Design</vt:lpstr>
      <vt:lpstr>2_Custom Design</vt:lpstr>
      <vt:lpstr>2_View</vt:lpstr>
      <vt:lpstr>Theme1</vt:lpstr>
      <vt:lpstr>NOAA Divider Slides</vt:lpstr>
      <vt:lpstr>NOAA Title Options</vt:lpstr>
      <vt:lpstr>Chris default</vt:lpstr>
      <vt:lpstr>Looking for better ways to use genetic data to avoid critical chum stocks in groundfish fisheries   Update on current work and possibilities for future efforts</vt:lpstr>
      <vt:lpstr>30 years of baseline development</vt:lpstr>
      <vt:lpstr>Microsatellite baseline</vt:lpstr>
      <vt:lpstr>PacSNP baseline</vt:lpstr>
      <vt:lpstr>ADF&amp;G - WASSIP SNP baseline</vt:lpstr>
      <vt:lpstr>ADF&amp;G - WASSIP SNP baseline</vt:lpstr>
      <vt:lpstr>ADF&amp;G - WASSIP SNP baseline</vt:lpstr>
      <vt:lpstr>CIAP-WASC  SNP-mSAT baseline</vt:lpstr>
      <vt:lpstr> WASC 2.0 SNP development</vt:lpstr>
      <vt:lpstr>Samples for SNP discovery</vt:lpstr>
      <vt:lpstr>Panel evaluation</vt:lpstr>
      <vt:lpstr>ADF&amp;G - WASSIP SNP baseline</vt:lpstr>
      <vt:lpstr>Southern boundary SNP baseline</vt:lpstr>
      <vt:lpstr>Chum bycatch at a cross roads….</vt:lpstr>
      <vt:lpstr>Chum bycatch at a cross roads….</vt:lpstr>
      <vt:lpstr>Chum genetic data</vt:lpstr>
      <vt:lpstr>PowerPoint Presentation</vt:lpstr>
      <vt:lpstr>What is a GT-seq panel??</vt:lpstr>
      <vt:lpstr>Results – all 30,006 SNPs</vt:lpstr>
      <vt:lpstr>Panel selection</vt:lpstr>
      <vt:lpstr>Results – 4 stock groups</vt:lpstr>
      <vt:lpstr>Results – 3 stock groups</vt:lpstr>
      <vt:lpstr>Results – 2 stock groups</vt:lpstr>
      <vt:lpstr>Panel evaluation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 Head</dc:title>
  <dc:creator>Chris.Kondzela</dc:creator>
  <cp:lastModifiedBy>Diana Stram</cp:lastModifiedBy>
  <cp:revision>116</cp:revision>
  <dcterms:created xsi:type="dcterms:W3CDTF">2019-04-03T22:36:20Z</dcterms:created>
  <dcterms:modified xsi:type="dcterms:W3CDTF">2019-04-14T19:05:54Z</dcterms:modified>
</cp:coreProperties>
</file>