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7"/>
  </p:notesMasterIdLst>
  <p:sldIdLst>
    <p:sldId id="257" r:id="rId2"/>
    <p:sldId id="262" r:id="rId3"/>
    <p:sldId id="258" r:id="rId4"/>
    <p:sldId id="260" r:id="rId5"/>
    <p:sldId id="259" r:id="rId6"/>
    <p:sldId id="261" r:id="rId7"/>
    <p:sldId id="263" r:id="rId8"/>
    <p:sldId id="264" r:id="rId9"/>
    <p:sldId id="265" r:id="rId10"/>
    <p:sldId id="269" r:id="rId11"/>
    <p:sldId id="272" r:id="rId12"/>
    <p:sldId id="266" r:id="rId13"/>
    <p:sldId id="267" r:id="rId14"/>
    <p:sldId id="268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17" autoAdjust="0"/>
    <p:restoredTop sz="94660"/>
  </p:normalViewPr>
  <p:slideViewPr>
    <p:cSldViewPr snapToGrid="0">
      <p:cViewPr varScale="1">
        <p:scale>
          <a:sx n="84" d="100"/>
          <a:sy n="84" d="100"/>
        </p:scale>
        <p:origin x="90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4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11.wmf"/><Relationship Id="rId4" Type="http://schemas.openxmlformats.org/officeDocument/2006/relationships/image" Target="../media/image1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B87C58-8A39-45A8-A20E-0C14C4B04CFB}" type="datetimeFigureOut">
              <a:rPr lang="en-AU" smtClean="0"/>
              <a:t>20/01/2019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E922D2-74B3-466E-8ACE-006C7F7301A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46383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20/01/2019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20892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20/01/2019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46416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20/01/2019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79840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20/01/2019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57029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20/01/2019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95535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20/01/2019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77743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20/01/2019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01430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20/01/2019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31745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20/01/2019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42192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20/01/2019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21288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20/01/2019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26124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C6910-CD61-4FFD-9399-9E0759510758}" type="datetimeFigureOut">
              <a:rPr lang="en-AU" smtClean="0"/>
              <a:t>20/01/2019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717785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0.wmf"/><Relationship Id="rId4" Type="http://schemas.openxmlformats.org/officeDocument/2006/relationships/image" Target="../media/image7.wmf"/><Relationship Id="rId9" Type="http://schemas.openxmlformats.org/officeDocument/2006/relationships/oleObject" Target="../embeddings/oleObject4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6.bin"/><Relationship Id="rId10" Type="http://schemas.openxmlformats.org/officeDocument/2006/relationships/image" Target="../media/image12.wmf"/><Relationship Id="rId4" Type="http://schemas.openxmlformats.org/officeDocument/2006/relationships/image" Target="../media/image11.wmf"/><Relationship Id="rId9" Type="http://schemas.openxmlformats.org/officeDocument/2006/relationships/oleObject" Target="../embeddings/oleObject8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GMACS-1</a:t>
            </a:r>
            <a:endParaRPr lang="en-AU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AU" sz="2800" dirty="0" smtClean="0"/>
              <a:t>Andre E. Punt</a:t>
            </a:r>
          </a:p>
          <a:p>
            <a:r>
              <a:rPr lang="en-AU" sz="2800" dirty="0" smtClean="0"/>
              <a:t>School of Aquatic and Fishery Sciences</a:t>
            </a:r>
          </a:p>
          <a:p>
            <a:r>
              <a:rPr lang="en-AU" sz="2800" dirty="0" smtClean="0"/>
              <a:t>University of Washington</a:t>
            </a:r>
            <a:endParaRPr lang="en-AU" sz="2800" dirty="0"/>
          </a:p>
        </p:txBody>
      </p:sp>
    </p:spTree>
    <p:extLst>
      <p:ext uri="{BB962C8B-B14F-4D97-AF65-F5344CB8AC3E}">
        <p14:creationId xmlns:p14="http://schemas.microsoft.com/office/powerpoint/2010/main" val="3860111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Instantaneous vs continuous F</a:t>
            </a:r>
            <a:endParaRPr lang="en-AU" dirty="0"/>
          </a:p>
        </p:txBody>
      </p:sp>
      <p:sp>
        <p:nvSpPr>
          <p:cNvPr id="5" name="TextBox 4"/>
          <p:cNvSpPr txBox="1"/>
          <p:nvPr/>
        </p:nvSpPr>
        <p:spPr>
          <a:xfrm>
            <a:off x="697229" y="1794053"/>
            <a:ext cx="357399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600" dirty="0" smtClean="0"/>
              <a:t>Discrete fishing mortality</a:t>
            </a:r>
            <a:endParaRPr lang="en-AU" sz="2600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5381704"/>
              </p:ext>
            </p:extLst>
          </p:nvPr>
        </p:nvGraphicFramePr>
        <p:xfrm>
          <a:off x="846319" y="2434346"/>
          <a:ext cx="2535237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Equation" r:id="rId3" imgW="1117440" imgH="317160" progId="Equation.DSMT4">
                  <p:embed/>
                </p:oleObj>
              </mc:Choice>
              <mc:Fallback>
                <p:oleObj name="Equation" r:id="rId3" imgW="1117440" imgH="3171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46319" y="2434346"/>
                        <a:ext cx="2535237" cy="720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2742286"/>
              </p:ext>
            </p:extLst>
          </p:nvPr>
        </p:nvGraphicFramePr>
        <p:xfrm>
          <a:off x="838200" y="3302921"/>
          <a:ext cx="3573462" cy="950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" name="Equation" r:id="rId5" imgW="1574640" imgH="419040" progId="Equation.DSMT4">
                  <p:embed/>
                </p:oleObj>
              </mc:Choice>
              <mc:Fallback>
                <p:oleObj name="Equation" r:id="rId5" imgW="157464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38200" y="3302921"/>
                        <a:ext cx="3573462" cy="9509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549390" y="2434346"/>
            <a:ext cx="380619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dirty="0" smtClean="0"/>
              <a:t>Total mortality</a:t>
            </a:r>
            <a:endParaRPr lang="en-AU" sz="2600" dirty="0"/>
          </a:p>
        </p:txBody>
      </p:sp>
      <p:sp>
        <p:nvSpPr>
          <p:cNvPr id="9" name="TextBox 8"/>
          <p:cNvSpPr txBox="1"/>
          <p:nvPr/>
        </p:nvSpPr>
        <p:spPr>
          <a:xfrm>
            <a:off x="6549390" y="3432511"/>
            <a:ext cx="380619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dirty="0" smtClean="0"/>
              <a:t>Retained catch</a:t>
            </a:r>
            <a:endParaRPr lang="en-AU" sz="2600" dirty="0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0227880"/>
              </p:ext>
            </p:extLst>
          </p:nvPr>
        </p:nvGraphicFramePr>
        <p:xfrm>
          <a:off x="846319" y="4401683"/>
          <a:ext cx="4149725" cy="950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" name="Equation" r:id="rId7" imgW="1828800" imgH="419040" progId="Equation.DSMT4">
                  <p:embed/>
                </p:oleObj>
              </mc:Choice>
              <mc:Fallback>
                <p:oleObj name="Equation" r:id="rId7" imgW="182880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46319" y="4401683"/>
                        <a:ext cx="4149725" cy="9509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549390" y="4545031"/>
            <a:ext cx="437769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dirty="0" smtClean="0"/>
              <a:t>Discarded catch (but may live)</a:t>
            </a:r>
            <a:endParaRPr lang="en-AU" sz="2600" dirty="0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450318"/>
              </p:ext>
            </p:extLst>
          </p:nvPr>
        </p:nvGraphicFramePr>
        <p:xfrm>
          <a:off x="838200" y="5352595"/>
          <a:ext cx="6110288" cy="1354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name="Equation" r:id="rId9" imgW="2692080" imgH="596880" progId="Equation.DSMT4">
                  <p:embed/>
                </p:oleObj>
              </mc:Choice>
              <mc:Fallback>
                <p:oleObj name="Equation" r:id="rId9" imgW="2692080" imgH="596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838200" y="5352595"/>
                        <a:ext cx="6110288" cy="1354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7250430" y="5783442"/>
            <a:ext cx="437769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dirty="0" smtClean="0"/>
              <a:t>Survival</a:t>
            </a:r>
            <a:endParaRPr lang="en-AU" sz="2600" dirty="0"/>
          </a:p>
        </p:txBody>
      </p:sp>
    </p:spTree>
    <p:extLst>
      <p:ext uri="{BB962C8B-B14F-4D97-AF65-F5344CB8AC3E}">
        <p14:creationId xmlns:p14="http://schemas.microsoft.com/office/powerpoint/2010/main" val="32540021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Instantaneous vs continuous F</a:t>
            </a:r>
            <a:endParaRPr lang="en-AU" dirty="0"/>
          </a:p>
        </p:txBody>
      </p:sp>
      <p:sp>
        <p:nvSpPr>
          <p:cNvPr id="5" name="TextBox 4"/>
          <p:cNvSpPr txBox="1"/>
          <p:nvPr/>
        </p:nvSpPr>
        <p:spPr>
          <a:xfrm>
            <a:off x="697229" y="1794053"/>
            <a:ext cx="401674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600" dirty="0" smtClean="0"/>
              <a:t>Continuous fishing mortality</a:t>
            </a:r>
            <a:endParaRPr lang="en-AU" sz="2600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1984012"/>
              </p:ext>
            </p:extLst>
          </p:nvPr>
        </p:nvGraphicFramePr>
        <p:xfrm>
          <a:off x="846319" y="2468055"/>
          <a:ext cx="4610100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8" name="Equation" r:id="rId3" imgW="2031840" imgH="317160" progId="Equation.DSMT4">
                  <p:embed/>
                </p:oleObj>
              </mc:Choice>
              <mc:Fallback>
                <p:oleObj name="Equation" r:id="rId3" imgW="2031840" imgH="3171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46319" y="2468055"/>
                        <a:ext cx="4610100" cy="720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4850700"/>
              </p:ext>
            </p:extLst>
          </p:nvPr>
        </p:nvGraphicFramePr>
        <p:xfrm>
          <a:off x="838200" y="3302921"/>
          <a:ext cx="3573462" cy="950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9" name="Equation" r:id="rId5" imgW="1574640" imgH="419040" progId="Equation.DSMT4">
                  <p:embed/>
                </p:oleObj>
              </mc:Choice>
              <mc:Fallback>
                <p:oleObj name="Equation" r:id="rId5" imgW="157464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38200" y="3302921"/>
                        <a:ext cx="3573462" cy="9509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549390" y="2434346"/>
            <a:ext cx="380619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dirty="0" smtClean="0"/>
              <a:t>Total mortality</a:t>
            </a:r>
            <a:endParaRPr lang="en-AU" sz="2600" dirty="0"/>
          </a:p>
        </p:txBody>
      </p:sp>
      <p:sp>
        <p:nvSpPr>
          <p:cNvPr id="9" name="TextBox 8"/>
          <p:cNvSpPr txBox="1"/>
          <p:nvPr/>
        </p:nvSpPr>
        <p:spPr>
          <a:xfrm>
            <a:off x="6549390" y="3432511"/>
            <a:ext cx="380619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dirty="0" smtClean="0"/>
              <a:t>Retained catch</a:t>
            </a:r>
            <a:endParaRPr lang="en-AU" sz="2600" dirty="0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846319" y="4401683"/>
          <a:ext cx="4149725" cy="950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0" name="Equation" r:id="rId7" imgW="1828800" imgH="419040" progId="Equation.DSMT4">
                  <p:embed/>
                </p:oleObj>
              </mc:Choice>
              <mc:Fallback>
                <p:oleObj name="Equation" r:id="rId7" imgW="182880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46319" y="4401683"/>
                        <a:ext cx="4149725" cy="9509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549390" y="4545031"/>
            <a:ext cx="437769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dirty="0" smtClean="0"/>
              <a:t>Discarded catch (but may live)</a:t>
            </a:r>
            <a:endParaRPr lang="en-AU" sz="2600" dirty="0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2622312"/>
              </p:ext>
            </p:extLst>
          </p:nvPr>
        </p:nvGraphicFramePr>
        <p:xfrm>
          <a:off x="846319" y="5644833"/>
          <a:ext cx="1325562" cy="519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1" name="Equation" r:id="rId9" imgW="583920" imgH="228600" progId="Equation.DSMT4">
                  <p:embed/>
                </p:oleObj>
              </mc:Choice>
              <mc:Fallback>
                <p:oleObj name="Equation" r:id="rId9" imgW="58392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846319" y="5644833"/>
                        <a:ext cx="1325562" cy="5191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6549390" y="5781132"/>
            <a:ext cx="437769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dirty="0" smtClean="0"/>
              <a:t>Survival</a:t>
            </a:r>
            <a:endParaRPr lang="en-AU" sz="2600" dirty="0"/>
          </a:p>
        </p:txBody>
      </p:sp>
    </p:spTree>
    <p:extLst>
      <p:ext uri="{BB962C8B-B14F-4D97-AF65-F5344CB8AC3E}">
        <p14:creationId xmlns:p14="http://schemas.microsoft.com/office/powerpoint/2010/main" val="23949596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903912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Key next steps</a:t>
            </a:r>
            <a:endParaRPr lang="en-AU" dirty="0"/>
          </a:p>
        </p:txBody>
      </p:sp>
      <p:sp>
        <p:nvSpPr>
          <p:cNvPr id="4" name="Rectangle 3"/>
          <p:cNvSpPr/>
          <p:nvPr/>
        </p:nvSpPr>
        <p:spPr>
          <a:xfrm>
            <a:off x="274320" y="1690688"/>
            <a:ext cx="1091184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600" dirty="0" smtClean="0"/>
              <a:t>High and very  priority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Implement MCMC sampler output dump (</a:t>
            </a:r>
            <a:r>
              <a:rPr lang="en-AU" sz="2600" dirty="0" smtClean="0">
                <a:solidFill>
                  <a:srgbClr val="FF0000"/>
                </a:solidFill>
              </a:rPr>
              <a:t>very high priority</a:t>
            </a:r>
            <a:r>
              <a:rPr lang="en-AU" sz="2600" dirty="0" smtClean="0"/>
              <a:t>, St Matts rebuilder</a:t>
            </a:r>
            <a:r>
              <a:rPr lang="en-AU" sz="2600" dirty="0" smtClean="0"/>
              <a:t>) [ Target Feb 17]</a:t>
            </a:r>
            <a:endParaRPr lang="en-AU" sz="26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Give the entire program a careful final check (and see if changes impact the results of current examples [High priority, Target Feb 17]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Finalize implementation of the </a:t>
            </a:r>
            <a:r>
              <a:rPr lang="en-AU" sz="2600" dirty="0" smtClean="0"/>
              <a:t>calculation of reference points </a:t>
            </a:r>
            <a:r>
              <a:rPr lang="en-AU" sz="2600" dirty="0" smtClean="0"/>
              <a:t>(Tier 3 and 4; </a:t>
            </a:r>
            <a:r>
              <a:rPr lang="en-AU" sz="2600" i="1" dirty="0" smtClean="0"/>
              <a:t>F</a:t>
            </a:r>
            <a:r>
              <a:rPr lang="en-AU" sz="2600" baseline="-25000" dirty="0" smtClean="0"/>
              <a:t>35</a:t>
            </a:r>
            <a:r>
              <a:rPr lang="en-AU" sz="2600" baseline="-25000" dirty="0" smtClean="0"/>
              <a:t>%</a:t>
            </a:r>
            <a:r>
              <a:rPr lang="en-AU" sz="2600" dirty="0" smtClean="0"/>
              <a:t>) </a:t>
            </a:r>
            <a:r>
              <a:rPr lang="en-AU" sz="2600" dirty="0"/>
              <a:t>[High priority, Target Feb </a:t>
            </a:r>
            <a:r>
              <a:rPr lang="en-AU" sz="2600" dirty="0" smtClean="0"/>
              <a:t>17]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Finalize implementation  </a:t>
            </a:r>
            <a:r>
              <a:rPr lang="en-AU" sz="2600" dirty="0" smtClean="0"/>
              <a:t>calculation of OFLs </a:t>
            </a:r>
            <a:r>
              <a:rPr lang="en-AU" sz="2600" dirty="0"/>
              <a:t> [High priority, Target Feb </a:t>
            </a:r>
            <a:r>
              <a:rPr lang="en-AU" sz="2600" dirty="0" smtClean="0"/>
              <a:t>17]</a:t>
            </a:r>
            <a:endParaRPr lang="en-AU" sz="2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Create a forecast file (Tier, buffer, </a:t>
            </a:r>
            <a:r>
              <a:rPr lang="en-AU" sz="2600" dirty="0" err="1" smtClean="0"/>
              <a:t>etc</a:t>
            </a:r>
            <a:r>
              <a:rPr lang="en-AU" sz="2600" dirty="0" smtClean="0"/>
              <a:t>)</a:t>
            </a:r>
            <a:r>
              <a:rPr lang="en-AU" sz="2600" dirty="0"/>
              <a:t> [High priority, Target Feb 17]</a:t>
            </a:r>
          </a:p>
        </p:txBody>
      </p:sp>
    </p:spTree>
    <p:extLst>
      <p:ext uri="{BB962C8B-B14F-4D97-AF65-F5344CB8AC3E}">
        <p14:creationId xmlns:p14="http://schemas.microsoft.com/office/powerpoint/2010/main" val="795426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Key next steps</a:t>
            </a:r>
          </a:p>
        </p:txBody>
      </p:sp>
      <p:sp>
        <p:nvSpPr>
          <p:cNvPr id="3" name="Rectangle 2"/>
          <p:cNvSpPr/>
          <p:nvPr/>
        </p:nvSpPr>
        <p:spPr>
          <a:xfrm>
            <a:off x="274320" y="1690688"/>
            <a:ext cx="1091184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600" dirty="0" smtClean="0"/>
              <a:t>Medium  priority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Finalize implementation of labels in the code (e.g. MALES instead of 1) (May 2019)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Sex – and length-class-specific basal M (May 2019)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Implement a </a:t>
            </a:r>
            <a:r>
              <a:rPr lang="en-AU" sz="2600" dirty="0" smtClean="0"/>
              <a:t>fished </a:t>
            </a:r>
            <a:r>
              <a:rPr lang="en-AU" sz="2600" dirty="0" smtClean="0"/>
              <a:t>and unfished initial size-structure option (May 2019)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Check graphical summaries still work </a:t>
            </a:r>
            <a:r>
              <a:rPr lang="en-AU" sz="2600" dirty="0"/>
              <a:t> (May 2019</a:t>
            </a:r>
            <a:r>
              <a:rPr lang="en-AU" sz="2600" dirty="0" smtClean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Test Pribilof Island red king crab (May 2019)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St Matts update assessment (May 2019; Zheng and </a:t>
            </a:r>
            <a:r>
              <a:rPr lang="en-AU" sz="2600" dirty="0" err="1" smtClean="0"/>
              <a:t>Ianelli</a:t>
            </a:r>
            <a:r>
              <a:rPr lang="en-AU" sz="2600" dirty="0" smtClean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BBRKC update assessment (</a:t>
            </a:r>
            <a:r>
              <a:rPr lang="en-AU" sz="2600" dirty="0"/>
              <a:t>May 2019; </a:t>
            </a:r>
            <a:r>
              <a:rPr lang="en-AU" sz="2600" dirty="0" smtClean="0"/>
              <a:t>Zheng, </a:t>
            </a:r>
            <a:r>
              <a:rPr lang="en-AU" sz="2600" dirty="0" err="1" smtClean="0"/>
              <a:t>Siddeek</a:t>
            </a:r>
            <a:r>
              <a:rPr lang="en-AU" sz="2600" dirty="0" smtClean="0"/>
              <a:t>, </a:t>
            </a:r>
            <a:r>
              <a:rPr lang="en-AU" sz="2600" dirty="0" err="1" smtClean="0"/>
              <a:t>etc</a:t>
            </a:r>
            <a:r>
              <a:rPr lang="en-AU" sz="2600" dirty="0" smtClean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/>
              <a:t>Technical Appendix for the model specifications (Sept 2019?)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St </a:t>
            </a:r>
            <a:r>
              <a:rPr lang="en-AU" sz="2600" dirty="0"/>
              <a:t>Matts update assessment </a:t>
            </a:r>
            <a:r>
              <a:rPr lang="en-AU" sz="2600" dirty="0" smtClean="0"/>
              <a:t>(Sept </a:t>
            </a:r>
            <a:r>
              <a:rPr lang="en-AU" sz="2600" dirty="0"/>
              <a:t>2019; Zheng and </a:t>
            </a:r>
            <a:r>
              <a:rPr lang="en-AU" sz="2600" dirty="0" err="1"/>
              <a:t>Ianelli</a:t>
            </a:r>
            <a:r>
              <a:rPr lang="en-AU" sz="2600" dirty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/>
              <a:t>BBRKC update assessment </a:t>
            </a:r>
            <a:r>
              <a:rPr lang="en-AU" sz="2600" dirty="0" smtClean="0"/>
              <a:t>(Sept </a:t>
            </a:r>
            <a:r>
              <a:rPr lang="en-AU" sz="2600" dirty="0"/>
              <a:t>2019; </a:t>
            </a:r>
            <a:r>
              <a:rPr lang="en-AU" sz="2600" dirty="0" smtClean="0"/>
              <a:t>Zheng</a:t>
            </a:r>
            <a:r>
              <a:rPr lang="en-AU" sz="2600" dirty="0"/>
              <a:t> , </a:t>
            </a:r>
            <a:r>
              <a:rPr lang="en-AU" sz="2600" dirty="0" err="1"/>
              <a:t>Siddeek</a:t>
            </a:r>
            <a:r>
              <a:rPr lang="en-AU" sz="2600" dirty="0"/>
              <a:t>, </a:t>
            </a:r>
            <a:r>
              <a:rPr lang="en-AU" sz="2600" dirty="0" err="1"/>
              <a:t>etc</a:t>
            </a:r>
            <a:r>
              <a:rPr lang="en-AU" sz="2600" dirty="0" smtClean="0"/>
              <a:t>)</a:t>
            </a:r>
            <a:endParaRPr lang="en-AU" sz="26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AU" sz="2600" dirty="0" smtClean="0"/>
          </a:p>
        </p:txBody>
      </p:sp>
    </p:spTree>
    <p:extLst>
      <p:ext uri="{BB962C8B-B14F-4D97-AF65-F5344CB8AC3E}">
        <p14:creationId xmlns:p14="http://schemas.microsoft.com/office/powerpoint/2010/main" val="24016283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Key next steps</a:t>
            </a:r>
          </a:p>
        </p:txBody>
      </p:sp>
      <p:sp>
        <p:nvSpPr>
          <p:cNvPr id="4" name="Rectangle 3"/>
          <p:cNvSpPr/>
          <p:nvPr/>
        </p:nvSpPr>
        <p:spPr>
          <a:xfrm>
            <a:off x="537210" y="1785938"/>
            <a:ext cx="1091184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600" dirty="0" smtClean="0"/>
              <a:t>Desirable  priority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Implement Golden king crab (Sept 2019)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Implement terminal </a:t>
            </a:r>
            <a:r>
              <a:rPr lang="en-AU" sz="2600" dirty="0" err="1" smtClean="0"/>
              <a:t>molt</a:t>
            </a:r>
            <a:r>
              <a:rPr lang="en-AU" sz="2600" dirty="0" smtClean="0"/>
              <a:t> (Buck and Cody)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Implement Norton Sound red king crab</a:t>
            </a:r>
          </a:p>
        </p:txBody>
      </p:sp>
    </p:spTree>
    <p:extLst>
      <p:ext uri="{BB962C8B-B14F-4D97-AF65-F5344CB8AC3E}">
        <p14:creationId xmlns:p14="http://schemas.microsoft.com/office/powerpoint/2010/main" val="3853284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What is GMACS not!</a:t>
            </a:r>
            <a:endParaRPr lang="en-AU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43" y="1717815"/>
            <a:ext cx="3067627" cy="34132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2031" y="5763148"/>
            <a:ext cx="45765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000" dirty="0" smtClean="0"/>
              <a:t>Some of you may wish to leave about now</a:t>
            </a:r>
            <a:endParaRPr lang="en-AU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2378" y="1464861"/>
            <a:ext cx="2381250" cy="12287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9513" y="710293"/>
            <a:ext cx="3648075" cy="12573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418" y="2150183"/>
            <a:ext cx="5751007" cy="38761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2258" y="3187362"/>
            <a:ext cx="3239547" cy="194372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283569" y="6153210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AU" sz="1100" dirty="0" smtClean="0">
                <a:latin typeface="Frutiger"/>
              </a:rPr>
              <a:t>The </a:t>
            </a:r>
            <a:r>
              <a:rPr lang="en-AU" sz="1100" dirty="0">
                <a:latin typeface="Frutiger"/>
              </a:rPr>
              <a:t>Giant Magellan Telescope Multi-object Astronomical and Cosmological </a:t>
            </a:r>
            <a:r>
              <a:rPr lang="en-AU" sz="1100" dirty="0" smtClean="0">
                <a:latin typeface="Frutiger"/>
              </a:rPr>
              <a:t>Spectrograph</a:t>
            </a:r>
            <a:endParaRPr lang="en-AU" sz="1100" b="0" i="0" dirty="0">
              <a:effectLst/>
              <a:latin typeface="Frutiger"/>
            </a:endParaRPr>
          </a:p>
        </p:txBody>
      </p:sp>
    </p:spTree>
    <p:extLst>
      <p:ext uri="{BB962C8B-B14F-4D97-AF65-F5344CB8AC3E}">
        <p14:creationId xmlns:p14="http://schemas.microsoft.com/office/powerpoint/2010/main" val="3324623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What is GMACS-I</a:t>
            </a:r>
            <a:endParaRPr lang="en-AU" dirty="0"/>
          </a:p>
        </p:txBody>
      </p:sp>
      <p:sp>
        <p:nvSpPr>
          <p:cNvPr id="5" name="TextBox 4"/>
          <p:cNvSpPr txBox="1"/>
          <p:nvPr/>
        </p:nvSpPr>
        <p:spPr>
          <a:xfrm>
            <a:off x="298253" y="1811215"/>
            <a:ext cx="10747283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600" dirty="0" smtClean="0"/>
              <a:t>ADMB software that implements a generalized stock assessment platform for size-structured assessment.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sz="2600" dirty="0" smtClean="0"/>
              <a:t>Generalized in that it is (relatively) </a:t>
            </a:r>
            <a:r>
              <a:rPr lang="en-AU" sz="2600" dirty="0" smtClean="0">
                <a:solidFill>
                  <a:srgbClr val="FF0000"/>
                </a:solidFill>
              </a:rPr>
              <a:t>easy to add new features </a:t>
            </a:r>
            <a:r>
              <a:rPr lang="en-AU" sz="2600" dirty="0" smtClean="0"/>
              <a:t>(e.g. types of selectivity patterns, assumptions about time-trends in </a:t>
            </a:r>
            <a:r>
              <a:rPr lang="en-AU" sz="2600" i="1" dirty="0" smtClean="0"/>
              <a:t>M</a:t>
            </a:r>
            <a:r>
              <a:rPr lang="en-AU" sz="2600" dirty="0" smtClean="0"/>
              <a:t>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sz="2600" dirty="0" smtClean="0"/>
              <a:t>Generalized in that </a:t>
            </a:r>
            <a:r>
              <a:rPr lang="en-AU" sz="2600" dirty="0" smtClean="0">
                <a:solidFill>
                  <a:srgbClr val="FF0000"/>
                </a:solidFill>
              </a:rPr>
              <a:t>all input is via two files </a:t>
            </a:r>
            <a:r>
              <a:rPr lang="en-AU" sz="2600" dirty="0" smtClean="0"/>
              <a:t>(.DAT and .CTL) and no quantities are “hard-wired”.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sz="2600" dirty="0" smtClean="0"/>
              <a:t>Generalized in that it is </a:t>
            </a:r>
            <a:r>
              <a:rPr lang="en-AU" sz="2600" dirty="0" smtClean="0">
                <a:solidFill>
                  <a:srgbClr val="FF0000"/>
                </a:solidFill>
              </a:rPr>
              <a:t>easy to conduct phasing and place bounds on parameters</a:t>
            </a:r>
            <a:r>
              <a:rPr lang="en-AU" sz="26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07718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What is GMACS-II</a:t>
            </a:r>
            <a:endParaRPr lang="en-AU" dirty="0"/>
          </a:p>
        </p:txBody>
      </p:sp>
      <p:sp>
        <p:nvSpPr>
          <p:cNvPr id="5" name="TextBox 4"/>
          <p:cNvSpPr txBox="1"/>
          <p:nvPr/>
        </p:nvSpPr>
        <p:spPr>
          <a:xfrm>
            <a:off x="298253" y="1811215"/>
            <a:ext cx="1074728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600" dirty="0" smtClean="0"/>
              <a:t>Fully open-source (on </a:t>
            </a:r>
            <a:r>
              <a:rPr lang="en-AU" sz="2600" dirty="0" err="1" smtClean="0"/>
              <a:t>github</a:t>
            </a:r>
            <a:r>
              <a:rPr lang="en-AU" sz="2600" dirty="0" smtClean="0"/>
              <a:t> – though the version is a bit out of date)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600" dirty="0" smtClean="0"/>
              <a:t>Routines to </a:t>
            </a:r>
            <a:r>
              <a:rPr lang="en-AU" sz="2600" dirty="0">
                <a:solidFill>
                  <a:srgbClr val="FF0000"/>
                </a:solidFill>
              </a:rPr>
              <a:t>automatically</a:t>
            </a:r>
            <a:r>
              <a:rPr lang="en-AU" sz="2600" dirty="0"/>
              <a:t> </a:t>
            </a:r>
            <a:r>
              <a:rPr lang="en-AU" sz="2600" dirty="0" smtClean="0"/>
              <a:t>produce diagnostics plots to evaluate fits and summarize model results (</a:t>
            </a:r>
            <a:r>
              <a:rPr lang="en-AU" sz="2600" dirty="0" smtClean="0">
                <a:solidFill>
                  <a:srgbClr val="FF0000"/>
                </a:solidFill>
              </a:rPr>
              <a:t>not currently fully functional</a:t>
            </a:r>
            <a:r>
              <a:rPr lang="en-AU" sz="2600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600" dirty="0" smtClean="0"/>
              <a:t>Process to (easily) evaluate sensitivity to alternative assumptions.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600" dirty="0" smtClean="0"/>
              <a:t>(Ultimately) </a:t>
            </a:r>
            <a:r>
              <a:rPr lang="en-AU" sz="2600" dirty="0"/>
              <a:t>r</a:t>
            </a:r>
            <a:r>
              <a:rPr lang="en-AU" sz="2600" dirty="0" smtClean="0"/>
              <a:t>outines to generate pseudo data sets to test model performance.</a:t>
            </a:r>
            <a:endParaRPr lang="en-AU" sz="2600" dirty="0"/>
          </a:p>
        </p:txBody>
      </p:sp>
    </p:spTree>
    <p:extLst>
      <p:ext uri="{BB962C8B-B14F-4D97-AF65-F5344CB8AC3E}">
        <p14:creationId xmlns:p14="http://schemas.microsoft.com/office/powerpoint/2010/main" val="3439221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Current Status of GMACS</a:t>
            </a:r>
            <a:endParaRPr lang="en-AU" dirty="0"/>
          </a:p>
        </p:txBody>
      </p:sp>
      <p:sp>
        <p:nvSpPr>
          <p:cNvPr id="3" name="TextBox 2"/>
          <p:cNvSpPr txBox="1"/>
          <p:nvPr/>
        </p:nvSpPr>
        <p:spPr>
          <a:xfrm>
            <a:off x="298253" y="1811215"/>
            <a:ext cx="1074728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600" dirty="0" smtClean="0"/>
              <a:t>GMACS has been used for the last two assessments for St Matthew Island blue king crab (single sex; three size-classes; limited fleets)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600" dirty="0" smtClean="0"/>
              <a:t>GMACS is being considered for application (in September 2019) to data for Bristol Bay red king crab  (two sexes; 26 size-classes; multiple fleets; many data types)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600" dirty="0" smtClean="0"/>
              <a:t>Much of the basic coding is done (and tested), but a major extension is to allow for a terminal </a:t>
            </a:r>
            <a:r>
              <a:rPr lang="en-AU" sz="2600" dirty="0" err="1" smtClean="0"/>
              <a:t>molt</a:t>
            </a:r>
            <a:r>
              <a:rPr lang="en-AU" sz="2600" dirty="0" smtClean="0"/>
              <a:t> (required for snow and Tanner crab)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600" dirty="0" smtClean="0"/>
              <a:t>In principle, inclusion of a terminal </a:t>
            </a:r>
            <a:r>
              <a:rPr lang="en-AU" sz="2600" dirty="0" err="1" smtClean="0"/>
              <a:t>molt</a:t>
            </a:r>
            <a:r>
              <a:rPr lang="en-AU" sz="2600" dirty="0" smtClean="0"/>
              <a:t> should not impact (a) the input files much, and (b) the results of current assessments.</a:t>
            </a:r>
            <a:endParaRPr lang="en-AU" sz="2600" dirty="0"/>
          </a:p>
        </p:txBody>
      </p:sp>
    </p:spTree>
    <p:extLst>
      <p:ext uri="{BB962C8B-B14F-4D97-AF65-F5344CB8AC3E}">
        <p14:creationId xmlns:p14="http://schemas.microsoft.com/office/powerpoint/2010/main" val="597601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Core file structure</a:t>
            </a:r>
            <a:endParaRPr lang="en-AU" dirty="0"/>
          </a:p>
        </p:txBody>
      </p:sp>
      <p:sp>
        <p:nvSpPr>
          <p:cNvPr id="3" name="TextBox 2"/>
          <p:cNvSpPr txBox="1"/>
          <p:nvPr/>
        </p:nvSpPr>
        <p:spPr>
          <a:xfrm>
            <a:off x="298253" y="1811215"/>
            <a:ext cx="10747283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dirty="0" smtClean="0">
                <a:solidFill>
                  <a:srgbClr val="FF0000"/>
                </a:solidFill>
              </a:rPr>
              <a:t>Input files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200" dirty="0" smtClean="0">
                <a:solidFill>
                  <a:srgbClr val="FF0000"/>
                </a:solidFill>
              </a:rPr>
              <a:t>GMACS.DAT</a:t>
            </a:r>
            <a:r>
              <a:rPr lang="en-AU" sz="2200" dirty="0" smtClean="0"/>
              <a:t>: Contains the names of two files: a data file (e.g. “x.DAT”) and a control file (</a:t>
            </a:r>
            <a:r>
              <a:rPr lang="en-AU" sz="2200" dirty="0" err="1" smtClean="0"/>
              <a:t>x.CTL</a:t>
            </a:r>
            <a:r>
              <a:rPr lang="en-AU" sz="2200" dirty="0" smtClean="0"/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200" dirty="0" smtClean="0"/>
              <a:t>The </a:t>
            </a:r>
            <a:r>
              <a:rPr lang="en-AU" sz="2200" dirty="0" smtClean="0">
                <a:solidFill>
                  <a:srgbClr val="FF0000"/>
                </a:solidFill>
              </a:rPr>
              <a:t>data file</a:t>
            </a:r>
            <a:r>
              <a:rPr lang="en-AU" sz="2200" dirty="0" smtClean="0"/>
              <a:t> contains the dimensions of the problem and all the data.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200" dirty="0" smtClean="0"/>
              <a:t>The </a:t>
            </a:r>
            <a:r>
              <a:rPr lang="en-AU" sz="2200" dirty="0" smtClean="0">
                <a:solidFill>
                  <a:srgbClr val="FF0000"/>
                </a:solidFill>
              </a:rPr>
              <a:t>control rule </a:t>
            </a:r>
            <a:r>
              <a:rPr lang="en-AU" sz="2200" dirty="0" smtClean="0"/>
              <a:t>contains the specifications of the model (e.g. which parameters to estimate, selectivity patterns to assume, bounds, phases, etc.)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600" dirty="0"/>
          </a:p>
          <a:p>
            <a:r>
              <a:rPr lang="en-AU" sz="2600" dirty="0" smtClean="0">
                <a:solidFill>
                  <a:srgbClr val="FF0000"/>
                </a:solidFill>
              </a:rPr>
              <a:t>Output files</a:t>
            </a:r>
            <a:endParaRPr lang="en-AU" sz="2600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200" dirty="0" err="1" smtClean="0">
                <a:solidFill>
                  <a:srgbClr val="FF0000"/>
                </a:solidFill>
              </a:rPr>
              <a:t>Checkfile.rep</a:t>
            </a:r>
            <a:r>
              <a:rPr lang="en-AU" sz="2200" dirty="0" smtClean="0"/>
              <a:t>: A file that repeats much of the input – if your read-in files fail, look at this file.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200" dirty="0" smtClean="0">
                <a:solidFill>
                  <a:srgbClr val="FF0000"/>
                </a:solidFill>
              </a:rPr>
              <a:t>Gmacs_in.dat &amp; </a:t>
            </a:r>
            <a:r>
              <a:rPr lang="en-AU" sz="2200" dirty="0" err="1" smtClean="0">
                <a:solidFill>
                  <a:srgbClr val="FF0000"/>
                </a:solidFill>
              </a:rPr>
              <a:t>gmacs_in.ctl</a:t>
            </a:r>
            <a:r>
              <a:rPr lang="en-AU" sz="2200" dirty="0" smtClean="0"/>
              <a:t>: Your data and control rules reformatted (perhaps wrongly)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200" dirty="0" err="1" smtClean="0">
                <a:solidFill>
                  <a:srgbClr val="FF0000"/>
                </a:solidFill>
              </a:rPr>
              <a:t>Gamsall.out</a:t>
            </a:r>
            <a:r>
              <a:rPr lang="en-AU" sz="2200" dirty="0" smtClean="0"/>
              <a:t>: The output file – in generalized format – read it into R and search for the labels (no hard-coding as this file is continually under development).</a:t>
            </a:r>
            <a:endParaRPr lang="en-AU" sz="2200" dirty="0"/>
          </a:p>
        </p:txBody>
      </p:sp>
    </p:spTree>
    <p:extLst>
      <p:ext uri="{BB962C8B-B14F-4D97-AF65-F5344CB8AC3E}">
        <p14:creationId xmlns:p14="http://schemas.microsoft.com/office/powerpoint/2010/main" val="2446603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84121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Current Status</a:t>
            </a:r>
            <a:endParaRPr lang="en-AU" dirty="0"/>
          </a:p>
        </p:txBody>
      </p:sp>
      <p:sp>
        <p:nvSpPr>
          <p:cNvPr id="3" name="TextBox 2"/>
          <p:cNvSpPr txBox="1"/>
          <p:nvPr/>
        </p:nvSpPr>
        <p:spPr>
          <a:xfrm>
            <a:off x="571500" y="1813560"/>
            <a:ext cx="11049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dirty="0" smtClean="0"/>
              <a:t>Multiple changes since the September 2018 CPT meeting and even the January 2019 workshop. Key highlights: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Instantaneous mortality is now correctly (I think) implemented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Additional options for selectivity, retention and growth added (all selected in the CTL file)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Input files modified so that only data appear in the DAT file and all parameter specification is via the CTL file.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An additional example has been created (for the January </a:t>
            </a:r>
            <a:r>
              <a:rPr lang="en-AU" sz="2600" dirty="0" smtClean="0"/>
              <a:t>2019 course</a:t>
            </a:r>
            <a:r>
              <a:rPr lang="en-AU" sz="2600" dirty="0" smtClean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All base </a:t>
            </a:r>
            <a:r>
              <a:rPr lang="en-AU" sz="2600" dirty="0" smtClean="0"/>
              <a:t>models </a:t>
            </a:r>
            <a:r>
              <a:rPr lang="en-AU" sz="2600" dirty="0" smtClean="0"/>
              <a:t>converge with low final </a:t>
            </a:r>
            <a:r>
              <a:rPr lang="en-AU" sz="2600" dirty="0" smtClean="0"/>
              <a:t>maximum gradients </a:t>
            </a:r>
            <a:r>
              <a:rPr lang="en-AU" sz="2600" dirty="0" smtClean="0"/>
              <a:t>and there is no evidence for differentiability issues.</a:t>
            </a:r>
            <a:endParaRPr lang="en-AU" sz="2600" dirty="0"/>
          </a:p>
        </p:txBody>
      </p:sp>
    </p:spTree>
    <p:extLst>
      <p:ext uri="{BB962C8B-B14F-4D97-AF65-F5344CB8AC3E}">
        <p14:creationId xmlns:p14="http://schemas.microsoft.com/office/powerpoint/2010/main" val="3150208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The Bottom Line</a:t>
            </a:r>
            <a:endParaRPr lang="en-AU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9760" y="502285"/>
            <a:ext cx="6193391" cy="602234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8640" y="1920240"/>
            <a:ext cx="5094215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600" dirty="0" smtClean="0"/>
              <a:t>Bristol Bay red king crab (2018)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Original: 20,859t (instantaneous)</a:t>
            </a:r>
            <a:endParaRPr lang="en-AU" sz="2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GMACS:  26,325t (continuous)</a:t>
            </a:r>
            <a:endParaRPr lang="en-AU" sz="2600" dirty="0"/>
          </a:p>
        </p:txBody>
      </p:sp>
      <p:sp>
        <p:nvSpPr>
          <p:cNvPr id="5" name="TextBox 4"/>
          <p:cNvSpPr txBox="1"/>
          <p:nvPr/>
        </p:nvSpPr>
        <p:spPr>
          <a:xfrm>
            <a:off x="548640" y="3810000"/>
            <a:ext cx="4167872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600" dirty="0" smtClean="0"/>
              <a:t>St Matt Blue King Crab (2018)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Original: </a:t>
            </a:r>
            <a:r>
              <a:rPr lang="en-AU" sz="2600" dirty="0" smtClean="0"/>
              <a:t>1,309t</a:t>
            </a:r>
            <a:endParaRPr lang="en-AU" sz="26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GMACS: </a:t>
            </a:r>
            <a:r>
              <a:rPr lang="en-AU" sz="2600" dirty="0" smtClean="0"/>
              <a:t>1,105t</a:t>
            </a:r>
            <a:endParaRPr lang="en-AU" sz="2600" dirty="0"/>
          </a:p>
        </p:txBody>
      </p:sp>
      <p:sp>
        <p:nvSpPr>
          <p:cNvPr id="6" name="TextBox 5"/>
          <p:cNvSpPr txBox="1"/>
          <p:nvPr/>
        </p:nvSpPr>
        <p:spPr>
          <a:xfrm>
            <a:off x="411480" y="5669280"/>
            <a:ext cx="4522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Note that the models are not identically specified (e.g. different penalties)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296711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1074</TotalTime>
  <Words>892</Words>
  <Application>Microsoft Office PowerPoint</Application>
  <PresentationFormat>Widescreen</PresentationFormat>
  <Paragraphs>87</Paragraphs>
  <Slides>15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Frutiger</vt:lpstr>
      <vt:lpstr>Office Theme</vt:lpstr>
      <vt:lpstr>Equation</vt:lpstr>
      <vt:lpstr>GMACS-1</vt:lpstr>
      <vt:lpstr>What is GMACS not!</vt:lpstr>
      <vt:lpstr>What is GMACS-I</vt:lpstr>
      <vt:lpstr>What is GMACS-II</vt:lpstr>
      <vt:lpstr>Current Status of GMACS</vt:lpstr>
      <vt:lpstr>Core file structure</vt:lpstr>
      <vt:lpstr>PowerPoint Presentation</vt:lpstr>
      <vt:lpstr>Current Status</vt:lpstr>
      <vt:lpstr>The Bottom Line</vt:lpstr>
      <vt:lpstr>Instantaneous vs continuous F</vt:lpstr>
      <vt:lpstr>Instantaneous vs continuous F</vt:lpstr>
      <vt:lpstr>PowerPoint Presentation</vt:lpstr>
      <vt:lpstr>Key next steps</vt:lpstr>
      <vt:lpstr>Key next steps</vt:lpstr>
      <vt:lpstr>Key next steps</vt:lpstr>
    </vt:vector>
  </TitlesOfParts>
  <Company>CSIRO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Size-structured models: an introduction to models and fitting</dc:title>
  <dc:creator>Punt, Andre (O&amp;A, Hobart)</dc:creator>
  <cp:lastModifiedBy>Punt, Andre (O&amp;A, Hobart)</cp:lastModifiedBy>
  <cp:revision>107</cp:revision>
  <dcterms:created xsi:type="dcterms:W3CDTF">2018-11-02T17:19:51Z</dcterms:created>
  <dcterms:modified xsi:type="dcterms:W3CDTF">2019-01-20T14:31:20Z</dcterms:modified>
</cp:coreProperties>
</file>