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7" r:id="rId2"/>
    <p:sldId id="262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9" r:id="rId11"/>
    <p:sldId id="272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11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20/01/2019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GMACS-1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Andre E. Punt</a:t>
            </a:r>
          </a:p>
          <a:p>
            <a:r>
              <a:rPr lang="en-AU" sz="2800" dirty="0" smtClean="0"/>
              <a:t>School of Aquatic and Fishery Sciences</a:t>
            </a:r>
          </a:p>
          <a:p>
            <a:r>
              <a:rPr lang="en-AU" sz="2800" dirty="0" smtClean="0"/>
              <a:t>University of Washington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Instantaneous vs continuous F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697229" y="1794053"/>
            <a:ext cx="357399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Discrete fishing mortality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381704"/>
              </p:ext>
            </p:extLst>
          </p:nvPr>
        </p:nvGraphicFramePr>
        <p:xfrm>
          <a:off x="846319" y="2434346"/>
          <a:ext cx="25352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1117440" imgH="317160" progId="Equation.DSMT4">
                  <p:embed/>
                </p:oleObj>
              </mc:Choice>
              <mc:Fallback>
                <p:oleObj name="Equation" r:id="rId3" imgW="11174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6319" y="2434346"/>
                        <a:ext cx="2535237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742286"/>
              </p:ext>
            </p:extLst>
          </p:nvPr>
        </p:nvGraphicFramePr>
        <p:xfrm>
          <a:off x="838200" y="3302921"/>
          <a:ext cx="357346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1574640" imgH="419040" progId="Equation.DSMT4">
                  <p:embed/>
                </p:oleObj>
              </mc:Choice>
              <mc:Fallback>
                <p:oleObj name="Equation" r:id="rId5" imgW="1574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302921"/>
                        <a:ext cx="3573462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49390" y="2434346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Total mortality</a:t>
            </a:r>
            <a:endParaRPr lang="en-AU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6549390" y="3432511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Retained catch</a:t>
            </a:r>
            <a:endParaRPr lang="en-AU" sz="26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227880"/>
              </p:ext>
            </p:extLst>
          </p:nvPr>
        </p:nvGraphicFramePr>
        <p:xfrm>
          <a:off x="846319" y="4401683"/>
          <a:ext cx="41497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6319" y="4401683"/>
                        <a:ext cx="4149725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49390" y="4545031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Discarded catch (but may live)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50318"/>
              </p:ext>
            </p:extLst>
          </p:nvPr>
        </p:nvGraphicFramePr>
        <p:xfrm>
          <a:off x="838200" y="5352595"/>
          <a:ext cx="6110288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9" imgW="2692080" imgH="596880" progId="Equation.DSMT4">
                  <p:embed/>
                </p:oleObj>
              </mc:Choice>
              <mc:Fallback>
                <p:oleObj name="Equation" r:id="rId9" imgW="26920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8200" y="5352595"/>
                        <a:ext cx="6110288" cy="135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250430" y="5783442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Survival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254002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Instantaneous vs continuous F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697229" y="1794053"/>
            <a:ext cx="401674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Continuous fishing mortality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984012"/>
              </p:ext>
            </p:extLst>
          </p:nvPr>
        </p:nvGraphicFramePr>
        <p:xfrm>
          <a:off x="846319" y="2468055"/>
          <a:ext cx="4610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2031840" imgH="317160" progId="Equation.DSMT4">
                  <p:embed/>
                </p:oleObj>
              </mc:Choice>
              <mc:Fallback>
                <p:oleObj name="Equation" r:id="rId3" imgW="20318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6319" y="2468055"/>
                        <a:ext cx="4610100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50700"/>
              </p:ext>
            </p:extLst>
          </p:nvPr>
        </p:nvGraphicFramePr>
        <p:xfrm>
          <a:off x="838200" y="3302921"/>
          <a:ext cx="357346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" imgW="1574640" imgH="419040" progId="Equation.DSMT4">
                  <p:embed/>
                </p:oleObj>
              </mc:Choice>
              <mc:Fallback>
                <p:oleObj name="Equation" r:id="rId5" imgW="1574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302921"/>
                        <a:ext cx="3573462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49390" y="2434346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Total mortality</a:t>
            </a:r>
            <a:endParaRPr lang="en-AU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6549390" y="3432511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Retained catch</a:t>
            </a:r>
            <a:endParaRPr lang="en-AU" sz="26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46319" y="4401683"/>
          <a:ext cx="41497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6319" y="4401683"/>
                        <a:ext cx="4149725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49390" y="4545031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Discarded catch (but may live)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622312"/>
              </p:ext>
            </p:extLst>
          </p:nvPr>
        </p:nvGraphicFramePr>
        <p:xfrm>
          <a:off x="846319" y="5644833"/>
          <a:ext cx="132556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9" imgW="583920" imgH="228600" progId="Equation.DSMT4">
                  <p:embed/>
                </p:oleObj>
              </mc:Choice>
              <mc:Fallback>
                <p:oleObj name="Equation" r:id="rId9" imgW="583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6319" y="5644833"/>
                        <a:ext cx="1325562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549390" y="5781132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Survival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394959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0391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next steps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274320" y="1690688"/>
            <a:ext cx="10911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High and very  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MCMC sampler output dump (</a:t>
            </a:r>
            <a:r>
              <a:rPr lang="en-AU" sz="2600" dirty="0" smtClean="0">
                <a:solidFill>
                  <a:srgbClr val="FF0000"/>
                </a:solidFill>
              </a:rPr>
              <a:t>very high priority</a:t>
            </a:r>
            <a:r>
              <a:rPr lang="en-AU" sz="2600" dirty="0" smtClean="0"/>
              <a:t>, St Matts rebuilder</a:t>
            </a:r>
            <a:r>
              <a:rPr lang="en-AU" sz="2600" dirty="0" smtClean="0"/>
              <a:t>) [ Target Feb 17]</a:t>
            </a:r>
            <a:endParaRPr lang="en-AU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Give the entire program a careful final check (and see if changes impact the results of current examples [High priority, Target Feb 17]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Finalize implementation of the </a:t>
            </a:r>
            <a:r>
              <a:rPr lang="en-AU" sz="2600" dirty="0" smtClean="0"/>
              <a:t>calculation of reference points </a:t>
            </a:r>
            <a:r>
              <a:rPr lang="en-AU" sz="2600" dirty="0" smtClean="0"/>
              <a:t>(Tier 3 and 4; </a:t>
            </a:r>
            <a:r>
              <a:rPr lang="en-AU" sz="2600" i="1" dirty="0" smtClean="0"/>
              <a:t>F</a:t>
            </a:r>
            <a:r>
              <a:rPr lang="en-AU" sz="2600" baseline="-25000" dirty="0" smtClean="0"/>
              <a:t>35</a:t>
            </a:r>
            <a:r>
              <a:rPr lang="en-AU" sz="2600" baseline="-25000" dirty="0" smtClean="0"/>
              <a:t>%</a:t>
            </a:r>
            <a:r>
              <a:rPr lang="en-AU" sz="2600" dirty="0" smtClean="0"/>
              <a:t>) </a:t>
            </a:r>
            <a:r>
              <a:rPr lang="en-AU" sz="2600" dirty="0"/>
              <a:t>[High priority, Target Feb </a:t>
            </a:r>
            <a:r>
              <a:rPr lang="en-AU" sz="2600" dirty="0" smtClean="0"/>
              <a:t>17]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Finalize implementation  </a:t>
            </a:r>
            <a:r>
              <a:rPr lang="en-AU" sz="2600" dirty="0" smtClean="0"/>
              <a:t>calculation of OFLs </a:t>
            </a:r>
            <a:r>
              <a:rPr lang="en-AU" sz="2600" dirty="0"/>
              <a:t> [High priority, Target Feb </a:t>
            </a:r>
            <a:r>
              <a:rPr lang="en-AU" sz="2600" dirty="0" smtClean="0"/>
              <a:t>17]</a:t>
            </a:r>
            <a:endParaRPr lang="en-AU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Create a forecast file (Tier, buffer, </a:t>
            </a:r>
            <a:r>
              <a:rPr lang="en-AU" sz="2600" dirty="0" err="1" smtClean="0"/>
              <a:t>etc</a:t>
            </a:r>
            <a:r>
              <a:rPr lang="en-AU" sz="2600" dirty="0" smtClean="0"/>
              <a:t>)</a:t>
            </a:r>
            <a:r>
              <a:rPr lang="en-AU" sz="2600" dirty="0"/>
              <a:t> [High priority, Target Feb 17]</a:t>
            </a:r>
          </a:p>
        </p:txBody>
      </p:sp>
    </p:spTree>
    <p:extLst>
      <p:ext uri="{BB962C8B-B14F-4D97-AF65-F5344CB8AC3E}">
        <p14:creationId xmlns:p14="http://schemas.microsoft.com/office/powerpoint/2010/main" val="7954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690688"/>
            <a:ext cx="1091184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Medium  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Finalize implementation of labels in the code (e.g. MALES instead of 1) (May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Sex – and length-class-specific basal M (May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a </a:t>
            </a:r>
            <a:r>
              <a:rPr lang="en-AU" sz="2600" dirty="0" smtClean="0"/>
              <a:t>fished </a:t>
            </a:r>
            <a:r>
              <a:rPr lang="en-AU" sz="2600" dirty="0" smtClean="0"/>
              <a:t>and unfished initial size-structure option (May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Check graphical summaries still work </a:t>
            </a:r>
            <a:r>
              <a:rPr lang="en-AU" sz="2600" dirty="0"/>
              <a:t> (May 2019</a:t>
            </a:r>
            <a:r>
              <a:rPr lang="en-AU" sz="26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Test Pribilof Island red king crab (May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St Matts update assessment (May 2019; Zheng and </a:t>
            </a:r>
            <a:r>
              <a:rPr lang="en-AU" sz="2600" dirty="0" err="1" smtClean="0"/>
              <a:t>Ianelli</a:t>
            </a:r>
            <a:r>
              <a:rPr lang="en-AU" sz="26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BBRKC update assessment (</a:t>
            </a:r>
            <a:r>
              <a:rPr lang="en-AU" sz="2600" dirty="0"/>
              <a:t>May 2019; </a:t>
            </a:r>
            <a:r>
              <a:rPr lang="en-AU" sz="2600" dirty="0" smtClean="0"/>
              <a:t>Zheng, </a:t>
            </a:r>
            <a:r>
              <a:rPr lang="en-AU" sz="2600" dirty="0" err="1" smtClean="0"/>
              <a:t>Siddeek</a:t>
            </a:r>
            <a:r>
              <a:rPr lang="en-AU" sz="2600" dirty="0" smtClean="0"/>
              <a:t>, </a:t>
            </a:r>
            <a:r>
              <a:rPr lang="en-AU" sz="2600" dirty="0" err="1" smtClean="0"/>
              <a:t>etc</a:t>
            </a:r>
            <a:r>
              <a:rPr lang="en-AU" sz="26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Technical Appendix for the model specifications (Sept 2019?)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St </a:t>
            </a:r>
            <a:r>
              <a:rPr lang="en-AU" sz="2600" dirty="0"/>
              <a:t>Matts update assessment </a:t>
            </a:r>
            <a:r>
              <a:rPr lang="en-AU" sz="2600" dirty="0" smtClean="0"/>
              <a:t>(Sept </a:t>
            </a:r>
            <a:r>
              <a:rPr lang="en-AU" sz="2600" dirty="0"/>
              <a:t>2019; Zheng and </a:t>
            </a:r>
            <a:r>
              <a:rPr lang="en-AU" sz="2600" dirty="0" err="1"/>
              <a:t>Ianelli</a:t>
            </a:r>
            <a:r>
              <a:rPr lang="en-AU" sz="26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/>
              <a:t>BBRKC update assessment </a:t>
            </a:r>
            <a:r>
              <a:rPr lang="en-AU" sz="2600" dirty="0" smtClean="0"/>
              <a:t>(Sept </a:t>
            </a:r>
            <a:r>
              <a:rPr lang="en-AU" sz="2600" dirty="0"/>
              <a:t>2019; </a:t>
            </a:r>
            <a:r>
              <a:rPr lang="en-AU" sz="2600" dirty="0" smtClean="0"/>
              <a:t>Zheng</a:t>
            </a:r>
            <a:r>
              <a:rPr lang="en-AU" sz="2600" dirty="0"/>
              <a:t> , </a:t>
            </a:r>
            <a:r>
              <a:rPr lang="en-AU" sz="2600" dirty="0" err="1"/>
              <a:t>Siddeek</a:t>
            </a:r>
            <a:r>
              <a:rPr lang="en-AU" sz="2600" dirty="0"/>
              <a:t>, </a:t>
            </a:r>
            <a:r>
              <a:rPr lang="en-AU" sz="2600" dirty="0" err="1"/>
              <a:t>etc</a:t>
            </a:r>
            <a:r>
              <a:rPr lang="en-AU" sz="2600" dirty="0" smtClean="0"/>
              <a:t>)</a:t>
            </a:r>
            <a:endParaRPr lang="en-AU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600" dirty="0" smtClean="0"/>
          </a:p>
        </p:txBody>
      </p:sp>
    </p:spTree>
    <p:extLst>
      <p:ext uri="{BB962C8B-B14F-4D97-AF65-F5344CB8AC3E}">
        <p14:creationId xmlns:p14="http://schemas.microsoft.com/office/powerpoint/2010/main" val="2401628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next steps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7210" y="1785938"/>
            <a:ext cx="1091184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Desirable  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Golden king crab (Sept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(Buck and Cody)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Norton Sound red king crab</a:t>
            </a:r>
          </a:p>
        </p:txBody>
      </p:sp>
    </p:spTree>
    <p:extLst>
      <p:ext uri="{BB962C8B-B14F-4D97-AF65-F5344CB8AC3E}">
        <p14:creationId xmlns:p14="http://schemas.microsoft.com/office/powerpoint/2010/main" val="385328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 not!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3" y="1717815"/>
            <a:ext cx="3067627" cy="34132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2031" y="5763148"/>
            <a:ext cx="4576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/>
              <a:t>Some of you may wish to leave about now</a:t>
            </a:r>
            <a:endParaRPr lang="en-AU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378" y="1464861"/>
            <a:ext cx="2381250" cy="1228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13" y="710293"/>
            <a:ext cx="3648075" cy="1257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418" y="2150183"/>
            <a:ext cx="5751007" cy="38761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258" y="3187362"/>
            <a:ext cx="3239547" cy="19437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283569" y="6153210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AU" sz="1100" dirty="0" smtClean="0">
                <a:latin typeface="Frutiger"/>
              </a:rPr>
              <a:t>The </a:t>
            </a:r>
            <a:r>
              <a:rPr lang="en-AU" sz="1100" dirty="0">
                <a:latin typeface="Frutiger"/>
              </a:rPr>
              <a:t>Giant Magellan Telescope Multi-object Astronomical and Cosmological </a:t>
            </a:r>
            <a:r>
              <a:rPr lang="en-AU" sz="1100" dirty="0" smtClean="0">
                <a:latin typeface="Frutiger"/>
              </a:rPr>
              <a:t>Spectrograph</a:t>
            </a:r>
            <a:endParaRPr lang="en-AU" sz="1100" b="0" i="0" dirty="0">
              <a:effectLst/>
              <a:latin typeface="Frutiger"/>
            </a:endParaRPr>
          </a:p>
        </p:txBody>
      </p:sp>
    </p:spTree>
    <p:extLst>
      <p:ext uri="{BB962C8B-B14F-4D97-AF65-F5344CB8AC3E}">
        <p14:creationId xmlns:p14="http://schemas.microsoft.com/office/powerpoint/2010/main" val="332462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ADMB software that implements a generalized stock assessment platform for size-structured assessment.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(relatively) </a:t>
            </a:r>
            <a:r>
              <a:rPr lang="en-AU" sz="2600" dirty="0" smtClean="0">
                <a:solidFill>
                  <a:srgbClr val="FF0000"/>
                </a:solidFill>
              </a:rPr>
              <a:t>easy to add new features </a:t>
            </a:r>
            <a:r>
              <a:rPr lang="en-AU" sz="2600" dirty="0" smtClean="0"/>
              <a:t>(e.g. types of selectivity patterns, assumptions about time-trends in </a:t>
            </a:r>
            <a:r>
              <a:rPr lang="en-AU" sz="2600" i="1" dirty="0" smtClean="0"/>
              <a:t>M</a:t>
            </a:r>
            <a:r>
              <a:rPr lang="en-AU" sz="2600" dirty="0" smtClean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</a:t>
            </a:r>
            <a:r>
              <a:rPr lang="en-AU" sz="2600" dirty="0" smtClean="0">
                <a:solidFill>
                  <a:srgbClr val="FF0000"/>
                </a:solidFill>
              </a:rPr>
              <a:t>all input is via two files </a:t>
            </a:r>
            <a:r>
              <a:rPr lang="en-AU" sz="2600" dirty="0" smtClean="0"/>
              <a:t>(.DAT and .CTL) and no quantities are “hard-wired”.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</a:t>
            </a:r>
            <a:r>
              <a:rPr lang="en-AU" sz="2600" dirty="0" smtClean="0">
                <a:solidFill>
                  <a:srgbClr val="FF0000"/>
                </a:solidFill>
              </a:rPr>
              <a:t>easy to conduct phasing and place bounds on parameters</a:t>
            </a:r>
            <a:r>
              <a:rPr lang="en-AU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771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Fully open-source (on </a:t>
            </a:r>
            <a:r>
              <a:rPr lang="en-AU" sz="2600" dirty="0" err="1" smtClean="0"/>
              <a:t>github</a:t>
            </a:r>
            <a:r>
              <a:rPr lang="en-AU" sz="2600" dirty="0" smtClean="0"/>
              <a:t> – though the version is a bit out of date)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Routines to </a:t>
            </a:r>
            <a:r>
              <a:rPr lang="en-AU" sz="2600" dirty="0">
                <a:solidFill>
                  <a:srgbClr val="FF0000"/>
                </a:solidFill>
              </a:rPr>
              <a:t>automatically</a:t>
            </a:r>
            <a:r>
              <a:rPr lang="en-AU" sz="2600" dirty="0"/>
              <a:t> </a:t>
            </a:r>
            <a:r>
              <a:rPr lang="en-AU" sz="2600" dirty="0" smtClean="0"/>
              <a:t>produce diagnostics plots to evaluate fits and summarize model results (</a:t>
            </a:r>
            <a:r>
              <a:rPr lang="en-AU" sz="2600" dirty="0" smtClean="0">
                <a:solidFill>
                  <a:srgbClr val="FF0000"/>
                </a:solidFill>
              </a:rPr>
              <a:t>not currently fully functional</a:t>
            </a:r>
            <a:r>
              <a:rPr lang="en-AU" sz="26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Process to (easily) evaluate sensitivity to alternative assumptions.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(Ultimately) </a:t>
            </a:r>
            <a:r>
              <a:rPr lang="en-AU" sz="2600" dirty="0"/>
              <a:t>r</a:t>
            </a:r>
            <a:r>
              <a:rPr lang="en-AU" sz="2600" dirty="0" smtClean="0"/>
              <a:t>outines to generate pseudo data sets to test model performance.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43922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 of GMACS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8253" y="1811215"/>
            <a:ext cx="107472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has been used for the last two assessments for St Matthew Island blue king crab (single sex; three size-classes; limited fleets)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is being considered for application (in September 2019) to data for Bristol Bay red king crab  (two sexes; 26 size-classes; multiple fleets; many data types)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Much of the basic coding is done (and tested), but a major extension is to allow for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(required for snow and Tanner crab)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In principle, inclusion of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should not impact (a) the input files much, and (b) the results of current assessments.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59760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file structure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8253" y="1811215"/>
            <a:ext cx="10747283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>
                <a:solidFill>
                  <a:srgbClr val="FF0000"/>
                </a:solidFill>
              </a:rPr>
              <a:t>Input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GMACS.DAT</a:t>
            </a:r>
            <a:r>
              <a:rPr lang="en-AU" sz="2200" dirty="0" smtClean="0"/>
              <a:t>: Contains the names of two files: a data file (e.g. “x.DAT”) and a control file (</a:t>
            </a:r>
            <a:r>
              <a:rPr lang="en-AU" sz="2200" dirty="0" err="1" smtClean="0"/>
              <a:t>x.CTL</a:t>
            </a:r>
            <a:r>
              <a:rPr lang="en-AU" sz="2200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data file</a:t>
            </a:r>
            <a:r>
              <a:rPr lang="en-AU" sz="2200" dirty="0" smtClean="0"/>
              <a:t> contains the dimensions of the problem and all the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control rule </a:t>
            </a:r>
            <a:r>
              <a:rPr lang="en-AU" sz="2200" dirty="0" smtClean="0"/>
              <a:t>contains the specifications of the model (e.g. which parameters to estimate, selectivity patterns to assume, bounds, phases,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r>
              <a:rPr lang="en-AU" sz="2600" dirty="0" smtClean="0">
                <a:solidFill>
                  <a:srgbClr val="FF0000"/>
                </a:solidFill>
              </a:rPr>
              <a:t>Output files</a:t>
            </a:r>
            <a:endParaRPr lang="en-AU" sz="26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Checkfile.rep</a:t>
            </a:r>
            <a:r>
              <a:rPr lang="en-AU" sz="2200" dirty="0" smtClean="0"/>
              <a:t>: A file that repeats much of the input – if your read-in files fail, look at this file.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Gmacs_in.dat &amp; </a:t>
            </a:r>
            <a:r>
              <a:rPr lang="en-AU" sz="2200" dirty="0" err="1" smtClean="0">
                <a:solidFill>
                  <a:srgbClr val="FF0000"/>
                </a:solidFill>
              </a:rPr>
              <a:t>gmacs_in.ctl</a:t>
            </a:r>
            <a:r>
              <a:rPr lang="en-AU" sz="2200" dirty="0" smtClean="0"/>
              <a:t>: Your data and control rules reformatted (perhaps wrongly)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Gamsall.out</a:t>
            </a:r>
            <a:r>
              <a:rPr lang="en-AU" sz="2200" dirty="0" smtClean="0"/>
              <a:t>: The output file – in generalized format – read it into R and search for the labels (no hard-coding as this file is continually under development).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244660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412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71500" y="1813560"/>
            <a:ext cx="11049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Multiple changes since the September 2018 CPT meeting and even the January 2019 workshop. Key highlights: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Instantaneous mortality is now correctly (I think) implemented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Additional options for selectivity, retention and growth added (all selected in the CTL file)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Input files modified so that only data appear in the DAT file and all parameter specification is via the CTL file.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An additional example has been created (for the January </a:t>
            </a:r>
            <a:r>
              <a:rPr lang="en-AU" sz="2600" dirty="0" smtClean="0"/>
              <a:t>2019 course</a:t>
            </a:r>
            <a:r>
              <a:rPr lang="en-AU" sz="26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All base </a:t>
            </a:r>
            <a:r>
              <a:rPr lang="en-AU" sz="2600" dirty="0" smtClean="0"/>
              <a:t>models </a:t>
            </a:r>
            <a:r>
              <a:rPr lang="en-AU" sz="2600" dirty="0" smtClean="0"/>
              <a:t>converge with low final </a:t>
            </a:r>
            <a:r>
              <a:rPr lang="en-AU" sz="2600" dirty="0" smtClean="0"/>
              <a:t>maximum gradients </a:t>
            </a:r>
            <a:r>
              <a:rPr lang="en-AU" sz="2600" dirty="0" smtClean="0"/>
              <a:t>and there is no evidence for differentiability issues.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150208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Bottom Line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760" y="502285"/>
            <a:ext cx="6193391" cy="60223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1920240"/>
            <a:ext cx="509421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Bristol Bay red king crab (2018)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Original: 20,859t (instantaneous)</a:t>
            </a:r>
            <a:endParaRPr lang="en-AU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GMACS:  26,325t (continuous)</a:t>
            </a:r>
            <a:endParaRPr lang="en-AU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548640" y="3810000"/>
            <a:ext cx="4167872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St Matt Blue King Crab (2018)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Original: </a:t>
            </a:r>
            <a:r>
              <a:rPr lang="en-AU" sz="2600" dirty="0" smtClean="0"/>
              <a:t>1,309t</a:t>
            </a:r>
            <a:endParaRPr lang="en-AU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GMACS: </a:t>
            </a:r>
            <a:r>
              <a:rPr lang="en-AU" sz="2600" dirty="0" smtClean="0"/>
              <a:t>1,105t</a:t>
            </a:r>
            <a:endParaRPr lang="en-AU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411480" y="5669280"/>
            <a:ext cx="4522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Note that the models are not identically specified (e.g. different penalties)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967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1074</TotalTime>
  <Words>892</Words>
  <Application>Microsoft Office PowerPoint</Application>
  <PresentationFormat>Widescreen</PresentationFormat>
  <Paragraphs>87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Frutiger</vt:lpstr>
      <vt:lpstr>Office Theme</vt:lpstr>
      <vt:lpstr>Equation</vt:lpstr>
      <vt:lpstr>GMACS-1</vt:lpstr>
      <vt:lpstr>What is GMACS not!</vt:lpstr>
      <vt:lpstr>What is GMACS-I</vt:lpstr>
      <vt:lpstr>What is GMACS-II</vt:lpstr>
      <vt:lpstr>Current Status of GMACS</vt:lpstr>
      <vt:lpstr>Core file structure</vt:lpstr>
      <vt:lpstr>PowerPoint Presentation</vt:lpstr>
      <vt:lpstr>Current Status</vt:lpstr>
      <vt:lpstr>The Bottom Line</vt:lpstr>
      <vt:lpstr>Instantaneous vs continuous F</vt:lpstr>
      <vt:lpstr>Instantaneous vs continuous F</vt:lpstr>
      <vt:lpstr>PowerPoint Presentation</vt:lpstr>
      <vt:lpstr>Key next steps</vt:lpstr>
      <vt:lpstr>Key next steps</vt:lpstr>
      <vt:lpstr>Key next steps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107</cp:revision>
  <dcterms:created xsi:type="dcterms:W3CDTF">2018-11-02T17:19:51Z</dcterms:created>
  <dcterms:modified xsi:type="dcterms:W3CDTF">2019-01-20T14:31:20Z</dcterms:modified>
</cp:coreProperties>
</file>