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5" r:id="rId8"/>
    <p:sldId id="264" r:id="rId9"/>
    <p:sldId id="268" r:id="rId10"/>
    <p:sldId id="259" r:id="rId11"/>
    <p:sldId id="260" r:id="rId12"/>
    <p:sldId id="272" r:id="rId13"/>
    <p:sldId id="261" r:id="rId14"/>
    <p:sldId id="270" r:id="rId15"/>
    <p:sldId id="271" r:id="rId16"/>
    <p:sldId id="269" r:id="rId17"/>
    <p:sldId id="26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C2846-AC7F-46A2-AF8F-45931D5078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B732FC-3DB0-495F-8CBC-12DE650CBF1C}">
      <dgm:prSet phldrT="[Text]" custT="1"/>
      <dgm:spPr/>
      <dgm:t>
        <a:bodyPr/>
        <a:lstStyle/>
        <a:p>
          <a:pPr algn="ctr"/>
          <a:r>
            <a:rPr lang="en-US" sz="1600" dirty="0"/>
            <a:t>Annual meeting – Dutch Harbor,</a:t>
          </a:r>
        </a:p>
        <a:p>
          <a:pPr algn="ctr"/>
          <a:r>
            <a:rPr lang="en-US" sz="1600" dirty="0"/>
            <a:t> April</a:t>
          </a:r>
        </a:p>
      </dgm:t>
    </dgm:pt>
    <dgm:pt modelId="{0B8C4125-D204-4178-894C-F2DC93FF4418}" type="parTrans" cxnId="{3B458673-F4F0-4828-AF8C-E04F22DEF322}">
      <dgm:prSet/>
      <dgm:spPr/>
      <dgm:t>
        <a:bodyPr/>
        <a:lstStyle/>
        <a:p>
          <a:pPr algn="ctr"/>
          <a:endParaRPr lang="en-US"/>
        </a:p>
      </dgm:t>
    </dgm:pt>
    <dgm:pt modelId="{97F8AF23-7822-404F-B262-D0D0A1921803}" type="sibTrans" cxnId="{3B458673-F4F0-4828-AF8C-E04F22DEF322}">
      <dgm:prSet/>
      <dgm:spPr/>
      <dgm:t>
        <a:bodyPr/>
        <a:lstStyle/>
        <a:p>
          <a:pPr algn="ctr"/>
          <a:endParaRPr lang="en-US" dirty="0"/>
        </a:p>
      </dgm:t>
    </dgm:pt>
    <dgm:pt modelId="{03CA737D-CE9B-4742-8A70-3307443EA0E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1400" dirty="0"/>
            <a:t>Program updates (sampling protocols, manuals, data forms, etc.),</a:t>
          </a:r>
        </a:p>
        <a:p>
          <a:pPr algn="ctr"/>
          <a:r>
            <a:rPr lang="en-US" sz="1400" dirty="0"/>
            <a:t>May-July**</a:t>
          </a:r>
        </a:p>
      </dgm:t>
    </dgm:pt>
    <dgm:pt modelId="{03725139-73AA-4D4E-99C1-8F9E027D1783}" type="parTrans" cxnId="{BA2075A8-12F6-4B2C-9862-FE89ABAA991A}">
      <dgm:prSet/>
      <dgm:spPr/>
      <dgm:t>
        <a:bodyPr/>
        <a:lstStyle/>
        <a:p>
          <a:pPr algn="ctr"/>
          <a:endParaRPr lang="en-US"/>
        </a:p>
      </dgm:t>
    </dgm:pt>
    <dgm:pt modelId="{7E5F3046-D64E-40CE-9C5B-64D6EF495F98}" type="sibTrans" cxnId="{BA2075A8-12F6-4B2C-9862-FE89ABAA991A}">
      <dgm:prSet custT="1"/>
      <dgm:spPr/>
      <dgm:t>
        <a:bodyPr/>
        <a:lstStyle/>
        <a:p>
          <a:pPr algn="ctr"/>
          <a:endParaRPr lang="en-US" sz="2000" dirty="0">
            <a:solidFill>
              <a:schemeClr val="tx1"/>
            </a:solidFill>
          </a:endParaRPr>
        </a:p>
      </dgm:t>
    </dgm:pt>
    <dgm:pt modelId="{E7D91DA4-BEF5-462B-9E40-4E5BED551E0F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en-US" sz="1600" dirty="0"/>
            <a:t>AIGKC data collection begins, </a:t>
          </a:r>
        </a:p>
        <a:p>
          <a:pPr algn="ctr"/>
          <a:r>
            <a:rPr lang="en-US" sz="1600" dirty="0"/>
            <a:t>August</a:t>
          </a:r>
        </a:p>
      </dgm:t>
    </dgm:pt>
    <dgm:pt modelId="{29894080-284E-4A5D-BA89-50ADCA70C52B}" type="parTrans" cxnId="{D2AE829E-E64E-4E47-A8B5-4A96237075BA}">
      <dgm:prSet/>
      <dgm:spPr/>
      <dgm:t>
        <a:bodyPr/>
        <a:lstStyle/>
        <a:p>
          <a:pPr algn="ctr"/>
          <a:endParaRPr lang="en-US"/>
        </a:p>
      </dgm:t>
    </dgm:pt>
    <dgm:pt modelId="{EFDC500B-7276-4AAC-8A9E-E852AC9026CC}" type="sibTrans" cxnId="{D2AE829E-E64E-4E47-A8B5-4A96237075BA}">
      <dgm:prSet/>
      <dgm:spPr/>
      <dgm:t>
        <a:bodyPr/>
        <a:lstStyle/>
        <a:p>
          <a:pPr algn="ctr"/>
          <a:endParaRPr lang="en-US"/>
        </a:p>
      </dgm:t>
    </dgm:pt>
    <dgm:pt modelId="{349DC26E-24D5-415D-92C5-E61CA788C39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en-US" dirty="0"/>
            <a:t>BBRKC, </a:t>
          </a:r>
          <a:r>
            <a:rPr lang="en-US" dirty="0" err="1"/>
            <a:t>bairdi</a:t>
          </a:r>
          <a:r>
            <a:rPr lang="en-US" dirty="0"/>
            <a:t> data collection begins,</a:t>
          </a:r>
        </a:p>
        <a:p>
          <a:pPr algn="ctr"/>
          <a:r>
            <a:rPr lang="en-US" dirty="0"/>
            <a:t>October-December</a:t>
          </a:r>
        </a:p>
      </dgm:t>
    </dgm:pt>
    <dgm:pt modelId="{AD652475-0197-47A0-9626-A850385979B1}" type="parTrans" cxnId="{82B96785-07A2-4CC2-8AB4-C33B9628C87B}">
      <dgm:prSet/>
      <dgm:spPr/>
      <dgm:t>
        <a:bodyPr/>
        <a:lstStyle/>
        <a:p>
          <a:pPr algn="ctr"/>
          <a:endParaRPr lang="en-US"/>
        </a:p>
      </dgm:t>
    </dgm:pt>
    <dgm:pt modelId="{3D291FCD-49B5-4A21-897A-E2A0216E489B}" type="sibTrans" cxnId="{82B96785-07A2-4CC2-8AB4-C33B9628C87B}">
      <dgm:prSet/>
      <dgm:spPr/>
      <dgm:t>
        <a:bodyPr/>
        <a:lstStyle/>
        <a:p>
          <a:pPr algn="ctr"/>
          <a:endParaRPr lang="en-US"/>
        </a:p>
      </dgm:t>
    </dgm:pt>
    <dgm:pt modelId="{359C0BE3-0AB3-48EF-B39A-2CE9BB6A39C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dirty="0"/>
            <a:t>Observer training, </a:t>
          </a:r>
          <a:r>
            <a:rPr lang="en-US" dirty="0" err="1"/>
            <a:t>opilio</a:t>
          </a:r>
          <a:r>
            <a:rPr lang="en-US" dirty="0"/>
            <a:t> data collection begins,</a:t>
          </a:r>
        </a:p>
        <a:p>
          <a:pPr algn="ctr"/>
          <a:r>
            <a:rPr lang="en-US" dirty="0"/>
            <a:t>January</a:t>
          </a:r>
        </a:p>
      </dgm:t>
    </dgm:pt>
    <dgm:pt modelId="{35995362-4C35-4CAF-B13C-BCAF96E7A11F}" type="parTrans" cxnId="{EE8B3041-F1C9-4562-9DBA-14F1EF885814}">
      <dgm:prSet/>
      <dgm:spPr/>
      <dgm:t>
        <a:bodyPr/>
        <a:lstStyle/>
        <a:p>
          <a:pPr algn="ctr"/>
          <a:endParaRPr lang="en-US"/>
        </a:p>
      </dgm:t>
    </dgm:pt>
    <dgm:pt modelId="{168B1525-38F9-4516-9C50-13F86D31A63E}" type="sibTrans" cxnId="{EE8B3041-F1C9-4562-9DBA-14F1EF885814}">
      <dgm:prSet custT="1"/>
      <dgm:spPr/>
      <dgm:t>
        <a:bodyPr/>
        <a:lstStyle/>
        <a:p>
          <a:pPr algn="ctr"/>
          <a:r>
            <a:rPr lang="en-US" sz="2800" dirty="0">
              <a:solidFill>
                <a:schemeClr val="tx1"/>
              </a:solidFill>
            </a:rPr>
            <a:t>*</a:t>
          </a:r>
        </a:p>
      </dgm:t>
    </dgm:pt>
    <dgm:pt modelId="{E6B61F76-0D74-4C22-81A3-59414430A95A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Observer training,</a:t>
          </a:r>
        </a:p>
        <a:p>
          <a:pPr algn="ctr"/>
          <a:r>
            <a:rPr lang="en-US" sz="1600" dirty="0"/>
            <a:t> September</a:t>
          </a:r>
        </a:p>
      </dgm:t>
    </dgm:pt>
    <dgm:pt modelId="{4E462570-56BA-4D21-9F8E-858390C460E2}" type="parTrans" cxnId="{76494B7C-906F-49A2-A70B-7D6B170C927A}">
      <dgm:prSet/>
      <dgm:spPr/>
      <dgm:t>
        <a:bodyPr/>
        <a:lstStyle/>
        <a:p>
          <a:pPr algn="ctr"/>
          <a:endParaRPr lang="en-US"/>
        </a:p>
      </dgm:t>
    </dgm:pt>
    <dgm:pt modelId="{6BDE6D93-E587-49FF-8F0E-3D86EDAB4581}" type="sibTrans" cxnId="{76494B7C-906F-49A2-A70B-7D6B170C927A}">
      <dgm:prSet/>
      <dgm:spPr/>
      <dgm:t>
        <a:bodyPr/>
        <a:lstStyle/>
        <a:p>
          <a:pPr algn="ctr"/>
          <a:endParaRPr lang="en-US"/>
        </a:p>
      </dgm:t>
    </dgm:pt>
    <dgm:pt modelId="{984AD134-89DE-4935-8231-4BF75F4B431C}" type="pres">
      <dgm:prSet presAssocID="{C83C2846-AC7F-46A2-AF8F-45931D5078DB}" presName="cycle" presStyleCnt="0">
        <dgm:presLayoutVars>
          <dgm:dir/>
          <dgm:resizeHandles val="exact"/>
        </dgm:presLayoutVars>
      </dgm:prSet>
      <dgm:spPr/>
    </dgm:pt>
    <dgm:pt modelId="{F8706FF4-E3E0-4EAF-8B90-90DCF91F31A1}" type="pres">
      <dgm:prSet presAssocID="{4CB732FC-3DB0-495F-8CBC-12DE650CBF1C}" presName="node" presStyleLbl="node1" presStyleIdx="0" presStyleCnt="6">
        <dgm:presLayoutVars>
          <dgm:bulletEnabled val="1"/>
        </dgm:presLayoutVars>
      </dgm:prSet>
      <dgm:spPr/>
    </dgm:pt>
    <dgm:pt modelId="{AF245EE3-6431-4C49-B6D4-FE306CC0C978}" type="pres">
      <dgm:prSet presAssocID="{97F8AF23-7822-404F-B262-D0D0A1921803}" presName="sibTrans" presStyleLbl="sibTrans2D1" presStyleIdx="0" presStyleCnt="6"/>
      <dgm:spPr/>
    </dgm:pt>
    <dgm:pt modelId="{3BA59AB2-71C3-4B15-9E98-47C9CCD47BD9}" type="pres">
      <dgm:prSet presAssocID="{97F8AF23-7822-404F-B262-D0D0A1921803}" presName="connectorText" presStyleLbl="sibTrans2D1" presStyleIdx="0" presStyleCnt="6"/>
      <dgm:spPr/>
    </dgm:pt>
    <dgm:pt modelId="{9ABB866F-41D5-459C-B99D-B29CE11CB809}" type="pres">
      <dgm:prSet presAssocID="{03CA737D-CE9B-4742-8A70-3307443EA0E5}" presName="node" presStyleLbl="node1" presStyleIdx="1" presStyleCnt="6">
        <dgm:presLayoutVars>
          <dgm:bulletEnabled val="1"/>
        </dgm:presLayoutVars>
      </dgm:prSet>
      <dgm:spPr/>
    </dgm:pt>
    <dgm:pt modelId="{2C0A0716-77E8-4275-A1A8-7FBA63B6586B}" type="pres">
      <dgm:prSet presAssocID="{7E5F3046-D64E-40CE-9C5B-64D6EF495F98}" presName="sibTrans" presStyleLbl="sibTrans2D1" presStyleIdx="1" presStyleCnt="6"/>
      <dgm:spPr/>
    </dgm:pt>
    <dgm:pt modelId="{A0914B06-CC90-4782-A705-9B1056B9BD95}" type="pres">
      <dgm:prSet presAssocID="{7E5F3046-D64E-40CE-9C5B-64D6EF495F98}" presName="connectorText" presStyleLbl="sibTrans2D1" presStyleIdx="1" presStyleCnt="6"/>
      <dgm:spPr/>
    </dgm:pt>
    <dgm:pt modelId="{3415A40B-6ACA-48CA-8EDA-EB0F80EBEAF8}" type="pres">
      <dgm:prSet presAssocID="{E7D91DA4-BEF5-462B-9E40-4E5BED551E0F}" presName="node" presStyleLbl="node1" presStyleIdx="2" presStyleCnt="6">
        <dgm:presLayoutVars>
          <dgm:bulletEnabled val="1"/>
        </dgm:presLayoutVars>
      </dgm:prSet>
      <dgm:spPr/>
    </dgm:pt>
    <dgm:pt modelId="{36A28EC3-7D40-47B6-813A-CEFA8E7CF805}" type="pres">
      <dgm:prSet presAssocID="{EFDC500B-7276-4AAC-8A9E-E852AC9026CC}" presName="sibTrans" presStyleLbl="sibTrans2D1" presStyleIdx="2" presStyleCnt="6"/>
      <dgm:spPr/>
    </dgm:pt>
    <dgm:pt modelId="{FEECCCB5-D528-4504-98C8-B770F9F521D9}" type="pres">
      <dgm:prSet presAssocID="{EFDC500B-7276-4AAC-8A9E-E852AC9026CC}" presName="connectorText" presStyleLbl="sibTrans2D1" presStyleIdx="2" presStyleCnt="6"/>
      <dgm:spPr/>
    </dgm:pt>
    <dgm:pt modelId="{5A590693-7F81-4500-8AC6-89EB2916EFD0}" type="pres">
      <dgm:prSet presAssocID="{E6B61F76-0D74-4C22-81A3-59414430A95A}" presName="node" presStyleLbl="node1" presStyleIdx="3" presStyleCnt="6">
        <dgm:presLayoutVars>
          <dgm:bulletEnabled val="1"/>
        </dgm:presLayoutVars>
      </dgm:prSet>
      <dgm:spPr/>
    </dgm:pt>
    <dgm:pt modelId="{8DAC023F-7204-4667-A12B-A8D6712B1CD7}" type="pres">
      <dgm:prSet presAssocID="{6BDE6D93-E587-49FF-8F0E-3D86EDAB4581}" presName="sibTrans" presStyleLbl="sibTrans2D1" presStyleIdx="3" presStyleCnt="6"/>
      <dgm:spPr/>
    </dgm:pt>
    <dgm:pt modelId="{DFFB1386-E7EE-4828-868F-462037B4C8EE}" type="pres">
      <dgm:prSet presAssocID="{6BDE6D93-E587-49FF-8F0E-3D86EDAB4581}" presName="connectorText" presStyleLbl="sibTrans2D1" presStyleIdx="3" presStyleCnt="6"/>
      <dgm:spPr/>
    </dgm:pt>
    <dgm:pt modelId="{FA5F07AC-FA15-40EE-A874-03AA313479CA}" type="pres">
      <dgm:prSet presAssocID="{349DC26E-24D5-415D-92C5-E61CA788C395}" presName="node" presStyleLbl="node1" presStyleIdx="4" presStyleCnt="6">
        <dgm:presLayoutVars>
          <dgm:bulletEnabled val="1"/>
        </dgm:presLayoutVars>
      </dgm:prSet>
      <dgm:spPr/>
    </dgm:pt>
    <dgm:pt modelId="{83EC464D-4D5C-4505-B2E0-3F304C3D3D65}" type="pres">
      <dgm:prSet presAssocID="{3D291FCD-49B5-4A21-897A-E2A0216E489B}" presName="sibTrans" presStyleLbl="sibTrans2D1" presStyleIdx="4" presStyleCnt="6"/>
      <dgm:spPr/>
    </dgm:pt>
    <dgm:pt modelId="{4BA85D49-E727-4586-A4B7-DC247FEFE055}" type="pres">
      <dgm:prSet presAssocID="{3D291FCD-49B5-4A21-897A-E2A0216E489B}" presName="connectorText" presStyleLbl="sibTrans2D1" presStyleIdx="4" presStyleCnt="6"/>
      <dgm:spPr/>
    </dgm:pt>
    <dgm:pt modelId="{7CE44B87-759A-43D6-9092-604EC17C8ACA}" type="pres">
      <dgm:prSet presAssocID="{359C0BE3-0AB3-48EF-B39A-2CE9BB6A39CD}" presName="node" presStyleLbl="node1" presStyleIdx="5" presStyleCnt="6">
        <dgm:presLayoutVars>
          <dgm:bulletEnabled val="1"/>
        </dgm:presLayoutVars>
      </dgm:prSet>
      <dgm:spPr/>
    </dgm:pt>
    <dgm:pt modelId="{24E88160-67BF-482D-9524-E63B184C3049}" type="pres">
      <dgm:prSet presAssocID="{168B1525-38F9-4516-9C50-13F86D31A63E}" presName="sibTrans" presStyleLbl="sibTrans2D1" presStyleIdx="5" presStyleCnt="6"/>
      <dgm:spPr/>
    </dgm:pt>
    <dgm:pt modelId="{F7C07580-6B0F-499D-8BA3-7643C1188671}" type="pres">
      <dgm:prSet presAssocID="{168B1525-38F9-4516-9C50-13F86D31A63E}" presName="connectorText" presStyleLbl="sibTrans2D1" presStyleIdx="5" presStyleCnt="6"/>
      <dgm:spPr/>
    </dgm:pt>
  </dgm:ptLst>
  <dgm:cxnLst>
    <dgm:cxn modelId="{22FD980D-BCBB-422B-A13A-EFE287BD81CE}" type="presOf" srcId="{3D291FCD-49B5-4A21-897A-E2A0216E489B}" destId="{4BA85D49-E727-4586-A4B7-DC247FEFE055}" srcOrd="1" destOrd="0" presId="urn:microsoft.com/office/officeart/2005/8/layout/cycle2"/>
    <dgm:cxn modelId="{3B01F10D-B327-4D70-A689-D37BCBB6446F}" type="presOf" srcId="{168B1525-38F9-4516-9C50-13F86D31A63E}" destId="{24E88160-67BF-482D-9524-E63B184C3049}" srcOrd="0" destOrd="0" presId="urn:microsoft.com/office/officeart/2005/8/layout/cycle2"/>
    <dgm:cxn modelId="{9C933132-ACD9-4D79-966A-D9F55F511651}" type="presOf" srcId="{7E5F3046-D64E-40CE-9C5B-64D6EF495F98}" destId="{A0914B06-CC90-4782-A705-9B1056B9BD95}" srcOrd="1" destOrd="0" presId="urn:microsoft.com/office/officeart/2005/8/layout/cycle2"/>
    <dgm:cxn modelId="{D3303A3A-79DC-419B-8AC8-3EFFB5E21EC1}" type="presOf" srcId="{4CB732FC-3DB0-495F-8CBC-12DE650CBF1C}" destId="{F8706FF4-E3E0-4EAF-8B90-90DCF91F31A1}" srcOrd="0" destOrd="0" presId="urn:microsoft.com/office/officeart/2005/8/layout/cycle2"/>
    <dgm:cxn modelId="{3400B060-8A9A-4BD1-A621-50350EA5FE61}" type="presOf" srcId="{6BDE6D93-E587-49FF-8F0E-3D86EDAB4581}" destId="{DFFB1386-E7EE-4828-868F-462037B4C8EE}" srcOrd="1" destOrd="0" presId="urn:microsoft.com/office/officeart/2005/8/layout/cycle2"/>
    <dgm:cxn modelId="{EE8B3041-F1C9-4562-9DBA-14F1EF885814}" srcId="{C83C2846-AC7F-46A2-AF8F-45931D5078DB}" destId="{359C0BE3-0AB3-48EF-B39A-2CE9BB6A39CD}" srcOrd="5" destOrd="0" parTransId="{35995362-4C35-4CAF-B13C-BCAF96E7A11F}" sibTransId="{168B1525-38F9-4516-9C50-13F86D31A63E}"/>
    <dgm:cxn modelId="{715CAC41-9A7D-494B-B3C6-149F8E144979}" type="presOf" srcId="{EFDC500B-7276-4AAC-8A9E-E852AC9026CC}" destId="{FEECCCB5-D528-4504-98C8-B770F9F521D9}" srcOrd="1" destOrd="0" presId="urn:microsoft.com/office/officeart/2005/8/layout/cycle2"/>
    <dgm:cxn modelId="{9BC26962-5777-40F8-A334-967D6EF66D57}" type="presOf" srcId="{168B1525-38F9-4516-9C50-13F86D31A63E}" destId="{F7C07580-6B0F-499D-8BA3-7643C1188671}" srcOrd="1" destOrd="0" presId="urn:microsoft.com/office/officeart/2005/8/layout/cycle2"/>
    <dgm:cxn modelId="{22A7F342-CF2C-4002-9A7C-E7F0D2FD84AB}" type="presOf" srcId="{97F8AF23-7822-404F-B262-D0D0A1921803}" destId="{AF245EE3-6431-4C49-B6D4-FE306CC0C978}" srcOrd="0" destOrd="0" presId="urn:microsoft.com/office/officeart/2005/8/layout/cycle2"/>
    <dgm:cxn modelId="{A18A3D48-E4D7-4D16-BA95-10D6EB759200}" type="presOf" srcId="{97F8AF23-7822-404F-B262-D0D0A1921803}" destId="{3BA59AB2-71C3-4B15-9E98-47C9CCD47BD9}" srcOrd="1" destOrd="0" presId="urn:microsoft.com/office/officeart/2005/8/layout/cycle2"/>
    <dgm:cxn modelId="{3B458673-F4F0-4828-AF8C-E04F22DEF322}" srcId="{C83C2846-AC7F-46A2-AF8F-45931D5078DB}" destId="{4CB732FC-3DB0-495F-8CBC-12DE650CBF1C}" srcOrd="0" destOrd="0" parTransId="{0B8C4125-D204-4178-894C-F2DC93FF4418}" sibTransId="{97F8AF23-7822-404F-B262-D0D0A1921803}"/>
    <dgm:cxn modelId="{76494B7C-906F-49A2-A70B-7D6B170C927A}" srcId="{C83C2846-AC7F-46A2-AF8F-45931D5078DB}" destId="{E6B61F76-0D74-4C22-81A3-59414430A95A}" srcOrd="3" destOrd="0" parTransId="{4E462570-56BA-4D21-9F8E-858390C460E2}" sibTransId="{6BDE6D93-E587-49FF-8F0E-3D86EDAB4581}"/>
    <dgm:cxn modelId="{82B96785-07A2-4CC2-8AB4-C33B9628C87B}" srcId="{C83C2846-AC7F-46A2-AF8F-45931D5078DB}" destId="{349DC26E-24D5-415D-92C5-E61CA788C395}" srcOrd="4" destOrd="0" parTransId="{AD652475-0197-47A0-9626-A850385979B1}" sibTransId="{3D291FCD-49B5-4A21-897A-E2A0216E489B}"/>
    <dgm:cxn modelId="{323CB985-B843-414F-A0C9-3086E1F21114}" type="presOf" srcId="{C83C2846-AC7F-46A2-AF8F-45931D5078DB}" destId="{984AD134-89DE-4935-8231-4BF75F4B431C}" srcOrd="0" destOrd="0" presId="urn:microsoft.com/office/officeart/2005/8/layout/cycle2"/>
    <dgm:cxn modelId="{26C6EF87-2F2E-458A-BAF8-A44A02CD48F4}" type="presOf" srcId="{7E5F3046-D64E-40CE-9C5B-64D6EF495F98}" destId="{2C0A0716-77E8-4275-A1A8-7FBA63B6586B}" srcOrd="0" destOrd="0" presId="urn:microsoft.com/office/officeart/2005/8/layout/cycle2"/>
    <dgm:cxn modelId="{F822F799-2986-44D7-AEB9-8C29F3D11A36}" type="presOf" srcId="{359C0BE3-0AB3-48EF-B39A-2CE9BB6A39CD}" destId="{7CE44B87-759A-43D6-9092-604EC17C8ACA}" srcOrd="0" destOrd="0" presId="urn:microsoft.com/office/officeart/2005/8/layout/cycle2"/>
    <dgm:cxn modelId="{D2AE829E-E64E-4E47-A8B5-4A96237075BA}" srcId="{C83C2846-AC7F-46A2-AF8F-45931D5078DB}" destId="{E7D91DA4-BEF5-462B-9E40-4E5BED551E0F}" srcOrd="2" destOrd="0" parTransId="{29894080-284E-4A5D-BA89-50ADCA70C52B}" sibTransId="{EFDC500B-7276-4AAC-8A9E-E852AC9026CC}"/>
    <dgm:cxn modelId="{578569A5-1DF6-4AEA-A2CC-2F7A122112CF}" type="presOf" srcId="{03CA737D-CE9B-4742-8A70-3307443EA0E5}" destId="{9ABB866F-41D5-459C-B99D-B29CE11CB809}" srcOrd="0" destOrd="0" presId="urn:microsoft.com/office/officeart/2005/8/layout/cycle2"/>
    <dgm:cxn modelId="{2B2D91A5-BA47-475A-9336-B9A2E0165FEE}" type="presOf" srcId="{6BDE6D93-E587-49FF-8F0E-3D86EDAB4581}" destId="{8DAC023F-7204-4667-A12B-A8D6712B1CD7}" srcOrd="0" destOrd="0" presId="urn:microsoft.com/office/officeart/2005/8/layout/cycle2"/>
    <dgm:cxn modelId="{BA2075A8-12F6-4B2C-9862-FE89ABAA991A}" srcId="{C83C2846-AC7F-46A2-AF8F-45931D5078DB}" destId="{03CA737D-CE9B-4742-8A70-3307443EA0E5}" srcOrd="1" destOrd="0" parTransId="{03725139-73AA-4D4E-99C1-8F9E027D1783}" sibTransId="{7E5F3046-D64E-40CE-9C5B-64D6EF495F98}"/>
    <dgm:cxn modelId="{77F54CA9-C2C9-44C9-848F-477196B4027B}" type="presOf" srcId="{E7D91DA4-BEF5-462B-9E40-4E5BED551E0F}" destId="{3415A40B-6ACA-48CA-8EDA-EB0F80EBEAF8}" srcOrd="0" destOrd="0" presId="urn:microsoft.com/office/officeart/2005/8/layout/cycle2"/>
    <dgm:cxn modelId="{E0087BB6-2283-48DA-A575-215B5D91FA9A}" type="presOf" srcId="{EFDC500B-7276-4AAC-8A9E-E852AC9026CC}" destId="{36A28EC3-7D40-47B6-813A-CEFA8E7CF805}" srcOrd="0" destOrd="0" presId="urn:microsoft.com/office/officeart/2005/8/layout/cycle2"/>
    <dgm:cxn modelId="{9A752AB8-9CFE-4D5B-AF71-6495FD373B8E}" type="presOf" srcId="{349DC26E-24D5-415D-92C5-E61CA788C395}" destId="{FA5F07AC-FA15-40EE-A874-03AA313479CA}" srcOrd="0" destOrd="0" presId="urn:microsoft.com/office/officeart/2005/8/layout/cycle2"/>
    <dgm:cxn modelId="{BEE021D3-A52E-4EE3-A44B-E9B1CC11FB18}" type="presOf" srcId="{3D291FCD-49B5-4A21-897A-E2A0216E489B}" destId="{83EC464D-4D5C-4505-B2E0-3F304C3D3D65}" srcOrd="0" destOrd="0" presId="urn:microsoft.com/office/officeart/2005/8/layout/cycle2"/>
    <dgm:cxn modelId="{5D49CEDD-C1D9-4741-A29E-286172B3144D}" type="presOf" srcId="{E6B61F76-0D74-4C22-81A3-59414430A95A}" destId="{5A590693-7F81-4500-8AC6-89EB2916EFD0}" srcOrd="0" destOrd="0" presId="urn:microsoft.com/office/officeart/2005/8/layout/cycle2"/>
    <dgm:cxn modelId="{430A8913-4CF2-4821-A254-96C49879E529}" type="presParOf" srcId="{984AD134-89DE-4935-8231-4BF75F4B431C}" destId="{F8706FF4-E3E0-4EAF-8B90-90DCF91F31A1}" srcOrd="0" destOrd="0" presId="urn:microsoft.com/office/officeart/2005/8/layout/cycle2"/>
    <dgm:cxn modelId="{D4C15E2E-93BF-4F06-8670-ADE4300779D0}" type="presParOf" srcId="{984AD134-89DE-4935-8231-4BF75F4B431C}" destId="{AF245EE3-6431-4C49-B6D4-FE306CC0C978}" srcOrd="1" destOrd="0" presId="urn:microsoft.com/office/officeart/2005/8/layout/cycle2"/>
    <dgm:cxn modelId="{579BBE8D-9E10-4666-ABE3-AD0BA59CEA26}" type="presParOf" srcId="{AF245EE3-6431-4C49-B6D4-FE306CC0C978}" destId="{3BA59AB2-71C3-4B15-9E98-47C9CCD47BD9}" srcOrd="0" destOrd="0" presId="urn:microsoft.com/office/officeart/2005/8/layout/cycle2"/>
    <dgm:cxn modelId="{DA263E76-3DD8-40A2-B601-D06162997342}" type="presParOf" srcId="{984AD134-89DE-4935-8231-4BF75F4B431C}" destId="{9ABB866F-41D5-459C-B99D-B29CE11CB809}" srcOrd="2" destOrd="0" presId="urn:microsoft.com/office/officeart/2005/8/layout/cycle2"/>
    <dgm:cxn modelId="{AB40B3C8-771C-4009-A856-643351E6843F}" type="presParOf" srcId="{984AD134-89DE-4935-8231-4BF75F4B431C}" destId="{2C0A0716-77E8-4275-A1A8-7FBA63B6586B}" srcOrd="3" destOrd="0" presId="urn:microsoft.com/office/officeart/2005/8/layout/cycle2"/>
    <dgm:cxn modelId="{0E7F1A89-E9B0-4D41-9029-DBDA11C8B74D}" type="presParOf" srcId="{2C0A0716-77E8-4275-A1A8-7FBA63B6586B}" destId="{A0914B06-CC90-4782-A705-9B1056B9BD95}" srcOrd="0" destOrd="0" presId="urn:microsoft.com/office/officeart/2005/8/layout/cycle2"/>
    <dgm:cxn modelId="{B263688B-BC1E-4D71-B990-35A1C4AD43DD}" type="presParOf" srcId="{984AD134-89DE-4935-8231-4BF75F4B431C}" destId="{3415A40B-6ACA-48CA-8EDA-EB0F80EBEAF8}" srcOrd="4" destOrd="0" presId="urn:microsoft.com/office/officeart/2005/8/layout/cycle2"/>
    <dgm:cxn modelId="{524CF605-CCBB-4315-A5B2-3170AC199CB5}" type="presParOf" srcId="{984AD134-89DE-4935-8231-4BF75F4B431C}" destId="{36A28EC3-7D40-47B6-813A-CEFA8E7CF805}" srcOrd="5" destOrd="0" presId="urn:microsoft.com/office/officeart/2005/8/layout/cycle2"/>
    <dgm:cxn modelId="{F4559FB9-45DF-47C7-98B7-DD68EDFF9D05}" type="presParOf" srcId="{36A28EC3-7D40-47B6-813A-CEFA8E7CF805}" destId="{FEECCCB5-D528-4504-98C8-B770F9F521D9}" srcOrd="0" destOrd="0" presId="urn:microsoft.com/office/officeart/2005/8/layout/cycle2"/>
    <dgm:cxn modelId="{B23B311B-A29B-4DBE-96D0-6DE34963A932}" type="presParOf" srcId="{984AD134-89DE-4935-8231-4BF75F4B431C}" destId="{5A590693-7F81-4500-8AC6-89EB2916EFD0}" srcOrd="6" destOrd="0" presId="urn:microsoft.com/office/officeart/2005/8/layout/cycle2"/>
    <dgm:cxn modelId="{30ABF70E-47BB-41FF-A648-A14AB2879C6F}" type="presParOf" srcId="{984AD134-89DE-4935-8231-4BF75F4B431C}" destId="{8DAC023F-7204-4667-A12B-A8D6712B1CD7}" srcOrd="7" destOrd="0" presId="urn:microsoft.com/office/officeart/2005/8/layout/cycle2"/>
    <dgm:cxn modelId="{880A5121-8EC5-490B-90D0-822F4DE21EE5}" type="presParOf" srcId="{8DAC023F-7204-4667-A12B-A8D6712B1CD7}" destId="{DFFB1386-E7EE-4828-868F-462037B4C8EE}" srcOrd="0" destOrd="0" presId="urn:microsoft.com/office/officeart/2005/8/layout/cycle2"/>
    <dgm:cxn modelId="{2FF04B48-137A-4533-AD66-C12EACA62C21}" type="presParOf" srcId="{984AD134-89DE-4935-8231-4BF75F4B431C}" destId="{FA5F07AC-FA15-40EE-A874-03AA313479CA}" srcOrd="8" destOrd="0" presId="urn:microsoft.com/office/officeart/2005/8/layout/cycle2"/>
    <dgm:cxn modelId="{82C2C6B2-2CA4-4E33-A642-46749AB91368}" type="presParOf" srcId="{984AD134-89DE-4935-8231-4BF75F4B431C}" destId="{83EC464D-4D5C-4505-B2E0-3F304C3D3D65}" srcOrd="9" destOrd="0" presId="urn:microsoft.com/office/officeart/2005/8/layout/cycle2"/>
    <dgm:cxn modelId="{EE9BD7F5-3EC2-4260-AE32-B3A0E0666577}" type="presParOf" srcId="{83EC464D-4D5C-4505-B2E0-3F304C3D3D65}" destId="{4BA85D49-E727-4586-A4B7-DC247FEFE055}" srcOrd="0" destOrd="0" presId="urn:microsoft.com/office/officeart/2005/8/layout/cycle2"/>
    <dgm:cxn modelId="{B4A67AC1-1DAB-4642-979F-0CC1C8F34F83}" type="presParOf" srcId="{984AD134-89DE-4935-8231-4BF75F4B431C}" destId="{7CE44B87-759A-43D6-9092-604EC17C8ACA}" srcOrd="10" destOrd="0" presId="urn:microsoft.com/office/officeart/2005/8/layout/cycle2"/>
    <dgm:cxn modelId="{2E4EA688-497A-4ADF-9E46-A52D7F37A3D6}" type="presParOf" srcId="{984AD134-89DE-4935-8231-4BF75F4B431C}" destId="{24E88160-67BF-482D-9524-E63B184C3049}" srcOrd="11" destOrd="0" presId="urn:microsoft.com/office/officeart/2005/8/layout/cycle2"/>
    <dgm:cxn modelId="{4CCBC15B-6B91-49EE-AD22-B327E2C3CA00}" type="presParOf" srcId="{24E88160-67BF-482D-9524-E63B184C3049}" destId="{F7C07580-6B0F-499D-8BA3-7643C11886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06FF4-E3E0-4EAF-8B90-90DCF91F31A1}">
      <dsp:nvSpPr>
        <dsp:cNvPr id="0" name=""/>
        <dsp:cNvSpPr/>
      </dsp:nvSpPr>
      <dsp:spPr>
        <a:xfrm>
          <a:off x="5010577" y="1898"/>
          <a:ext cx="1613383" cy="1613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Annual meeting – Dutch Harbor,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April</a:t>
          </a:r>
        </a:p>
      </dsp:txBody>
      <dsp:txXfrm>
        <a:off x="5246851" y="238172"/>
        <a:ext cx="1140835" cy="1140835"/>
      </dsp:txXfrm>
    </dsp:sp>
    <dsp:sp modelId="{AF245EE3-6431-4C49-B6D4-FE306CC0C978}">
      <dsp:nvSpPr>
        <dsp:cNvPr id="0" name=""/>
        <dsp:cNvSpPr/>
      </dsp:nvSpPr>
      <dsp:spPr>
        <a:xfrm rot="1800000">
          <a:off x="6641207" y="1135719"/>
          <a:ext cx="428462" cy="54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649817" y="1212487"/>
        <a:ext cx="299923" cy="326710"/>
      </dsp:txXfrm>
    </dsp:sp>
    <dsp:sp modelId="{9ABB866F-41D5-459C-B99D-B29CE11CB809}">
      <dsp:nvSpPr>
        <dsp:cNvPr id="0" name=""/>
        <dsp:cNvSpPr/>
      </dsp:nvSpPr>
      <dsp:spPr>
        <a:xfrm>
          <a:off x="7107920" y="1212800"/>
          <a:ext cx="1613383" cy="161338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 updates (sampling protocols, manuals, data forms, etc.),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May-July**</a:t>
          </a:r>
        </a:p>
      </dsp:txBody>
      <dsp:txXfrm>
        <a:off x="7344194" y="1449074"/>
        <a:ext cx="1140835" cy="1140835"/>
      </dsp:txXfrm>
    </dsp:sp>
    <dsp:sp modelId="{2C0A0716-77E8-4275-A1A8-7FBA63B6586B}">
      <dsp:nvSpPr>
        <dsp:cNvPr id="0" name=""/>
        <dsp:cNvSpPr/>
      </dsp:nvSpPr>
      <dsp:spPr>
        <a:xfrm rot="5400000">
          <a:off x="7700380" y="2946008"/>
          <a:ext cx="428462" cy="54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7764650" y="2990642"/>
        <a:ext cx="299923" cy="326710"/>
      </dsp:txXfrm>
    </dsp:sp>
    <dsp:sp modelId="{3415A40B-6ACA-48CA-8EDA-EB0F80EBEAF8}">
      <dsp:nvSpPr>
        <dsp:cNvPr id="0" name=""/>
        <dsp:cNvSpPr/>
      </dsp:nvSpPr>
      <dsp:spPr>
        <a:xfrm>
          <a:off x="7107920" y="3634603"/>
          <a:ext cx="1613383" cy="161338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AIGKC data collection begins,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August</a:t>
          </a:r>
        </a:p>
      </dsp:txBody>
      <dsp:txXfrm>
        <a:off x="7344194" y="3870877"/>
        <a:ext cx="1140835" cy="1140835"/>
      </dsp:txXfrm>
    </dsp:sp>
    <dsp:sp modelId="{36A28EC3-7D40-47B6-813A-CEFA8E7CF805}">
      <dsp:nvSpPr>
        <dsp:cNvPr id="0" name=""/>
        <dsp:cNvSpPr/>
      </dsp:nvSpPr>
      <dsp:spPr>
        <a:xfrm rot="9000000">
          <a:off x="6662210" y="4768424"/>
          <a:ext cx="428462" cy="54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782139" y="4845192"/>
        <a:ext cx="299923" cy="326710"/>
      </dsp:txXfrm>
    </dsp:sp>
    <dsp:sp modelId="{5A590693-7F81-4500-8AC6-89EB2916EFD0}">
      <dsp:nvSpPr>
        <dsp:cNvPr id="0" name=""/>
        <dsp:cNvSpPr/>
      </dsp:nvSpPr>
      <dsp:spPr>
        <a:xfrm>
          <a:off x="5010577" y="4845505"/>
          <a:ext cx="1613383" cy="1613383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Observer training,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September</a:t>
          </a:r>
        </a:p>
      </dsp:txBody>
      <dsp:txXfrm>
        <a:off x="5246851" y="5081779"/>
        <a:ext cx="1140835" cy="1140835"/>
      </dsp:txXfrm>
    </dsp:sp>
    <dsp:sp modelId="{8DAC023F-7204-4667-A12B-A8D6712B1CD7}">
      <dsp:nvSpPr>
        <dsp:cNvPr id="0" name=""/>
        <dsp:cNvSpPr/>
      </dsp:nvSpPr>
      <dsp:spPr>
        <a:xfrm rot="12600000">
          <a:off x="4564867" y="4780550"/>
          <a:ext cx="428462" cy="54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684796" y="4921588"/>
        <a:ext cx="299923" cy="326710"/>
      </dsp:txXfrm>
    </dsp:sp>
    <dsp:sp modelId="{FA5F07AC-FA15-40EE-A874-03AA313479CA}">
      <dsp:nvSpPr>
        <dsp:cNvPr id="0" name=""/>
        <dsp:cNvSpPr/>
      </dsp:nvSpPr>
      <dsp:spPr>
        <a:xfrm>
          <a:off x="2913234" y="3634603"/>
          <a:ext cx="1613383" cy="1613383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BBRKC, </a:t>
          </a:r>
          <a:r>
            <a:rPr lang="en-US" sz="1400" kern="1200" dirty="0" err="1"/>
            <a:t>bairdi</a:t>
          </a:r>
          <a:r>
            <a:rPr lang="en-US" sz="1400" kern="1200" dirty="0"/>
            <a:t> data collection begins,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October-December</a:t>
          </a:r>
        </a:p>
      </dsp:txBody>
      <dsp:txXfrm>
        <a:off x="3149508" y="3870877"/>
        <a:ext cx="1140835" cy="1140835"/>
      </dsp:txXfrm>
    </dsp:sp>
    <dsp:sp modelId="{83EC464D-4D5C-4505-B2E0-3F304C3D3D65}">
      <dsp:nvSpPr>
        <dsp:cNvPr id="0" name=""/>
        <dsp:cNvSpPr/>
      </dsp:nvSpPr>
      <dsp:spPr>
        <a:xfrm rot="16200000">
          <a:off x="3505694" y="2970261"/>
          <a:ext cx="428462" cy="54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569964" y="3143434"/>
        <a:ext cx="299923" cy="326710"/>
      </dsp:txXfrm>
    </dsp:sp>
    <dsp:sp modelId="{7CE44B87-759A-43D6-9092-604EC17C8ACA}">
      <dsp:nvSpPr>
        <dsp:cNvPr id="0" name=""/>
        <dsp:cNvSpPr/>
      </dsp:nvSpPr>
      <dsp:spPr>
        <a:xfrm>
          <a:off x="2913234" y="1212800"/>
          <a:ext cx="1613383" cy="1613383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Observer training, </a:t>
          </a:r>
          <a:r>
            <a:rPr lang="en-US" sz="1400" kern="1200" dirty="0" err="1"/>
            <a:t>opilio</a:t>
          </a:r>
          <a:r>
            <a:rPr lang="en-US" sz="1400" kern="1200" dirty="0"/>
            <a:t> data collection begins,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January</a:t>
          </a:r>
        </a:p>
      </dsp:txBody>
      <dsp:txXfrm>
        <a:off x="3149508" y="1449074"/>
        <a:ext cx="1140835" cy="1140835"/>
      </dsp:txXfrm>
    </dsp:sp>
    <dsp:sp modelId="{24E88160-67BF-482D-9524-E63B184C3049}">
      <dsp:nvSpPr>
        <dsp:cNvPr id="0" name=""/>
        <dsp:cNvSpPr/>
      </dsp:nvSpPr>
      <dsp:spPr>
        <a:xfrm rot="19800000">
          <a:off x="4543864" y="1147845"/>
          <a:ext cx="428462" cy="54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*</a:t>
          </a:r>
        </a:p>
      </dsp:txBody>
      <dsp:txXfrm>
        <a:off x="4552474" y="1288883"/>
        <a:ext cx="299923" cy="326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9A5A-B545-474C-BD5E-98412A7D9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E4A66-0234-4728-9771-95F8554EE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5C60B-E735-47B1-965F-1C32712D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9B26-A7F9-4CB9-8124-1A4FD648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D5201-8E15-4B26-87FD-9665A22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35A0-8867-4770-9A1D-E62AB2EC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BCB5E-7D2F-47C0-8899-0B11E93D0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1EB24-4532-4765-B9F7-5313A531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20B7-3B5D-4E5B-AE94-D06B5F3B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C192-3EB2-46F0-BAAD-B2DEF19F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0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25B41-5624-4430-9D30-40673429E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83E97-8BA7-4751-8555-0FBCC745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AB837-DAC7-428D-91DA-240BE15FC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C85DB-F036-45CB-BFD2-49E01E87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943E9-EAD6-4AF9-B1C6-D64F7B26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F61D-1BC6-4B62-9476-DAC00889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214E-F7BB-4240-BEAE-B0CB4A0F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367BA-2A23-49E5-BB99-460CA8AB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F41-0418-4BD8-8552-C8940AA8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7F1C8-1871-473F-B411-B49AAAF3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1F42-66D3-4F5B-92EE-864FF15B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5D49D-41D2-4908-ADE1-3CF18249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5D65-F5AF-4450-95E6-D7DB1E2F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F0698-AB90-42BB-B7CF-E7B198BE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49EE-8642-4DF7-A319-98183A4A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5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CF98-D291-4F9F-8C08-8F263ACB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D1C0A-72F5-4FE2-A52C-E41594927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88217-3493-4C89-9381-C8DEF889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5FCEE-AAA2-4720-8AC1-EF666A78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12EB1-2663-4704-BF12-475A76C2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973CC-B9A0-464F-9C0E-BE6132E3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5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D0E1-CCE4-4202-8F1D-50724606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8FB72-4FB6-487E-8943-77BA17B4A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5D441-0442-4AA5-8FCE-4B037CF4E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E1D65-4D3C-4E44-B716-8017DBFF4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E0669-3CBD-407D-9D26-4CB620ED9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7F19E-F7CB-459C-BA3A-69790950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945EE-005B-4A8C-8F31-021F3FE1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E0C80-47FF-4104-BDD2-1A633EE6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E9BB-1AFC-4D45-B23D-771F7FBB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6D39C-8FB4-4DF5-9933-C79B92A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E961A-4D88-4364-8FD7-3E49883A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139D-1D83-4AFD-A565-47ABEECC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63AE8-A413-4932-A799-917F7420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0C5AF-6BD3-4B05-9781-C8930475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8A20A-F169-4B97-90FA-306AEDB70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5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4D9A-B5FE-4A58-A9A9-B71A7D80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3356-A5F7-487A-B164-E5D8BF05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E185A-0C03-442A-BFB7-3A6DF534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A86B-63B4-418D-A176-408D83DA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EF31E-811C-412F-8DAF-9E2697A4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B6707-D4EB-4202-823A-76429CBD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9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C4F0-9382-49FD-A9C5-9DC00B55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4A0A1-CC35-499E-9E5F-C3969F952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26E20-406F-4726-8E98-D19CBB307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F3FD3-E559-4130-BE7A-DB3FFD43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A64A4-4F05-450B-95F9-A79F6A7F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2D443-0B74-4B1C-B3FD-63F645C1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07B23-2CB8-4CA4-B982-972E9FCD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17C3B-447F-4205-9B3C-B0911F4B4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F712-96BA-46F3-B692-C37951AD4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91D9-83E7-4812-9619-624D30B1712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34A28-1B49-42C6-BDA5-4264B4E6A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D1667-243F-4FEB-9A88-D816D1D8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74AE-FC7A-4541-85C1-D537D342C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C906-E140-43C7-837A-90F286D29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842" y="2557342"/>
            <a:ext cx="9264316" cy="1367255"/>
          </a:xfrm>
        </p:spPr>
        <p:txBody>
          <a:bodyPr>
            <a:noAutofit/>
          </a:bodyPr>
          <a:lstStyle/>
          <a:p>
            <a:r>
              <a:rPr lang="en-US" sz="3600" dirty="0"/>
              <a:t>Bering Sea &amp; Aleutian Islands (BSAI)</a:t>
            </a:r>
            <a:br>
              <a:rPr lang="en-US" sz="3600" dirty="0"/>
            </a:br>
            <a:r>
              <a:rPr lang="en-US" sz="3600" dirty="0"/>
              <a:t> Crab Observer Program</a:t>
            </a:r>
            <a:br>
              <a:rPr lang="en-US" sz="3600" dirty="0"/>
            </a:br>
            <a:r>
              <a:rPr lang="en-US" sz="3600" dirty="0"/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180F-4FFA-4BE7-99C9-D6837CE3E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5165" y="96875"/>
            <a:ext cx="4740441" cy="497833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36BD3-66F7-40C5-A895-661BBBB2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3" y="526261"/>
            <a:ext cx="1515979" cy="1515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7BB60-B767-4209-80D0-E1931E591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26261"/>
            <a:ext cx="1965158" cy="1449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4ED45F-721B-42E0-BE82-7EE781EA35CB}"/>
              </a:ext>
            </a:extLst>
          </p:cNvPr>
          <p:cNvSpPr txBox="1"/>
          <p:nvPr/>
        </p:nvSpPr>
        <p:spPr>
          <a:xfrm>
            <a:off x="2484521" y="4858930"/>
            <a:ext cx="7222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Bo Whiteside</a:t>
            </a:r>
          </a:p>
          <a:p>
            <a:pPr algn="ctr"/>
            <a:r>
              <a:rPr lang="en-US" sz="1600" dirty="0"/>
              <a:t>Alaska Department of Fish and Game</a:t>
            </a:r>
          </a:p>
          <a:p>
            <a:pPr algn="ctr"/>
            <a:r>
              <a:rPr lang="en-US" sz="1600" dirty="0"/>
              <a:t>Westward Region</a:t>
            </a:r>
          </a:p>
          <a:p>
            <a:pPr algn="ctr"/>
            <a:endParaRPr lang="en-US" dirty="0"/>
          </a:p>
          <a:p>
            <a:pPr algn="ctr"/>
            <a:r>
              <a:rPr lang="en-US" sz="1400" dirty="0"/>
              <a:t>Crab Plan Team Meeting</a:t>
            </a:r>
          </a:p>
          <a:p>
            <a:pPr algn="ctr"/>
            <a:r>
              <a:rPr lang="en-US" sz="1400" dirty="0"/>
              <a:t>Kodiak, AK </a:t>
            </a:r>
          </a:p>
          <a:p>
            <a:pPr algn="ctr"/>
            <a:r>
              <a:rPr lang="en-US" sz="1400" dirty="0"/>
              <a:t>January 15, 2020</a:t>
            </a:r>
          </a:p>
        </p:txBody>
      </p:sp>
    </p:spTree>
    <p:extLst>
      <p:ext uri="{BB962C8B-B14F-4D97-AF65-F5344CB8AC3E}">
        <p14:creationId xmlns:p14="http://schemas.microsoft.com/office/powerpoint/2010/main" val="120459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0835-D54F-43E4-8A25-C13B570D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25021"/>
            <a:ext cx="10439400" cy="8460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Species Composition Daily Sample Pot Quotas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6937BA-3562-43A5-8975-9AD3A84A4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26499"/>
              </p:ext>
            </p:extLst>
          </p:nvPr>
        </p:nvGraphicFramePr>
        <p:xfrm>
          <a:off x="1793708" y="1393910"/>
          <a:ext cx="8604583" cy="425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636">
                  <a:extLst>
                    <a:ext uri="{9D8B030D-6E8A-4147-A177-3AD203B41FA5}">
                      <a16:colId xmlns:a16="http://schemas.microsoft.com/office/drawing/2014/main" val="3747440930"/>
                    </a:ext>
                  </a:extLst>
                </a:gridCol>
                <a:gridCol w="1434097">
                  <a:extLst>
                    <a:ext uri="{9D8B030D-6E8A-4147-A177-3AD203B41FA5}">
                      <a16:colId xmlns:a16="http://schemas.microsoft.com/office/drawing/2014/main" val="536263011"/>
                    </a:ext>
                  </a:extLst>
                </a:gridCol>
                <a:gridCol w="1433774">
                  <a:extLst>
                    <a:ext uri="{9D8B030D-6E8A-4147-A177-3AD203B41FA5}">
                      <a16:colId xmlns:a16="http://schemas.microsoft.com/office/drawing/2014/main" val="1820615777"/>
                    </a:ext>
                  </a:extLst>
                </a:gridCol>
                <a:gridCol w="1433096">
                  <a:extLst>
                    <a:ext uri="{9D8B030D-6E8A-4147-A177-3AD203B41FA5}">
                      <a16:colId xmlns:a16="http://schemas.microsoft.com/office/drawing/2014/main" val="621356759"/>
                    </a:ext>
                  </a:extLst>
                </a:gridCol>
                <a:gridCol w="1280980">
                  <a:extLst>
                    <a:ext uri="{9D8B030D-6E8A-4147-A177-3AD203B41FA5}">
                      <a16:colId xmlns:a16="http://schemas.microsoft.com/office/drawing/2014/main" val="3564287016"/>
                    </a:ext>
                  </a:extLst>
                </a:gridCol>
              </a:tblGrid>
              <a:tr h="35745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Catcher Vessel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Catcher Processor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60678"/>
                  </a:ext>
                </a:extLst>
              </a:tr>
              <a:tr h="329962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Fishery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379272"/>
                  </a:ext>
                </a:extLst>
              </a:tr>
              <a:tr h="736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Aleutian Islands golden king (East and West)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859041"/>
                  </a:ext>
                </a:extLst>
              </a:tr>
              <a:tr h="4604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Bristol Bay red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356329"/>
                  </a:ext>
                </a:extLst>
              </a:tr>
              <a:tr h="736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Bering Sea Tanner (East and West)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813485"/>
                  </a:ext>
                </a:extLst>
              </a:tr>
              <a:tr h="329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Bering Sea snow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017087"/>
                  </a:ext>
                </a:extLst>
              </a:tr>
              <a:tr h="598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St. Matthew Island blue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555931"/>
                  </a:ext>
                </a:extLst>
              </a:tr>
              <a:tr h="5986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Pribilof Islands golden 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175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6DBDE6-94FD-4A83-BB81-01D5ED2A6D06}"/>
              </a:ext>
            </a:extLst>
          </p:cNvPr>
          <p:cNvSpPr txBox="1"/>
          <p:nvPr/>
        </p:nvSpPr>
        <p:spPr>
          <a:xfrm>
            <a:off x="1793708" y="5652925"/>
            <a:ext cx="8604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*Two Chela Height Sample pots will be completed per week. These will replace 2 Species Composition Sample pots.</a:t>
            </a:r>
          </a:p>
        </p:txBody>
      </p:sp>
    </p:spTree>
    <p:extLst>
      <p:ext uri="{BB962C8B-B14F-4D97-AF65-F5344CB8AC3E}">
        <p14:creationId xmlns:p14="http://schemas.microsoft.com/office/powerpoint/2010/main" val="34172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CB20-6FA6-4491-9FE8-FD194DD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Species Composition Sampling:</a:t>
            </a:r>
            <a:br>
              <a:rPr lang="en-US" sz="3200" dirty="0"/>
            </a:br>
            <a:r>
              <a:rPr lang="en-US" sz="3200" dirty="0"/>
              <a:t>Measure 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1B1E4-BFEF-4BFF-AC3C-66CB6EB7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2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Observers will: </a:t>
            </a:r>
          </a:p>
          <a:p>
            <a:pPr marL="0" indent="0">
              <a:buNone/>
            </a:pPr>
            <a:r>
              <a:rPr lang="en-US" sz="2400" dirty="0"/>
              <a:t>• Identify, count, and sort all species. </a:t>
            </a:r>
          </a:p>
          <a:p>
            <a:pPr marL="0" indent="0">
              <a:buNone/>
            </a:pPr>
            <a:r>
              <a:rPr lang="en-US" sz="2400" dirty="0"/>
              <a:t>• Measure biological and legal sizes of all commercially important species  </a:t>
            </a:r>
          </a:p>
          <a:p>
            <a:pPr marL="0" indent="0">
              <a:buNone/>
            </a:pPr>
            <a:r>
              <a:rPr lang="en-US" sz="2400" dirty="0"/>
              <a:t>• Determine sex of all commercially important crabs. </a:t>
            </a:r>
          </a:p>
          <a:p>
            <a:pPr marL="0" indent="0">
              <a:buNone/>
            </a:pPr>
            <a:r>
              <a:rPr lang="en-US" sz="2400" dirty="0"/>
              <a:t>• Assess shell condition for commercially important crabs. </a:t>
            </a:r>
          </a:p>
          <a:p>
            <a:pPr marL="0" indent="0">
              <a:buNone/>
            </a:pPr>
            <a:r>
              <a:rPr lang="en-US" sz="2400" dirty="0"/>
              <a:t>• Document parasites, diseases, and fresh injuries. </a:t>
            </a:r>
          </a:p>
          <a:p>
            <a:pPr marL="0" indent="0">
              <a:buNone/>
            </a:pPr>
            <a:r>
              <a:rPr lang="en-US" sz="2400" dirty="0"/>
              <a:t>• Count all other species. </a:t>
            </a:r>
          </a:p>
          <a:p>
            <a:pPr marL="0" indent="0">
              <a:buNone/>
            </a:pPr>
            <a:r>
              <a:rPr lang="en-US" sz="2400" dirty="0"/>
              <a:t>• Corals and sponges – “1” will be recorded, by species, to indicate presence in the pot.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6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F6DA-FF16-4063-BCA3-A6DD12A5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8"/>
            <a:ext cx="10515600" cy="72573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Crab and Fish Measurement Form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A42BC1-8E32-44D1-AD04-00D2DAC9EB6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454967"/>
              </p:ext>
            </p:extLst>
          </p:nvPr>
        </p:nvGraphicFramePr>
        <p:xfrm>
          <a:off x="3955052" y="1090864"/>
          <a:ext cx="4281896" cy="554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052" y="1090864"/>
                        <a:ext cx="4281896" cy="554139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28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C14F06-54DE-4D29-8A5E-70A48889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Species Composition Sampling: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Count Pots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1F8041-F0F5-40C4-BAAA-31B4624E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5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Observers will: </a:t>
            </a:r>
          </a:p>
          <a:p>
            <a:pPr marL="0" indent="0">
              <a:buNone/>
            </a:pPr>
            <a:r>
              <a:rPr lang="en-US" sz="2400" dirty="0"/>
              <a:t>• Identify, count, and sort all species.</a:t>
            </a:r>
          </a:p>
          <a:p>
            <a:pPr marL="0" indent="0">
              <a:buNone/>
            </a:pPr>
            <a:r>
              <a:rPr lang="en-US" sz="2400" dirty="0"/>
              <a:t>• Determine sex for all commercially important crabs. </a:t>
            </a:r>
          </a:p>
          <a:p>
            <a:pPr marL="0" indent="0">
              <a:buNone/>
            </a:pPr>
            <a:r>
              <a:rPr lang="en-US" sz="2400" dirty="0"/>
              <a:t>• Measure legal size of all commercially important species.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B2D0-35A3-414C-8B32-FE76C3B6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10" y="124494"/>
            <a:ext cx="10431379" cy="80594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Species Composition Forms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E81F5C-738D-4795-B44D-FE07395DEA17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2502242"/>
              </p:ext>
            </p:extLst>
          </p:nvPr>
        </p:nvGraphicFramePr>
        <p:xfrm>
          <a:off x="1523248" y="1162252"/>
          <a:ext cx="4099510" cy="53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248" y="1162252"/>
                        <a:ext cx="4099510" cy="53053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D8A481-E248-409C-9BEB-0852E18CC7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373377"/>
              </p:ext>
            </p:extLst>
          </p:nvPr>
        </p:nvGraphicFramePr>
        <p:xfrm>
          <a:off x="6344654" y="1162254"/>
          <a:ext cx="4099510" cy="530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Acrobat Document" r:id="rId5" imgW="5829257" imgH="7543568" progId="AcroExch.Document.DC">
                  <p:embed/>
                </p:oleObj>
              </mc:Choice>
              <mc:Fallback>
                <p:oleObj name="Acrobat Document" r:id="rId5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4654" y="1162254"/>
                        <a:ext cx="4099510" cy="53053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56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25D0-8241-46BA-A5EE-FE6C4E2B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810"/>
            <a:ext cx="10515600" cy="6776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Species Composition Forms cont.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CE08E9-16A0-454D-A17A-4187BE5AB46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4816039"/>
              </p:ext>
            </p:extLst>
          </p:nvPr>
        </p:nvGraphicFramePr>
        <p:xfrm>
          <a:off x="1491163" y="1195745"/>
          <a:ext cx="4115553" cy="532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1163" y="1195745"/>
                        <a:ext cx="4115553" cy="53261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63657F-C9D0-4A30-A953-49B63CA2FF2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6398744"/>
              </p:ext>
            </p:extLst>
          </p:nvPr>
        </p:nvGraphicFramePr>
        <p:xfrm>
          <a:off x="6585286" y="1195745"/>
          <a:ext cx="4257363" cy="533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Acrobat Document" r:id="rId5" imgW="5829257" imgH="7543568" progId="AcroExch.Document.DC">
                  <p:embed/>
                </p:oleObj>
              </mc:Choice>
              <mc:Fallback>
                <p:oleObj name="Acrobat Document" r:id="rId5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5286" y="1195745"/>
                        <a:ext cx="4257363" cy="533317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33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BAEA-BEAB-49AC-922D-FEE9B42B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Miscellaneous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8DC6-3871-48B8-AA02-F800A8BB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Chela Height Sampling</a:t>
            </a:r>
          </a:p>
          <a:p>
            <a:r>
              <a:rPr lang="en-US" dirty="0"/>
              <a:t>Tagged Crab Recovery</a:t>
            </a:r>
          </a:p>
          <a:p>
            <a:r>
              <a:rPr lang="en-US" dirty="0" err="1"/>
              <a:t>Chionoecetes</a:t>
            </a:r>
            <a:r>
              <a:rPr lang="en-US" dirty="0"/>
              <a:t> spp. Black Eye Condition</a:t>
            </a:r>
          </a:p>
          <a:p>
            <a:r>
              <a:rPr lang="en-US" dirty="0"/>
              <a:t>Marine Mammal &amp; Seabird Interactions</a:t>
            </a:r>
          </a:p>
          <a:p>
            <a:r>
              <a:rPr lang="en-US" dirty="0"/>
              <a:t>Incidental Blue King Crab Reporting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27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24C7-4FE0-44D6-B84D-618037D2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80594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Chela Height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65B1-BAD0-4335-991D-5AED8768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799" cy="4351338"/>
          </a:xfrm>
        </p:spPr>
        <p:txBody>
          <a:bodyPr>
            <a:normAutofit/>
          </a:bodyPr>
          <a:lstStyle/>
          <a:p>
            <a:r>
              <a:rPr lang="en-US" sz="2000" dirty="0"/>
              <a:t>Objective: to collect carapace size and chela height measurements from male</a:t>
            </a:r>
            <a:r>
              <a:rPr lang="en-US" sz="2000" i="1" dirty="0"/>
              <a:t> </a:t>
            </a:r>
            <a:r>
              <a:rPr lang="en-US" sz="2000" dirty="0" err="1"/>
              <a:t>bairdi</a:t>
            </a:r>
            <a:r>
              <a:rPr lang="en-US" sz="2000" dirty="0"/>
              <a:t>, </a:t>
            </a:r>
            <a:r>
              <a:rPr lang="en-US" sz="2000" dirty="0" err="1"/>
              <a:t>opilio</a:t>
            </a:r>
            <a:r>
              <a:rPr lang="en-US" sz="2000" dirty="0"/>
              <a:t>, and golden king crabs to estimate the proportion of commercial harvest and bycatch crabs that have undergone the terminal molt to morphometric maturity.</a:t>
            </a:r>
          </a:p>
          <a:p>
            <a:r>
              <a:rPr lang="en-US" sz="2000" dirty="0"/>
              <a:t>Observers will measure chela heights and carapace size to the nearest tenth (0.1) of a millimeter (mm).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431580-A970-4962-89FC-BD06E7F6F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15978"/>
              </p:ext>
            </p:extLst>
          </p:nvPr>
        </p:nvGraphicFramePr>
        <p:xfrm>
          <a:off x="1243263" y="1068011"/>
          <a:ext cx="4483769" cy="558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138E59B1-E295-47C5-A0F9-8B0186DD0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3263" y="1068011"/>
                        <a:ext cx="4483769" cy="558466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927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FEB0-C07B-4F41-A7FD-945D4739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41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Tagged Crab Recovery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304A2-F694-4596-8BE1-7EF0DE13A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7180" y="1909011"/>
            <a:ext cx="4527884" cy="5168150"/>
          </a:xfrm>
        </p:spPr>
        <p:txBody>
          <a:bodyPr>
            <a:normAutofit/>
          </a:bodyPr>
          <a:lstStyle/>
          <a:p>
            <a:r>
              <a:rPr lang="en-US" sz="2000" dirty="0"/>
              <a:t>This duty is performed as needed by observers on all vessels in any fishery. </a:t>
            </a:r>
          </a:p>
          <a:p>
            <a:r>
              <a:rPr lang="en-US" sz="2000" dirty="0"/>
              <a:t>Objective: to record information from recovered tagged crabs to estimate the fishing mortality of legal-size male crabs and enhance existing information on the distribution, growth, maturity, migration patterns, and survivorship of populations of crab species.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23793F-8B25-4D81-9985-6718F6DE56EA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5572133"/>
              </p:ext>
            </p:extLst>
          </p:nvPr>
        </p:nvGraphicFramePr>
        <p:xfrm>
          <a:off x="233491" y="1114926"/>
          <a:ext cx="6896297" cy="5328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Acrobat Document" r:id="rId3" imgW="7543540" imgH="5829184" progId="AcroExch.Document.DC">
                  <p:embed/>
                </p:oleObj>
              </mc:Choice>
              <mc:Fallback>
                <p:oleObj name="Acrobat Document" r:id="rId3" imgW="7543540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491" y="1114926"/>
                        <a:ext cx="6896297" cy="532857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60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D85E-CEE2-4DC8-A967-C148AAA3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3"/>
            <a:ext cx="10515600" cy="749801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Chionoecetes</a:t>
            </a:r>
            <a:r>
              <a:rPr lang="en-US" sz="3200" dirty="0"/>
              <a:t> spp. Black Eye </a:t>
            </a:r>
            <a:r>
              <a:rPr lang="en-US" sz="3200" strike="sngStrike" dirty="0"/>
              <a:t>Disease</a:t>
            </a:r>
            <a:r>
              <a:rPr lang="en-US" sz="3200" dirty="0"/>
              <a:t> Condition</a:t>
            </a:r>
            <a:endParaRPr lang="en-US" sz="3200" strike="sngStrik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272B67-28FF-4996-A676-54C8CB8FE36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619809"/>
              </p:ext>
            </p:extLst>
          </p:nvPr>
        </p:nvGraphicFramePr>
        <p:xfrm>
          <a:off x="2373921" y="1078709"/>
          <a:ext cx="7444157" cy="558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Acrobat Document" r:id="rId3" imgW="6857826" imgH="5143500" progId="AcroExch.Document.DC">
                  <p:embed/>
                </p:oleObj>
              </mc:Choice>
              <mc:Fallback>
                <p:oleObj name="Acrobat Document" r:id="rId3" imgW="6857826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3921" y="1078709"/>
                        <a:ext cx="7444157" cy="558260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9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0507-B59B-44F7-AB7C-BFD847BC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BSAI Catcher Vessel Crab Observer Coverage Levels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D4460D-BAC2-4449-905F-F06ACDDD1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95734"/>
              </p:ext>
            </p:extLst>
          </p:nvPr>
        </p:nvGraphicFramePr>
        <p:xfrm>
          <a:off x="2032000" y="1130300"/>
          <a:ext cx="8128000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5867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6701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Fishery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Observer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6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Eastern Aleutian Islands golden king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2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Western Aleutian Islands golden king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16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St. Matthew Island blue king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66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Bristol Bay red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50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Bering Sea 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9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Bering Sea golden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88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Western Bering Sea Tanner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Eastern Bering Sea Tanner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30-100%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40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Grooved Tanner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9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Triangle Tanner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2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Scarlet 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1787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9A8918-B051-443B-9E92-39C0B4CEE3ED}"/>
              </a:ext>
            </a:extLst>
          </p:cNvPr>
          <p:cNvSpPr txBox="1"/>
          <p:nvPr/>
        </p:nvSpPr>
        <p:spPr>
          <a:xfrm>
            <a:off x="1540042" y="5815931"/>
            <a:ext cx="9063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Catcher processors are require to carry an observer for 100% of crab fishing activity.</a:t>
            </a:r>
          </a:p>
          <a:p>
            <a:r>
              <a:rPr lang="en-US" sz="1200" baseline="30000" dirty="0"/>
              <a:t>2</a:t>
            </a:r>
            <a:r>
              <a:rPr lang="en-US" sz="1200" dirty="0"/>
              <a:t>For catcher vessels in the Aleutian Islands golden king crab fisheries, a crab observer must be on board during harvest of 50% of the total weight harvested during each of three trimesters dated August 1 through October 31, November 1 through January 31, and February 1 through April 30 during each registration year.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780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028F-483C-41FA-95C9-FB289277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0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Marine Mammal &amp; Seabird Interactions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B6F6C6-BA50-4A2E-91E5-DE33257A0E6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263419"/>
              </p:ext>
            </p:extLst>
          </p:nvPr>
        </p:nvGraphicFramePr>
        <p:xfrm>
          <a:off x="1424892" y="1074821"/>
          <a:ext cx="4186588" cy="541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4892" y="1074821"/>
                        <a:ext cx="4186588" cy="541805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355A38-4584-4BC3-949B-3F0747FAE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62685"/>
              </p:ext>
            </p:extLst>
          </p:nvPr>
        </p:nvGraphicFramePr>
        <p:xfrm>
          <a:off x="6323348" y="1074821"/>
          <a:ext cx="4318584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name="Acrobat Document" r:id="rId5" imgW="5829257" imgH="7543568" progId="AcroExch.Document.DC">
                  <p:embed/>
                </p:oleObj>
              </mc:Choice>
              <mc:Fallback>
                <p:oleObj name="Acrobat Document" r:id="rId5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3348" y="1074821"/>
                        <a:ext cx="4318584" cy="54181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71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D2EA-732B-417B-86B5-F1BE63E7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023184" y="2594811"/>
            <a:ext cx="2145632" cy="166837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Seasonal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AAEBC4-057F-4363-89EB-FE491BB77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995451"/>
              </p:ext>
            </p:extLst>
          </p:nvPr>
        </p:nvGraphicFramePr>
        <p:xfrm>
          <a:off x="364957" y="248653"/>
          <a:ext cx="11634538" cy="646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78091B-07AB-4E01-9228-319A5E2A1D24}"/>
              </a:ext>
            </a:extLst>
          </p:cNvPr>
          <p:cNvSpPr txBox="1"/>
          <p:nvPr/>
        </p:nvSpPr>
        <p:spPr>
          <a:xfrm>
            <a:off x="8823158" y="350940"/>
            <a:ext cx="3176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*Data collection requests due</a:t>
            </a:r>
          </a:p>
          <a:p>
            <a:r>
              <a:rPr lang="en-US" sz="2000" dirty="0"/>
              <a:t>**Debriefing staff on seasonal leave </a:t>
            </a:r>
          </a:p>
        </p:txBody>
      </p:sp>
    </p:spTree>
    <p:extLst>
      <p:ext uri="{BB962C8B-B14F-4D97-AF65-F5344CB8AC3E}">
        <p14:creationId xmlns:p14="http://schemas.microsoft.com/office/powerpoint/2010/main" val="213759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32D1-C8AE-4B87-99CB-C77EBAC8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3"/>
            <a:ext cx="10515600" cy="5974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Data Collection Requests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D11052-3EEC-45FF-A751-97232B43747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166526"/>
              </p:ext>
            </p:extLst>
          </p:nvPr>
        </p:nvGraphicFramePr>
        <p:xfrm>
          <a:off x="1714357" y="826168"/>
          <a:ext cx="4499260" cy="5923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Document" r:id="rId3" imgW="6948836" imgH="9146429" progId="Word.Document.12">
                  <p:embed/>
                </p:oleObj>
              </mc:Choice>
              <mc:Fallback>
                <p:oleObj name="Document" r:id="rId3" imgW="6948836" imgH="9146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357" y="826168"/>
                        <a:ext cx="4499260" cy="592337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0B0D4D-8EB7-4CC1-9667-D0926C35983E}"/>
              </a:ext>
            </a:extLst>
          </p:cNvPr>
          <p:cNvSpPr txBox="1"/>
          <p:nvPr/>
        </p:nvSpPr>
        <p:spPr>
          <a:xfrm>
            <a:off x="6529137" y="1836821"/>
            <a:ext cx="5101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sensitive based on seasonal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 of observer sampling duties are limited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 season to season observer retention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most data collection is performed by new observers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 on deck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staff and training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55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B277-9734-45E8-A1C8-35CBC987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0180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ACE4-82E7-412B-99CA-4A4D9AD2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5" y="263728"/>
            <a:ext cx="10511589" cy="83515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Crab Observer Duty Priorities by Vessel Type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15D1F8-3079-4DD8-A36F-837B9FA0C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91197"/>
              </p:ext>
            </p:extLst>
          </p:nvPr>
        </p:nvGraphicFramePr>
        <p:xfrm>
          <a:off x="1387643" y="1137698"/>
          <a:ext cx="4369470" cy="471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490">
                  <a:extLst>
                    <a:ext uri="{9D8B030D-6E8A-4147-A177-3AD203B41FA5}">
                      <a16:colId xmlns:a16="http://schemas.microsoft.com/office/drawing/2014/main" val="1357477043"/>
                    </a:ext>
                  </a:extLst>
                </a:gridCol>
                <a:gridCol w="1456490">
                  <a:extLst>
                    <a:ext uri="{9D8B030D-6E8A-4147-A177-3AD203B41FA5}">
                      <a16:colId xmlns:a16="http://schemas.microsoft.com/office/drawing/2014/main" val="168143602"/>
                    </a:ext>
                  </a:extLst>
                </a:gridCol>
                <a:gridCol w="1456490">
                  <a:extLst>
                    <a:ext uri="{9D8B030D-6E8A-4147-A177-3AD203B41FA5}">
                      <a16:colId xmlns:a16="http://schemas.microsoft.com/office/drawing/2014/main" val="4214528551"/>
                    </a:ext>
                  </a:extLst>
                </a:gridCol>
              </a:tblGrid>
              <a:tr h="4389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Catcher Vessel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646166"/>
                  </a:ext>
                </a:extLst>
              </a:tr>
              <a:tr h="3511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05475"/>
                  </a:ext>
                </a:extLst>
              </a:tr>
              <a:tr h="497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Daily Duties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reporting duties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108892"/>
                  </a:ext>
                </a:extLst>
              </a:tr>
              <a:tr h="4974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/>
                        <a:t>Species composition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912445"/>
                  </a:ext>
                </a:extLst>
              </a:tr>
              <a:tr h="4974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Miscellaneous duties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356331"/>
                  </a:ext>
                </a:extLst>
              </a:tr>
              <a:tr h="418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Offload Duties</a:t>
                      </a:r>
                      <a:endParaRPr lang="en-US" sz="1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Brailer weights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15587"/>
                  </a:ext>
                </a:extLst>
              </a:tr>
              <a:tr h="35115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Deadloss weights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719791"/>
                  </a:ext>
                </a:extLst>
              </a:tr>
              <a:tr h="4974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Size frequency sampling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038709"/>
                  </a:ext>
                </a:extLst>
              </a:tr>
              <a:tr h="4974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Legal tally sampling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0532911"/>
                  </a:ext>
                </a:extLst>
              </a:tr>
              <a:tr h="4974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Miscellaneous duties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14952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9B2D4F-7701-4D38-B859-B46BCC024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2142"/>
              </p:ext>
            </p:extLst>
          </p:nvPr>
        </p:nvGraphicFramePr>
        <p:xfrm>
          <a:off x="6434888" y="1137698"/>
          <a:ext cx="4369470" cy="471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490">
                  <a:extLst>
                    <a:ext uri="{9D8B030D-6E8A-4147-A177-3AD203B41FA5}">
                      <a16:colId xmlns:a16="http://schemas.microsoft.com/office/drawing/2014/main" val="2722716378"/>
                    </a:ext>
                  </a:extLst>
                </a:gridCol>
                <a:gridCol w="1456490">
                  <a:extLst>
                    <a:ext uri="{9D8B030D-6E8A-4147-A177-3AD203B41FA5}">
                      <a16:colId xmlns:a16="http://schemas.microsoft.com/office/drawing/2014/main" val="1551080550"/>
                    </a:ext>
                  </a:extLst>
                </a:gridCol>
                <a:gridCol w="1456490">
                  <a:extLst>
                    <a:ext uri="{9D8B030D-6E8A-4147-A177-3AD203B41FA5}">
                      <a16:colId xmlns:a16="http://schemas.microsoft.com/office/drawing/2014/main" val="2533587161"/>
                    </a:ext>
                  </a:extLst>
                </a:gridCol>
              </a:tblGrid>
              <a:tr h="5689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Catcher Processor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013035"/>
                  </a:ext>
                </a:extLst>
              </a:tr>
              <a:tr h="4973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940354"/>
                  </a:ext>
                </a:extLst>
              </a:tr>
              <a:tr h="644790">
                <a:tc rowSpan="6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Daily Duties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reporting duties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769156"/>
                  </a:ext>
                </a:extLst>
              </a:tr>
              <a:tr h="64479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weights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654707"/>
                  </a:ext>
                </a:extLst>
              </a:tr>
              <a:tr h="64479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Species composition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595715"/>
                  </a:ext>
                </a:extLst>
              </a:tr>
              <a:tr h="544177">
                <a:tc v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Size frequency sampling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570625"/>
                  </a:ext>
                </a:extLst>
              </a:tr>
              <a:tr h="52662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Legal tally sampling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415547"/>
                  </a:ext>
                </a:extLst>
              </a:tr>
              <a:tr h="64479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Miscellaneous duties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48054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D7E26F4-2EE2-4BB3-946D-2B2167E7369B}"/>
              </a:ext>
            </a:extLst>
          </p:cNvPr>
          <p:cNvSpPr/>
          <p:nvPr/>
        </p:nvSpPr>
        <p:spPr>
          <a:xfrm>
            <a:off x="4146884" y="1917032"/>
            <a:ext cx="1724527" cy="16362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8D451-FE51-41D9-9408-4F1F2B02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Observer Reporting Duties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E4CA5-5713-4406-A919-9085E682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Confidential Interview Daily and Summary Forms (CIF)</a:t>
            </a:r>
          </a:p>
          <a:p>
            <a:pPr lvl="1"/>
            <a:r>
              <a:rPr lang="en-US" dirty="0"/>
              <a:t>Confidential Interview Forms (CIFs) serve as a daily chronological record of all fishing activity. A CIF data set is comprised of two forms based on a confidential interview between the vessel operator and an observer.</a:t>
            </a:r>
          </a:p>
          <a:p>
            <a:r>
              <a:rPr lang="en-US" dirty="0"/>
              <a:t>Catch Report Form</a:t>
            </a:r>
          </a:p>
          <a:p>
            <a:pPr lvl="1"/>
            <a:r>
              <a:rPr lang="en-US" dirty="0"/>
              <a:t>Daily fishing and sampling effort numbers are recorded on the Catch Report Form </a:t>
            </a:r>
          </a:p>
          <a:p>
            <a:r>
              <a:rPr lang="en-US" dirty="0"/>
              <a:t>Deployment Logbook</a:t>
            </a:r>
          </a:p>
          <a:p>
            <a:pPr lvl="1"/>
            <a:r>
              <a:rPr lang="en-US" dirty="0"/>
              <a:t>During briefing, observers are issued a Deployment Logbook to detail all observer sampling and vessel fishing activities.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7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1536-927F-41DA-913B-32F444D7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47" y="188216"/>
            <a:ext cx="10327105" cy="73375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Confidential Interview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C0FE2-F438-4DCD-871E-DC2D08F8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084" y="2506662"/>
            <a:ext cx="5181600" cy="4351338"/>
          </a:xfrm>
        </p:spPr>
        <p:txBody>
          <a:bodyPr/>
          <a:lstStyle/>
          <a:p>
            <a:r>
              <a:rPr lang="en-US" sz="2400" dirty="0"/>
              <a:t>Daily account of fishing activity, by statistical area and string of gear. Every day during a trip is accounted for, whether fishing occurred or not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916890-ECEE-4297-8718-AFB09C5BA2C8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9601683"/>
              </p:ext>
            </p:extLst>
          </p:nvPr>
        </p:nvGraphicFramePr>
        <p:xfrm>
          <a:off x="993149" y="1042737"/>
          <a:ext cx="4282784" cy="554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149" y="1042737"/>
                        <a:ext cx="4282784" cy="554254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5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BEDA-5A9D-4B2F-9168-0B62087F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26" y="169778"/>
            <a:ext cx="10038347" cy="7177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Confidential Interview Summary Form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74276-27AA-497E-87A9-77C9F4EC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573" y="2419183"/>
            <a:ext cx="5181600" cy="4351338"/>
          </a:xfrm>
        </p:spPr>
        <p:txBody>
          <a:bodyPr/>
          <a:lstStyle/>
          <a:p>
            <a:r>
              <a:rPr lang="en-US" sz="2400" dirty="0"/>
              <a:t>Offload-specific information and summary of selected information from the DFL and/or CIF.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0568D0-3419-4776-9AA0-B6799E36D222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0074701"/>
              </p:ext>
            </p:extLst>
          </p:nvPr>
        </p:nvGraphicFramePr>
        <p:xfrm>
          <a:off x="1076825" y="965998"/>
          <a:ext cx="4373715" cy="566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825" y="965998"/>
                        <a:ext cx="4373715" cy="566022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0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2C35-13E4-4FF4-BD34-56A7B9C5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37" y="284916"/>
            <a:ext cx="10182726" cy="74178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Catch Report Form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FD81B5-2237-48CF-92C4-A4DA208D1A0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544567"/>
              </p:ext>
            </p:extLst>
          </p:nvPr>
        </p:nvGraphicFramePr>
        <p:xfrm>
          <a:off x="339551" y="1524000"/>
          <a:ext cx="6005102" cy="464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Acrobat Document" r:id="rId3" imgW="7543540" imgH="5829184" progId="AcroExch.Document.DC">
                  <p:embed/>
                </p:oleObj>
              </mc:Choice>
              <mc:Fallback>
                <p:oleObj name="Acrobat Document" r:id="rId3" imgW="7543540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51" y="1524000"/>
                        <a:ext cx="6005102" cy="46405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E0EC84-788E-4E30-A31D-46F45E6FC351}"/>
              </a:ext>
            </a:extLst>
          </p:cNvPr>
          <p:cNvSpPr txBox="1"/>
          <p:nvPr/>
        </p:nvSpPr>
        <p:spPr>
          <a:xfrm>
            <a:off x="6513095" y="1524000"/>
            <a:ext cx="506529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Catch Report Items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Number of Pots Lifted</a:t>
            </a:r>
            <a:r>
              <a:rPr lang="en-US" sz="1600" dirty="0"/>
              <a:t>: Total number of pot lifts during a specified period.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Number of Crab Retained</a:t>
            </a:r>
            <a:r>
              <a:rPr lang="en-US" sz="1600" dirty="0"/>
              <a:t>: Total number of target species crabs harvested.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Number of Pots Sampled</a:t>
            </a:r>
            <a:r>
              <a:rPr lang="en-US" sz="1600" dirty="0"/>
              <a:t>: Number of pots sampled in a 24-hr day.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Average Weight (C/P and F/P only)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en-US" sz="1600" dirty="0"/>
              <a:t>Average weight of unprocessed crab to two decimal places. C/Ps record daily average weight in daily column and use weekly total from CIF Summary Form.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Sampling Condition Codes</a:t>
            </a:r>
            <a:r>
              <a:rPr lang="en-US" sz="1600" dirty="0"/>
              <a:t>: Safety and Confidential Items</a:t>
            </a:r>
          </a:p>
        </p:txBody>
      </p:sp>
    </p:spTree>
    <p:extLst>
      <p:ext uri="{BB962C8B-B14F-4D97-AF65-F5344CB8AC3E}">
        <p14:creationId xmlns:p14="http://schemas.microsoft.com/office/powerpoint/2010/main" val="250939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AA8D-CB93-4ABF-9D1E-A034AECA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Observer Deployment Logbook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441B48-5113-4D9C-AC0E-6F3AC08C421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320442"/>
              </p:ext>
            </p:extLst>
          </p:nvPr>
        </p:nvGraphicFramePr>
        <p:xfrm>
          <a:off x="870285" y="1467852"/>
          <a:ext cx="4005906" cy="51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Acrobat Document" r:id="rId3" imgW="5829257" imgH="7543568" progId="AcroExch.Document.DC">
                  <p:embed/>
                </p:oleObj>
              </mc:Choice>
              <mc:Fallback>
                <p:oleObj name="Acrobat Document" r:id="rId3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285" y="1467852"/>
                        <a:ext cx="4005906" cy="51842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FEFEEDA-0CE5-4FEE-8044-D76A6DACA55E}"/>
              </a:ext>
            </a:extLst>
          </p:cNvPr>
          <p:cNvSpPr txBox="1"/>
          <p:nvPr/>
        </p:nvSpPr>
        <p:spPr>
          <a:xfrm>
            <a:off x="5494421" y="1403683"/>
            <a:ext cx="6424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of Contents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Crab Observer Deployment Logbook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Briefing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Vessel Safety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Vessel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Vessel Crew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Collection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Lost/Found Crab Pot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Biological Specimen Collection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Sampling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Daily Entry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Endangered Species Encounter Reporting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Tagged Crab Recovery Form and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Collection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Marine Mammal Mortality/Injury Reporting Form and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8022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E467-D6D1-4031-AEFF-47DC4764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736"/>
            <a:ext cx="10515600" cy="8219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Species Composition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8377-96E4-4A0C-8F2F-008FD01B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952"/>
            <a:ext cx="10515600" cy="5131427"/>
          </a:xfrm>
        </p:spPr>
        <p:txBody>
          <a:bodyPr>
            <a:normAutofit/>
          </a:bodyPr>
          <a:lstStyle/>
          <a:p>
            <a:r>
              <a:rPr lang="en-US" sz="2400" dirty="0"/>
              <a:t>Species composition sampling is a pot-by-pot assessment of the animals caught in the fishery at a specific depth and location, and with a specific gear type. </a:t>
            </a:r>
          </a:p>
          <a:p>
            <a:endParaRPr lang="en-US" sz="2400" dirty="0"/>
          </a:p>
          <a:p>
            <a:pPr lvl="1"/>
            <a:r>
              <a:rPr lang="en-US" dirty="0"/>
              <a:t>Measure Pots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Count Pots</a:t>
            </a:r>
          </a:p>
        </p:txBody>
      </p:sp>
    </p:spTree>
    <p:extLst>
      <p:ext uri="{BB962C8B-B14F-4D97-AF65-F5344CB8AC3E}">
        <p14:creationId xmlns:p14="http://schemas.microsoft.com/office/powerpoint/2010/main" val="161099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10756</TotalTime>
  <Words>1098</Words>
  <Application>Microsoft Office PowerPoint</Application>
  <PresentationFormat>Widescreen</PresentationFormat>
  <Paragraphs>222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Acrobat Document</vt:lpstr>
      <vt:lpstr>Document</vt:lpstr>
      <vt:lpstr>Bering Sea &amp; Aleutian Islands (BSAI)  Crab Observer Program Overview</vt:lpstr>
      <vt:lpstr>BSAI Catcher Vessel Crab Observer Coverage Levels1  </vt:lpstr>
      <vt:lpstr>Crab Observer Duty Priorities by Vessel Type </vt:lpstr>
      <vt:lpstr>Observer Reporting Duties</vt:lpstr>
      <vt:lpstr>Confidential Interview Form</vt:lpstr>
      <vt:lpstr>Confidential Interview Summary Form</vt:lpstr>
      <vt:lpstr>Catch Report Form</vt:lpstr>
      <vt:lpstr>Observer Deployment Logbook</vt:lpstr>
      <vt:lpstr>Species Composition Sampling</vt:lpstr>
      <vt:lpstr>Species Composition Daily Sample Pot Quotas </vt:lpstr>
      <vt:lpstr>Species Composition Sampling: Measure Pots</vt:lpstr>
      <vt:lpstr>Crab and Fish Measurement Form</vt:lpstr>
      <vt:lpstr>Species Composition Sampling: Count Pots</vt:lpstr>
      <vt:lpstr>Species Composition Forms</vt:lpstr>
      <vt:lpstr>Species Composition Forms cont.</vt:lpstr>
      <vt:lpstr>Miscellaneous Duties</vt:lpstr>
      <vt:lpstr>Chela Height Sampling</vt:lpstr>
      <vt:lpstr>Tagged Crab Recovery</vt:lpstr>
      <vt:lpstr>Chionoecetes spp. Black Eye Disease Condition</vt:lpstr>
      <vt:lpstr>Marine Mammal &amp; Seabird Interactions </vt:lpstr>
      <vt:lpstr>Seasonal Timeline</vt:lpstr>
      <vt:lpstr>Data Collection Requests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BSAI Crab Observer Program</dc:title>
  <dc:creator>Whiteside, Bo R (DFG)</dc:creator>
  <cp:lastModifiedBy>Whiteside, Bo R (DFG)</cp:lastModifiedBy>
  <cp:revision>157</cp:revision>
  <dcterms:created xsi:type="dcterms:W3CDTF">2018-12-26T18:02:01Z</dcterms:created>
  <dcterms:modified xsi:type="dcterms:W3CDTF">2020-01-08T01:16:18Z</dcterms:modified>
</cp:coreProperties>
</file>